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62" r:id="rId2"/>
    <p:sldId id="2147479215" r:id="rId3"/>
    <p:sldId id="214747921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BFF"/>
    <a:srgbClr val="FFE0D6"/>
    <a:srgbClr val="EAC9FF"/>
    <a:srgbClr val="E9C8FF"/>
    <a:srgbClr val="E5C4FF"/>
    <a:srgbClr val="BEE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343"/>
  </p:normalViewPr>
  <p:slideViewPr>
    <p:cSldViewPr snapToGrid="0" snapToObjects="1">
      <p:cViewPr>
        <p:scale>
          <a:sx n="90" d="100"/>
          <a:sy n="90" d="100"/>
        </p:scale>
        <p:origin x="195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5740D-8725-7243-A1C9-DBB03DEB1B59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5E1CC-8D61-7E42-9EC1-66E2EA13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1CC-8D61-7E42-9EC1-66E2EA138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5E1CC-8D61-7E42-9EC1-66E2EA138F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14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5E1CC-8D61-7E42-9EC1-66E2EA138F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16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E5FFB0C2-436C-B64D-BFC4-0EEE8867C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04846" y="2745041"/>
            <a:ext cx="6083979" cy="41129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DD98AE-BB12-8B49-AA78-2F6BBE6A6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50" t="30442" r="16183" b="850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525F-F664-3842-9A38-CEB444FD9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3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41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03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31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8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09F44439-3E9A-494B-BE9B-84E24CCA31B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3"/>
            <a:ext cx="5632704" cy="4206240"/>
          </a:xfrm>
        </p:spPr>
        <p:txBody>
          <a:bodyPr wrap="square" lIns="91521">
            <a:noAutofit/>
          </a:bodyPr>
          <a:lstStyle>
            <a:lvl1pPr marL="228600" indent="-228600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1pPr>
            <a:lvl2pPr marL="404813" indent="-176213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574675" indent="-192024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3pPr>
            <a:lvl4pPr marL="746125" indent="-17780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4pPr>
            <a:lvl5pPr marL="915988" indent="-169863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75A49B51-D88F-074F-B207-4C1B1631F8D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181343" y="1783080"/>
            <a:ext cx="5632577" cy="4206240"/>
          </a:xfrm>
        </p:spPr>
        <p:txBody>
          <a:bodyPr wrap="square" lIns="91521">
            <a:noAutofit/>
          </a:bodyPr>
          <a:lstStyle>
            <a:lvl1pPr marL="228600" indent="-228600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1pPr>
            <a:lvl2pPr marL="404813" indent="-176213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574675" indent="-192024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3pPr>
            <a:lvl4pPr marL="746125" indent="-17780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4pPr>
            <a:lvl5pPr marL="915988" indent="-169863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CE3244-60DC-2D4D-8CE0-DB9CF6C0346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186B02C-458D-A947-94EC-1D79652D4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029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32766-A8F8-054E-BC1D-041AAE66E851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760DA94D-7B4B-CE43-B5CC-ECCB894A47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1997ADD-A072-864E-9ED2-53878C0B814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303A746-02AB-1C45-8906-B5141287F6E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FF1B6212-7769-8E49-847F-8091DC07E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67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EC51A-39DC-9348-BB6B-2C0C971C6516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1755C051-C5F1-B04E-887E-77196A47CB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FDA37A7-70E9-C74D-BE90-6017826D6CD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94FE513-DD74-8048-98A5-549843E8A85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373D37-84F7-7440-A2EF-94B614ADB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8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00352-D2B6-3C45-BD4F-A42D2E8ABFB7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39">
            <a:extLst>
              <a:ext uri="{FF2B5EF4-FFF2-40B4-BE49-F238E27FC236}">
                <a16:creationId xmlns:a16="http://schemas.microsoft.com/office/drawing/2014/main" id="{5D6AF46E-1617-2346-8E8C-FFC91106B24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C34DC51-BEB6-0C41-A35E-74235C6C608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BF27691-7472-2B4F-8565-FEACB709FF2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F8679140-CC6F-7C40-9288-B56375720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8860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53BC7-8120-514F-B240-91F0532BB395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39">
            <a:extLst>
              <a:ext uri="{FF2B5EF4-FFF2-40B4-BE49-F238E27FC236}">
                <a16:creationId xmlns:a16="http://schemas.microsoft.com/office/drawing/2014/main" id="{7321E8EF-1303-7E49-9F1C-3BD518FBFA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B31A2B6-796A-6B42-B4D4-8AB6F3E8F9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C90DFA1-4FBA-8E47-AF86-2708C3BEE80C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5526728-7F27-F04A-9E3D-A0D0CF90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81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pic>
        <p:nvPicPr>
          <p:cNvPr id="10" name="Picture 9" descr="A picture containing brush&#10;&#10;Description automatically generated">
            <a:extLst>
              <a:ext uri="{FF2B5EF4-FFF2-40B4-BE49-F238E27FC236}">
                <a16:creationId xmlns:a16="http://schemas.microsoft.com/office/drawing/2014/main" id="{2B3B0153-AC3D-134F-BB6C-4ABBF7C445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09252" y="2745041"/>
            <a:ext cx="6080760" cy="41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78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25E0E67-0713-9747-9925-80A52A4F205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8065" y="0"/>
            <a:ext cx="6080760" cy="6857999"/>
          </a:xfrm>
          <a:solidFill>
            <a:schemeClr val="bg2">
              <a:alpha val="50000"/>
            </a:schemeClr>
          </a:solidFill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CF31B8-79F6-5B4F-BD11-4C648F75A7F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AD52E62C-D76E-4546-A4E4-3F1236AED6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39">
            <a:extLst>
              <a:ext uri="{FF2B5EF4-FFF2-40B4-BE49-F238E27FC236}">
                <a16:creationId xmlns:a16="http://schemas.microsoft.com/office/drawing/2014/main" id="{6324C370-C692-7E40-915D-7B77B88D4FA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62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166CF8-201D-CF48-AB8A-6CCFF94CE4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8065" y="475488"/>
            <a:ext cx="5594163" cy="5905501"/>
          </a:xfrm>
          <a:solidFill>
            <a:schemeClr val="bg2">
              <a:alpha val="50000"/>
            </a:schemeClr>
          </a:solidFill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7A9ECC6-227D-8E47-9CE1-FE2E48D6949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B46F5C2-5D7C-BD47-86CD-627B5C500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39">
            <a:extLst>
              <a:ext uri="{FF2B5EF4-FFF2-40B4-BE49-F238E27FC236}">
                <a16:creationId xmlns:a16="http://schemas.microsoft.com/office/drawing/2014/main" id="{DC935607-B068-EA49-9A29-CA427176D6A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842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EC2D67-7410-8B43-90E0-B4C67B2EC6F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EA644C43-9B90-4241-8AA1-F1E4107B9E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53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1DD6-21C9-E44D-9921-998BDB828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970E9-B78B-E847-AEAA-EC6DBD32B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2023 NetApp, Inc. All rights reserved.  — NETAPP CONFIDENTIAL —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FA3CA-3154-C14E-B034-F9456D7A9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759F7D0-245F-9D47-9329-4A69AA4AA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D02C6B6-99BF-064F-A5D7-1CCF2446F7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9FBA22-B029-C244-89A0-797A6B04D6A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03D2981-EAD6-A84C-BC51-67E7B512B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4385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ADAEAD5-D974-D147-8AB9-192E5FE6AC0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67C6EC9-F1B4-3E40-9348-848702789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662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274EA9F-DDAC-A047-BB03-43997A817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7410CA-F0E9-844F-9A18-C07D4D9D0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6163056"/>
            <a:ext cx="552297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0D4C1F-1047-DD4E-BB60-328504E7373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708452AF-9626-434A-B65E-BE1EA1CB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1730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A6EF6A56-C144-9F48-83BB-1C48253DAB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181344" y="1783080"/>
            <a:ext cx="563270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679DA0E-4AA2-434F-9609-3C60ECC48D3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9F58E42-9DA8-3242-946A-CA01652DEB4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7F9ACC7-059C-144B-A25E-C80C310CBA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306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9">
            <a:extLst>
              <a:ext uri="{FF2B5EF4-FFF2-40B4-BE49-F238E27FC236}">
                <a16:creationId xmlns:a16="http://schemas.microsoft.com/office/drawing/2014/main" id="{92066DBD-7FD4-A340-8B04-A592F6F71E1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A37F78A9-884A-3B4B-A97C-386A5466C2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4247325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9">
            <a:extLst>
              <a:ext uri="{FF2B5EF4-FFF2-40B4-BE49-F238E27FC236}">
                <a16:creationId xmlns:a16="http://schemas.microsoft.com/office/drawing/2014/main" id="{85B47504-D11B-9A4E-AB28-DFC5C2B08E8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8119746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FAB5036-84A9-A045-85F4-DEA8DF59538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EACE5326-A06B-8749-A597-D5F2AA3AA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13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1D027F44-BED8-D249-92A5-C0E055CEDC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181344" y="178308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84FCF1-8C0F-7847-9CA2-C73FB4A495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9">
            <a:extLst>
              <a:ext uri="{FF2B5EF4-FFF2-40B4-BE49-F238E27FC236}">
                <a16:creationId xmlns:a16="http://schemas.microsoft.com/office/drawing/2014/main" id="{F806A097-5CA3-AD42-A6CB-493A822288B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374904" y="397764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2BFF6A7-958A-6B4A-BED4-546024920EA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81344" y="397764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60C7FE2-21B6-2C4F-B02D-69B952D3EBE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5588128-585E-8047-A02C-17538739A4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32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pic>
        <p:nvPicPr>
          <p:cNvPr id="10" name="Picture 9" descr="A picture containing box&#10;&#10;Description automatically generated">
            <a:extLst>
              <a:ext uri="{FF2B5EF4-FFF2-40B4-BE49-F238E27FC236}">
                <a16:creationId xmlns:a16="http://schemas.microsoft.com/office/drawing/2014/main" id="{E8D29318-77B3-1E4D-9438-B291D8DE9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9646" y="2743198"/>
            <a:ext cx="6079179" cy="41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94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8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9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252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67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721812-FDF9-CF4C-81D1-1556ED09FACC}"/>
              </a:ext>
            </a:extLst>
          </p:cNvPr>
          <p:cNvSpPr/>
          <p:nvPr userDrawn="1"/>
        </p:nvSpPr>
        <p:spPr>
          <a:xfrm>
            <a:off x="-2" y="0"/>
            <a:ext cx="61081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510D649-30DE-2B4D-890D-72909C90F5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 tIns="45761" rIns="91521" bIns="45761"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400050" indent="-173038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576072" indent="-192024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749808" indent="-17303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917575" indent="-17303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E69F69-BDD1-B743-B7B9-3335D1938D3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E6A1356D-7769-6F4E-A6D2-153E793AB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2610CA4-59DF-4A42-BB13-14920B9C9D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192" y="2743200"/>
            <a:ext cx="608076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2C0EF-5831-674B-92FF-97F77585239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81544" y="740664"/>
            <a:ext cx="2724912" cy="1261872"/>
          </a:xfr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Click to insert company logo</a:t>
            </a:r>
          </a:p>
        </p:txBody>
      </p:sp>
    </p:spTree>
    <p:extLst>
      <p:ext uri="{BB962C8B-B14F-4D97-AF65-F5344CB8AC3E}">
        <p14:creationId xmlns:p14="http://schemas.microsoft.com/office/powerpoint/2010/main" val="15181493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95383DF-5C41-694E-B663-762BCDA8B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904" y="1271016"/>
            <a:ext cx="11439144" cy="3813048"/>
          </a:xfrm>
        </p:spPr>
        <p:txBody>
          <a:bodyPr wrap="square" lIns="91521" tIns="45761" rIns="91521" bIns="45761" anchor="ctr">
            <a:noAutofit/>
          </a:bodyPr>
          <a:lstStyle>
            <a:lvl1pPr marL="117579" indent="-117579" algn="ctr">
              <a:lnSpc>
                <a:spcPct val="100000"/>
              </a:lnSpc>
              <a:defRPr sz="4800" b="0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D8F89F6-7439-F748-A522-19DE6E0E92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374904" y="5038344"/>
            <a:ext cx="11439144" cy="685800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ctr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157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Pr>
        <a:solidFill>
          <a:srgbClr val="BEE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63E64E8-1830-BC42-9572-6A30A35FB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840" y="722376"/>
            <a:ext cx="11439144" cy="5404104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9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791967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9BF48-506B-854B-BDF9-7436FAE1A4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DADABBE-83C2-F04E-9D86-2EEABBE3A0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1132840"/>
          </a:xfrm>
        </p:spPr>
        <p:txBody>
          <a:bodyPr wrap="square" lIns="91521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385762" indent="0">
              <a:buNone/>
              <a:defRPr/>
            </a:lvl3pPr>
            <a:lvl4pPr marL="568325" indent="0">
              <a:buNone/>
              <a:defRPr/>
            </a:lvl4pPr>
            <a:lvl5pPr marL="7461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0159EAD-5906-7946-877D-9495365D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63270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1525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90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Media Placeholder 2">
            <a:extLst>
              <a:ext uri="{FF2B5EF4-FFF2-40B4-BE49-F238E27FC236}">
                <a16:creationId xmlns:a16="http://schemas.microsoft.com/office/drawing/2014/main" id="{F909594F-29A7-CD44-AA67-93EE76FA176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1508760" y="640080"/>
            <a:ext cx="9171432" cy="5157216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</p:spTree>
    <p:extLst>
      <p:ext uri="{BB962C8B-B14F-4D97-AF65-F5344CB8AC3E}">
        <p14:creationId xmlns:p14="http://schemas.microsoft.com/office/powerpoint/2010/main" val="282686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pic>
        <p:nvPicPr>
          <p:cNvPr id="11" name="Picture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F11AF740-92E9-4F32-897A-2143F510D5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46395" t="9972" r="4337" b="34043"/>
          <a:stretch/>
        </p:blipFill>
        <p:spPr>
          <a:xfrm>
            <a:off x="6106023" y="2743200"/>
            <a:ext cx="6085978" cy="4114801"/>
          </a:xfrm>
          <a:prstGeom prst="rect">
            <a:avLst/>
          </a:prstGeom>
          <a:gradFill flip="none" rotWithShape="1">
            <a:gsLst>
              <a:gs pos="0">
                <a:srgbClr val="E5C4FF"/>
              </a:gs>
              <a:gs pos="49000">
                <a:srgbClr val="E9C8FF"/>
              </a:gs>
              <a:gs pos="99000">
                <a:srgbClr val="EAC9FF"/>
              </a:gs>
            </a:gsLst>
            <a:lin ang="162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14956051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Full Screen 16x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Media Placeholder 2">
            <a:extLst>
              <a:ext uri="{FF2B5EF4-FFF2-40B4-BE49-F238E27FC236}">
                <a16:creationId xmlns:a16="http://schemas.microsoft.com/office/drawing/2014/main" id="{F909594F-29A7-CD44-AA67-93EE76FA176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0"/>
            <a:ext cx="12192000" cy="6858000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</p:spTree>
    <p:extLst>
      <p:ext uri="{BB962C8B-B14F-4D97-AF65-F5344CB8AC3E}">
        <p14:creationId xmlns:p14="http://schemas.microsoft.com/office/powerpoint/2010/main" val="917037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Full Screen 16x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C3FB1-3D75-FA48-8B8D-B70F72C8F6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34383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85FBB1-4C93-2547-9726-02B0682E33A8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5CCEE-CD85-3841-837B-14B41C20D5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8E5C9FE-6260-2E46-8DBB-3557E1359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56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869BE-2269-2343-8879-41CA14610243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DC318A2-0F62-4F45-925D-7B736C1ABE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19D441B-0C9C-E34D-9263-3EE414802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4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E5DDA9-686A-2643-8D5C-DC0FE1E2C135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006BCA3-AF82-EF4F-9B57-FDD1631F55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31094D9-AE60-6A4D-8E94-3F2081FD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8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0EE9F4-F534-9640-993B-FD1327E6B8D6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9D41FA-FDED-EB44-B8DE-562EB594B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CAF0D5F-6E1F-1949-A6E3-E45B25B2F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94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F3CA6-ECAF-694A-8E16-B5B9470F88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EDBD08-76D0-244C-9F14-CFD1C757A1EF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79537E-E4F2-D94A-BCC0-82CCD8DD4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18D5B8-0020-5D4C-9DC7-B4E5B128E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58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FC6D14-B0E2-1F44-838D-6AD9393E24D6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8709600-BCE8-124E-8A54-B857CEED2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AFD14-2BE9-0A45-85E7-F91890F310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424CF5-F09C-EC49-80C6-D935C9F2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121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FC6D14-B0E2-1F44-838D-6AD9393E24D6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8709600-BCE8-124E-8A54-B857CEED2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AFD14-2BE9-0A45-85E7-F91890F310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424CF5-F09C-EC49-80C6-D935C9F2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70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4A1F5D-7DDC-1D44-9979-CBE4F318889B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17008B-562E-A64A-B136-E9A58C30E0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6C71C-5C95-7147-B6AD-61ED77A2C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87AA56A-2D9E-F64B-A45A-F08B5B85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6104846" y="-5080"/>
            <a:ext cx="60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17AE5F6-045A-A847-BE75-02C6D50AAD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2743200"/>
            <a:ext cx="6096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5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239-919F-045C-CE1C-4DB897E3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78A9-4D74-CEAF-762F-AACA8A51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9670-0EC8-806A-8E94-A7795CF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E4D-496C-EA49-899C-6622C28627A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EB6-B84C-E584-24F0-33C57857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6F30-8D67-A9BC-5DEC-ADECBD0F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9E63-FBB7-6148-9292-F20A4B4AC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7DAFC9-38CB-2043-949F-6A48DE58D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6055" t="19466" r="2898" b="28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4202F-B4E9-A04B-84E5-A0C49CA4FD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BFA06B5-3BB6-C447-84C5-97FE26E36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7995" r="2857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CFCB6-6F7C-944C-BE65-4F7C37C7C4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9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AB71619-5F9D-4149-BF30-360F75CA7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9048" r="30980" b="22841"/>
          <a:stretch/>
        </p:blipFill>
        <p:spPr>
          <a:xfrm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9E20E-9D00-0E48-AE6E-B8C88633B6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CDD98AE-BB12-8B49-AA78-2F6BBE6A6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616" t="4170" r="14369" b="324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525F-F664-3842-9A38-CEB444FD9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3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D0337-2A8F-514F-A291-27990BC4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530352"/>
            <a:ext cx="11439144" cy="329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AD6A-4255-7C4D-8593-580235D3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783080"/>
            <a:ext cx="11439144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1C41-B659-8841-8F0F-A47FD84A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© 2023 NetApp, Inc. All rights reserved.  — NETAPP CONFIDENTIAL —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3C12-E515-BF4A-8619-0B216AB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759F7D0-245F-9D47-9329-4A69AA4AAB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9A4B8-54C9-D449-9B89-94880AAB922F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93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57" r:id="rId11"/>
    <p:sldLayoutId id="2147483694" r:id="rId12"/>
    <p:sldLayoutId id="2147483696" r:id="rId13"/>
    <p:sldLayoutId id="2147483695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701" r:id="rId23"/>
    <p:sldLayoutId id="2147483666" r:id="rId24"/>
    <p:sldLayoutId id="2147483667" r:id="rId25"/>
    <p:sldLayoutId id="2147483668" r:id="rId26"/>
    <p:sldLayoutId id="2147483669" r:id="rId27"/>
    <p:sldLayoutId id="2147483670" r:id="rId28"/>
    <p:sldLayoutId id="2147483671" r:id="rId29"/>
    <p:sldLayoutId id="2147483672" r:id="rId30"/>
    <p:sldLayoutId id="2147483697" r:id="rId31"/>
    <p:sldLayoutId id="2147483698" r:id="rId32"/>
    <p:sldLayoutId id="2147483699" r:id="rId33"/>
    <p:sldLayoutId id="2147483673" r:id="rId34"/>
    <p:sldLayoutId id="2147483674" r:id="rId35"/>
    <p:sldLayoutId id="2147483675" r:id="rId36"/>
    <p:sldLayoutId id="2147483676" r:id="rId37"/>
    <p:sldLayoutId id="2147483677" r:id="rId38"/>
    <p:sldLayoutId id="2147483678" r:id="rId39"/>
    <p:sldLayoutId id="2147483702" r:id="rId40"/>
    <p:sldLayoutId id="2147483703" r:id="rId41"/>
    <p:sldLayoutId id="2147483679" r:id="rId42"/>
    <p:sldLayoutId id="2147483680" r:id="rId43"/>
    <p:sldLayoutId id="2147483681" r:id="rId44"/>
    <p:sldLayoutId id="2147483682" r:id="rId45"/>
    <p:sldLayoutId id="2147483684" r:id="rId46"/>
    <p:sldLayoutId id="2147483685" r:id="rId47"/>
    <p:sldLayoutId id="2147483700" r:id="rId48"/>
    <p:sldLayoutId id="2147483686" r:id="rId49"/>
    <p:sldLayoutId id="2147483704" r:id="rId5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emo.com/" TargetMode="External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png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19.svg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11" Type="http://schemas.openxmlformats.org/officeDocument/2006/relationships/hyperlink" Target="http://demo.dr.com/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hyperlink" Target="http://demo.test.com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demo.com/api" TargetMode="External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mo.com/" TargetMode="External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19.svg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11" Type="http://schemas.openxmlformats.org/officeDocument/2006/relationships/hyperlink" Target="http://demo.dr.com/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hyperlink" Target="http://demo.test.com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demo.com/api" TargetMode="External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BD2-D58F-402E-A1AC-8740A834D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Astra x Clone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26BD-8656-FC42-94B5-CDBE2FF2B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NetApp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7D97-FFBD-ABB7-E514-6EA0D8863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Mrunal Modi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5FA9FF-E4E3-FF05-021A-275C6EF377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NetApp One 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C37614-D375-20EB-4893-1872C67AF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05/05/2023</a:t>
            </a:r>
          </a:p>
        </p:txBody>
      </p:sp>
    </p:spTree>
    <p:extLst>
      <p:ext uri="{BB962C8B-B14F-4D97-AF65-F5344CB8AC3E}">
        <p14:creationId xmlns:p14="http://schemas.microsoft.com/office/powerpoint/2010/main" val="218882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CE6B34-2353-004C-ACFB-E762A1C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Clone x MERN Stack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65758-8F1D-B96C-C73C-81178E04AC00}"/>
              </a:ext>
            </a:extLst>
          </p:cNvPr>
          <p:cNvSpPr txBox="1"/>
          <p:nvPr/>
        </p:nvSpPr>
        <p:spPr>
          <a:xfrm>
            <a:off x="-336176" y="57822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0F1DBB-1CB0-59A8-59F6-B75E2C672D34}"/>
              </a:ext>
            </a:extLst>
          </p:cNvPr>
          <p:cNvGrpSpPr/>
          <p:nvPr/>
        </p:nvGrpSpPr>
        <p:grpSpPr>
          <a:xfrm>
            <a:off x="245971" y="1286956"/>
            <a:ext cx="3200192" cy="1656409"/>
            <a:chOff x="1673717" y="1395987"/>
            <a:chExt cx="4777874" cy="2442295"/>
          </a:xfrm>
        </p:grpSpPr>
        <p:pic>
          <p:nvPicPr>
            <p:cNvPr id="13" name="Picture 12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E6D3D589-40B6-E9AE-17D5-506B50DC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3717" y="1395987"/>
              <a:ext cx="4777873" cy="6018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BF041C-374E-D3E8-E8EA-13D36BE3DDDE}"/>
                </a:ext>
              </a:extLst>
            </p:cNvPr>
            <p:cNvSpPr/>
            <p:nvPr/>
          </p:nvSpPr>
          <p:spPr>
            <a:xfrm>
              <a:off x="1673718" y="1395987"/>
              <a:ext cx="4777873" cy="244229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B8F9BBD-4670-2577-E50E-AA1DB733D47C}"/>
              </a:ext>
            </a:extLst>
          </p:cNvPr>
          <p:cNvSpPr/>
          <p:nvPr/>
        </p:nvSpPr>
        <p:spPr>
          <a:xfrm>
            <a:off x="3761557" y="3174853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Production-Namespace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808547-50DF-7469-3C9D-3606623303C3}"/>
              </a:ext>
            </a:extLst>
          </p:cNvPr>
          <p:cNvSpPr/>
          <p:nvPr/>
        </p:nvSpPr>
        <p:spPr>
          <a:xfrm>
            <a:off x="3828716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4" name="Picture 4" descr="Your custom development solution with React JS| Ubidreams">
            <a:extLst>
              <a:ext uri="{FF2B5EF4-FFF2-40B4-BE49-F238E27FC236}">
                <a16:creationId xmlns:a16="http://schemas.microsoft.com/office/drawing/2014/main" id="{0D81391F-92A3-905E-29D4-0FB4BC0A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34" y="3495182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518E3F-6665-752E-20FC-743DC765195C}"/>
              </a:ext>
            </a:extLst>
          </p:cNvPr>
          <p:cNvSpPr/>
          <p:nvPr/>
        </p:nvSpPr>
        <p:spPr>
          <a:xfrm>
            <a:off x="4987734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7" name="Picture 6" descr="What Is the Future of Node.js? Node.js Benefits | LITSLINK Blog">
            <a:extLst>
              <a:ext uri="{FF2B5EF4-FFF2-40B4-BE49-F238E27FC236}">
                <a16:creationId xmlns:a16="http://schemas.microsoft.com/office/drawing/2014/main" id="{8C6F964B-9769-0C60-066A-4338C5B1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23" y="3490535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B854C-C8AB-E182-EFEE-2F8142420B2C}"/>
              </a:ext>
            </a:extLst>
          </p:cNvPr>
          <p:cNvSpPr/>
          <p:nvPr/>
        </p:nvSpPr>
        <p:spPr>
          <a:xfrm>
            <a:off x="4987734" y="404084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9" name="Picture 2" descr="MongoDB | The Software Report">
            <a:extLst>
              <a:ext uri="{FF2B5EF4-FFF2-40B4-BE49-F238E27FC236}">
                <a16:creationId xmlns:a16="http://schemas.microsoft.com/office/drawing/2014/main" id="{7F89E44B-9E95-E1FB-08A9-BB9C33C0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91" y="4319654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4FC0BA-4AFD-84FF-AF8E-72A5980EC17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358796" y="2762832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F9249-F692-5E22-42CF-8A0D9FEE538D}"/>
              </a:ext>
            </a:extLst>
          </p:cNvPr>
          <p:cNvSpPr txBox="1"/>
          <p:nvPr/>
        </p:nvSpPr>
        <p:spPr>
          <a:xfrm>
            <a:off x="4378895" y="2943365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845415-DC86-9AA4-AAB8-1EE29AE2EB8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948348" y="2762832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137A92D-8346-9955-6684-87CC5A638A3C}"/>
              </a:ext>
            </a:extLst>
          </p:cNvPr>
          <p:cNvSpPr txBox="1"/>
          <p:nvPr/>
        </p:nvSpPr>
        <p:spPr>
          <a:xfrm>
            <a:off x="4987734" y="2940195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6C8C40-36F1-65B4-FE7A-DF0A0BB743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17814" y="3838423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AA33E78-8EDA-87B0-992D-6C9567ECB341}"/>
              </a:ext>
            </a:extLst>
          </p:cNvPr>
          <p:cNvSpPr/>
          <p:nvPr/>
        </p:nvSpPr>
        <p:spPr>
          <a:xfrm>
            <a:off x="6506511" y="3173825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Test-Namespace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05F7108-CAF9-FA98-77C8-817ED2D11FC3}"/>
              </a:ext>
            </a:extLst>
          </p:cNvPr>
          <p:cNvSpPr/>
          <p:nvPr/>
        </p:nvSpPr>
        <p:spPr>
          <a:xfrm>
            <a:off x="6573671" y="329545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52" name="Picture 4" descr="Your custom development solution with React JS| Ubidreams">
            <a:extLst>
              <a:ext uri="{FF2B5EF4-FFF2-40B4-BE49-F238E27FC236}">
                <a16:creationId xmlns:a16="http://schemas.microsoft.com/office/drawing/2014/main" id="{45C63811-9402-02CA-BBA6-1EB74D99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88" y="3494154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B6060E4-D0E9-9704-314F-A2B502ABE203}"/>
              </a:ext>
            </a:extLst>
          </p:cNvPr>
          <p:cNvSpPr/>
          <p:nvPr/>
        </p:nvSpPr>
        <p:spPr>
          <a:xfrm>
            <a:off x="7732688" y="329545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54" name="Picture 53" descr="What Is the Future of Node.js? Node.js Benefits | LITSLINK Blog">
            <a:extLst>
              <a:ext uri="{FF2B5EF4-FFF2-40B4-BE49-F238E27FC236}">
                <a16:creationId xmlns:a16="http://schemas.microsoft.com/office/drawing/2014/main" id="{1BDBB438-3C13-F66B-1D29-8E7460E7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878" y="3489507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8E22D8-0BE5-3D25-9980-972B0D0A2899}"/>
              </a:ext>
            </a:extLst>
          </p:cNvPr>
          <p:cNvSpPr/>
          <p:nvPr/>
        </p:nvSpPr>
        <p:spPr>
          <a:xfrm>
            <a:off x="7732688" y="4039814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57" name="Picture 2" descr="MongoDB | The Software Report">
            <a:extLst>
              <a:ext uri="{FF2B5EF4-FFF2-40B4-BE49-F238E27FC236}">
                <a16:creationId xmlns:a16="http://schemas.microsoft.com/office/drawing/2014/main" id="{64CA0BFE-F3E2-B63D-5BB0-39288E95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045" y="4318626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1C8D50-E8A9-89CC-F8A1-1E57457BA904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103751" y="2761804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864F08-5B7C-F12F-232C-6991242A04D0}"/>
              </a:ext>
            </a:extLst>
          </p:cNvPr>
          <p:cNvSpPr txBox="1"/>
          <p:nvPr/>
        </p:nvSpPr>
        <p:spPr>
          <a:xfrm>
            <a:off x="7123850" y="2942337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B1EC18-D86F-C445-96F9-EECB950C435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693303" y="2761804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3404D40-B6E0-84C7-7391-222FBBD0E5E2}"/>
              </a:ext>
            </a:extLst>
          </p:cNvPr>
          <p:cNvSpPr txBox="1"/>
          <p:nvPr/>
        </p:nvSpPr>
        <p:spPr>
          <a:xfrm>
            <a:off x="7732688" y="2939167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95B40B-C08B-10FA-035C-F0ACC3F37A6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8262769" y="3837395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2CDF6-E80F-C819-C824-31A46DFF4264}"/>
              </a:ext>
            </a:extLst>
          </p:cNvPr>
          <p:cNvSpPr txBox="1"/>
          <p:nvPr/>
        </p:nvSpPr>
        <p:spPr>
          <a:xfrm>
            <a:off x="1094566" y="1654116"/>
            <a:ext cx="1502999" cy="27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>
            <a:defPPr>
              <a:defRPr lang="en-US"/>
            </a:defPPr>
            <a:lvl1pPr algn="ctr">
              <a:defRPr sz="800">
                <a:solidFill>
                  <a:srgbClr val="C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AU" sz="1000" dirty="0">
                <a:hlinkClick r:id="rId8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8"/>
              </a:rPr>
              <a:t>demo.com/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10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10"/>
              </a:rPr>
              <a:t>demo.test.com/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demo.test.com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11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11"/>
              </a:rPr>
              <a:t>demo.dr.com/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demo.dr.com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7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80142E-A31B-E7C4-D44D-E3DFFEBD0685}"/>
              </a:ext>
            </a:extLst>
          </p:cNvPr>
          <p:cNvSpPr/>
          <p:nvPr/>
        </p:nvSpPr>
        <p:spPr>
          <a:xfrm>
            <a:off x="3599267" y="1957097"/>
            <a:ext cx="8214781" cy="3231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External Load-Balancer</a:t>
            </a:r>
          </a:p>
          <a:p>
            <a:pPr algn="ctr"/>
            <a:r>
              <a:rPr lang="en-US" sz="700" dirty="0">
                <a:solidFill>
                  <a:srgbClr val="C00000"/>
                </a:solidFill>
              </a:rPr>
              <a:t>Metallb </a:t>
            </a:r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192.168.0.210 - 192.168.0.219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F03B39-3B58-9CB5-B2DC-BFA86C5F00A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3446163" y="2115161"/>
            <a:ext cx="153104" cy="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646A37E-2C9A-7457-BE7A-73FF3AF1B7E4}"/>
              </a:ext>
            </a:extLst>
          </p:cNvPr>
          <p:cNvSpPr/>
          <p:nvPr/>
        </p:nvSpPr>
        <p:spPr>
          <a:xfrm>
            <a:off x="3761557" y="2482992"/>
            <a:ext cx="5115918" cy="278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Ingress Load-Balancer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9E1F64-3129-BFA7-CB21-095ED54F9F01}"/>
              </a:ext>
            </a:extLst>
          </p:cNvPr>
          <p:cNvSpPr txBox="1"/>
          <p:nvPr/>
        </p:nvSpPr>
        <p:spPr>
          <a:xfrm>
            <a:off x="3761557" y="2550148"/>
            <a:ext cx="23709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CF2C66-71C2-7D50-507B-87168C2C908E}"/>
              </a:ext>
            </a:extLst>
          </p:cNvPr>
          <p:cNvSpPr txBox="1"/>
          <p:nvPr/>
        </p:nvSpPr>
        <p:spPr>
          <a:xfrm>
            <a:off x="6506511" y="2540158"/>
            <a:ext cx="23709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demo.test.com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4FB9-A74E-4826-8628-6436BFDA2CFB}"/>
              </a:ext>
            </a:extLst>
          </p:cNvPr>
          <p:cNvSpPr/>
          <p:nvPr/>
        </p:nvSpPr>
        <p:spPr>
          <a:xfrm>
            <a:off x="3599268" y="2366605"/>
            <a:ext cx="5375376" cy="2721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Production K8s Cluster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DADA17-C188-3941-BCE5-83F269E1EAEA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6319516" y="2280265"/>
            <a:ext cx="1387142" cy="2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EE30C5-9682-4672-A889-5E0DF74BE86C}"/>
              </a:ext>
            </a:extLst>
          </p:cNvPr>
          <p:cNvSpPr/>
          <p:nvPr/>
        </p:nvSpPr>
        <p:spPr>
          <a:xfrm>
            <a:off x="9196405" y="3174853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DR-Namespace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0AC2B2C7-A596-0F07-466D-B3C37C4DA35C}"/>
              </a:ext>
            </a:extLst>
          </p:cNvPr>
          <p:cNvSpPr/>
          <p:nvPr/>
        </p:nvSpPr>
        <p:spPr>
          <a:xfrm>
            <a:off x="9263564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115" name="Picture 4" descr="Your custom development solution with React JS| Ubidreams">
            <a:extLst>
              <a:ext uri="{FF2B5EF4-FFF2-40B4-BE49-F238E27FC236}">
                <a16:creationId xmlns:a16="http://schemas.microsoft.com/office/drawing/2014/main" id="{2CD71515-3197-1956-52DE-F7D6F2A1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982" y="3495182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ADDE12F9-1C80-DEC7-3523-27E484D3B6B2}"/>
              </a:ext>
            </a:extLst>
          </p:cNvPr>
          <p:cNvSpPr/>
          <p:nvPr/>
        </p:nvSpPr>
        <p:spPr>
          <a:xfrm>
            <a:off x="10422582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117" name="Picture 116" descr="What Is the Future of Node.js? Node.js Benefits | LITSLINK Blog">
            <a:extLst>
              <a:ext uri="{FF2B5EF4-FFF2-40B4-BE49-F238E27FC236}">
                <a16:creationId xmlns:a16="http://schemas.microsoft.com/office/drawing/2014/main" id="{AD262C69-53CF-2A7F-8972-F79D0672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771" y="3490535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D0DBA1D-53D7-E4C4-3DE4-789426F9538D}"/>
              </a:ext>
            </a:extLst>
          </p:cNvPr>
          <p:cNvSpPr/>
          <p:nvPr/>
        </p:nvSpPr>
        <p:spPr>
          <a:xfrm>
            <a:off x="10422582" y="404084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119" name="Picture 2" descr="MongoDB | The Software Report">
            <a:extLst>
              <a:ext uri="{FF2B5EF4-FFF2-40B4-BE49-F238E27FC236}">
                <a16:creationId xmlns:a16="http://schemas.microsoft.com/office/drawing/2014/main" id="{20AE4781-D7C1-7AEF-4933-3406B01F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39" y="4319654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5158846-E9D0-838F-35E9-7862C1300E35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9793645" y="2762832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FC550E7-6B76-D79D-C30E-592BE30B4421}"/>
              </a:ext>
            </a:extLst>
          </p:cNvPr>
          <p:cNvSpPr txBox="1"/>
          <p:nvPr/>
        </p:nvSpPr>
        <p:spPr>
          <a:xfrm>
            <a:off x="9813744" y="2943365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96287D-ACEE-DADA-37F4-99B59D8A3AD5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10383196" y="2762832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16D1D3C-053D-DAF2-F928-738D7476D24D}"/>
              </a:ext>
            </a:extLst>
          </p:cNvPr>
          <p:cNvSpPr txBox="1"/>
          <p:nvPr/>
        </p:nvSpPr>
        <p:spPr>
          <a:xfrm>
            <a:off x="10422582" y="2940195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F9098CD-819A-C149-AA60-BBF9914E1576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>
            <a:off x="10952663" y="3838423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713E36-F9F7-1D92-27C6-B828677B6DDB}"/>
              </a:ext>
            </a:extLst>
          </p:cNvPr>
          <p:cNvSpPr/>
          <p:nvPr/>
        </p:nvSpPr>
        <p:spPr>
          <a:xfrm>
            <a:off x="9196406" y="2482992"/>
            <a:ext cx="2370963" cy="278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Ingress Load-Balancer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7A1DDA-6E7E-D0C8-8817-C4FE2AE0F356}"/>
              </a:ext>
            </a:extLst>
          </p:cNvPr>
          <p:cNvSpPr txBox="1"/>
          <p:nvPr/>
        </p:nvSpPr>
        <p:spPr>
          <a:xfrm>
            <a:off x="9196404" y="2550148"/>
            <a:ext cx="9951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demo.dr.com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FD6C0A-9F87-D7E6-038F-D8E33A8410A5}"/>
              </a:ext>
            </a:extLst>
          </p:cNvPr>
          <p:cNvSpPr/>
          <p:nvPr/>
        </p:nvSpPr>
        <p:spPr>
          <a:xfrm>
            <a:off x="9034116" y="2366605"/>
            <a:ext cx="2779932" cy="2721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DR K8s Cluster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5BEABC8-6065-4E90-8723-1D11D8F627ED}"/>
              </a:ext>
            </a:extLst>
          </p:cNvPr>
          <p:cNvCxnSpPr>
            <a:cxnSpLocks/>
            <a:stCxn id="31" idx="2"/>
            <a:endCxn id="137" idx="0"/>
          </p:cNvCxnSpPr>
          <p:nvPr/>
        </p:nvCxnSpPr>
        <p:spPr>
          <a:xfrm>
            <a:off x="7706658" y="2280265"/>
            <a:ext cx="2675230" cy="2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026E0E4-8B3D-5C40-8403-F3EA1AF27CC9}"/>
              </a:ext>
            </a:extLst>
          </p:cNvPr>
          <p:cNvGrpSpPr/>
          <p:nvPr/>
        </p:nvGrpSpPr>
        <p:grpSpPr>
          <a:xfrm>
            <a:off x="469726" y="4517110"/>
            <a:ext cx="2679035" cy="2198519"/>
            <a:chOff x="7750078" y="2379320"/>
            <a:chExt cx="2959100" cy="2743200"/>
          </a:xfrm>
        </p:grpSpPr>
        <p:pic>
          <p:nvPicPr>
            <p:cNvPr id="161" name="Picture 10" descr="Buy MacBook Air with M1 Chip - Education - Apple (AU)">
              <a:extLst>
                <a:ext uri="{FF2B5EF4-FFF2-40B4-BE49-F238E27FC236}">
                  <a16:creationId xmlns:a16="http://schemas.microsoft.com/office/drawing/2014/main" id="{B20BF799-91FE-68DB-CDA4-A368E9480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078" y="2379320"/>
              <a:ext cx="29591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140270F-D6AB-6310-4616-3B77EB2177ED}"/>
                </a:ext>
              </a:extLst>
            </p:cNvPr>
            <p:cNvSpPr/>
            <p:nvPr/>
          </p:nvSpPr>
          <p:spPr>
            <a:xfrm>
              <a:off x="8077200" y="3003172"/>
              <a:ext cx="2315583" cy="1411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" name="Picture 18" descr="What Is the Future of Node.js? Node.js Benefits | LITSLINK Blog">
            <a:extLst>
              <a:ext uri="{FF2B5EF4-FFF2-40B4-BE49-F238E27FC236}">
                <a16:creationId xmlns:a16="http://schemas.microsoft.com/office/drawing/2014/main" id="{46C79F5A-BEA2-863E-8CE4-DF0303000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45" y="5646590"/>
            <a:ext cx="562656" cy="32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What is GitHub? — Pythia Foundations">
            <a:extLst>
              <a:ext uri="{FF2B5EF4-FFF2-40B4-BE49-F238E27FC236}">
                <a16:creationId xmlns:a16="http://schemas.microsoft.com/office/drawing/2014/main" id="{E3DAD9C2-DD23-B93D-1BD6-320CA27D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3945126"/>
            <a:ext cx="534729" cy="2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 descr="Your custom development solution with React JS| Ubidreams">
            <a:extLst>
              <a:ext uri="{FF2B5EF4-FFF2-40B4-BE49-F238E27FC236}">
                <a16:creationId xmlns:a16="http://schemas.microsoft.com/office/drawing/2014/main" id="{C39E6D9F-8104-01A6-833C-595846F3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23" y="5395243"/>
            <a:ext cx="359300" cy="2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E42418C9-10F5-ED65-9058-9081421C5513}"/>
              </a:ext>
            </a:extLst>
          </p:cNvPr>
          <p:cNvSpPr txBox="1"/>
          <p:nvPr/>
        </p:nvSpPr>
        <p:spPr>
          <a:xfrm>
            <a:off x="941170" y="5044728"/>
            <a:ext cx="182680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export const API_URL = "http://</a:t>
            </a:r>
            <a:r>
              <a:rPr lang="en-AU" sz="800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demo.com</a:t>
            </a:r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/api";</a:t>
            </a:r>
          </a:p>
        </p:txBody>
      </p:sp>
      <p:pic>
        <p:nvPicPr>
          <p:cNvPr id="165" name="Picture 2" descr="What is Docker? | AWS">
            <a:extLst>
              <a:ext uri="{FF2B5EF4-FFF2-40B4-BE49-F238E27FC236}">
                <a16:creationId xmlns:a16="http://schemas.microsoft.com/office/drawing/2014/main" id="{612DCB1A-B31E-9D86-C89D-44915708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23" y="3945126"/>
            <a:ext cx="669411" cy="3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Graphic 166" descr="Cloud outline">
            <a:extLst>
              <a:ext uri="{FF2B5EF4-FFF2-40B4-BE49-F238E27FC236}">
                <a16:creationId xmlns:a16="http://schemas.microsoft.com/office/drawing/2014/main" id="{B79E885D-B52D-80FA-2F85-604D8C6590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9341" y="3261573"/>
            <a:ext cx="1484531" cy="1484531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68611C-D066-563B-F911-9FC5050E6FDE}"/>
              </a:ext>
            </a:extLst>
          </p:cNvPr>
          <p:cNvCxnSpPr>
            <a:cxnSpLocks/>
            <a:stCxn id="164" idx="0"/>
            <a:endCxn id="167" idx="2"/>
          </p:cNvCxnSpPr>
          <p:nvPr/>
        </p:nvCxnSpPr>
        <p:spPr>
          <a:xfrm flipH="1" flipV="1">
            <a:off x="1851607" y="4746104"/>
            <a:ext cx="2966" cy="29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157C920-829F-C38D-A4B5-00CC135354B2}"/>
              </a:ext>
            </a:extLst>
          </p:cNvPr>
          <p:cNvCxnSpPr>
            <a:cxnSpLocks/>
            <a:stCxn id="167" idx="3"/>
            <a:endCxn id="33" idx="1"/>
          </p:cNvCxnSpPr>
          <p:nvPr/>
        </p:nvCxnSpPr>
        <p:spPr>
          <a:xfrm>
            <a:off x="2593872" y="4003839"/>
            <a:ext cx="1167685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5444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CE6B34-2353-004C-ACFB-E762A1C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Clone x MERN Stack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65758-8F1D-B96C-C73C-81178E04AC00}"/>
              </a:ext>
            </a:extLst>
          </p:cNvPr>
          <p:cNvSpPr txBox="1"/>
          <p:nvPr/>
        </p:nvSpPr>
        <p:spPr>
          <a:xfrm>
            <a:off x="-336176" y="57822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0F1DBB-1CB0-59A8-59F6-B75E2C672D34}"/>
              </a:ext>
            </a:extLst>
          </p:cNvPr>
          <p:cNvGrpSpPr/>
          <p:nvPr/>
        </p:nvGrpSpPr>
        <p:grpSpPr>
          <a:xfrm>
            <a:off x="245971" y="1286956"/>
            <a:ext cx="3200192" cy="1656409"/>
            <a:chOff x="1673717" y="1395987"/>
            <a:chExt cx="4777874" cy="2442295"/>
          </a:xfrm>
        </p:grpSpPr>
        <p:pic>
          <p:nvPicPr>
            <p:cNvPr id="13" name="Picture 12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E6D3D589-40B6-E9AE-17D5-506B50DC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3717" y="1395987"/>
              <a:ext cx="4777873" cy="6018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BF041C-374E-D3E8-E8EA-13D36BE3DDDE}"/>
                </a:ext>
              </a:extLst>
            </p:cNvPr>
            <p:cNvSpPr/>
            <p:nvPr/>
          </p:nvSpPr>
          <p:spPr>
            <a:xfrm>
              <a:off x="1673718" y="1395987"/>
              <a:ext cx="4777873" cy="244229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B8F9BBD-4670-2577-E50E-AA1DB733D47C}"/>
              </a:ext>
            </a:extLst>
          </p:cNvPr>
          <p:cNvSpPr/>
          <p:nvPr/>
        </p:nvSpPr>
        <p:spPr>
          <a:xfrm>
            <a:off x="3761557" y="3174853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Production-Namespace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808547-50DF-7469-3C9D-3606623303C3}"/>
              </a:ext>
            </a:extLst>
          </p:cNvPr>
          <p:cNvSpPr/>
          <p:nvPr/>
        </p:nvSpPr>
        <p:spPr>
          <a:xfrm>
            <a:off x="3828716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4" name="Picture 4" descr="Your custom development solution with React JS| Ubidreams">
            <a:extLst>
              <a:ext uri="{FF2B5EF4-FFF2-40B4-BE49-F238E27FC236}">
                <a16:creationId xmlns:a16="http://schemas.microsoft.com/office/drawing/2014/main" id="{0D81391F-92A3-905E-29D4-0FB4BC0A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34" y="3495182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518E3F-6665-752E-20FC-743DC765195C}"/>
              </a:ext>
            </a:extLst>
          </p:cNvPr>
          <p:cNvSpPr/>
          <p:nvPr/>
        </p:nvSpPr>
        <p:spPr>
          <a:xfrm>
            <a:off x="4987734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7" name="Picture 6" descr="What Is the Future of Node.js? Node.js Benefits | LITSLINK Blog">
            <a:extLst>
              <a:ext uri="{FF2B5EF4-FFF2-40B4-BE49-F238E27FC236}">
                <a16:creationId xmlns:a16="http://schemas.microsoft.com/office/drawing/2014/main" id="{8C6F964B-9769-0C60-066A-4338C5B1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23" y="3490535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B854C-C8AB-E182-EFEE-2F8142420B2C}"/>
              </a:ext>
            </a:extLst>
          </p:cNvPr>
          <p:cNvSpPr/>
          <p:nvPr/>
        </p:nvSpPr>
        <p:spPr>
          <a:xfrm>
            <a:off x="4987734" y="404084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9" name="Picture 2" descr="MongoDB | The Software Report">
            <a:extLst>
              <a:ext uri="{FF2B5EF4-FFF2-40B4-BE49-F238E27FC236}">
                <a16:creationId xmlns:a16="http://schemas.microsoft.com/office/drawing/2014/main" id="{7F89E44B-9E95-E1FB-08A9-BB9C33C0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91" y="4319654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4FC0BA-4AFD-84FF-AF8E-72A5980EC17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358796" y="2762832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F9249-F692-5E22-42CF-8A0D9FEE538D}"/>
              </a:ext>
            </a:extLst>
          </p:cNvPr>
          <p:cNvSpPr txBox="1"/>
          <p:nvPr/>
        </p:nvSpPr>
        <p:spPr>
          <a:xfrm>
            <a:off x="4378895" y="2943365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845415-DC86-9AA4-AAB8-1EE29AE2EB8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948348" y="2762832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137A92D-8346-9955-6684-87CC5A638A3C}"/>
              </a:ext>
            </a:extLst>
          </p:cNvPr>
          <p:cNvSpPr txBox="1"/>
          <p:nvPr/>
        </p:nvSpPr>
        <p:spPr>
          <a:xfrm>
            <a:off x="4987734" y="2940195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6C8C40-36F1-65B4-FE7A-DF0A0BB743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17814" y="3838423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AA33E78-8EDA-87B0-992D-6C9567ECB341}"/>
              </a:ext>
            </a:extLst>
          </p:cNvPr>
          <p:cNvSpPr/>
          <p:nvPr/>
        </p:nvSpPr>
        <p:spPr>
          <a:xfrm>
            <a:off x="6506511" y="3173825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Test-Namespace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05F7108-CAF9-FA98-77C8-817ED2D11FC3}"/>
              </a:ext>
            </a:extLst>
          </p:cNvPr>
          <p:cNvSpPr/>
          <p:nvPr/>
        </p:nvSpPr>
        <p:spPr>
          <a:xfrm>
            <a:off x="6573671" y="329545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52" name="Picture 4" descr="Your custom development solution with React JS| Ubidreams">
            <a:extLst>
              <a:ext uri="{FF2B5EF4-FFF2-40B4-BE49-F238E27FC236}">
                <a16:creationId xmlns:a16="http://schemas.microsoft.com/office/drawing/2014/main" id="{45C63811-9402-02CA-BBA6-1EB74D99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88" y="3494154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B6060E4-D0E9-9704-314F-A2B502ABE203}"/>
              </a:ext>
            </a:extLst>
          </p:cNvPr>
          <p:cNvSpPr/>
          <p:nvPr/>
        </p:nvSpPr>
        <p:spPr>
          <a:xfrm>
            <a:off x="7732688" y="329545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54" name="Picture 53" descr="What Is the Future of Node.js? Node.js Benefits | LITSLINK Blog">
            <a:extLst>
              <a:ext uri="{FF2B5EF4-FFF2-40B4-BE49-F238E27FC236}">
                <a16:creationId xmlns:a16="http://schemas.microsoft.com/office/drawing/2014/main" id="{1BDBB438-3C13-F66B-1D29-8E7460E7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878" y="3489507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8E22D8-0BE5-3D25-9980-972B0D0A2899}"/>
              </a:ext>
            </a:extLst>
          </p:cNvPr>
          <p:cNvSpPr/>
          <p:nvPr/>
        </p:nvSpPr>
        <p:spPr>
          <a:xfrm>
            <a:off x="7732688" y="4039814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57" name="Picture 2" descr="MongoDB | The Software Report">
            <a:extLst>
              <a:ext uri="{FF2B5EF4-FFF2-40B4-BE49-F238E27FC236}">
                <a16:creationId xmlns:a16="http://schemas.microsoft.com/office/drawing/2014/main" id="{64CA0BFE-F3E2-B63D-5BB0-39288E95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181" y="4318626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1C8D50-E8A9-89CC-F8A1-1E57457BA904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103751" y="2761804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864F08-5B7C-F12F-232C-6991242A04D0}"/>
              </a:ext>
            </a:extLst>
          </p:cNvPr>
          <p:cNvSpPr txBox="1"/>
          <p:nvPr/>
        </p:nvSpPr>
        <p:spPr>
          <a:xfrm>
            <a:off x="7123850" y="2942337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B1EC18-D86F-C445-96F9-EECB950C435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693303" y="2761804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3404D40-B6E0-84C7-7391-222FBBD0E5E2}"/>
              </a:ext>
            </a:extLst>
          </p:cNvPr>
          <p:cNvSpPr txBox="1"/>
          <p:nvPr/>
        </p:nvSpPr>
        <p:spPr>
          <a:xfrm>
            <a:off x="7732688" y="2939167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95B40B-C08B-10FA-035C-F0ACC3F37A6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8262769" y="3837395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2CDF6-E80F-C819-C824-31A46DFF4264}"/>
              </a:ext>
            </a:extLst>
          </p:cNvPr>
          <p:cNvSpPr txBox="1"/>
          <p:nvPr/>
        </p:nvSpPr>
        <p:spPr>
          <a:xfrm>
            <a:off x="1094566" y="1654116"/>
            <a:ext cx="1502999" cy="27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>
            <a:defPPr>
              <a:defRPr lang="en-US"/>
            </a:defPPr>
            <a:lvl1pPr algn="ctr">
              <a:defRPr sz="800">
                <a:solidFill>
                  <a:srgbClr val="C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AU" sz="1000" dirty="0">
                <a:hlinkClick r:id="rId8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8"/>
              </a:rPr>
              <a:t>demo.com/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10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10"/>
              </a:rPr>
              <a:t>demo.test.com/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demo.test.com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11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11"/>
              </a:rPr>
              <a:t>demo.dr.com/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demo.dr.com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7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80142E-A31B-E7C4-D44D-E3DFFEBD0685}"/>
              </a:ext>
            </a:extLst>
          </p:cNvPr>
          <p:cNvSpPr/>
          <p:nvPr/>
        </p:nvSpPr>
        <p:spPr>
          <a:xfrm>
            <a:off x="3599267" y="1957097"/>
            <a:ext cx="8214781" cy="3231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External Load-Balancer</a:t>
            </a:r>
          </a:p>
          <a:p>
            <a:pPr algn="ctr"/>
            <a:r>
              <a:rPr lang="en-US" sz="700" dirty="0">
                <a:solidFill>
                  <a:srgbClr val="C00000"/>
                </a:solidFill>
              </a:rPr>
              <a:t>Metallb </a:t>
            </a:r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192.168.0.210 - 192.168.0.219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F03B39-3B58-9CB5-B2DC-BFA86C5F00A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3446163" y="2115161"/>
            <a:ext cx="153104" cy="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646A37E-2C9A-7457-BE7A-73FF3AF1B7E4}"/>
              </a:ext>
            </a:extLst>
          </p:cNvPr>
          <p:cNvSpPr/>
          <p:nvPr/>
        </p:nvSpPr>
        <p:spPr>
          <a:xfrm>
            <a:off x="3761557" y="2482992"/>
            <a:ext cx="5115918" cy="278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Ingress Load-Balancer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9E1F64-3129-BFA7-CB21-095ED54F9F01}"/>
              </a:ext>
            </a:extLst>
          </p:cNvPr>
          <p:cNvSpPr txBox="1"/>
          <p:nvPr/>
        </p:nvSpPr>
        <p:spPr>
          <a:xfrm>
            <a:off x="3761557" y="2550148"/>
            <a:ext cx="23709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CF2C66-71C2-7D50-507B-87168C2C908E}"/>
              </a:ext>
            </a:extLst>
          </p:cNvPr>
          <p:cNvSpPr txBox="1"/>
          <p:nvPr/>
        </p:nvSpPr>
        <p:spPr>
          <a:xfrm>
            <a:off x="6506511" y="2540158"/>
            <a:ext cx="23709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demo.test.com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4FB9-A74E-4826-8628-6436BFDA2CFB}"/>
              </a:ext>
            </a:extLst>
          </p:cNvPr>
          <p:cNvSpPr/>
          <p:nvPr/>
        </p:nvSpPr>
        <p:spPr>
          <a:xfrm>
            <a:off x="3599268" y="2366605"/>
            <a:ext cx="5375376" cy="2721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DADA17-C188-3941-BCE5-83F269E1EAEA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6319516" y="2280265"/>
            <a:ext cx="1387142" cy="2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EE30C5-9682-4672-A889-5E0DF74BE86C}"/>
              </a:ext>
            </a:extLst>
          </p:cNvPr>
          <p:cNvSpPr/>
          <p:nvPr/>
        </p:nvSpPr>
        <p:spPr>
          <a:xfrm>
            <a:off x="9196405" y="3174853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DR-Namespace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0AC2B2C7-A596-0F07-466D-B3C37C4DA35C}"/>
              </a:ext>
            </a:extLst>
          </p:cNvPr>
          <p:cNvSpPr/>
          <p:nvPr/>
        </p:nvSpPr>
        <p:spPr>
          <a:xfrm>
            <a:off x="9263564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115" name="Picture 4" descr="Your custom development solution with React JS| Ubidreams">
            <a:extLst>
              <a:ext uri="{FF2B5EF4-FFF2-40B4-BE49-F238E27FC236}">
                <a16:creationId xmlns:a16="http://schemas.microsoft.com/office/drawing/2014/main" id="{2CD71515-3197-1956-52DE-F7D6F2A1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982" y="3495182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ADDE12F9-1C80-DEC7-3523-27E484D3B6B2}"/>
              </a:ext>
            </a:extLst>
          </p:cNvPr>
          <p:cNvSpPr/>
          <p:nvPr/>
        </p:nvSpPr>
        <p:spPr>
          <a:xfrm>
            <a:off x="10422582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117" name="Picture 116" descr="What Is the Future of Node.js? Node.js Benefits | LITSLINK Blog">
            <a:extLst>
              <a:ext uri="{FF2B5EF4-FFF2-40B4-BE49-F238E27FC236}">
                <a16:creationId xmlns:a16="http://schemas.microsoft.com/office/drawing/2014/main" id="{AD262C69-53CF-2A7F-8972-F79D0672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771" y="3490535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D0DBA1D-53D7-E4C4-3DE4-789426F9538D}"/>
              </a:ext>
            </a:extLst>
          </p:cNvPr>
          <p:cNvSpPr/>
          <p:nvPr/>
        </p:nvSpPr>
        <p:spPr>
          <a:xfrm>
            <a:off x="10422582" y="404084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119" name="Picture 2" descr="MongoDB | The Software Report">
            <a:extLst>
              <a:ext uri="{FF2B5EF4-FFF2-40B4-BE49-F238E27FC236}">
                <a16:creationId xmlns:a16="http://schemas.microsoft.com/office/drawing/2014/main" id="{20AE4781-D7C1-7AEF-4933-3406B01F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379" y="4305366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5158846-E9D0-838F-35E9-7862C1300E35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9793645" y="2762832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FC550E7-6B76-D79D-C30E-592BE30B4421}"/>
              </a:ext>
            </a:extLst>
          </p:cNvPr>
          <p:cNvSpPr txBox="1"/>
          <p:nvPr/>
        </p:nvSpPr>
        <p:spPr>
          <a:xfrm>
            <a:off x="9813744" y="2943365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96287D-ACEE-DADA-37F4-99B59D8A3AD5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10383196" y="2762832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16D1D3C-053D-DAF2-F928-738D7476D24D}"/>
              </a:ext>
            </a:extLst>
          </p:cNvPr>
          <p:cNvSpPr txBox="1"/>
          <p:nvPr/>
        </p:nvSpPr>
        <p:spPr>
          <a:xfrm>
            <a:off x="10422582" y="2940195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F9098CD-819A-C149-AA60-BBF9914E1576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>
            <a:off x="10952663" y="3838423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713E36-F9F7-1D92-27C6-B828677B6DDB}"/>
              </a:ext>
            </a:extLst>
          </p:cNvPr>
          <p:cNvSpPr/>
          <p:nvPr/>
        </p:nvSpPr>
        <p:spPr>
          <a:xfrm>
            <a:off x="9196406" y="2482992"/>
            <a:ext cx="2370963" cy="278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Ingress Load-Balancer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7A1DDA-6E7E-D0C8-8817-C4FE2AE0F356}"/>
              </a:ext>
            </a:extLst>
          </p:cNvPr>
          <p:cNvSpPr txBox="1"/>
          <p:nvPr/>
        </p:nvSpPr>
        <p:spPr>
          <a:xfrm>
            <a:off x="9196404" y="2550148"/>
            <a:ext cx="9951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demo.dr.com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FD6C0A-9F87-D7E6-038F-D8E33A8410A5}"/>
              </a:ext>
            </a:extLst>
          </p:cNvPr>
          <p:cNvSpPr/>
          <p:nvPr/>
        </p:nvSpPr>
        <p:spPr>
          <a:xfrm>
            <a:off x="9034116" y="2366605"/>
            <a:ext cx="2779932" cy="2721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DR K8s Cluster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5BEABC8-6065-4E90-8723-1D11D8F627ED}"/>
              </a:ext>
            </a:extLst>
          </p:cNvPr>
          <p:cNvCxnSpPr>
            <a:cxnSpLocks/>
            <a:stCxn id="31" idx="2"/>
            <a:endCxn id="137" idx="0"/>
          </p:cNvCxnSpPr>
          <p:nvPr/>
        </p:nvCxnSpPr>
        <p:spPr>
          <a:xfrm>
            <a:off x="7706658" y="2280265"/>
            <a:ext cx="2675230" cy="2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026E0E4-8B3D-5C40-8403-F3EA1AF27CC9}"/>
              </a:ext>
            </a:extLst>
          </p:cNvPr>
          <p:cNvGrpSpPr/>
          <p:nvPr/>
        </p:nvGrpSpPr>
        <p:grpSpPr>
          <a:xfrm>
            <a:off x="3648216" y="4793987"/>
            <a:ext cx="2679035" cy="2198519"/>
            <a:chOff x="7750078" y="2379320"/>
            <a:chExt cx="2959100" cy="2743200"/>
          </a:xfrm>
        </p:grpSpPr>
        <p:pic>
          <p:nvPicPr>
            <p:cNvPr id="161" name="Picture 10" descr="Buy MacBook Air with M1 Chip - Education - Apple (AU)">
              <a:extLst>
                <a:ext uri="{FF2B5EF4-FFF2-40B4-BE49-F238E27FC236}">
                  <a16:creationId xmlns:a16="http://schemas.microsoft.com/office/drawing/2014/main" id="{B20BF799-91FE-68DB-CDA4-A368E9480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078" y="2379320"/>
              <a:ext cx="29591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140270F-D6AB-6310-4616-3B77EB2177ED}"/>
                </a:ext>
              </a:extLst>
            </p:cNvPr>
            <p:cNvSpPr/>
            <p:nvPr/>
          </p:nvSpPr>
          <p:spPr>
            <a:xfrm>
              <a:off x="8077200" y="3003172"/>
              <a:ext cx="2315583" cy="1411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" name="Picture 18" descr="What Is the Future of Node.js? Node.js Benefits | LITSLINK Blog">
            <a:extLst>
              <a:ext uri="{FF2B5EF4-FFF2-40B4-BE49-F238E27FC236}">
                <a16:creationId xmlns:a16="http://schemas.microsoft.com/office/drawing/2014/main" id="{46C79F5A-BEA2-863E-8CE4-DF0303000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35" y="5923467"/>
            <a:ext cx="562656" cy="32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What is GitHub? — Pythia Foundations">
            <a:extLst>
              <a:ext uri="{FF2B5EF4-FFF2-40B4-BE49-F238E27FC236}">
                <a16:creationId xmlns:a16="http://schemas.microsoft.com/office/drawing/2014/main" id="{E3DAD9C2-DD23-B93D-1BD6-320CA27D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3945126"/>
            <a:ext cx="534729" cy="2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 descr="Your custom development solution with React JS| Ubidreams">
            <a:extLst>
              <a:ext uri="{FF2B5EF4-FFF2-40B4-BE49-F238E27FC236}">
                <a16:creationId xmlns:a16="http://schemas.microsoft.com/office/drawing/2014/main" id="{C39E6D9F-8104-01A6-833C-595846F3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13" y="5672120"/>
            <a:ext cx="359300" cy="2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E42418C9-10F5-ED65-9058-9081421C5513}"/>
              </a:ext>
            </a:extLst>
          </p:cNvPr>
          <p:cNvSpPr txBox="1"/>
          <p:nvPr/>
        </p:nvSpPr>
        <p:spPr>
          <a:xfrm>
            <a:off x="4119660" y="5321605"/>
            <a:ext cx="182680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export const API_URL = "http://</a:t>
            </a:r>
            <a:r>
              <a:rPr lang="en-AU" sz="800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demo.com</a:t>
            </a:r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/api";</a:t>
            </a:r>
          </a:p>
        </p:txBody>
      </p:sp>
      <p:pic>
        <p:nvPicPr>
          <p:cNvPr id="165" name="Picture 2" descr="What is Docker? | AWS">
            <a:extLst>
              <a:ext uri="{FF2B5EF4-FFF2-40B4-BE49-F238E27FC236}">
                <a16:creationId xmlns:a16="http://schemas.microsoft.com/office/drawing/2014/main" id="{612DCB1A-B31E-9D86-C89D-44915708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23" y="3945126"/>
            <a:ext cx="669411" cy="3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Graphic 166" descr="Cloud outline">
            <a:extLst>
              <a:ext uri="{FF2B5EF4-FFF2-40B4-BE49-F238E27FC236}">
                <a16:creationId xmlns:a16="http://schemas.microsoft.com/office/drawing/2014/main" id="{B79E885D-B52D-80FA-2F85-604D8C6590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9341" y="3261573"/>
            <a:ext cx="1484531" cy="1484531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68611C-D066-563B-F911-9FC5050E6FDE}"/>
              </a:ext>
            </a:extLst>
          </p:cNvPr>
          <p:cNvCxnSpPr>
            <a:cxnSpLocks/>
            <a:stCxn id="164" idx="0"/>
          </p:cNvCxnSpPr>
          <p:nvPr/>
        </p:nvCxnSpPr>
        <p:spPr>
          <a:xfrm flipH="1" flipV="1">
            <a:off x="5030097" y="5022981"/>
            <a:ext cx="2966" cy="29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157C920-829F-C38D-A4B5-00CC135354B2}"/>
              </a:ext>
            </a:extLst>
          </p:cNvPr>
          <p:cNvCxnSpPr>
            <a:cxnSpLocks/>
            <a:stCxn id="167" idx="3"/>
            <a:endCxn id="33" idx="1"/>
          </p:cNvCxnSpPr>
          <p:nvPr/>
        </p:nvCxnSpPr>
        <p:spPr>
          <a:xfrm>
            <a:off x="2593872" y="4003839"/>
            <a:ext cx="1167685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1F657E-38B7-51BF-63D1-4B2BE2AECA45}"/>
              </a:ext>
            </a:extLst>
          </p:cNvPr>
          <p:cNvGrpSpPr/>
          <p:nvPr/>
        </p:nvGrpSpPr>
        <p:grpSpPr>
          <a:xfrm>
            <a:off x="6474505" y="4792875"/>
            <a:ext cx="2679035" cy="2198519"/>
            <a:chOff x="7750078" y="2379320"/>
            <a:chExt cx="2959100" cy="2743200"/>
          </a:xfrm>
        </p:grpSpPr>
        <p:pic>
          <p:nvPicPr>
            <p:cNvPr id="11" name="Picture 10" descr="Buy MacBook Air with M1 Chip - Education - Apple (AU)">
              <a:extLst>
                <a:ext uri="{FF2B5EF4-FFF2-40B4-BE49-F238E27FC236}">
                  <a16:creationId xmlns:a16="http://schemas.microsoft.com/office/drawing/2014/main" id="{2BCE5E97-3270-D4FE-B961-FF78333B4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078" y="2379320"/>
              <a:ext cx="29591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D2B239-71AD-3A55-EDD6-B5E22F6E0072}"/>
                </a:ext>
              </a:extLst>
            </p:cNvPr>
            <p:cNvSpPr/>
            <p:nvPr/>
          </p:nvSpPr>
          <p:spPr>
            <a:xfrm>
              <a:off x="8077200" y="3003172"/>
              <a:ext cx="2315583" cy="1411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8" descr="What Is the Future of Node.js? Node.js Benefits | LITSLINK Blog">
            <a:extLst>
              <a:ext uri="{FF2B5EF4-FFF2-40B4-BE49-F238E27FC236}">
                <a16:creationId xmlns:a16="http://schemas.microsoft.com/office/drawing/2014/main" id="{2B7F1E89-136E-F757-C34A-9F199B7CE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024" y="5922355"/>
            <a:ext cx="562656" cy="32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Your custom development solution with React JS| Ubidreams">
            <a:extLst>
              <a:ext uri="{FF2B5EF4-FFF2-40B4-BE49-F238E27FC236}">
                <a16:creationId xmlns:a16="http://schemas.microsoft.com/office/drawing/2014/main" id="{DCF34DEE-82A8-B7BA-94AE-922989B2C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702" y="5671008"/>
            <a:ext cx="359300" cy="2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59DFD8-D401-4926-E4BE-0EFD28131008}"/>
              </a:ext>
            </a:extLst>
          </p:cNvPr>
          <p:cNvSpPr txBox="1"/>
          <p:nvPr/>
        </p:nvSpPr>
        <p:spPr>
          <a:xfrm>
            <a:off x="6945949" y="5320493"/>
            <a:ext cx="182680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export const API_URL = "http://</a:t>
            </a:r>
            <a:r>
              <a:rPr lang="en-AU" sz="800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demo.test.com</a:t>
            </a:r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/api";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37D97F-9F66-3B7A-7617-4E4F963E249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856386" y="5021869"/>
            <a:ext cx="2966" cy="29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1FA6BC-FBF8-3974-CBC3-A04EE48B4AAC}"/>
              </a:ext>
            </a:extLst>
          </p:cNvPr>
          <p:cNvGrpSpPr/>
          <p:nvPr/>
        </p:nvGrpSpPr>
        <p:grpSpPr>
          <a:xfrm>
            <a:off x="9230097" y="4787943"/>
            <a:ext cx="2679035" cy="2198519"/>
            <a:chOff x="7750078" y="2379320"/>
            <a:chExt cx="2959100" cy="2743200"/>
          </a:xfrm>
        </p:grpSpPr>
        <p:pic>
          <p:nvPicPr>
            <p:cNvPr id="21" name="Picture 20" descr="Buy MacBook Air with M1 Chip - Education - Apple (AU)">
              <a:extLst>
                <a:ext uri="{FF2B5EF4-FFF2-40B4-BE49-F238E27FC236}">
                  <a16:creationId xmlns:a16="http://schemas.microsoft.com/office/drawing/2014/main" id="{5BDEBE62-2820-636C-F5FD-39114E608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078" y="2379320"/>
              <a:ext cx="29591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476AF4-6F41-4378-3E02-43A20C116A50}"/>
                </a:ext>
              </a:extLst>
            </p:cNvPr>
            <p:cNvSpPr/>
            <p:nvPr/>
          </p:nvSpPr>
          <p:spPr>
            <a:xfrm>
              <a:off x="8077200" y="3003172"/>
              <a:ext cx="2315583" cy="1411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18" descr="What Is the Future of Node.js? Node.js Benefits | LITSLINK Blog">
            <a:extLst>
              <a:ext uri="{FF2B5EF4-FFF2-40B4-BE49-F238E27FC236}">
                <a16:creationId xmlns:a16="http://schemas.microsoft.com/office/drawing/2014/main" id="{AFC8F6CF-40B4-FF93-7655-C9A4C37F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616" y="5917423"/>
            <a:ext cx="562656" cy="32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Your custom development solution with React JS| Ubidreams">
            <a:extLst>
              <a:ext uri="{FF2B5EF4-FFF2-40B4-BE49-F238E27FC236}">
                <a16:creationId xmlns:a16="http://schemas.microsoft.com/office/drawing/2014/main" id="{CCABE630-0F6D-2EE2-3B97-F6E9FB31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294" y="5666076"/>
            <a:ext cx="359300" cy="2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E12F26-5350-8768-C61E-D4E2BB33B78D}"/>
              </a:ext>
            </a:extLst>
          </p:cNvPr>
          <p:cNvSpPr txBox="1"/>
          <p:nvPr/>
        </p:nvSpPr>
        <p:spPr>
          <a:xfrm>
            <a:off x="9701541" y="5315561"/>
            <a:ext cx="182680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export const API_URL = "http://</a:t>
            </a:r>
            <a:r>
              <a:rPr lang="en-AU" sz="800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demo.dr.com</a:t>
            </a:r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/api";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A47162-A0AE-F93B-D3EA-5CBB0624B31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611978" y="5016937"/>
            <a:ext cx="2966" cy="29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2774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7AF11C3-265D-265C-EF1C-4CF353CDD0DA}"/>
              </a:ext>
            </a:extLst>
          </p:cNvPr>
          <p:cNvSpPr/>
          <p:nvPr/>
        </p:nvSpPr>
        <p:spPr>
          <a:xfrm>
            <a:off x="8397604" y="4704401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13DE6C2-44CD-3991-7AFE-B81D333EB1CA}"/>
              </a:ext>
            </a:extLst>
          </p:cNvPr>
          <p:cNvSpPr/>
          <p:nvPr/>
        </p:nvSpPr>
        <p:spPr>
          <a:xfrm>
            <a:off x="5083743" y="4704402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840BBA-4717-D469-3A85-DE60D75DD681}"/>
              </a:ext>
            </a:extLst>
          </p:cNvPr>
          <p:cNvSpPr/>
          <p:nvPr/>
        </p:nvSpPr>
        <p:spPr>
          <a:xfrm>
            <a:off x="3665368" y="718349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0F042D-4F8F-A072-B894-782CB72F8B7B}"/>
              </a:ext>
            </a:extLst>
          </p:cNvPr>
          <p:cNvSpPr/>
          <p:nvPr/>
        </p:nvSpPr>
        <p:spPr>
          <a:xfrm>
            <a:off x="3564589" y="648632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257CB1-4AFC-01A8-141F-57EB185AFB55}"/>
              </a:ext>
            </a:extLst>
          </p:cNvPr>
          <p:cNvSpPr/>
          <p:nvPr/>
        </p:nvSpPr>
        <p:spPr>
          <a:xfrm>
            <a:off x="3449984" y="556471"/>
            <a:ext cx="1850228" cy="40826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5B571-60DD-C7E9-74DF-3AF59F6314C9}"/>
              </a:ext>
            </a:extLst>
          </p:cNvPr>
          <p:cNvSpPr txBox="1"/>
          <p:nvPr/>
        </p:nvSpPr>
        <p:spPr>
          <a:xfrm>
            <a:off x="4095788" y="634945"/>
            <a:ext cx="58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94760F-2D10-CEF9-0DC2-D4CE14578020}"/>
              </a:ext>
            </a:extLst>
          </p:cNvPr>
          <p:cNvSpPr/>
          <p:nvPr/>
        </p:nvSpPr>
        <p:spPr>
          <a:xfrm>
            <a:off x="3075941" y="1527015"/>
            <a:ext cx="2899539" cy="621234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4C9C-FC29-95AC-26A7-BEBB27C97085}"/>
              </a:ext>
            </a:extLst>
          </p:cNvPr>
          <p:cNvSpPr txBox="1"/>
          <p:nvPr/>
        </p:nvSpPr>
        <p:spPr>
          <a:xfrm>
            <a:off x="3705790" y="1509793"/>
            <a:ext cx="1542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Metallb</a:t>
            </a:r>
            <a:r>
              <a:rPr lang="en-US" sz="1200" dirty="0"/>
              <a:t> </a:t>
            </a:r>
            <a:r>
              <a:rPr lang="en-US" sz="1200" dirty="0" err="1"/>
              <a:t>LoadBalancer</a:t>
            </a:r>
            <a:endParaRPr lang="en-US" sz="1200" dirty="0"/>
          </a:p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CF7748-B5EB-68F9-76FD-CF7D300B0D0C}"/>
              </a:ext>
            </a:extLst>
          </p:cNvPr>
          <p:cNvSpPr/>
          <p:nvPr/>
        </p:nvSpPr>
        <p:spPr>
          <a:xfrm>
            <a:off x="1811568" y="3651457"/>
            <a:ext cx="5324340" cy="592081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470E9-0759-058A-A200-71FECC562CA6}"/>
              </a:ext>
            </a:extLst>
          </p:cNvPr>
          <p:cNvSpPr txBox="1"/>
          <p:nvPr/>
        </p:nvSpPr>
        <p:spPr>
          <a:xfrm>
            <a:off x="3989409" y="3804911"/>
            <a:ext cx="95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3tier-ingress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9E89D-D7D5-7A44-3A44-70B2F11C5995}"/>
              </a:ext>
            </a:extLst>
          </p:cNvPr>
          <p:cNvSpPr txBox="1"/>
          <p:nvPr/>
        </p:nvSpPr>
        <p:spPr>
          <a:xfrm>
            <a:off x="2164553" y="3880756"/>
            <a:ext cx="1338828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264EC58-AAE4-B7EB-2744-801EB07547B3}"/>
              </a:ext>
            </a:extLst>
          </p:cNvPr>
          <p:cNvSpPr/>
          <p:nvPr/>
        </p:nvSpPr>
        <p:spPr>
          <a:xfrm>
            <a:off x="1799202" y="4705609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2F4D0-3DA9-7E3D-1C56-F5BCCA997996}"/>
              </a:ext>
            </a:extLst>
          </p:cNvPr>
          <p:cNvSpPr txBox="1"/>
          <p:nvPr/>
        </p:nvSpPr>
        <p:spPr>
          <a:xfrm>
            <a:off x="2297889" y="4764015"/>
            <a:ext cx="966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frontend-svc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9A865-F147-AA8F-DBF5-2A2AE9FD552C}"/>
              </a:ext>
            </a:extLst>
          </p:cNvPr>
          <p:cNvSpPr txBox="1"/>
          <p:nvPr/>
        </p:nvSpPr>
        <p:spPr>
          <a:xfrm>
            <a:off x="8926992" y="4742345"/>
            <a:ext cx="98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database-svc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91AC2-FA2D-DC4C-F6F7-6A1919E5CE43}"/>
              </a:ext>
            </a:extLst>
          </p:cNvPr>
          <p:cNvSpPr txBox="1"/>
          <p:nvPr/>
        </p:nvSpPr>
        <p:spPr>
          <a:xfrm>
            <a:off x="5624193" y="4754613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backend-svc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2D5CA-D29E-D350-B730-53B15D85AB84}"/>
              </a:ext>
            </a:extLst>
          </p:cNvPr>
          <p:cNvSpPr txBox="1"/>
          <p:nvPr/>
        </p:nvSpPr>
        <p:spPr>
          <a:xfrm>
            <a:off x="3091877" y="2872564"/>
            <a:ext cx="27984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effectLst/>
                <a:latin typeface="Courier New" panose="02070309020205020404" pitchFamily="49" charset="0"/>
              </a:rPr>
              <a:t>LoadBalancer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Ingress:192.168.0.216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520CDF15-40B1-32AE-1358-0F6DD2DCB1CA}"/>
              </a:ext>
            </a:extLst>
          </p:cNvPr>
          <p:cNvSpPr/>
          <p:nvPr/>
        </p:nvSpPr>
        <p:spPr>
          <a:xfrm>
            <a:off x="2762046" y="4146377"/>
            <a:ext cx="159631" cy="518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1F7E917-2F86-FE5F-6A04-6B840D99C3DD}"/>
              </a:ext>
            </a:extLst>
          </p:cNvPr>
          <p:cNvSpPr/>
          <p:nvPr/>
        </p:nvSpPr>
        <p:spPr>
          <a:xfrm>
            <a:off x="1807886" y="5710788"/>
            <a:ext cx="2052165" cy="3774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F1ACC-A0AB-C75A-0243-25DFE19B94A2}"/>
              </a:ext>
            </a:extLst>
          </p:cNvPr>
          <p:cNvSpPr txBox="1"/>
          <p:nvPr/>
        </p:nvSpPr>
        <p:spPr>
          <a:xfrm>
            <a:off x="2162790" y="569138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pod-frontend-XYZ</a:t>
            </a:r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8E3594-7C06-B4A8-2E66-5661CD2A9B9E}"/>
              </a:ext>
            </a:extLst>
          </p:cNvPr>
          <p:cNvSpPr txBox="1"/>
          <p:nvPr/>
        </p:nvSpPr>
        <p:spPr>
          <a:xfrm>
            <a:off x="2170189" y="5558578"/>
            <a:ext cx="134235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172.27.0.232:80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D17A77-9B89-5439-3AC5-B73C9F6A0981}"/>
              </a:ext>
            </a:extLst>
          </p:cNvPr>
          <p:cNvSpPr/>
          <p:nvPr/>
        </p:nvSpPr>
        <p:spPr>
          <a:xfrm>
            <a:off x="5102745" y="5691388"/>
            <a:ext cx="2052165" cy="39682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7A8ACB-84F4-C9AB-113E-5C53619834CF}"/>
              </a:ext>
            </a:extLst>
          </p:cNvPr>
          <p:cNvSpPr txBox="1"/>
          <p:nvPr/>
        </p:nvSpPr>
        <p:spPr>
          <a:xfrm>
            <a:off x="5461247" y="5670803"/>
            <a:ext cx="13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pod-backend-XYZ</a:t>
            </a:r>
            <a:r>
              <a:rPr lang="en-US" dirty="0"/>
              <a:t> 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D54E963-9A7D-BEB9-75C6-630EB506DEC0}"/>
              </a:ext>
            </a:extLst>
          </p:cNvPr>
          <p:cNvSpPr/>
          <p:nvPr/>
        </p:nvSpPr>
        <p:spPr>
          <a:xfrm>
            <a:off x="8397604" y="5691387"/>
            <a:ext cx="2123474" cy="369333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BA4A41-C180-F265-40F4-348A8819A8BA}"/>
              </a:ext>
            </a:extLst>
          </p:cNvPr>
          <p:cNvSpPr txBox="1"/>
          <p:nvPr/>
        </p:nvSpPr>
        <p:spPr>
          <a:xfrm>
            <a:off x="8822411" y="5669473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pod-database-XYZ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B9D8C4-7C7A-D197-987F-5E1672FF976E}"/>
              </a:ext>
            </a:extLst>
          </p:cNvPr>
          <p:cNvSpPr txBox="1"/>
          <p:nvPr/>
        </p:nvSpPr>
        <p:spPr>
          <a:xfrm>
            <a:off x="5367456" y="5546363"/>
            <a:ext cx="14847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172.27.0.231:8080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FF580-E0D4-3CFF-2518-F5931F654659}"/>
              </a:ext>
            </a:extLst>
          </p:cNvPr>
          <p:cNvSpPr txBox="1"/>
          <p:nvPr/>
        </p:nvSpPr>
        <p:spPr>
          <a:xfrm>
            <a:off x="8786081" y="5524447"/>
            <a:ext cx="15704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172.27.0.230:27017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CC6F0D8D-A2E4-1F39-58D8-2A94EAC5862D}"/>
              </a:ext>
            </a:extLst>
          </p:cNvPr>
          <p:cNvSpPr/>
          <p:nvPr/>
        </p:nvSpPr>
        <p:spPr>
          <a:xfrm>
            <a:off x="2753940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2F4D7460-F074-00AC-11C6-1D9EE3F811BE}"/>
              </a:ext>
            </a:extLst>
          </p:cNvPr>
          <p:cNvSpPr/>
          <p:nvPr/>
        </p:nvSpPr>
        <p:spPr>
          <a:xfrm>
            <a:off x="6009306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4120C161-FAE5-0790-3517-39EC9337CBAB}"/>
              </a:ext>
            </a:extLst>
          </p:cNvPr>
          <p:cNvSpPr/>
          <p:nvPr/>
        </p:nvSpPr>
        <p:spPr>
          <a:xfrm>
            <a:off x="9421968" y="5121202"/>
            <a:ext cx="167737" cy="446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34ADAD-AFDE-972D-A4D8-C53A962A48F0}"/>
              </a:ext>
            </a:extLst>
          </p:cNvPr>
          <p:cNvSpPr/>
          <p:nvPr/>
        </p:nvSpPr>
        <p:spPr>
          <a:xfrm>
            <a:off x="2630749" y="2569849"/>
            <a:ext cx="3657601" cy="621234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0EF1-79A3-DE2C-1D46-783B62AE43D2}"/>
              </a:ext>
            </a:extLst>
          </p:cNvPr>
          <p:cNvSpPr txBox="1"/>
          <p:nvPr/>
        </p:nvSpPr>
        <p:spPr>
          <a:xfrm>
            <a:off x="3640207" y="2556693"/>
            <a:ext cx="16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Nginx-Ingress controller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91BBC-8B3A-D84C-6312-D591C0B2C571}"/>
              </a:ext>
            </a:extLst>
          </p:cNvPr>
          <p:cNvSpPr txBox="1"/>
          <p:nvPr/>
        </p:nvSpPr>
        <p:spPr>
          <a:xfrm>
            <a:off x="3325064" y="1831257"/>
            <a:ext cx="226897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192.168.0.210-192.168.0.219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28F1D359-F14D-14DB-FBDC-63D2ED7DE8AE}"/>
              </a:ext>
            </a:extLst>
          </p:cNvPr>
          <p:cNvSpPr/>
          <p:nvPr/>
        </p:nvSpPr>
        <p:spPr>
          <a:xfrm>
            <a:off x="4388494" y="1136963"/>
            <a:ext cx="160620" cy="3642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6BC026-AC35-8E47-FCC3-46820F35980F}"/>
              </a:ext>
            </a:extLst>
          </p:cNvPr>
          <p:cNvSpPr txBox="1"/>
          <p:nvPr/>
        </p:nvSpPr>
        <p:spPr>
          <a:xfrm>
            <a:off x="6511904" y="1723535"/>
            <a:ext cx="365760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get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configmaps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config -n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metallb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-system -o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yaml</a:t>
            </a:r>
            <a:endParaRPr lang="en-US" sz="80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B9DD0-8DFD-3D38-CF48-34FDDC02CE24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975480" y="1831257"/>
            <a:ext cx="536424" cy="637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D4DFCD-08AC-9896-C735-CFC3698CE2A8}"/>
              </a:ext>
            </a:extLst>
          </p:cNvPr>
          <p:cNvSpPr txBox="1"/>
          <p:nvPr/>
        </p:nvSpPr>
        <p:spPr>
          <a:xfrm>
            <a:off x="6748204" y="2771437"/>
            <a:ext cx="4793567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describe service/ingress-nginx-controller-admission -n ingress-nginx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48039B-52C4-9960-7291-B0B662514543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 flipV="1">
            <a:off x="6288350" y="2879159"/>
            <a:ext cx="459854" cy="13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E9F959-A366-2A09-65AD-EC58F2C1BA6F}"/>
              </a:ext>
            </a:extLst>
          </p:cNvPr>
          <p:cNvSpPr txBox="1"/>
          <p:nvPr/>
        </p:nvSpPr>
        <p:spPr>
          <a:xfrm>
            <a:off x="7683646" y="3819339"/>
            <a:ext cx="3017173" cy="2481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ourier New" panose="02070309020205020404" pitchFamily="49" charset="0"/>
              </a:rPr>
              <a:t>kubectl</a:t>
            </a:r>
            <a:r>
              <a:rPr lang="en-US" sz="800" dirty="0">
                <a:effectLst/>
                <a:latin typeface="Courier New" panose="02070309020205020404" pitchFamily="49" charset="0"/>
              </a:rPr>
              <a:t> describe ingress 3tier-ingress -n </a:t>
            </a:r>
            <a:r>
              <a:rPr lang="en-US" sz="800" dirty="0" err="1">
                <a:effectLst/>
                <a:latin typeface="Courier New" panose="02070309020205020404" pitchFamily="49" charset="0"/>
              </a:rPr>
              <a:t>mern</a:t>
            </a:r>
            <a:endParaRPr lang="en-US" sz="800" dirty="0">
              <a:effectLst/>
              <a:latin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73F399-3105-1F21-4426-FE66359168E3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7135908" y="3943412"/>
            <a:ext cx="547738" cy="408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D21F10E5-E4C3-F5F5-6A17-5A5988775BC6}"/>
              </a:ext>
            </a:extLst>
          </p:cNvPr>
          <p:cNvSpPr/>
          <p:nvPr/>
        </p:nvSpPr>
        <p:spPr>
          <a:xfrm>
            <a:off x="4373990" y="3224073"/>
            <a:ext cx="183020" cy="383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76AB752-437E-4E7C-0A94-667813FFA9EE}"/>
              </a:ext>
            </a:extLst>
          </p:cNvPr>
          <p:cNvSpPr/>
          <p:nvPr/>
        </p:nvSpPr>
        <p:spPr>
          <a:xfrm>
            <a:off x="4377294" y="2160939"/>
            <a:ext cx="183020" cy="383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BE4DCF-2379-AEAB-D8A2-5AB56B4045D8}"/>
              </a:ext>
            </a:extLst>
          </p:cNvPr>
          <p:cNvSpPr txBox="1"/>
          <p:nvPr/>
        </p:nvSpPr>
        <p:spPr>
          <a:xfrm>
            <a:off x="5370680" y="3879675"/>
            <a:ext cx="1569660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demo.com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0864240D-5D6B-D87D-8BB3-F387C48F9276}"/>
              </a:ext>
            </a:extLst>
          </p:cNvPr>
          <p:cNvSpPr/>
          <p:nvPr/>
        </p:nvSpPr>
        <p:spPr>
          <a:xfrm>
            <a:off x="6030009" y="4156095"/>
            <a:ext cx="159631" cy="518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392A39-0EB0-EE81-B666-0985624C5074}"/>
              </a:ext>
            </a:extLst>
          </p:cNvPr>
          <p:cNvSpPr/>
          <p:nvPr/>
        </p:nvSpPr>
        <p:spPr>
          <a:xfrm rot="14426114" flipH="1">
            <a:off x="4671922" y="3621376"/>
            <a:ext cx="205195" cy="235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89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17">
      <a:dk1>
        <a:srgbClr val="000000"/>
      </a:dk1>
      <a:lt1>
        <a:srgbClr val="FFFFFF"/>
      </a:lt1>
      <a:dk2>
        <a:srgbClr val="65D097"/>
      </a:dk2>
      <a:lt2>
        <a:srgbClr val="CCCCCC"/>
      </a:lt2>
      <a:accent1>
        <a:srgbClr val="5CC3FF"/>
      </a:accent1>
      <a:accent2>
        <a:srgbClr val="BBE5FF"/>
      </a:accent2>
      <a:accent3>
        <a:srgbClr val="FFF746"/>
      </a:accent3>
      <a:accent4>
        <a:srgbClr val="FFBCA3"/>
      </a:accent4>
      <a:accent5>
        <a:srgbClr val="D82841"/>
      </a:accent5>
      <a:accent6>
        <a:srgbClr val="B386FF"/>
      </a:accent6>
      <a:hlink>
        <a:srgbClr val="5CC3FF"/>
      </a:hlink>
      <a:folHlink>
        <a:srgbClr val="CCCC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glish-NetApp-PPT-Template-12152020_working" id="{1157D853-16C9-4A9D-A306-4EE7B8C160BF}" vid="{F077298D-251F-4612-8A15-8516CF2ABD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6834</TotalTime>
  <Words>408</Words>
  <Application>Microsoft Macintosh PowerPoint</Application>
  <PresentationFormat>Widescreen</PresentationFormat>
  <Paragraphs>103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Menlo</vt:lpstr>
      <vt:lpstr>Symbol</vt:lpstr>
      <vt:lpstr>Office Theme</vt:lpstr>
      <vt:lpstr>Astra x Clone App</vt:lpstr>
      <vt:lpstr>Clone x MERN Stack</vt:lpstr>
      <vt:lpstr>Clone x MERN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D'Agostino</dc:creator>
  <cp:lastModifiedBy>Modi, Mrunal</cp:lastModifiedBy>
  <cp:revision>102</cp:revision>
  <dcterms:created xsi:type="dcterms:W3CDTF">2020-09-14T23:07:48Z</dcterms:created>
  <dcterms:modified xsi:type="dcterms:W3CDTF">2023-05-15T12:15:47Z</dcterms:modified>
</cp:coreProperties>
</file>