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40" y="4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94494" y="6663764"/>
            <a:ext cx="1518023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643902" y="327572"/>
            <a:ext cx="0" cy="946981"/>
          </a:xfrm>
          <a:custGeom>
            <a:avLst/>
            <a:gdLst/>
            <a:ahLst/>
            <a:cxnLst/>
            <a:rect l="l" t="t" r="r" b="b"/>
            <a:pathLst>
              <a:path h="946981">
                <a:moveTo>
                  <a:pt x="0" y="946981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897212" y="327572"/>
            <a:ext cx="0" cy="470513"/>
          </a:xfrm>
          <a:custGeom>
            <a:avLst/>
            <a:gdLst/>
            <a:ahLst/>
            <a:cxnLst/>
            <a:rect l="l" t="t" r="r" b="b"/>
            <a:pathLst>
              <a:path h="470513">
                <a:moveTo>
                  <a:pt x="0" y="470513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09150" y="5759319"/>
            <a:ext cx="0" cy="1125656"/>
          </a:xfrm>
          <a:custGeom>
            <a:avLst/>
            <a:gdLst/>
            <a:ahLst/>
            <a:cxnLst/>
            <a:rect l="l" t="t" r="r" b="b"/>
            <a:pathLst>
              <a:path h="1125656">
                <a:moveTo>
                  <a:pt x="0" y="1125656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9168" y="1914809"/>
            <a:ext cx="2644433" cy="0"/>
          </a:xfrm>
          <a:custGeom>
            <a:avLst/>
            <a:gdLst/>
            <a:ahLst/>
            <a:cxnLst/>
            <a:rect l="l" t="t" r="r" b="b"/>
            <a:pathLst>
              <a:path w="2644433">
                <a:moveTo>
                  <a:pt x="0" y="0"/>
                </a:moveTo>
                <a:lnTo>
                  <a:pt x="2644433" y="0"/>
                </a:lnTo>
              </a:path>
            </a:pathLst>
          </a:custGeom>
          <a:ln w="17908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468" y="420764"/>
            <a:ext cx="8985463" cy="148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Garrett_Benoit@baylor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3418190"/>
            <a:ext cx="6223008" cy="3973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36468" y="304800"/>
            <a:ext cx="5793105" cy="1367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4400" spc="-300" dirty="0">
                <a:solidFill>
                  <a:schemeClr val="bg1"/>
                </a:solidFill>
                <a:latin typeface="Arial"/>
                <a:cs typeface="Arial"/>
              </a:rPr>
              <a:t>Seeking</a:t>
            </a:r>
            <a:r>
              <a:rPr sz="4400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229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4400" spc="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endParaRPr sz="44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4400" spc="60" dirty="0" smtClean="0">
                <a:solidFill>
                  <a:schemeClr val="bg1"/>
                </a:solidFill>
                <a:latin typeface="Arial"/>
                <a:cs typeface="Arial"/>
              </a:rPr>
              <a:t>Partic</a:t>
            </a:r>
            <a:r>
              <a:rPr lang="en-US" sz="4400" spc="45" dirty="0" smtClean="0">
                <a:solidFill>
                  <a:schemeClr val="bg1"/>
                </a:solidFill>
                <a:latin typeface="Arial"/>
                <a:cs typeface="Arial"/>
              </a:rPr>
              <a:t>ip</a:t>
            </a:r>
            <a:r>
              <a:rPr sz="4400" spc="65" dirty="0" smtClean="0">
                <a:solidFill>
                  <a:schemeClr val="bg1"/>
                </a:solidFill>
                <a:latin typeface="Arial"/>
                <a:cs typeface="Arial"/>
              </a:rPr>
              <a:t>ate</a:t>
            </a:r>
            <a:r>
              <a:rPr sz="4400" spc="1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44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335" dirty="0">
                <a:solidFill>
                  <a:schemeClr val="bg1"/>
                </a:solidFill>
                <a:latin typeface="Arial"/>
                <a:cs typeface="Arial"/>
              </a:rPr>
              <a:t>Research</a:t>
            </a:r>
            <a:endParaRPr sz="4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8" y="1905000"/>
            <a:ext cx="602996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7825" marR="6350" indent="-1635760">
              <a:lnSpc>
                <a:spcPct val="101600"/>
              </a:lnSpc>
            </a:pPr>
            <a:r>
              <a:rPr lang="en-US" sz="2500" spc="-75" dirty="0" smtClean="0">
                <a:solidFill>
                  <a:schemeClr val="bg1"/>
                </a:solidFill>
                <a:latin typeface="Arial"/>
                <a:cs typeface="Arial"/>
              </a:rPr>
              <a:t>Alternatives using the Leap Motion to extend</a:t>
            </a:r>
          </a:p>
          <a:p>
            <a:pPr marL="1647825" marR="6350" indent="-1635760">
              <a:lnSpc>
                <a:spcPct val="101600"/>
              </a:lnSpc>
            </a:pPr>
            <a:r>
              <a:rPr lang="en-US" sz="2500" spc="-75" dirty="0" smtClean="0">
                <a:solidFill>
                  <a:schemeClr val="bg1"/>
                </a:solidFill>
                <a:latin typeface="Arial"/>
                <a:cs typeface="Arial"/>
              </a:rPr>
              <a:t>Mid-Air Word-Gesture Keyboards</a:t>
            </a:r>
            <a:endParaRPr sz="2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907" y="2808590"/>
            <a:ext cx="23228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-135" dirty="0" smtClean="0">
                <a:solidFill>
                  <a:schemeClr val="bg1"/>
                </a:solidFill>
                <a:latin typeface="Arial"/>
                <a:cs typeface="Arial"/>
              </a:rPr>
              <a:t>Eligibilit</a:t>
            </a:r>
            <a:r>
              <a:rPr sz="3950" spc="-215" dirty="0" smtClean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39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907" y="3461886"/>
            <a:ext cx="5927725" cy="1491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5715">
              <a:lnSpc>
                <a:spcPct val="102200"/>
              </a:lnSpc>
            </a:pPr>
            <a:r>
              <a:rPr lang="en-US" sz="1900" spc="30" dirty="0" smtClean="0">
                <a:solidFill>
                  <a:srgbClr val="777777"/>
                </a:solidFill>
                <a:latin typeface="Arial"/>
                <a:cs typeface="Arial"/>
              </a:rPr>
              <a:t>Enrollment: You must be a Baylor Student to participate in this study.</a:t>
            </a:r>
          </a:p>
          <a:p>
            <a:pPr marL="12700" marR="6350" indent="5715">
              <a:lnSpc>
                <a:spcPct val="102200"/>
              </a:lnSpc>
            </a:pPr>
            <a:r>
              <a:rPr sz="1900" spc="30" dirty="0" smtClean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900" spc="15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Proficiency: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777777"/>
                </a:solidFill>
                <a:latin typeface="Arial"/>
                <a:cs typeface="Arial"/>
              </a:rPr>
              <a:t>Very</a:t>
            </a:r>
            <a:r>
              <a:rPr sz="1900" spc="1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777777"/>
                </a:solidFill>
                <a:latin typeface="Arial"/>
                <a:cs typeface="Arial"/>
              </a:rPr>
              <a:t>basic</a:t>
            </a:r>
            <a:r>
              <a:rPr sz="1900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900" spc="1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777777"/>
                </a:solidFill>
                <a:latin typeface="Arial"/>
                <a:cs typeface="Arial"/>
              </a:rPr>
              <a:t>proficiency</a:t>
            </a:r>
            <a:r>
              <a:rPr sz="1900" spc="-50" dirty="0">
                <a:solidFill>
                  <a:srgbClr val="777777"/>
                </a:solidFill>
                <a:latin typeface="Arial"/>
                <a:cs typeface="Arial"/>
              </a:rPr>
              <a:t> will</a:t>
            </a:r>
            <a:r>
              <a:rPr sz="1900" spc="1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777777"/>
                </a:solidFill>
                <a:latin typeface="Arial"/>
                <a:cs typeface="Arial"/>
              </a:rPr>
              <a:t>be</a:t>
            </a:r>
            <a:r>
              <a:rPr sz="1900" spc="-1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required.</a:t>
            </a:r>
            <a:r>
              <a:rPr sz="1900" spc="-5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0" dirty="0">
                <a:solidFill>
                  <a:srgbClr val="777777"/>
                </a:solidFill>
                <a:latin typeface="Arial"/>
                <a:cs typeface="Arial"/>
              </a:rPr>
              <a:t>You</a:t>
            </a:r>
            <a:r>
              <a:rPr sz="19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777777"/>
                </a:solidFill>
                <a:latin typeface="Arial"/>
                <a:cs typeface="Arial"/>
              </a:rPr>
              <a:t>will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 only</a:t>
            </a:r>
            <a:r>
              <a:rPr sz="19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require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900" spc="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knowledge</a:t>
            </a:r>
            <a:r>
              <a:rPr sz="1900" spc="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and</a:t>
            </a:r>
            <a:r>
              <a:rPr sz="1900"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ability</a:t>
            </a:r>
            <a:r>
              <a:rPr sz="19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z="1900" spc="65" dirty="0" smtClean="0">
                <a:solidFill>
                  <a:srgbClr val="777777"/>
                </a:solidFill>
                <a:latin typeface="Arial"/>
                <a:cs typeface="Arial"/>
              </a:rPr>
              <a:t>to use a word-gesture keyboard</a:t>
            </a:r>
            <a:r>
              <a:rPr sz="1900" spc="-75" dirty="0" smtClean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907" y="4944100"/>
            <a:ext cx="5765165" cy="577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23495">
              <a:lnSpc>
                <a:spcPct val="102200"/>
              </a:lnSpc>
            </a:pPr>
            <a:r>
              <a:rPr sz="1900" spc="50" dirty="0">
                <a:solidFill>
                  <a:srgbClr val="777777"/>
                </a:solidFill>
                <a:latin typeface="Arial"/>
                <a:cs typeface="Arial"/>
              </a:rPr>
              <a:t>How</a:t>
            </a:r>
            <a:r>
              <a:rPr sz="1900" spc="-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777777"/>
                </a:solidFill>
                <a:latin typeface="Arial"/>
                <a:cs typeface="Arial"/>
              </a:rPr>
              <a:t>to</a:t>
            </a:r>
            <a:r>
              <a:rPr sz="1900" spc="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777777"/>
                </a:solidFill>
                <a:latin typeface="Arial"/>
                <a:cs typeface="Arial"/>
              </a:rPr>
              <a:t>Participate:</a:t>
            </a:r>
            <a:r>
              <a:rPr sz="1900" spc="1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40" dirty="0">
                <a:solidFill>
                  <a:srgbClr val="777777"/>
                </a:solidFill>
                <a:latin typeface="Arial"/>
                <a:cs typeface="Arial"/>
              </a:rPr>
              <a:t>Please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contact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900" spc="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777777"/>
                </a:solidFill>
                <a:latin typeface="Arial"/>
                <a:cs typeface="Arial"/>
              </a:rPr>
              <a:t>lead</a:t>
            </a:r>
            <a:r>
              <a:rPr sz="1900" spc="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777777"/>
                </a:solidFill>
                <a:latin typeface="Arial"/>
                <a:cs typeface="Arial"/>
              </a:rPr>
              <a:t>researcher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777777"/>
                </a:solidFill>
                <a:latin typeface="Arial"/>
                <a:cs typeface="Arial"/>
              </a:rPr>
              <a:t>to</a:t>
            </a:r>
            <a:r>
              <a:rPr sz="1900" spc="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777777"/>
                </a:solidFill>
                <a:latin typeface="Arial"/>
                <a:cs typeface="Arial"/>
              </a:rPr>
              <a:t>schedule</a:t>
            </a:r>
            <a:r>
              <a:rPr sz="1900" spc="1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777777"/>
                </a:solidFill>
                <a:latin typeface="Arial"/>
                <a:cs typeface="Arial"/>
              </a:rPr>
              <a:t>an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appointment</a:t>
            </a:r>
            <a:r>
              <a:rPr sz="1900" spc="19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777777"/>
                </a:solidFill>
                <a:latin typeface="Arial"/>
                <a:cs typeface="Arial"/>
              </a:rPr>
              <a:t>or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for</a:t>
            </a:r>
            <a:r>
              <a:rPr sz="1900" spc="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777777"/>
                </a:solidFill>
                <a:latin typeface="Arial"/>
                <a:cs typeface="Arial"/>
              </a:rPr>
              <a:t>further</a:t>
            </a:r>
            <a:r>
              <a:rPr sz="1900" spc="19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777777"/>
                </a:solidFill>
                <a:latin typeface="Arial"/>
                <a:cs typeface="Arial"/>
              </a:rPr>
              <a:t>information: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707" y="5629900"/>
            <a:ext cx="454469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sz="1600" spc="35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35" dirty="0" smtClean="0">
                <a:solidFill>
                  <a:srgbClr val="777777"/>
                </a:solidFill>
                <a:latin typeface="Arial"/>
                <a:cs typeface="Arial"/>
              </a:rPr>
              <a:t>Garrett Benoit</a:t>
            </a:r>
            <a:endParaRPr lang="en-US" spc="85" dirty="0">
              <a:solidFill>
                <a:srgbClr val="77777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spc="-1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pc="-10" dirty="0" smtClean="0">
                <a:solidFill>
                  <a:srgbClr val="777777"/>
                </a:solidFill>
                <a:latin typeface="Arial"/>
                <a:cs typeface="Arial"/>
              </a:rPr>
              <a:t>Email</a:t>
            </a:r>
            <a:r>
              <a:rPr spc="-10" dirty="0">
                <a:solidFill>
                  <a:srgbClr val="777777"/>
                </a:solidFill>
                <a:latin typeface="Arial"/>
                <a:cs typeface="Arial"/>
              </a:rPr>
              <a:t>:</a:t>
            </a:r>
            <a:r>
              <a:rPr spc="-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40" dirty="0" smtClean="0">
                <a:solidFill>
                  <a:srgbClr val="777777"/>
                </a:solidFill>
                <a:latin typeface="Arial"/>
                <a:cs typeface="Arial"/>
                <a:hlinkClick r:id="rId2"/>
              </a:rPr>
              <a:t>Garrett_Benoit</a:t>
            </a:r>
            <a:r>
              <a:rPr spc="40" dirty="0" smtClean="0">
                <a:solidFill>
                  <a:srgbClr val="777777"/>
                </a:solidFill>
                <a:latin typeface="Arial"/>
                <a:cs typeface="Arial"/>
                <a:hlinkClick r:id="rId2"/>
              </a:rPr>
              <a:t>@baylor.edu</a:t>
            </a:r>
            <a:r>
              <a:rPr lang="en-US" spc="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pc="-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endParaRPr lang="en-US" spc="-40" dirty="0" smtClean="0">
              <a:solidFill>
                <a:srgbClr val="77777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Phone</a:t>
            </a:r>
            <a:r>
              <a:rPr dirty="0">
                <a:solidFill>
                  <a:srgbClr val="777777"/>
                </a:solidFill>
                <a:latin typeface="Arial"/>
                <a:cs typeface="Arial"/>
              </a:rPr>
              <a:t>:</a:t>
            </a:r>
            <a:r>
              <a:rPr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(</a:t>
            </a:r>
            <a:r>
              <a:rPr lang="en-US" dirty="0" smtClean="0">
                <a:solidFill>
                  <a:srgbClr val="777777"/>
                </a:solidFill>
                <a:latin typeface="Arial"/>
                <a:cs typeface="Arial"/>
              </a:rPr>
              <a:t>832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)</a:t>
            </a:r>
            <a:r>
              <a:rPr spc="-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15" dirty="0" smtClean="0">
                <a:solidFill>
                  <a:srgbClr val="777777"/>
                </a:solidFill>
                <a:latin typeface="Arial"/>
                <a:cs typeface="Arial"/>
              </a:rPr>
              <a:t>754</a:t>
            </a:r>
            <a:r>
              <a:rPr spc="1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20" dirty="0" smtClean="0">
                <a:solidFill>
                  <a:srgbClr val="777777"/>
                </a:solidFill>
                <a:latin typeface="Arial"/>
                <a:cs typeface="Arial"/>
              </a:rPr>
              <a:t>6923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907" y="6623664"/>
            <a:ext cx="5669915" cy="691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6700"/>
              </a:lnSpc>
            </a:pPr>
            <a:r>
              <a:rPr sz="1400" spc="10" dirty="0">
                <a:solidFill>
                  <a:srgbClr val="777777"/>
                </a:solidFill>
                <a:latin typeface="Arial"/>
                <a:cs typeface="Arial"/>
              </a:rPr>
              <a:t>This</a:t>
            </a:r>
            <a:r>
              <a:rPr sz="1400" spc="-6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777777"/>
                </a:solidFill>
                <a:latin typeface="Arial"/>
                <a:cs typeface="Arial"/>
              </a:rPr>
              <a:t>study</a:t>
            </a:r>
            <a:r>
              <a:rPr sz="1400" spc="-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777777"/>
                </a:solidFill>
                <a:latin typeface="Arial"/>
                <a:cs typeface="Arial"/>
              </a:rPr>
              <a:t>will </a:t>
            </a:r>
            <a:r>
              <a:rPr sz="1400" spc="90" dirty="0">
                <a:solidFill>
                  <a:srgbClr val="777777"/>
                </a:solidFill>
                <a:latin typeface="Arial"/>
                <a:cs typeface="Arial"/>
              </a:rPr>
              <a:t>be</a:t>
            </a:r>
            <a:r>
              <a:rPr sz="1400" spc="-114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conducted</a:t>
            </a:r>
            <a:r>
              <a:rPr sz="1400" spc="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at</a:t>
            </a:r>
            <a:r>
              <a:rPr sz="1400" spc="-6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400" spc="6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77777"/>
                </a:solidFill>
                <a:latin typeface="Arial"/>
                <a:cs typeface="Arial"/>
              </a:rPr>
              <a:t>Rogers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777777"/>
                </a:solidFill>
                <a:latin typeface="Arial"/>
                <a:cs typeface="Arial"/>
              </a:rPr>
              <a:t>Engineering</a:t>
            </a:r>
            <a:r>
              <a:rPr sz="1400" spc="4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45" dirty="0">
                <a:solidFill>
                  <a:srgbClr val="777777"/>
                </a:solidFill>
                <a:latin typeface="Arial"/>
                <a:cs typeface="Arial"/>
              </a:rPr>
              <a:t>&amp;</a:t>
            </a:r>
            <a:r>
              <a:rPr sz="1400" spc="-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400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777777"/>
                </a:solidFill>
                <a:latin typeface="Arial"/>
                <a:cs typeface="Arial"/>
              </a:rPr>
              <a:t>Science</a:t>
            </a:r>
            <a:r>
              <a:rPr sz="1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77777"/>
                </a:solidFill>
                <a:latin typeface="Arial"/>
                <a:cs typeface="Arial"/>
              </a:rPr>
              <a:t>building.</a:t>
            </a:r>
            <a:r>
              <a:rPr sz="1400" spc="-16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77777"/>
                </a:solidFill>
                <a:latin typeface="Arial"/>
                <a:cs typeface="Arial"/>
              </a:rPr>
              <a:t>This</a:t>
            </a:r>
            <a:r>
              <a:rPr sz="1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777777"/>
                </a:solidFill>
                <a:latin typeface="Arial"/>
                <a:cs typeface="Arial"/>
              </a:rPr>
              <a:t>building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 is</a:t>
            </a:r>
            <a:r>
              <a:rPr sz="1400" spc="-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situated</a:t>
            </a:r>
            <a:r>
              <a:rPr sz="1400" spc="1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777777"/>
                </a:solidFill>
                <a:latin typeface="Arial"/>
                <a:cs typeface="Arial"/>
              </a:rPr>
              <a:t>right</a:t>
            </a:r>
            <a:r>
              <a:rPr sz="1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77777"/>
                </a:solidFill>
                <a:latin typeface="Arial"/>
                <a:cs typeface="Arial"/>
              </a:rPr>
              <a:t>beside</a:t>
            </a:r>
            <a:r>
              <a:rPr sz="1400" spc="-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400" spc="-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77777"/>
                </a:solidFill>
                <a:latin typeface="Arial"/>
                <a:cs typeface="Arial"/>
              </a:rPr>
              <a:t>Wiethorn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777777"/>
                </a:solidFill>
                <a:latin typeface="Arial"/>
                <a:cs typeface="Arial"/>
              </a:rPr>
              <a:t>Visitors</a:t>
            </a:r>
            <a:r>
              <a:rPr sz="1400" spc="10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777777"/>
                </a:solidFill>
                <a:latin typeface="Arial"/>
                <a:cs typeface="Arial"/>
              </a:rPr>
              <a:t>Center</a:t>
            </a:r>
            <a:r>
              <a:rPr lang="en-US" sz="1400" spc="5" dirty="0" smtClean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8650" y="381000"/>
            <a:ext cx="3017520" cy="1137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2400" spc="270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400" spc="270" dirty="0" smtClean="0">
                <a:solidFill>
                  <a:schemeClr val="bg1"/>
                </a:solidFill>
                <a:latin typeface="Arial"/>
                <a:cs typeface="Arial"/>
              </a:rPr>
              <a:t>xp</a:t>
            </a:r>
            <a:r>
              <a:rPr sz="2400" spc="190" dirty="0" smtClean="0">
                <a:solidFill>
                  <a:schemeClr val="bg1"/>
                </a:solidFill>
                <a:latin typeface="Arial"/>
                <a:cs typeface="Arial"/>
              </a:rPr>
              <a:t>eriment</a:t>
            </a:r>
            <a:r>
              <a:rPr lang="en-US" sz="2400" spc="19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chemeClr val="bg1"/>
                </a:solidFill>
                <a:latin typeface="Arial"/>
                <a:cs typeface="Arial"/>
              </a:rPr>
              <a:t>Details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8"/>
              </a:spcBef>
            </a:pPr>
            <a:endParaRPr sz="700" dirty="0"/>
          </a:p>
          <a:p>
            <a:pPr marL="18415" marR="34290" indent="-6350">
              <a:lnSpc>
                <a:spcPct val="977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purpose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experiment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500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understand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how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build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better</a:t>
            </a:r>
            <a:r>
              <a:rPr sz="15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devices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0" dirty="0" smtClean="0">
                <a:solidFill>
                  <a:schemeClr val="bg1"/>
                </a:solidFill>
                <a:latin typeface="Arial"/>
                <a:cs typeface="Arial"/>
              </a:rPr>
              <a:t>hand-gestures</a:t>
            </a:r>
            <a:r>
              <a:rPr sz="1500" spc="7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3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500" spc="-20" dirty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6712" y="1752600"/>
            <a:ext cx="2955290" cy="91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90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asked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perform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series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 tasks</a:t>
            </a:r>
            <a:r>
              <a:rPr sz="1500" dirty="0">
                <a:solidFill>
                  <a:schemeClr val="bg1"/>
                </a:solidFill>
                <a:latin typeface="Arial"/>
                <a:cs typeface="Arial"/>
              </a:rPr>
              <a:t> on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computer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interfaces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5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provide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relevant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feedback</a:t>
            </a:r>
            <a:r>
              <a:rPr sz="15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researchers.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681" y="2895600"/>
            <a:ext cx="3058795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81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study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consist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>
                <a:solidFill>
                  <a:schemeClr val="bg1"/>
                </a:solidFill>
                <a:latin typeface="Arial"/>
                <a:cs typeface="Arial"/>
              </a:rPr>
              <a:t>one</a:t>
            </a:r>
            <a:r>
              <a:rPr sz="1500" spc="-9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-35" smtClean="0">
                <a:solidFill>
                  <a:schemeClr val="bg1"/>
                </a:solidFill>
                <a:latin typeface="Arial"/>
                <a:cs typeface="Arial"/>
              </a:rPr>
              <a:t>30</a:t>
            </a:r>
            <a:r>
              <a:rPr sz="1500" spc="-35" smtClean="0">
                <a:solidFill>
                  <a:schemeClr val="bg1"/>
                </a:solidFill>
                <a:latin typeface="Arial"/>
                <a:cs typeface="Arial"/>
              </a:rPr>
              <a:t>-60</a:t>
            </a:r>
            <a:r>
              <a:rPr sz="1500" spc="-2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minute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session</a:t>
            </a:r>
            <a:r>
              <a:rPr sz="15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can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scheduled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any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day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sz="15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-70" dirty="0" smtClean="0">
                <a:solidFill>
                  <a:schemeClr val="bg1"/>
                </a:solidFill>
                <a:latin typeface="Arial"/>
                <a:cs typeface="Arial"/>
              </a:rPr>
              <a:t>September 14</a:t>
            </a:r>
            <a:r>
              <a:rPr lang="en-US" sz="1500" spc="-70" baseline="30000" dirty="0" smtClean="0">
                <a:solidFill>
                  <a:schemeClr val="bg1"/>
                </a:solidFill>
                <a:latin typeface="Arial"/>
                <a:cs typeface="Arial"/>
              </a:rPr>
              <a:t>th </a:t>
            </a:r>
            <a:r>
              <a:rPr sz="1500" spc="30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1500" spc="3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30" dirty="0" smtClean="0">
                <a:solidFill>
                  <a:schemeClr val="bg1"/>
                </a:solidFill>
                <a:latin typeface="Arial"/>
                <a:cs typeface="Arial"/>
              </a:rPr>
              <a:t>September 19</a:t>
            </a:r>
            <a:r>
              <a:rPr lang="en-US" sz="1500" spc="30" baseline="30000" dirty="0" smtClean="0">
                <a:solidFill>
                  <a:schemeClr val="bg1"/>
                </a:solidFill>
                <a:latin typeface="Arial"/>
                <a:cs typeface="Arial"/>
              </a:rPr>
              <a:t>th</a:t>
            </a:r>
            <a:r>
              <a:rPr sz="1500" spc="-4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z="1500" spc="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best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convenience.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2681" y="4184303"/>
            <a:ext cx="309943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marR="6350" indent="-12065">
              <a:lnSpc>
                <a:spcPct val="100299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given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coupon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meal</a:t>
            </a:r>
            <a:r>
              <a:rPr sz="15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valued</a:t>
            </a:r>
            <a:r>
              <a:rPr sz="15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500" spc="1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-45" dirty="0" smtClean="0">
                <a:solidFill>
                  <a:schemeClr val="bg1"/>
                </a:solidFill>
                <a:latin typeface="Arial"/>
                <a:cs typeface="Arial"/>
              </a:rPr>
              <a:t>$8.50</a:t>
            </a:r>
            <a:r>
              <a:rPr sz="1500" spc="-4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token</a:t>
            </a:r>
            <a:r>
              <a:rPr sz="15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our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appreciation.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8650" y="5029200"/>
            <a:ext cx="2910840" cy="13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8500"/>
              </a:lnSpc>
            </a:pPr>
            <a:r>
              <a:rPr sz="1500" spc="-114" dirty="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sz="15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committed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ensuring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5" dirty="0" smtClean="0">
                <a:solidFill>
                  <a:schemeClr val="bg1"/>
                </a:solidFill>
                <a:latin typeface="Arial"/>
                <a:cs typeface="Arial"/>
              </a:rPr>
              <a:t>privacy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collection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identifiable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information,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nor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sz="1500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identifying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codes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 used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during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 smtClean="0">
                <a:solidFill>
                  <a:schemeClr val="bg1"/>
                </a:solidFill>
                <a:latin typeface="Arial"/>
                <a:cs typeface="Arial"/>
              </a:rPr>
              <a:t>experiment</a:t>
            </a:r>
            <a:r>
              <a:rPr lang="en-US" sz="1500" spc="85" dirty="0" smtClean="0">
                <a:solidFill>
                  <a:schemeClr val="bg1"/>
                </a:solidFill>
                <a:latin typeface="Arial"/>
                <a:cs typeface="Arial"/>
              </a:rPr>
              <a:t>. We will do our best to provide confidentiality.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2" descr="http://www.baylor.edu/content/images/header/institutional_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37" y="6688619"/>
            <a:ext cx="3233339" cy="9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77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248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researchPoste.psd</dc:title>
  <dc:creator>GAME3ADMIN</dc:creator>
  <cp:lastModifiedBy>Garrett</cp:lastModifiedBy>
  <cp:revision>18</cp:revision>
  <dcterms:created xsi:type="dcterms:W3CDTF">2015-01-13T13:15:50Z</dcterms:created>
  <dcterms:modified xsi:type="dcterms:W3CDTF">2015-09-09T22:27:02Z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2014-02-06T00:00:00Z</vt:filetime>
  </property>
  <property fmtid="{D5CDD505-2E9C-101B-9397-08002B2CF9AE}" pid="3" name="LastSaved">
    <vt:filetime>2015-01-13T00:00:00Z</vt:filetime>
  </property>
</Properties>
</file>