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10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8/31/2015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8/31/2015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8/31/2015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494494" y="6663764"/>
            <a:ext cx="1518023" cy="50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643902" y="327572"/>
            <a:ext cx="0" cy="946981"/>
          </a:xfrm>
          <a:custGeom>
            <a:avLst/>
            <a:gdLst/>
            <a:ahLst/>
            <a:cxnLst/>
            <a:rect l="l" t="t" r="r" b="b"/>
            <a:pathLst>
              <a:path h="946981">
                <a:moveTo>
                  <a:pt x="0" y="946981"/>
                </a:moveTo>
                <a:lnTo>
                  <a:pt x="0" y="0"/>
                </a:lnTo>
              </a:path>
            </a:pathLst>
          </a:custGeom>
          <a:ln w="596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897212" y="327572"/>
            <a:ext cx="0" cy="470513"/>
          </a:xfrm>
          <a:custGeom>
            <a:avLst/>
            <a:gdLst/>
            <a:ahLst/>
            <a:cxnLst/>
            <a:rect l="l" t="t" r="r" b="b"/>
            <a:pathLst>
              <a:path h="470513">
                <a:moveTo>
                  <a:pt x="0" y="470513"/>
                </a:moveTo>
                <a:lnTo>
                  <a:pt x="0" y="0"/>
                </a:lnTo>
              </a:path>
            </a:pathLst>
          </a:custGeom>
          <a:ln w="596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909150" y="5759319"/>
            <a:ext cx="0" cy="1125656"/>
          </a:xfrm>
          <a:custGeom>
            <a:avLst/>
            <a:gdLst/>
            <a:ahLst/>
            <a:cxnLst/>
            <a:rect l="l" t="t" r="r" b="b"/>
            <a:pathLst>
              <a:path h="1125656">
                <a:moveTo>
                  <a:pt x="0" y="1125656"/>
                </a:moveTo>
                <a:lnTo>
                  <a:pt x="0" y="0"/>
                </a:lnTo>
              </a:path>
            </a:pathLst>
          </a:custGeom>
          <a:ln w="5969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49168" y="1914809"/>
            <a:ext cx="2644433" cy="0"/>
          </a:xfrm>
          <a:custGeom>
            <a:avLst/>
            <a:gdLst/>
            <a:ahLst/>
            <a:cxnLst/>
            <a:rect l="l" t="t" r="r" b="b"/>
            <a:pathLst>
              <a:path w="2644433">
                <a:moveTo>
                  <a:pt x="0" y="0"/>
                </a:moveTo>
                <a:lnTo>
                  <a:pt x="2644433" y="0"/>
                </a:lnTo>
              </a:path>
            </a:pathLst>
          </a:custGeom>
          <a:ln w="17908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468" y="420764"/>
            <a:ext cx="8985463" cy="1488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59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8/31/2015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Garrett_Benoit@baylor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52400" y="3418190"/>
            <a:ext cx="6223008" cy="39732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536468" y="304800"/>
            <a:ext cx="5793105" cy="1367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4400" spc="-300" dirty="0">
                <a:solidFill>
                  <a:schemeClr val="bg1"/>
                </a:solidFill>
                <a:latin typeface="Arial"/>
                <a:cs typeface="Arial"/>
              </a:rPr>
              <a:t>Seeking</a:t>
            </a:r>
            <a:r>
              <a:rPr sz="4400" spc="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400" spc="-229" dirty="0">
                <a:solidFill>
                  <a:schemeClr val="bg1"/>
                </a:solidFill>
                <a:latin typeface="Arial"/>
                <a:cs typeface="Arial"/>
              </a:rPr>
              <a:t>Volunteers</a:t>
            </a:r>
            <a:r>
              <a:rPr sz="4400" spc="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400" spc="1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endParaRPr sz="44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4400" spc="60" dirty="0" smtClean="0">
                <a:solidFill>
                  <a:schemeClr val="bg1"/>
                </a:solidFill>
                <a:latin typeface="Arial"/>
                <a:cs typeface="Arial"/>
              </a:rPr>
              <a:t>Partic</a:t>
            </a:r>
            <a:r>
              <a:rPr lang="en-US" sz="4400" spc="45" dirty="0" smtClean="0">
                <a:solidFill>
                  <a:schemeClr val="bg1"/>
                </a:solidFill>
                <a:latin typeface="Arial"/>
                <a:cs typeface="Arial"/>
              </a:rPr>
              <a:t>ip</a:t>
            </a:r>
            <a:r>
              <a:rPr sz="4400" spc="65" dirty="0" smtClean="0">
                <a:solidFill>
                  <a:schemeClr val="bg1"/>
                </a:solidFill>
                <a:latin typeface="Arial"/>
                <a:cs typeface="Arial"/>
              </a:rPr>
              <a:t>ate</a:t>
            </a:r>
            <a:r>
              <a:rPr sz="4400" spc="11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400" spc="-20" dirty="0">
                <a:solidFill>
                  <a:schemeClr val="bg1"/>
                </a:solidFill>
                <a:latin typeface="Arial"/>
                <a:cs typeface="Arial"/>
              </a:rPr>
              <a:t>in</a:t>
            </a:r>
            <a:r>
              <a:rPr sz="44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4400" spc="-335" dirty="0">
                <a:solidFill>
                  <a:schemeClr val="bg1"/>
                </a:solidFill>
                <a:latin typeface="Arial"/>
                <a:cs typeface="Arial"/>
              </a:rPr>
              <a:t>Research</a:t>
            </a:r>
            <a:endParaRPr sz="4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5448" y="1905000"/>
            <a:ext cx="6029960" cy="7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7825" marR="6350" indent="-1635760">
              <a:lnSpc>
                <a:spcPct val="101600"/>
              </a:lnSpc>
            </a:pPr>
            <a:r>
              <a:rPr lang="en-US" sz="2500" spc="-75" dirty="0" smtClean="0">
                <a:solidFill>
                  <a:schemeClr val="bg1"/>
                </a:solidFill>
                <a:latin typeface="Arial"/>
                <a:cs typeface="Arial"/>
              </a:rPr>
              <a:t>Alternatives using the Leap Motion to extend</a:t>
            </a:r>
          </a:p>
          <a:p>
            <a:pPr marL="1647825" marR="6350" indent="-1635760">
              <a:lnSpc>
                <a:spcPct val="101600"/>
              </a:lnSpc>
            </a:pPr>
            <a:r>
              <a:rPr lang="en-US" sz="2500" spc="-75" dirty="0" smtClean="0">
                <a:solidFill>
                  <a:schemeClr val="bg1"/>
                </a:solidFill>
                <a:latin typeface="Arial"/>
                <a:cs typeface="Arial"/>
              </a:rPr>
              <a:t>Mid-Air Word-Gesture Keyboards</a:t>
            </a:r>
            <a:endParaRPr sz="2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907" y="2808590"/>
            <a:ext cx="232283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950" spc="-135" dirty="0" smtClean="0">
                <a:solidFill>
                  <a:schemeClr val="bg1"/>
                </a:solidFill>
                <a:latin typeface="Arial"/>
                <a:cs typeface="Arial"/>
              </a:rPr>
              <a:t>Eligibilit</a:t>
            </a:r>
            <a:r>
              <a:rPr sz="3950" spc="-215" dirty="0" smtClean="0">
                <a:solidFill>
                  <a:schemeClr val="bg1"/>
                </a:solidFill>
                <a:latin typeface="Arial"/>
                <a:cs typeface="Arial"/>
              </a:rPr>
              <a:t>y</a:t>
            </a:r>
            <a:endParaRPr sz="39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5907" y="3461886"/>
            <a:ext cx="5927725" cy="1491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5715">
              <a:lnSpc>
                <a:spcPct val="102200"/>
              </a:lnSpc>
            </a:pPr>
            <a:r>
              <a:rPr lang="en-US" sz="1900" spc="30" dirty="0" smtClean="0">
                <a:solidFill>
                  <a:srgbClr val="777777"/>
                </a:solidFill>
                <a:latin typeface="Arial"/>
                <a:cs typeface="Arial"/>
              </a:rPr>
              <a:t>Enrollment: You must be a Baylor Student to participate in this study.</a:t>
            </a:r>
          </a:p>
          <a:p>
            <a:pPr marL="12700" marR="6350" indent="5715">
              <a:lnSpc>
                <a:spcPct val="102200"/>
              </a:lnSpc>
            </a:pPr>
            <a:r>
              <a:rPr sz="1900" spc="30" dirty="0" smtClean="0">
                <a:solidFill>
                  <a:srgbClr val="777777"/>
                </a:solidFill>
                <a:latin typeface="Arial"/>
                <a:cs typeface="Arial"/>
              </a:rPr>
              <a:t>Computer</a:t>
            </a:r>
            <a:r>
              <a:rPr sz="1900" spc="150" dirty="0" smtClean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777777"/>
                </a:solidFill>
                <a:latin typeface="Arial"/>
                <a:cs typeface="Arial"/>
              </a:rPr>
              <a:t>Proficiency:</a:t>
            </a:r>
            <a:r>
              <a:rPr sz="190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105" dirty="0">
                <a:solidFill>
                  <a:srgbClr val="777777"/>
                </a:solidFill>
                <a:latin typeface="Arial"/>
                <a:cs typeface="Arial"/>
              </a:rPr>
              <a:t>Very</a:t>
            </a:r>
            <a:r>
              <a:rPr sz="1900" spc="18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105" dirty="0">
                <a:solidFill>
                  <a:srgbClr val="777777"/>
                </a:solidFill>
                <a:latin typeface="Arial"/>
                <a:cs typeface="Arial"/>
              </a:rPr>
              <a:t>basic</a:t>
            </a:r>
            <a:r>
              <a:rPr sz="1900" spc="1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45" dirty="0">
                <a:solidFill>
                  <a:srgbClr val="777777"/>
                </a:solidFill>
                <a:latin typeface="Arial"/>
                <a:cs typeface="Arial"/>
              </a:rPr>
              <a:t>computer</a:t>
            </a:r>
            <a:r>
              <a:rPr sz="1900" spc="17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60" dirty="0">
                <a:solidFill>
                  <a:srgbClr val="777777"/>
                </a:solidFill>
                <a:latin typeface="Arial"/>
                <a:cs typeface="Arial"/>
              </a:rPr>
              <a:t>proficiency</a:t>
            </a:r>
            <a:r>
              <a:rPr sz="1900" spc="-50" dirty="0">
                <a:solidFill>
                  <a:srgbClr val="777777"/>
                </a:solidFill>
                <a:latin typeface="Arial"/>
                <a:cs typeface="Arial"/>
              </a:rPr>
              <a:t> will</a:t>
            </a:r>
            <a:r>
              <a:rPr sz="1900" spc="13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10" dirty="0">
                <a:solidFill>
                  <a:srgbClr val="777777"/>
                </a:solidFill>
                <a:latin typeface="Arial"/>
                <a:cs typeface="Arial"/>
              </a:rPr>
              <a:t>be</a:t>
            </a:r>
            <a:r>
              <a:rPr sz="1900" spc="-10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777777"/>
                </a:solidFill>
                <a:latin typeface="Arial"/>
                <a:cs typeface="Arial"/>
              </a:rPr>
              <a:t>required.</a:t>
            </a:r>
            <a:r>
              <a:rPr sz="1900" spc="-5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200" dirty="0">
                <a:solidFill>
                  <a:srgbClr val="777777"/>
                </a:solidFill>
                <a:latin typeface="Arial"/>
                <a:cs typeface="Arial"/>
              </a:rPr>
              <a:t>You</a:t>
            </a:r>
            <a:r>
              <a:rPr sz="1900" spc="2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777777"/>
                </a:solidFill>
                <a:latin typeface="Arial"/>
                <a:cs typeface="Arial"/>
              </a:rPr>
              <a:t>will</a:t>
            </a:r>
            <a:r>
              <a:rPr sz="1900" spc="-20" dirty="0">
                <a:solidFill>
                  <a:srgbClr val="777777"/>
                </a:solidFill>
                <a:latin typeface="Arial"/>
                <a:cs typeface="Arial"/>
              </a:rPr>
              <a:t> only</a:t>
            </a:r>
            <a:r>
              <a:rPr sz="1900" spc="4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777777"/>
                </a:solidFill>
                <a:latin typeface="Arial"/>
                <a:cs typeface="Arial"/>
              </a:rPr>
              <a:t>require</a:t>
            </a:r>
            <a:r>
              <a:rPr sz="1900" spc="-4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777777"/>
                </a:solidFill>
                <a:latin typeface="Arial"/>
                <a:cs typeface="Arial"/>
              </a:rPr>
              <a:t>the</a:t>
            </a:r>
            <a:r>
              <a:rPr sz="1900" spc="11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777777"/>
                </a:solidFill>
                <a:latin typeface="Arial"/>
                <a:cs typeface="Arial"/>
              </a:rPr>
              <a:t>knowledge</a:t>
            </a:r>
            <a:r>
              <a:rPr sz="1900" spc="9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55" dirty="0">
                <a:solidFill>
                  <a:srgbClr val="777777"/>
                </a:solidFill>
                <a:latin typeface="Arial"/>
                <a:cs typeface="Arial"/>
              </a:rPr>
              <a:t>and</a:t>
            </a:r>
            <a:r>
              <a:rPr sz="1900" spc="-3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45" dirty="0">
                <a:solidFill>
                  <a:srgbClr val="777777"/>
                </a:solidFill>
                <a:latin typeface="Arial"/>
                <a:cs typeface="Arial"/>
              </a:rPr>
              <a:t>ability</a:t>
            </a:r>
            <a:r>
              <a:rPr sz="1900" spc="-1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lang="en-US" sz="1900" spc="65" dirty="0" smtClean="0">
                <a:solidFill>
                  <a:srgbClr val="777777"/>
                </a:solidFill>
                <a:latin typeface="Arial"/>
                <a:cs typeface="Arial"/>
              </a:rPr>
              <a:t>to use a word-gesture keyboard</a:t>
            </a:r>
            <a:r>
              <a:rPr sz="1900" spc="-75" dirty="0" smtClean="0">
                <a:solidFill>
                  <a:srgbClr val="777777"/>
                </a:solidFill>
                <a:latin typeface="Arial"/>
                <a:cs typeface="Arial"/>
              </a:rPr>
              <a:t>.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5907" y="4944100"/>
            <a:ext cx="5765165" cy="577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23495">
              <a:lnSpc>
                <a:spcPct val="102200"/>
              </a:lnSpc>
            </a:pPr>
            <a:r>
              <a:rPr sz="1900" spc="50" dirty="0">
                <a:solidFill>
                  <a:srgbClr val="777777"/>
                </a:solidFill>
                <a:latin typeface="Arial"/>
                <a:cs typeface="Arial"/>
              </a:rPr>
              <a:t>How</a:t>
            </a:r>
            <a:r>
              <a:rPr sz="1900" spc="-11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140" dirty="0">
                <a:solidFill>
                  <a:srgbClr val="777777"/>
                </a:solidFill>
                <a:latin typeface="Arial"/>
                <a:cs typeface="Arial"/>
              </a:rPr>
              <a:t>to</a:t>
            </a:r>
            <a:r>
              <a:rPr sz="1900" spc="7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777777"/>
                </a:solidFill>
                <a:latin typeface="Arial"/>
                <a:cs typeface="Arial"/>
              </a:rPr>
              <a:t>Participate:</a:t>
            </a:r>
            <a:r>
              <a:rPr sz="1900" spc="12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140" dirty="0">
                <a:solidFill>
                  <a:srgbClr val="777777"/>
                </a:solidFill>
                <a:latin typeface="Arial"/>
                <a:cs typeface="Arial"/>
              </a:rPr>
              <a:t>Please</a:t>
            </a:r>
            <a:r>
              <a:rPr sz="1900" spc="-4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45" dirty="0">
                <a:solidFill>
                  <a:srgbClr val="777777"/>
                </a:solidFill>
                <a:latin typeface="Arial"/>
                <a:cs typeface="Arial"/>
              </a:rPr>
              <a:t>contact </a:t>
            </a:r>
            <a:r>
              <a:rPr sz="1900" spc="-20" dirty="0">
                <a:solidFill>
                  <a:srgbClr val="777777"/>
                </a:solidFill>
                <a:latin typeface="Arial"/>
                <a:cs typeface="Arial"/>
              </a:rPr>
              <a:t>the</a:t>
            </a:r>
            <a:r>
              <a:rPr sz="1900" spc="11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60" dirty="0">
                <a:solidFill>
                  <a:srgbClr val="777777"/>
                </a:solidFill>
                <a:latin typeface="Arial"/>
                <a:cs typeface="Arial"/>
              </a:rPr>
              <a:t>lead</a:t>
            </a:r>
            <a:r>
              <a:rPr sz="1900" spc="3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95" dirty="0">
                <a:solidFill>
                  <a:srgbClr val="777777"/>
                </a:solidFill>
                <a:latin typeface="Arial"/>
                <a:cs typeface="Arial"/>
              </a:rPr>
              <a:t>researcher</a:t>
            </a:r>
            <a:r>
              <a:rPr sz="1900" spc="-5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65" dirty="0">
                <a:solidFill>
                  <a:srgbClr val="777777"/>
                </a:solidFill>
                <a:latin typeface="Arial"/>
                <a:cs typeface="Arial"/>
              </a:rPr>
              <a:t>to</a:t>
            </a:r>
            <a:r>
              <a:rPr sz="1900" spc="3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90" dirty="0">
                <a:solidFill>
                  <a:srgbClr val="777777"/>
                </a:solidFill>
                <a:latin typeface="Arial"/>
                <a:cs typeface="Arial"/>
              </a:rPr>
              <a:t>schedule</a:t>
            </a:r>
            <a:r>
              <a:rPr sz="1900" spc="15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65" dirty="0">
                <a:solidFill>
                  <a:srgbClr val="777777"/>
                </a:solidFill>
                <a:latin typeface="Arial"/>
                <a:cs typeface="Arial"/>
              </a:rPr>
              <a:t>an</a:t>
            </a:r>
            <a:r>
              <a:rPr sz="190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40" dirty="0">
                <a:solidFill>
                  <a:srgbClr val="777777"/>
                </a:solidFill>
                <a:latin typeface="Arial"/>
                <a:cs typeface="Arial"/>
              </a:rPr>
              <a:t>appointment</a:t>
            </a:r>
            <a:r>
              <a:rPr sz="1900" spc="19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5" dirty="0">
                <a:solidFill>
                  <a:srgbClr val="777777"/>
                </a:solidFill>
                <a:latin typeface="Arial"/>
                <a:cs typeface="Arial"/>
              </a:rPr>
              <a:t>or</a:t>
            </a:r>
            <a:r>
              <a:rPr sz="1900" spc="-4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777777"/>
                </a:solidFill>
                <a:latin typeface="Arial"/>
                <a:cs typeface="Arial"/>
              </a:rPr>
              <a:t>for</a:t>
            </a:r>
            <a:r>
              <a:rPr sz="1900" spc="2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777777"/>
                </a:solidFill>
                <a:latin typeface="Arial"/>
                <a:cs typeface="Arial"/>
              </a:rPr>
              <a:t>further</a:t>
            </a:r>
            <a:r>
              <a:rPr sz="1900" spc="19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900" spc="-35" dirty="0">
                <a:solidFill>
                  <a:srgbClr val="777777"/>
                </a:solidFill>
                <a:latin typeface="Arial"/>
                <a:cs typeface="Arial"/>
              </a:rPr>
              <a:t>information: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0707" y="5629900"/>
            <a:ext cx="4544693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23945" algn="l"/>
              </a:tabLst>
            </a:pPr>
            <a:r>
              <a:rPr lang="en-US" sz="1600" spc="35" dirty="0" smtClean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lang="en-US" spc="35" dirty="0" smtClean="0">
                <a:solidFill>
                  <a:srgbClr val="777777"/>
                </a:solidFill>
                <a:latin typeface="Arial"/>
                <a:cs typeface="Arial"/>
              </a:rPr>
              <a:t>Garrett Benoit</a:t>
            </a:r>
            <a:endParaRPr lang="en-US" spc="85" dirty="0">
              <a:solidFill>
                <a:srgbClr val="777777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623945" algn="l"/>
              </a:tabLst>
            </a:pPr>
            <a:r>
              <a:rPr lang="en-US" spc="-10" dirty="0" smtClean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pc="-10" dirty="0" smtClean="0">
                <a:solidFill>
                  <a:srgbClr val="777777"/>
                </a:solidFill>
                <a:latin typeface="Arial"/>
                <a:cs typeface="Arial"/>
              </a:rPr>
              <a:t>Email</a:t>
            </a:r>
            <a:r>
              <a:rPr spc="-10" dirty="0">
                <a:solidFill>
                  <a:srgbClr val="777777"/>
                </a:solidFill>
                <a:latin typeface="Arial"/>
                <a:cs typeface="Arial"/>
              </a:rPr>
              <a:t>:</a:t>
            </a:r>
            <a:r>
              <a:rPr spc="-9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lang="en-US" spc="40" dirty="0" smtClean="0">
                <a:solidFill>
                  <a:srgbClr val="777777"/>
                </a:solidFill>
                <a:latin typeface="Arial"/>
                <a:cs typeface="Arial"/>
                <a:hlinkClick r:id="rId2"/>
              </a:rPr>
              <a:t>Garrett_Benoit</a:t>
            </a:r>
            <a:r>
              <a:rPr spc="40" dirty="0" smtClean="0">
                <a:solidFill>
                  <a:srgbClr val="777777"/>
                </a:solidFill>
                <a:latin typeface="Arial"/>
                <a:cs typeface="Arial"/>
                <a:hlinkClick r:id="rId2"/>
              </a:rPr>
              <a:t>@baylor.edu</a:t>
            </a:r>
            <a:r>
              <a:rPr lang="en-US" spc="40" dirty="0" smtClean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pc="-40" dirty="0" smtClean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endParaRPr lang="en-US" spc="-40" dirty="0" smtClean="0">
              <a:solidFill>
                <a:srgbClr val="777777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623945" algn="l"/>
              </a:tabLst>
            </a:pPr>
            <a:r>
              <a:rPr lang="en-US" dirty="0" smtClean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777777"/>
                </a:solidFill>
                <a:latin typeface="Arial"/>
                <a:cs typeface="Arial"/>
              </a:rPr>
              <a:t>Phone</a:t>
            </a:r>
            <a:r>
              <a:rPr dirty="0">
                <a:solidFill>
                  <a:srgbClr val="777777"/>
                </a:solidFill>
                <a:latin typeface="Arial"/>
                <a:cs typeface="Arial"/>
              </a:rPr>
              <a:t>:</a:t>
            </a:r>
            <a:r>
              <a:rPr spc="-3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777777"/>
                </a:solidFill>
                <a:latin typeface="Arial"/>
                <a:cs typeface="Arial"/>
              </a:rPr>
              <a:t>(</a:t>
            </a:r>
            <a:r>
              <a:rPr lang="en-US" dirty="0" smtClean="0">
                <a:solidFill>
                  <a:srgbClr val="777777"/>
                </a:solidFill>
                <a:latin typeface="Arial"/>
                <a:cs typeface="Arial"/>
              </a:rPr>
              <a:t>832</a:t>
            </a:r>
            <a:r>
              <a:rPr dirty="0" smtClean="0">
                <a:solidFill>
                  <a:srgbClr val="777777"/>
                </a:solidFill>
                <a:latin typeface="Arial"/>
                <a:cs typeface="Arial"/>
              </a:rPr>
              <a:t>)</a:t>
            </a:r>
            <a:r>
              <a:rPr spc="-40" dirty="0" smtClean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lang="en-US" spc="15" dirty="0" smtClean="0">
                <a:solidFill>
                  <a:srgbClr val="777777"/>
                </a:solidFill>
                <a:latin typeface="Arial"/>
                <a:cs typeface="Arial"/>
              </a:rPr>
              <a:t>754</a:t>
            </a:r>
            <a:r>
              <a:rPr spc="140" dirty="0" smtClean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lang="en-US" spc="20" dirty="0" smtClean="0">
                <a:solidFill>
                  <a:srgbClr val="777777"/>
                </a:solidFill>
                <a:latin typeface="Arial"/>
                <a:cs typeface="Arial"/>
              </a:rPr>
              <a:t>6923</a:t>
            </a:r>
            <a:endParaRPr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5907" y="6623664"/>
            <a:ext cx="5669915" cy="691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algn="just">
              <a:lnSpc>
                <a:spcPct val="106700"/>
              </a:lnSpc>
            </a:pPr>
            <a:r>
              <a:rPr sz="1400" spc="10" dirty="0">
                <a:solidFill>
                  <a:srgbClr val="777777"/>
                </a:solidFill>
                <a:latin typeface="Arial"/>
                <a:cs typeface="Arial"/>
              </a:rPr>
              <a:t>This</a:t>
            </a:r>
            <a:r>
              <a:rPr sz="1400" spc="-6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45" dirty="0">
                <a:solidFill>
                  <a:srgbClr val="777777"/>
                </a:solidFill>
                <a:latin typeface="Arial"/>
                <a:cs typeface="Arial"/>
              </a:rPr>
              <a:t>study</a:t>
            </a:r>
            <a:r>
              <a:rPr sz="1400" spc="-5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777777"/>
                </a:solidFill>
                <a:latin typeface="Arial"/>
                <a:cs typeface="Arial"/>
              </a:rPr>
              <a:t>will </a:t>
            </a:r>
            <a:r>
              <a:rPr sz="1400" spc="90" dirty="0">
                <a:solidFill>
                  <a:srgbClr val="777777"/>
                </a:solidFill>
                <a:latin typeface="Arial"/>
                <a:cs typeface="Arial"/>
              </a:rPr>
              <a:t>be</a:t>
            </a:r>
            <a:r>
              <a:rPr sz="1400" spc="-114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777777"/>
                </a:solidFill>
                <a:latin typeface="Arial"/>
                <a:cs typeface="Arial"/>
              </a:rPr>
              <a:t>conducted</a:t>
            </a:r>
            <a:r>
              <a:rPr sz="1400" spc="9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777777"/>
                </a:solidFill>
                <a:latin typeface="Arial"/>
                <a:cs typeface="Arial"/>
              </a:rPr>
              <a:t>at</a:t>
            </a:r>
            <a:r>
              <a:rPr sz="1400" spc="-6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777777"/>
                </a:solidFill>
                <a:latin typeface="Arial"/>
                <a:cs typeface="Arial"/>
              </a:rPr>
              <a:t>the</a:t>
            </a:r>
            <a:r>
              <a:rPr sz="1400" spc="6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77777"/>
                </a:solidFill>
                <a:latin typeface="Arial"/>
                <a:cs typeface="Arial"/>
              </a:rPr>
              <a:t>Rogers</a:t>
            </a:r>
            <a:r>
              <a:rPr sz="1400" spc="3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10" dirty="0">
                <a:solidFill>
                  <a:srgbClr val="777777"/>
                </a:solidFill>
                <a:latin typeface="Arial"/>
                <a:cs typeface="Arial"/>
              </a:rPr>
              <a:t>Engineering</a:t>
            </a:r>
            <a:r>
              <a:rPr sz="1400" spc="4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345" dirty="0">
                <a:solidFill>
                  <a:srgbClr val="777777"/>
                </a:solidFill>
                <a:latin typeface="Arial"/>
                <a:cs typeface="Arial"/>
              </a:rPr>
              <a:t>&amp;</a:t>
            </a:r>
            <a:r>
              <a:rPr sz="1400" spc="-8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777777"/>
                </a:solidFill>
                <a:latin typeface="Arial"/>
                <a:cs typeface="Arial"/>
              </a:rPr>
              <a:t>Computer</a:t>
            </a:r>
            <a:r>
              <a:rPr sz="1400" spc="1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777777"/>
                </a:solidFill>
                <a:latin typeface="Arial"/>
                <a:cs typeface="Arial"/>
              </a:rPr>
              <a:t>Science</a:t>
            </a:r>
            <a:r>
              <a:rPr sz="1400" spc="4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777777"/>
                </a:solidFill>
                <a:latin typeface="Arial"/>
                <a:cs typeface="Arial"/>
              </a:rPr>
              <a:t>building.</a:t>
            </a:r>
            <a:r>
              <a:rPr sz="1400" spc="-16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77777"/>
                </a:solidFill>
                <a:latin typeface="Arial"/>
                <a:cs typeface="Arial"/>
              </a:rPr>
              <a:t>This</a:t>
            </a:r>
            <a:r>
              <a:rPr sz="1400" spc="4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65" dirty="0">
                <a:solidFill>
                  <a:srgbClr val="777777"/>
                </a:solidFill>
                <a:latin typeface="Arial"/>
                <a:cs typeface="Arial"/>
              </a:rPr>
              <a:t>building</a:t>
            </a:r>
            <a:r>
              <a:rPr sz="1400" spc="35" dirty="0">
                <a:solidFill>
                  <a:srgbClr val="777777"/>
                </a:solidFill>
                <a:latin typeface="Arial"/>
                <a:cs typeface="Arial"/>
              </a:rPr>
              <a:t> is</a:t>
            </a:r>
            <a:r>
              <a:rPr sz="1400" spc="-11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30" dirty="0">
                <a:solidFill>
                  <a:srgbClr val="777777"/>
                </a:solidFill>
                <a:latin typeface="Arial"/>
                <a:cs typeface="Arial"/>
              </a:rPr>
              <a:t>situated</a:t>
            </a:r>
            <a:r>
              <a:rPr sz="1400" spc="10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75" dirty="0">
                <a:solidFill>
                  <a:srgbClr val="777777"/>
                </a:solidFill>
                <a:latin typeface="Arial"/>
                <a:cs typeface="Arial"/>
              </a:rPr>
              <a:t>right</a:t>
            </a:r>
            <a:r>
              <a:rPr sz="1400" spc="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777777"/>
                </a:solidFill>
                <a:latin typeface="Arial"/>
                <a:cs typeface="Arial"/>
              </a:rPr>
              <a:t>beside</a:t>
            </a:r>
            <a:r>
              <a:rPr sz="1400" spc="-3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70" dirty="0">
                <a:solidFill>
                  <a:srgbClr val="777777"/>
                </a:solidFill>
                <a:latin typeface="Arial"/>
                <a:cs typeface="Arial"/>
              </a:rPr>
              <a:t>the</a:t>
            </a:r>
            <a:r>
              <a:rPr sz="1400" spc="-8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777777"/>
                </a:solidFill>
                <a:latin typeface="Arial"/>
                <a:cs typeface="Arial"/>
              </a:rPr>
              <a:t>Wiethorn</a:t>
            </a:r>
            <a:r>
              <a:rPr sz="1400" spc="30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777777"/>
                </a:solidFill>
                <a:latin typeface="Arial"/>
                <a:cs typeface="Arial"/>
              </a:rPr>
              <a:t>Visitors</a:t>
            </a:r>
            <a:r>
              <a:rPr sz="1400" spc="105" dirty="0">
                <a:solidFill>
                  <a:srgbClr val="777777"/>
                </a:solidFill>
                <a:latin typeface="Arial"/>
                <a:cs typeface="Arial"/>
              </a:rPr>
              <a:t> </a:t>
            </a:r>
            <a:r>
              <a:rPr sz="1400" spc="5" dirty="0" smtClean="0">
                <a:solidFill>
                  <a:srgbClr val="777777"/>
                </a:solidFill>
                <a:latin typeface="Arial"/>
                <a:cs typeface="Arial"/>
              </a:rPr>
              <a:t>Center</a:t>
            </a:r>
            <a:r>
              <a:rPr lang="en-US" sz="1400" spc="5" dirty="0" smtClean="0">
                <a:solidFill>
                  <a:srgbClr val="777777"/>
                </a:solidFill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38650" y="381000"/>
            <a:ext cx="3017520" cy="1137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>
              <a:lnSpc>
                <a:spcPct val="100000"/>
              </a:lnSpc>
            </a:pPr>
            <a:r>
              <a:rPr sz="2400" spc="270" dirty="0" smtClean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lang="en-US" sz="2400" spc="270" dirty="0" smtClean="0">
                <a:solidFill>
                  <a:schemeClr val="bg1"/>
                </a:solidFill>
                <a:latin typeface="Arial"/>
                <a:cs typeface="Arial"/>
              </a:rPr>
              <a:t>xp</a:t>
            </a:r>
            <a:r>
              <a:rPr sz="2400" spc="190" dirty="0" smtClean="0">
                <a:solidFill>
                  <a:schemeClr val="bg1"/>
                </a:solidFill>
                <a:latin typeface="Arial"/>
                <a:cs typeface="Arial"/>
              </a:rPr>
              <a:t>eriment</a:t>
            </a:r>
            <a:r>
              <a:rPr lang="en-US" sz="2400" spc="19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400" spc="-90" dirty="0" smtClean="0">
                <a:solidFill>
                  <a:schemeClr val="bg1"/>
                </a:solidFill>
                <a:latin typeface="Arial"/>
                <a:cs typeface="Arial"/>
              </a:rPr>
              <a:t>Details</a:t>
            </a:r>
            <a:endParaRPr sz="24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28"/>
              </a:spcBef>
            </a:pPr>
            <a:endParaRPr sz="700" dirty="0"/>
          </a:p>
          <a:p>
            <a:pPr marL="18415" marR="34290" indent="-6350">
              <a:lnSpc>
                <a:spcPct val="97700"/>
              </a:lnSpc>
            </a:pPr>
            <a:r>
              <a:rPr sz="1500" spc="-9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5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purpose</a:t>
            </a:r>
            <a:r>
              <a:rPr sz="15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5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500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5" dirty="0">
                <a:solidFill>
                  <a:schemeClr val="bg1"/>
                </a:solidFill>
                <a:latin typeface="Arial"/>
                <a:cs typeface="Arial"/>
              </a:rPr>
              <a:t>this</a:t>
            </a:r>
            <a:r>
              <a:rPr sz="15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experiment</a:t>
            </a:r>
            <a:r>
              <a:rPr sz="1500" spc="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9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sz="1500" spc="-1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55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5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understand</a:t>
            </a:r>
            <a:r>
              <a:rPr sz="15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chemeClr val="bg1"/>
                </a:solidFill>
                <a:latin typeface="Arial"/>
                <a:cs typeface="Arial"/>
              </a:rPr>
              <a:t>how</a:t>
            </a:r>
            <a:r>
              <a:rPr sz="1500" spc="-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5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chemeClr val="bg1"/>
                </a:solidFill>
                <a:latin typeface="Arial"/>
                <a:cs typeface="Arial"/>
              </a:rPr>
              <a:t>build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 better</a:t>
            </a:r>
            <a:r>
              <a:rPr sz="1500" spc="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chemeClr val="bg1"/>
                </a:solidFill>
                <a:latin typeface="Arial"/>
                <a:cs typeface="Arial"/>
              </a:rPr>
              <a:t>input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80" dirty="0">
                <a:solidFill>
                  <a:schemeClr val="bg1"/>
                </a:solidFill>
                <a:latin typeface="Arial"/>
                <a:cs typeface="Arial"/>
              </a:rPr>
              <a:t>devices</a:t>
            </a:r>
            <a:r>
              <a:rPr sz="15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using</a:t>
            </a:r>
            <a:r>
              <a:rPr sz="15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70" dirty="0" smtClean="0">
                <a:solidFill>
                  <a:schemeClr val="bg1"/>
                </a:solidFill>
                <a:latin typeface="Arial"/>
                <a:cs typeface="Arial"/>
              </a:rPr>
              <a:t>hand-gestures</a:t>
            </a:r>
            <a:r>
              <a:rPr sz="1500" spc="7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30" dirty="0">
                <a:solidFill>
                  <a:schemeClr val="bg1"/>
                </a:solidFill>
                <a:latin typeface="Arial"/>
                <a:cs typeface="Arial"/>
              </a:rPr>
              <a:t>as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input</a:t>
            </a:r>
            <a:r>
              <a:rPr sz="1500" spc="-20" dirty="0">
                <a:solidFill>
                  <a:srgbClr val="777777"/>
                </a:solidFill>
                <a:latin typeface="Arial"/>
                <a:cs typeface="Arial"/>
              </a:rPr>
              <a:t>.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26712" y="1752600"/>
            <a:ext cx="2955290" cy="914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6350" indent="-6350">
              <a:lnSpc>
                <a:spcPct val="99000"/>
              </a:lnSpc>
            </a:pPr>
            <a:r>
              <a:rPr sz="1500" spc="-90" dirty="0">
                <a:solidFill>
                  <a:schemeClr val="bg1"/>
                </a:solidFill>
                <a:latin typeface="Arial"/>
                <a:cs typeface="Arial"/>
              </a:rPr>
              <a:t>Volunteers</a:t>
            </a:r>
            <a:r>
              <a:rPr sz="1500" spc="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will</a:t>
            </a:r>
            <a:r>
              <a:rPr sz="1500" spc="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be</a:t>
            </a:r>
            <a:r>
              <a:rPr sz="1500" spc="-1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90" dirty="0">
                <a:solidFill>
                  <a:schemeClr val="bg1"/>
                </a:solidFill>
                <a:latin typeface="Arial"/>
                <a:cs typeface="Arial"/>
              </a:rPr>
              <a:t>asked</a:t>
            </a:r>
            <a:r>
              <a:rPr sz="1500" spc="-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55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5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chemeClr val="bg1"/>
                </a:solidFill>
                <a:latin typeface="Arial"/>
                <a:cs typeface="Arial"/>
              </a:rPr>
              <a:t>perform</a:t>
            </a:r>
            <a:r>
              <a:rPr sz="15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4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5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00" dirty="0">
                <a:solidFill>
                  <a:schemeClr val="bg1"/>
                </a:solidFill>
                <a:latin typeface="Arial"/>
                <a:cs typeface="Arial"/>
              </a:rPr>
              <a:t>series</a:t>
            </a:r>
            <a:r>
              <a:rPr sz="15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500" spc="-105" dirty="0">
                <a:solidFill>
                  <a:schemeClr val="bg1"/>
                </a:solidFill>
                <a:latin typeface="Arial"/>
                <a:cs typeface="Arial"/>
              </a:rPr>
              <a:t> tasks</a:t>
            </a:r>
            <a:r>
              <a:rPr sz="1500" dirty="0">
                <a:solidFill>
                  <a:schemeClr val="bg1"/>
                </a:solidFill>
                <a:latin typeface="Arial"/>
                <a:cs typeface="Arial"/>
              </a:rPr>
              <a:t> on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4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5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computer</a:t>
            </a:r>
            <a:r>
              <a:rPr sz="15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using</a:t>
            </a:r>
            <a:r>
              <a:rPr sz="15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different</a:t>
            </a:r>
            <a:r>
              <a:rPr sz="1500" spc="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5" dirty="0">
                <a:solidFill>
                  <a:schemeClr val="bg1"/>
                </a:solidFill>
                <a:latin typeface="Arial"/>
                <a:cs typeface="Arial"/>
              </a:rPr>
              <a:t>interfaces</a:t>
            </a:r>
            <a:r>
              <a:rPr sz="15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sz="1500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chemeClr val="bg1"/>
                </a:solidFill>
                <a:latin typeface="Arial"/>
                <a:cs typeface="Arial"/>
              </a:rPr>
              <a:t>provide</a:t>
            </a:r>
            <a:r>
              <a:rPr sz="15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70" dirty="0">
                <a:solidFill>
                  <a:schemeClr val="bg1"/>
                </a:solidFill>
                <a:latin typeface="Arial"/>
                <a:cs typeface="Arial"/>
              </a:rPr>
              <a:t>relevant</a:t>
            </a:r>
            <a:r>
              <a:rPr sz="1500" spc="-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80" dirty="0">
                <a:solidFill>
                  <a:schemeClr val="bg1"/>
                </a:solidFill>
                <a:latin typeface="Arial"/>
                <a:cs typeface="Arial"/>
              </a:rPr>
              <a:t>feedback</a:t>
            </a:r>
            <a:r>
              <a:rPr sz="1500" spc="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5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00" dirty="0">
                <a:solidFill>
                  <a:schemeClr val="bg1"/>
                </a:solidFill>
                <a:latin typeface="Arial"/>
                <a:cs typeface="Arial"/>
              </a:rPr>
              <a:t>researchers.</a:t>
            </a:r>
            <a:endParaRPr sz="1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32681" y="2895600"/>
            <a:ext cx="3058795" cy="1131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6350" indent="-6350">
              <a:lnSpc>
                <a:spcPct val="98100"/>
              </a:lnSpc>
            </a:pPr>
            <a:r>
              <a:rPr sz="1500" spc="-9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5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75" dirty="0">
                <a:solidFill>
                  <a:schemeClr val="bg1"/>
                </a:solidFill>
                <a:latin typeface="Arial"/>
                <a:cs typeface="Arial"/>
              </a:rPr>
              <a:t>study</a:t>
            </a:r>
            <a:r>
              <a:rPr sz="15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will</a:t>
            </a:r>
            <a:r>
              <a:rPr sz="15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80" dirty="0">
                <a:solidFill>
                  <a:schemeClr val="bg1"/>
                </a:solidFill>
                <a:latin typeface="Arial"/>
                <a:cs typeface="Arial"/>
              </a:rPr>
              <a:t>consist</a:t>
            </a:r>
            <a:r>
              <a:rPr sz="15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5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5" dirty="0">
                <a:solidFill>
                  <a:schemeClr val="bg1"/>
                </a:solidFill>
                <a:latin typeface="Arial"/>
                <a:cs typeface="Arial"/>
              </a:rPr>
              <a:t>one</a:t>
            </a:r>
            <a:r>
              <a:rPr sz="1500" spc="-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5" dirty="0">
                <a:solidFill>
                  <a:schemeClr val="bg1"/>
                </a:solidFill>
                <a:latin typeface="Arial"/>
                <a:cs typeface="Arial"/>
              </a:rPr>
              <a:t>45-60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5" dirty="0">
                <a:solidFill>
                  <a:schemeClr val="bg1"/>
                </a:solidFill>
                <a:latin typeface="Arial"/>
                <a:cs typeface="Arial"/>
              </a:rPr>
              <a:t>minute</a:t>
            </a:r>
            <a:r>
              <a:rPr sz="15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05" dirty="0">
                <a:solidFill>
                  <a:schemeClr val="bg1"/>
                </a:solidFill>
                <a:latin typeface="Arial"/>
                <a:cs typeface="Arial"/>
              </a:rPr>
              <a:t>session</a:t>
            </a:r>
            <a:r>
              <a:rPr sz="1500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5" dirty="0">
                <a:solidFill>
                  <a:schemeClr val="bg1"/>
                </a:solidFill>
                <a:latin typeface="Arial"/>
                <a:cs typeface="Arial"/>
              </a:rPr>
              <a:t>can</a:t>
            </a:r>
            <a:r>
              <a:rPr sz="15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be</a:t>
            </a:r>
            <a:r>
              <a:rPr sz="1500" spc="-80" dirty="0">
                <a:solidFill>
                  <a:schemeClr val="bg1"/>
                </a:solidFill>
                <a:latin typeface="Arial"/>
                <a:cs typeface="Arial"/>
              </a:rPr>
              <a:t> scheduled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5" dirty="0">
                <a:solidFill>
                  <a:schemeClr val="bg1"/>
                </a:solidFill>
                <a:latin typeface="Arial"/>
                <a:cs typeface="Arial"/>
              </a:rPr>
              <a:t>any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day</a:t>
            </a:r>
            <a:r>
              <a:rPr sz="15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5">
                <a:solidFill>
                  <a:schemeClr val="bg1"/>
                </a:solidFill>
                <a:latin typeface="Arial"/>
                <a:cs typeface="Arial"/>
              </a:rPr>
              <a:t>between</a:t>
            </a:r>
            <a:r>
              <a:rPr sz="1500" spc="45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500" spc="-70" smtClean="0">
                <a:solidFill>
                  <a:schemeClr val="bg1"/>
                </a:solidFill>
                <a:latin typeface="Arial"/>
                <a:cs typeface="Arial"/>
              </a:rPr>
              <a:t>August 6</a:t>
            </a:r>
            <a:r>
              <a:rPr lang="en-US" sz="1500" spc="-70" baseline="30000" smtClean="0">
                <a:solidFill>
                  <a:schemeClr val="bg1"/>
                </a:solidFill>
                <a:latin typeface="Arial"/>
                <a:cs typeface="Arial"/>
              </a:rPr>
              <a:t>th</a:t>
            </a:r>
            <a:r>
              <a:rPr lang="en-US" sz="1500" spc="-70" baseline="3000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30" dirty="0" smtClean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en-US" sz="1500" spc="30" dirty="0" smtClean="0">
                <a:solidFill>
                  <a:schemeClr val="bg1"/>
                </a:solidFill>
                <a:latin typeface="Arial"/>
                <a:cs typeface="Arial"/>
              </a:rPr>
              <a:t> October 1</a:t>
            </a:r>
            <a:r>
              <a:rPr lang="en-US" sz="1500" spc="30" baseline="30000" dirty="0" smtClean="0">
                <a:solidFill>
                  <a:schemeClr val="bg1"/>
                </a:solidFill>
                <a:latin typeface="Arial"/>
                <a:cs typeface="Arial"/>
              </a:rPr>
              <a:t>st</a:t>
            </a:r>
            <a:r>
              <a:rPr sz="1500" spc="-4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chemeClr val="bg1"/>
                </a:solidFill>
                <a:latin typeface="Arial"/>
                <a:cs typeface="Arial"/>
              </a:rPr>
              <a:t>or</a:t>
            </a:r>
            <a:r>
              <a:rPr sz="15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chemeClr val="bg1"/>
                </a:solidFill>
                <a:latin typeface="Arial"/>
                <a:cs typeface="Arial"/>
              </a:rPr>
              <a:t>at</a:t>
            </a:r>
            <a:r>
              <a:rPr sz="1500" spc="-1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chemeClr val="bg1"/>
                </a:solidFill>
                <a:latin typeface="Arial"/>
                <a:cs typeface="Arial"/>
              </a:rPr>
              <a:t>your</a:t>
            </a:r>
            <a:r>
              <a:rPr sz="1500" spc="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best</a:t>
            </a:r>
            <a:r>
              <a:rPr sz="1500" spc="-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75" dirty="0">
                <a:solidFill>
                  <a:schemeClr val="bg1"/>
                </a:solidFill>
                <a:latin typeface="Arial"/>
                <a:cs typeface="Arial"/>
              </a:rPr>
              <a:t>convenience.</a:t>
            </a:r>
            <a:endParaRPr sz="1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32681" y="4184303"/>
            <a:ext cx="3099435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" marR="6350" indent="-12065">
              <a:lnSpc>
                <a:spcPct val="100299"/>
              </a:lnSpc>
            </a:pPr>
            <a:r>
              <a:rPr sz="1500" spc="-90" dirty="0">
                <a:solidFill>
                  <a:schemeClr val="bg1"/>
                </a:solidFill>
                <a:latin typeface="Arial"/>
                <a:cs typeface="Arial"/>
              </a:rPr>
              <a:t>Volunteers</a:t>
            </a:r>
            <a:r>
              <a:rPr sz="1500" spc="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will</a:t>
            </a:r>
            <a:r>
              <a:rPr sz="1500" spc="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be</a:t>
            </a:r>
            <a:r>
              <a:rPr sz="1500" spc="-1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given</a:t>
            </a:r>
            <a:r>
              <a:rPr sz="15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4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5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5" dirty="0">
                <a:solidFill>
                  <a:schemeClr val="bg1"/>
                </a:solidFill>
                <a:latin typeface="Arial"/>
                <a:cs typeface="Arial"/>
              </a:rPr>
              <a:t>coupon</a:t>
            </a:r>
            <a:r>
              <a:rPr sz="150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chemeClr val="bg1"/>
                </a:solidFill>
                <a:latin typeface="Arial"/>
                <a:cs typeface="Arial"/>
              </a:rPr>
              <a:t>for</a:t>
            </a:r>
            <a:r>
              <a:rPr sz="15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8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meal</a:t>
            </a:r>
            <a:r>
              <a:rPr sz="1500" spc="-1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valued</a:t>
            </a:r>
            <a:r>
              <a:rPr sz="15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5" dirty="0" smtClean="0">
                <a:solidFill>
                  <a:schemeClr val="bg1"/>
                </a:solidFill>
                <a:latin typeface="Arial"/>
                <a:cs typeface="Arial"/>
              </a:rPr>
              <a:t>at</a:t>
            </a:r>
            <a:r>
              <a:rPr sz="1500" spc="15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500" spc="-45" dirty="0" smtClean="0">
                <a:solidFill>
                  <a:schemeClr val="bg1"/>
                </a:solidFill>
                <a:latin typeface="Arial"/>
                <a:cs typeface="Arial"/>
              </a:rPr>
              <a:t>$8.50</a:t>
            </a:r>
            <a:r>
              <a:rPr sz="1500" spc="-40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05" dirty="0">
                <a:solidFill>
                  <a:schemeClr val="bg1"/>
                </a:solidFill>
                <a:latin typeface="Arial"/>
                <a:cs typeface="Arial"/>
              </a:rPr>
              <a:t>as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5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500" spc="-1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token</a:t>
            </a:r>
            <a:r>
              <a:rPr sz="1500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5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chemeClr val="bg1"/>
                </a:solidFill>
                <a:latin typeface="Arial"/>
                <a:cs typeface="Arial"/>
              </a:rPr>
              <a:t>our</a:t>
            </a:r>
            <a:r>
              <a:rPr sz="15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appreciation.</a:t>
            </a:r>
            <a:endParaRPr sz="1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38650" y="5029200"/>
            <a:ext cx="2910840" cy="13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6350" indent="-6350">
              <a:lnSpc>
                <a:spcPct val="98500"/>
              </a:lnSpc>
            </a:pPr>
            <a:r>
              <a:rPr sz="1500" spc="-114" dirty="0">
                <a:solidFill>
                  <a:schemeClr val="bg1"/>
                </a:solidFill>
                <a:latin typeface="Arial"/>
                <a:cs typeface="Arial"/>
              </a:rPr>
              <a:t>We</a:t>
            </a:r>
            <a:r>
              <a:rPr sz="15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75" dirty="0">
                <a:solidFill>
                  <a:schemeClr val="bg1"/>
                </a:solidFill>
                <a:latin typeface="Arial"/>
                <a:cs typeface="Arial"/>
              </a:rPr>
              <a:t>are</a:t>
            </a:r>
            <a:r>
              <a:rPr sz="150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chemeClr val="bg1"/>
                </a:solidFill>
                <a:latin typeface="Arial"/>
                <a:cs typeface="Arial"/>
              </a:rPr>
              <a:t>committed</a:t>
            </a:r>
            <a:r>
              <a:rPr sz="15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55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500" spc="-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chemeClr val="bg1"/>
                </a:solidFill>
                <a:latin typeface="Arial"/>
                <a:cs typeface="Arial"/>
              </a:rPr>
              <a:t>ensuring</a:t>
            </a:r>
            <a:r>
              <a:rPr sz="15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chemeClr val="bg1"/>
                </a:solidFill>
                <a:latin typeface="Arial"/>
                <a:cs typeface="Arial"/>
              </a:rPr>
              <a:t>your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95" dirty="0" smtClean="0">
                <a:solidFill>
                  <a:schemeClr val="bg1"/>
                </a:solidFill>
                <a:latin typeface="Arial"/>
                <a:cs typeface="Arial"/>
              </a:rPr>
              <a:t>privacy</a:t>
            </a:r>
            <a:r>
              <a:rPr sz="1500" spc="-95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r>
              <a:rPr sz="15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90" dirty="0">
                <a:solidFill>
                  <a:schemeClr val="bg1"/>
                </a:solidFill>
                <a:latin typeface="Arial"/>
                <a:cs typeface="Arial"/>
              </a:rPr>
              <a:t>There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chemeClr val="bg1"/>
                </a:solidFill>
                <a:latin typeface="Arial"/>
                <a:cs typeface="Arial"/>
              </a:rPr>
              <a:t>will</a:t>
            </a:r>
            <a:r>
              <a:rPr sz="1500" spc="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chemeClr val="bg1"/>
                </a:solidFill>
                <a:latin typeface="Arial"/>
                <a:cs typeface="Arial"/>
              </a:rPr>
              <a:t>be</a:t>
            </a:r>
            <a:r>
              <a:rPr sz="1500" spc="-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chemeClr val="bg1"/>
                </a:solidFill>
                <a:latin typeface="Arial"/>
                <a:cs typeface="Arial"/>
              </a:rPr>
              <a:t>no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collection</a:t>
            </a:r>
            <a:r>
              <a:rPr sz="15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5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identifiable</a:t>
            </a:r>
            <a:r>
              <a:rPr sz="15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information,</a:t>
            </a:r>
            <a:r>
              <a:rPr sz="15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chemeClr val="bg1"/>
                </a:solidFill>
                <a:latin typeface="Arial"/>
                <a:cs typeface="Arial"/>
              </a:rPr>
              <a:t>nor</a:t>
            </a:r>
            <a:r>
              <a:rPr sz="1500" spc="-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will</a:t>
            </a:r>
            <a:r>
              <a:rPr sz="15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chemeClr val="bg1"/>
                </a:solidFill>
                <a:latin typeface="Arial"/>
                <a:cs typeface="Arial"/>
              </a:rPr>
              <a:t>there</a:t>
            </a:r>
            <a:r>
              <a:rPr sz="1500" spc="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chemeClr val="bg1"/>
                </a:solidFill>
                <a:latin typeface="Arial"/>
                <a:cs typeface="Arial"/>
              </a:rPr>
              <a:t>be</a:t>
            </a:r>
            <a:r>
              <a:rPr sz="1500" spc="-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40" dirty="0">
                <a:solidFill>
                  <a:schemeClr val="bg1"/>
                </a:solidFill>
                <a:latin typeface="Arial"/>
                <a:cs typeface="Arial"/>
              </a:rPr>
              <a:t>identifying</a:t>
            </a:r>
            <a:r>
              <a:rPr sz="15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75" dirty="0">
                <a:solidFill>
                  <a:schemeClr val="bg1"/>
                </a:solidFill>
                <a:latin typeface="Arial"/>
                <a:cs typeface="Arial"/>
              </a:rPr>
              <a:t>codes</a:t>
            </a:r>
            <a:r>
              <a:rPr sz="1500" spc="-70" dirty="0">
                <a:solidFill>
                  <a:schemeClr val="bg1"/>
                </a:solidFill>
                <a:latin typeface="Arial"/>
                <a:cs typeface="Arial"/>
              </a:rPr>
              <a:t> used</a:t>
            </a:r>
            <a:r>
              <a:rPr sz="1500" spc="-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chemeClr val="bg1"/>
                </a:solidFill>
                <a:latin typeface="Arial"/>
                <a:cs typeface="Arial"/>
              </a:rPr>
              <a:t>during</a:t>
            </a:r>
            <a:r>
              <a:rPr sz="15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5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65" dirty="0" smtClean="0">
                <a:solidFill>
                  <a:schemeClr val="bg1"/>
                </a:solidFill>
                <a:latin typeface="Arial"/>
                <a:cs typeface="Arial"/>
              </a:rPr>
              <a:t>experiment</a:t>
            </a:r>
            <a:r>
              <a:rPr lang="en-US" sz="1500" spc="85" dirty="0" smtClean="0">
                <a:solidFill>
                  <a:schemeClr val="bg1"/>
                </a:solidFill>
                <a:latin typeface="Arial"/>
                <a:cs typeface="Arial"/>
              </a:rPr>
              <a:t>. We will do our best to provide confidentiality.</a:t>
            </a:r>
            <a:endParaRPr sz="1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5" name="Picture 2" descr="http://www.baylor.edu/content/images/header/institutional_ma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137" y="6688619"/>
            <a:ext cx="3233339" cy="93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7777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247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researchPoste.psd</dc:title>
  <dc:creator>GAME3ADMIN</dc:creator>
  <cp:lastModifiedBy>Garrett</cp:lastModifiedBy>
  <cp:revision>17</cp:revision>
  <dcterms:created xsi:type="dcterms:W3CDTF">2015-01-13T13:15:50Z</dcterms:created>
  <dcterms:modified xsi:type="dcterms:W3CDTF">2015-08-31T20:24:04Z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2014-02-06T00:00:00Z</vt:filetime>
  </property>
  <property fmtid="{D5CDD505-2E9C-101B-9397-08002B2CF9AE}" pid="3" name="LastSaved">
    <vt:filetime>2015-01-13T00:00:00Z</vt:filetime>
  </property>
</Properties>
</file>