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jpeg" ContentType="image/jpeg"/>
  <Override PartName="/ppt/media/image2.png" ContentType="image/pn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1.xml.rels" ContentType="application/vnd.openxmlformats-package.relationships+xml"/>
  <Override PartName="/ppt/slides/slide1.xml" ContentType="application/vnd.openxmlformats-officedocument.presentationml.slide+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Lst>
  <p:sldSz cx="10058400" cy="7772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
        <p:nvSpPr>
          <p:cNvPr id="29" name="PlaceHolder 2"/>
          <p:cNvSpPr>
            <a:spLocks noGrp="1"/>
          </p:cNvSpPr>
          <p:nvPr>
            <p:ph type="body"/>
          </p:nvPr>
        </p:nvSpPr>
        <p:spPr>
          <a:xfrm>
            <a:off x="502920" y="1818720"/>
            <a:ext cx="8850960" cy="2149560"/>
          </a:xfrm>
          <a:prstGeom prst="rect">
            <a:avLst/>
          </a:prstGeom>
        </p:spPr>
        <p:txBody>
          <a:bodyPr bIns="0" lIns="0" rIns="0" tIns="0" wrap="none"/>
          <a:p>
            <a:endParaRPr/>
          </a:p>
        </p:txBody>
      </p:sp>
      <p:sp>
        <p:nvSpPr>
          <p:cNvPr id="30" name="PlaceHolder 3"/>
          <p:cNvSpPr>
            <a:spLocks noGrp="1"/>
          </p:cNvSpPr>
          <p:nvPr>
            <p:ph type="body"/>
          </p:nvPr>
        </p:nvSpPr>
        <p:spPr>
          <a:xfrm>
            <a:off x="502920" y="4172760"/>
            <a:ext cx="8850960" cy="2149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
        <p:nvSpPr>
          <p:cNvPr id="32" name="PlaceHolder 2"/>
          <p:cNvSpPr>
            <a:spLocks noGrp="1"/>
          </p:cNvSpPr>
          <p:nvPr>
            <p:ph type="body"/>
          </p:nvPr>
        </p:nvSpPr>
        <p:spPr>
          <a:xfrm>
            <a:off x="502920" y="1818720"/>
            <a:ext cx="4318920" cy="2149560"/>
          </a:xfrm>
          <a:prstGeom prst="rect">
            <a:avLst/>
          </a:prstGeom>
        </p:spPr>
        <p:txBody>
          <a:bodyPr bIns="0" lIns="0" rIns="0" tIns="0" wrap="none"/>
          <a:p>
            <a:endParaRPr/>
          </a:p>
        </p:txBody>
      </p:sp>
      <p:sp>
        <p:nvSpPr>
          <p:cNvPr id="33" name="PlaceHolder 3"/>
          <p:cNvSpPr>
            <a:spLocks noGrp="1"/>
          </p:cNvSpPr>
          <p:nvPr>
            <p:ph type="body"/>
          </p:nvPr>
        </p:nvSpPr>
        <p:spPr>
          <a:xfrm>
            <a:off x="5037840" y="1818720"/>
            <a:ext cx="4318920" cy="2149560"/>
          </a:xfrm>
          <a:prstGeom prst="rect">
            <a:avLst/>
          </a:prstGeom>
        </p:spPr>
        <p:txBody>
          <a:bodyPr bIns="0" lIns="0" rIns="0" tIns="0" wrap="none"/>
          <a:p>
            <a:endParaRPr/>
          </a:p>
        </p:txBody>
      </p:sp>
      <p:sp>
        <p:nvSpPr>
          <p:cNvPr id="34" name="PlaceHolder 4"/>
          <p:cNvSpPr>
            <a:spLocks noGrp="1"/>
          </p:cNvSpPr>
          <p:nvPr>
            <p:ph type="body"/>
          </p:nvPr>
        </p:nvSpPr>
        <p:spPr>
          <a:xfrm>
            <a:off x="5037840" y="4172760"/>
            <a:ext cx="4318920" cy="2149560"/>
          </a:xfrm>
          <a:prstGeom prst="rect">
            <a:avLst/>
          </a:prstGeom>
        </p:spPr>
        <p:txBody>
          <a:bodyPr bIns="0" lIns="0" rIns="0" tIns="0" wrap="none"/>
          <a:p>
            <a:endParaRPr/>
          </a:p>
        </p:txBody>
      </p:sp>
      <p:sp>
        <p:nvSpPr>
          <p:cNvPr id="35" name="PlaceHolder 5"/>
          <p:cNvSpPr>
            <a:spLocks noGrp="1"/>
          </p:cNvSpPr>
          <p:nvPr>
            <p:ph type="body"/>
          </p:nvPr>
        </p:nvSpPr>
        <p:spPr>
          <a:xfrm>
            <a:off x="502920" y="4172760"/>
            <a:ext cx="4318920" cy="2149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
        <p:nvSpPr>
          <p:cNvPr id="37" name="PlaceHolder 2"/>
          <p:cNvSpPr>
            <a:spLocks noGrp="1"/>
          </p:cNvSpPr>
          <p:nvPr>
            <p:ph type="body"/>
          </p:nvPr>
        </p:nvSpPr>
        <p:spPr>
          <a:xfrm>
            <a:off x="502920" y="1818720"/>
            <a:ext cx="4318920" cy="2149560"/>
          </a:xfrm>
          <a:prstGeom prst="rect">
            <a:avLst/>
          </a:prstGeom>
        </p:spPr>
        <p:txBody>
          <a:bodyPr bIns="0" lIns="0" rIns="0" tIns="0" wrap="none"/>
          <a:p>
            <a:endParaRPr/>
          </a:p>
        </p:txBody>
      </p:sp>
      <p:sp>
        <p:nvSpPr>
          <p:cNvPr id="38" name="PlaceHolder 3"/>
          <p:cNvSpPr>
            <a:spLocks noGrp="1"/>
          </p:cNvSpPr>
          <p:nvPr>
            <p:ph type="body"/>
          </p:nvPr>
        </p:nvSpPr>
        <p:spPr>
          <a:xfrm>
            <a:off x="5037840" y="1818720"/>
            <a:ext cx="4318920" cy="2149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
        <p:nvSpPr>
          <p:cNvPr id="8" name="PlaceHolder 2"/>
          <p:cNvSpPr>
            <a:spLocks noGrp="1"/>
          </p:cNvSpPr>
          <p:nvPr>
            <p:ph type="subTitle"/>
          </p:nvPr>
        </p:nvSpPr>
        <p:spPr>
          <a:xfrm>
            <a:off x="502920" y="1818720"/>
            <a:ext cx="8850960" cy="450792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2920" y="1818720"/>
            <a:ext cx="8850960" cy="4507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
        <p:nvSpPr>
          <p:cNvPr id="12" name="PlaceHolder 2"/>
          <p:cNvSpPr>
            <a:spLocks noGrp="1"/>
          </p:cNvSpPr>
          <p:nvPr>
            <p:ph type="body"/>
          </p:nvPr>
        </p:nvSpPr>
        <p:spPr>
          <a:xfrm>
            <a:off x="502920" y="1818720"/>
            <a:ext cx="4318920" cy="4507560"/>
          </a:xfrm>
          <a:prstGeom prst="rect">
            <a:avLst/>
          </a:prstGeom>
        </p:spPr>
        <p:txBody>
          <a:bodyPr bIns="0" lIns="0" rIns="0" tIns="0" wrap="none"/>
          <a:p>
            <a:endParaRPr/>
          </a:p>
        </p:txBody>
      </p:sp>
      <p:sp>
        <p:nvSpPr>
          <p:cNvPr id="13" name="PlaceHolder 3"/>
          <p:cNvSpPr>
            <a:spLocks noGrp="1"/>
          </p:cNvSpPr>
          <p:nvPr>
            <p:ph type="body"/>
          </p:nvPr>
        </p:nvSpPr>
        <p:spPr>
          <a:xfrm>
            <a:off x="5037840" y="1818720"/>
            <a:ext cx="4318920" cy="4507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2920" y="309960"/>
            <a:ext cx="9052200" cy="60163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
        <p:nvSpPr>
          <p:cNvPr id="17" name="PlaceHolder 2"/>
          <p:cNvSpPr>
            <a:spLocks noGrp="1"/>
          </p:cNvSpPr>
          <p:nvPr>
            <p:ph type="body"/>
          </p:nvPr>
        </p:nvSpPr>
        <p:spPr>
          <a:xfrm>
            <a:off x="502920" y="1818720"/>
            <a:ext cx="4318920" cy="2149560"/>
          </a:xfrm>
          <a:prstGeom prst="rect">
            <a:avLst/>
          </a:prstGeom>
        </p:spPr>
        <p:txBody>
          <a:bodyPr bIns="0" lIns="0" rIns="0" tIns="0" wrap="none"/>
          <a:p>
            <a:endParaRPr/>
          </a:p>
        </p:txBody>
      </p:sp>
      <p:sp>
        <p:nvSpPr>
          <p:cNvPr id="18" name="PlaceHolder 3"/>
          <p:cNvSpPr>
            <a:spLocks noGrp="1"/>
          </p:cNvSpPr>
          <p:nvPr>
            <p:ph type="body"/>
          </p:nvPr>
        </p:nvSpPr>
        <p:spPr>
          <a:xfrm>
            <a:off x="502920" y="4172760"/>
            <a:ext cx="4318920" cy="2149560"/>
          </a:xfrm>
          <a:prstGeom prst="rect">
            <a:avLst/>
          </a:prstGeom>
        </p:spPr>
        <p:txBody>
          <a:bodyPr bIns="0" lIns="0" rIns="0" tIns="0" wrap="none"/>
          <a:p>
            <a:endParaRPr/>
          </a:p>
        </p:txBody>
      </p:sp>
      <p:sp>
        <p:nvSpPr>
          <p:cNvPr id="19" name="PlaceHolder 4"/>
          <p:cNvSpPr>
            <a:spLocks noGrp="1"/>
          </p:cNvSpPr>
          <p:nvPr>
            <p:ph type="body"/>
          </p:nvPr>
        </p:nvSpPr>
        <p:spPr>
          <a:xfrm>
            <a:off x="5037840" y="1818720"/>
            <a:ext cx="4318920" cy="4507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
        <p:nvSpPr>
          <p:cNvPr id="21" name="PlaceHolder 2"/>
          <p:cNvSpPr>
            <a:spLocks noGrp="1"/>
          </p:cNvSpPr>
          <p:nvPr>
            <p:ph type="body"/>
          </p:nvPr>
        </p:nvSpPr>
        <p:spPr>
          <a:xfrm>
            <a:off x="502920" y="1818720"/>
            <a:ext cx="4318920" cy="4507560"/>
          </a:xfrm>
          <a:prstGeom prst="rect">
            <a:avLst/>
          </a:prstGeom>
        </p:spPr>
        <p:txBody>
          <a:bodyPr bIns="0" lIns="0" rIns="0" tIns="0" wrap="none"/>
          <a:p>
            <a:endParaRPr/>
          </a:p>
        </p:txBody>
      </p:sp>
      <p:sp>
        <p:nvSpPr>
          <p:cNvPr id="22" name="PlaceHolder 3"/>
          <p:cNvSpPr>
            <a:spLocks noGrp="1"/>
          </p:cNvSpPr>
          <p:nvPr>
            <p:ph type="body"/>
          </p:nvPr>
        </p:nvSpPr>
        <p:spPr>
          <a:xfrm>
            <a:off x="5037840" y="1818720"/>
            <a:ext cx="4318920" cy="2149560"/>
          </a:xfrm>
          <a:prstGeom prst="rect">
            <a:avLst/>
          </a:prstGeom>
        </p:spPr>
        <p:txBody>
          <a:bodyPr bIns="0" lIns="0" rIns="0" tIns="0" wrap="none"/>
          <a:p>
            <a:endParaRPr/>
          </a:p>
        </p:txBody>
      </p:sp>
      <p:sp>
        <p:nvSpPr>
          <p:cNvPr id="23" name="PlaceHolder 4"/>
          <p:cNvSpPr>
            <a:spLocks noGrp="1"/>
          </p:cNvSpPr>
          <p:nvPr>
            <p:ph type="body"/>
          </p:nvPr>
        </p:nvSpPr>
        <p:spPr>
          <a:xfrm>
            <a:off x="5037840" y="4172760"/>
            <a:ext cx="4318920" cy="2149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2920" y="309960"/>
            <a:ext cx="9052200" cy="1297800"/>
          </a:xfrm>
          <a:prstGeom prst="rect">
            <a:avLst/>
          </a:prstGeom>
        </p:spPr>
        <p:txBody>
          <a:bodyPr anchor="ctr" bIns="0" lIns="0" rIns="0" tIns="0" wrap="none"/>
          <a:p>
            <a:pPr algn="ctr"/>
            <a:endParaRPr/>
          </a:p>
        </p:txBody>
      </p:sp>
      <p:sp>
        <p:nvSpPr>
          <p:cNvPr id="25" name="PlaceHolder 2"/>
          <p:cNvSpPr>
            <a:spLocks noGrp="1"/>
          </p:cNvSpPr>
          <p:nvPr>
            <p:ph type="body"/>
          </p:nvPr>
        </p:nvSpPr>
        <p:spPr>
          <a:xfrm>
            <a:off x="502920" y="1818720"/>
            <a:ext cx="4318920" cy="2149560"/>
          </a:xfrm>
          <a:prstGeom prst="rect">
            <a:avLst/>
          </a:prstGeom>
        </p:spPr>
        <p:txBody>
          <a:bodyPr bIns="0" lIns="0" rIns="0" tIns="0" wrap="none"/>
          <a:p>
            <a:endParaRPr/>
          </a:p>
        </p:txBody>
      </p:sp>
      <p:sp>
        <p:nvSpPr>
          <p:cNvPr id="26" name="PlaceHolder 3"/>
          <p:cNvSpPr>
            <a:spLocks noGrp="1"/>
          </p:cNvSpPr>
          <p:nvPr>
            <p:ph type="body"/>
          </p:nvPr>
        </p:nvSpPr>
        <p:spPr>
          <a:xfrm>
            <a:off x="5037840" y="1818720"/>
            <a:ext cx="4318920" cy="2149560"/>
          </a:xfrm>
          <a:prstGeom prst="rect">
            <a:avLst/>
          </a:prstGeom>
        </p:spPr>
        <p:txBody>
          <a:bodyPr bIns="0" lIns="0" rIns="0" tIns="0" wrap="none"/>
          <a:p>
            <a:endParaRPr/>
          </a:p>
        </p:txBody>
      </p:sp>
      <p:sp>
        <p:nvSpPr>
          <p:cNvPr id="27" name="PlaceHolder 4"/>
          <p:cNvSpPr>
            <a:spLocks noGrp="1"/>
          </p:cNvSpPr>
          <p:nvPr>
            <p:ph type="body"/>
          </p:nvPr>
        </p:nvSpPr>
        <p:spPr>
          <a:xfrm>
            <a:off x="502920" y="4172760"/>
            <a:ext cx="8850600" cy="2149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7494480" y="6663600"/>
            <a:ext cx="1517400" cy="507240"/>
          </a:xfrm>
          <a:prstGeom prst="rect">
            <a:avLst/>
          </a:prstGeom>
          <a:blipFill>
            <a:blip r:embed="rId2"/>
          </a:blipFill>
        </p:spPr>
      </p:sp>
      <p:sp>
        <p:nvSpPr>
          <p:cNvPr id="1" name="CustomShape 2"/>
          <p:cNvSpPr/>
          <p:nvPr/>
        </p:nvSpPr>
        <p:spPr>
          <a:xfrm>
            <a:off x="6643800" y="327600"/>
            <a:ext cx="360" cy="946440"/>
          </a:xfrm>
          <a:prstGeom prst="rect">
            <a:avLst/>
          </a:prstGeom>
          <a:ln w="6120">
            <a:solidFill>
              <a:srgbClr val="000000"/>
            </a:solidFill>
            <a:round/>
          </a:ln>
        </p:spPr>
      </p:sp>
      <p:sp>
        <p:nvSpPr>
          <p:cNvPr id="2" name="CustomShape 3"/>
          <p:cNvSpPr/>
          <p:nvPr/>
        </p:nvSpPr>
        <p:spPr>
          <a:xfrm>
            <a:off x="9897120" y="327600"/>
            <a:ext cx="360" cy="469800"/>
          </a:xfrm>
          <a:prstGeom prst="rect">
            <a:avLst/>
          </a:prstGeom>
          <a:ln w="6120">
            <a:solidFill>
              <a:srgbClr val="000000"/>
            </a:solidFill>
            <a:round/>
          </a:ln>
        </p:spPr>
      </p:sp>
      <p:sp>
        <p:nvSpPr>
          <p:cNvPr id="3" name="CustomShape 4"/>
          <p:cNvSpPr/>
          <p:nvPr/>
        </p:nvSpPr>
        <p:spPr>
          <a:xfrm>
            <a:off x="9909000" y="5759280"/>
            <a:ext cx="360" cy="1125000"/>
          </a:xfrm>
          <a:prstGeom prst="rect">
            <a:avLst/>
          </a:prstGeom>
          <a:ln w="6120">
            <a:solidFill>
              <a:srgbClr val="000000"/>
            </a:solidFill>
            <a:round/>
          </a:ln>
        </p:spPr>
      </p:sp>
      <p:sp>
        <p:nvSpPr>
          <p:cNvPr id="4" name="CustomShape 5"/>
          <p:cNvSpPr/>
          <p:nvPr/>
        </p:nvSpPr>
        <p:spPr>
          <a:xfrm>
            <a:off x="549000" y="1914840"/>
            <a:ext cx="2643840" cy="360"/>
          </a:xfrm>
          <a:prstGeom prst="rect">
            <a:avLst/>
          </a:prstGeom>
          <a:ln w="18000">
            <a:solidFill>
              <a:srgbClr val="000000"/>
            </a:solidFill>
            <a:round/>
          </a:ln>
        </p:spPr>
      </p:sp>
      <p:sp>
        <p:nvSpPr>
          <p:cNvPr id="5" name="PlaceHolder 6"/>
          <p:cNvSpPr>
            <a:spLocks noGrp="1"/>
          </p:cNvSpPr>
          <p:nvPr>
            <p:ph type="title"/>
          </p:nvPr>
        </p:nvSpPr>
        <p:spPr>
          <a:xfrm>
            <a:off x="502920" y="309960"/>
            <a:ext cx="9052200" cy="1297440"/>
          </a:xfrm>
          <a:prstGeom prst="rect">
            <a:avLst/>
          </a:prstGeom>
        </p:spPr>
        <p:txBody>
          <a:bodyPr anchor="ctr" bIns="0" lIns="0" rIns="0" tIns="0" wrap="none"/>
          <a:p>
            <a:pPr algn="ctr"/>
            <a:r>
              <a:rPr lang="en-US"/>
              <a:t>Click to edit the title text format</a:t>
            </a:r>
            <a:endParaRPr/>
          </a:p>
        </p:txBody>
      </p:sp>
      <p:sp>
        <p:nvSpPr>
          <p:cNvPr id="6" name="PlaceHolder 7"/>
          <p:cNvSpPr>
            <a:spLocks noGrp="1"/>
          </p:cNvSpPr>
          <p:nvPr>
            <p:ph type="body"/>
          </p:nvPr>
        </p:nvSpPr>
        <p:spPr>
          <a:xfrm>
            <a:off x="502920" y="1818720"/>
            <a:ext cx="8850960" cy="450756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hyperlink" Target="mailto:Garrett_Benoit@baylor.edu" TargetMode="External"/><Relationship Id="rId2" Type="http://schemas.openxmlformats.org/officeDocument/2006/relationships/hyperlink" Target="mailto:Garrett_Benoit@baylor.edu" TargetMode="External"/><Relationship Id="rId3" Type="http://schemas.openxmlformats.org/officeDocument/2006/relationships/image" Target="../media/image2.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1f497d"/>
        </a:solidFill>
      </p:bgPr>
    </p:bg>
    <p:spTree>
      <p:nvGrpSpPr>
        <p:cNvPr id="1" name=""/>
        <p:cNvGrpSpPr/>
        <p:nvPr/>
      </p:nvGrpSpPr>
      <p:grpSpPr>
        <a:xfrm>
          <a:off x="0" y="0"/>
          <a:ext cx="0" cy="0"/>
          <a:chOff x="0" y="0"/>
          <a:chExt cx="0" cy="0"/>
        </a:xfrm>
      </p:grpSpPr>
      <p:sp>
        <p:nvSpPr>
          <p:cNvPr id="39" name="CustomShape 1"/>
          <p:cNvSpPr/>
          <p:nvPr/>
        </p:nvSpPr>
        <p:spPr>
          <a:xfrm>
            <a:off x="152280" y="3418200"/>
            <a:ext cx="6222240" cy="3972600"/>
          </a:xfrm>
          <a:prstGeom prst="rect">
            <a:avLst/>
          </a:prstGeom>
          <a:solidFill>
            <a:srgbClr val="ffffff"/>
          </a:solidFill>
          <a:ln w="25560">
            <a:solidFill>
              <a:srgbClr val="3a5f8b"/>
            </a:solidFill>
            <a:round/>
          </a:ln>
        </p:spPr>
      </p:sp>
      <p:sp>
        <p:nvSpPr>
          <p:cNvPr id="40" name="CustomShape 2"/>
          <p:cNvSpPr/>
          <p:nvPr/>
        </p:nvSpPr>
        <p:spPr>
          <a:xfrm>
            <a:off x="536400" y="304920"/>
            <a:ext cx="5792400" cy="1359000"/>
          </a:xfrm>
          <a:prstGeom prst="rect">
            <a:avLst/>
          </a:prstGeom>
        </p:spPr>
        <p:txBody>
          <a:bodyPr bIns="0" lIns="0" rIns="0" tIns="0"/>
          <a:p>
            <a:pPr algn="ctr">
              <a:lnSpc>
                <a:spcPct val="100000"/>
              </a:lnSpc>
            </a:pPr>
            <a:r>
              <a:rPr lang="en-US" sz="4400">
                <a:solidFill>
                  <a:srgbClr val="ffffff"/>
                </a:solidFill>
                <a:latin typeface="Arial"/>
              </a:rPr>
              <a:t>Seeking Volunteers to</a:t>
            </a:r>
            <a:endParaRPr/>
          </a:p>
          <a:p>
            <a:pPr algn="ctr">
              <a:lnSpc>
                <a:spcPct val="100000"/>
              </a:lnSpc>
            </a:pPr>
            <a:r>
              <a:rPr lang="en-US" sz="4400">
                <a:solidFill>
                  <a:srgbClr val="ffffff"/>
                </a:solidFill>
                <a:latin typeface="Arial"/>
              </a:rPr>
              <a:t>Participate in Research</a:t>
            </a:r>
            <a:endParaRPr/>
          </a:p>
        </p:txBody>
      </p:sp>
      <p:sp>
        <p:nvSpPr>
          <p:cNvPr id="41" name="CustomShape 3"/>
          <p:cNvSpPr/>
          <p:nvPr/>
        </p:nvSpPr>
        <p:spPr>
          <a:xfrm>
            <a:off x="345600" y="2035080"/>
            <a:ext cx="6029280" cy="768960"/>
          </a:xfrm>
          <a:prstGeom prst="rect">
            <a:avLst/>
          </a:prstGeom>
        </p:spPr>
        <p:txBody>
          <a:bodyPr bIns="0" lIns="0" rIns="0" tIns="0"/>
          <a:p>
            <a:pPr>
              <a:lnSpc>
                <a:spcPct val="101000"/>
              </a:lnSpc>
            </a:pPr>
            <a:r>
              <a:rPr lang="en-US" sz="2500">
                <a:solidFill>
                  <a:srgbClr val="ffffff"/>
                </a:solidFill>
                <a:latin typeface="Arial"/>
              </a:rPr>
              <a:t>Using the Leap Motion to extend Mid-Air Word-Gesture Keyboards</a:t>
            </a:r>
            <a:endParaRPr/>
          </a:p>
        </p:txBody>
      </p:sp>
      <p:sp>
        <p:nvSpPr>
          <p:cNvPr id="42" name="CustomShape 4"/>
          <p:cNvSpPr/>
          <p:nvPr/>
        </p:nvSpPr>
        <p:spPr>
          <a:xfrm>
            <a:off x="255960" y="2808720"/>
            <a:ext cx="2322000" cy="601560"/>
          </a:xfrm>
          <a:prstGeom prst="rect">
            <a:avLst/>
          </a:prstGeom>
        </p:spPr>
        <p:txBody>
          <a:bodyPr bIns="0" lIns="0" rIns="0" tIns="0"/>
          <a:p>
            <a:pPr>
              <a:lnSpc>
                <a:spcPct val="100000"/>
              </a:lnSpc>
            </a:pPr>
            <a:r>
              <a:rPr lang="en-US" sz="3950">
                <a:solidFill>
                  <a:srgbClr val="ffffff"/>
                </a:solidFill>
                <a:latin typeface="Arial"/>
              </a:rPr>
              <a:t>Eligibility</a:t>
            </a:r>
            <a:endParaRPr/>
          </a:p>
        </p:txBody>
      </p:sp>
      <p:sp>
        <p:nvSpPr>
          <p:cNvPr id="43" name="CustomShape 5"/>
          <p:cNvSpPr/>
          <p:nvPr/>
        </p:nvSpPr>
        <p:spPr>
          <a:xfrm>
            <a:off x="255960" y="3569400"/>
            <a:ext cx="5927040" cy="885600"/>
          </a:xfrm>
          <a:prstGeom prst="rect">
            <a:avLst/>
          </a:prstGeom>
        </p:spPr>
        <p:txBody>
          <a:bodyPr bIns="0" lIns="0" rIns="0" tIns="0"/>
          <a:p>
            <a:pPr algn="just">
              <a:lnSpc>
                <a:spcPct val="102000"/>
              </a:lnSpc>
            </a:pPr>
            <a:r>
              <a:rPr lang="en-US" sz="1900">
                <a:solidFill>
                  <a:srgbClr val="777777"/>
                </a:solidFill>
                <a:latin typeface="Arial"/>
              </a:rPr>
              <a:t>Computer Proficiency: Very basic computer proficiency will be required. You will only require the knowledge and ability to use a swipe-based keyboard.</a:t>
            </a:r>
            <a:endParaRPr/>
          </a:p>
        </p:txBody>
      </p:sp>
      <p:sp>
        <p:nvSpPr>
          <p:cNvPr id="44" name="CustomShape 6"/>
          <p:cNvSpPr/>
          <p:nvPr/>
        </p:nvSpPr>
        <p:spPr>
          <a:xfrm>
            <a:off x="255960" y="4648320"/>
            <a:ext cx="5764320" cy="589680"/>
          </a:xfrm>
          <a:prstGeom prst="rect">
            <a:avLst/>
          </a:prstGeom>
        </p:spPr>
        <p:txBody>
          <a:bodyPr bIns="0" lIns="0" rIns="0" tIns="0"/>
          <a:p>
            <a:pPr>
              <a:lnSpc>
                <a:spcPct val="102000"/>
              </a:lnSpc>
            </a:pPr>
            <a:r>
              <a:rPr lang="en-US" sz="1900">
                <a:solidFill>
                  <a:srgbClr val="777777"/>
                </a:solidFill>
                <a:latin typeface="Arial"/>
              </a:rPr>
              <a:t>How to Participate: Please contact the lead researcher to schedule an appointment or for further information:</a:t>
            </a:r>
            <a:endParaRPr/>
          </a:p>
        </p:txBody>
      </p:sp>
      <p:sp>
        <p:nvSpPr>
          <p:cNvPr id="45" name="CustomShape 7"/>
          <p:cNvSpPr/>
          <p:nvPr/>
        </p:nvSpPr>
        <p:spPr>
          <a:xfrm>
            <a:off x="560880" y="5334120"/>
            <a:ext cx="4543920" cy="822960"/>
          </a:xfrm>
          <a:prstGeom prst="rect">
            <a:avLst/>
          </a:prstGeom>
        </p:spPr>
        <p:txBody>
          <a:bodyPr bIns="0" lIns="0" rIns="0" tIns="0"/>
          <a:p>
            <a:pPr>
              <a:lnSpc>
                <a:spcPct val="100000"/>
              </a:lnSpc>
            </a:pPr>
            <a:r>
              <a:rPr lang="en-US" sz="1600">
                <a:solidFill>
                  <a:srgbClr val="777777"/>
                </a:solidFill>
                <a:latin typeface="Arial"/>
              </a:rPr>
              <a:t> </a:t>
            </a:r>
            <a:r>
              <a:rPr lang="en-US" sz="1600">
                <a:solidFill>
                  <a:srgbClr val="777777"/>
                </a:solidFill>
                <a:latin typeface="Arial"/>
              </a:rPr>
              <a:t>Garrett Benoit</a:t>
            </a:r>
            <a:endParaRPr/>
          </a:p>
          <a:p>
            <a:pPr>
              <a:lnSpc>
                <a:spcPct val="100000"/>
              </a:lnSpc>
            </a:pPr>
            <a:r>
              <a:rPr lang="en-US" sz="1600">
                <a:solidFill>
                  <a:srgbClr val="777777"/>
                </a:solidFill>
                <a:latin typeface="Arial"/>
              </a:rPr>
              <a:t> </a:t>
            </a:r>
            <a:r>
              <a:rPr lang="en-US" sz="1600">
                <a:solidFill>
                  <a:srgbClr val="777777"/>
                </a:solidFill>
                <a:latin typeface="Arial"/>
              </a:rPr>
              <a:t>Email: </a:t>
            </a:r>
            <a:r>
              <a:rPr lang="en-US" sz="1600" u="sng">
                <a:solidFill>
                  <a:srgbClr val="777777"/>
                </a:solidFill>
                <a:latin typeface="Arial"/>
                <a:hlinkClick r:id="rId1"/>
              </a:rPr>
              <a:t>Garrett_Benoit</a:t>
            </a:r>
            <a:r>
              <a:rPr lang="en-US" sz="1600" u="sng">
                <a:solidFill>
                  <a:srgbClr val="777777"/>
                </a:solidFill>
                <a:latin typeface="Arial"/>
                <a:hlinkClick r:id="rId2"/>
              </a:rPr>
              <a:t>@baylor.edu</a:t>
            </a:r>
            <a:r>
              <a:rPr lang="en-US" sz="1600">
                <a:solidFill>
                  <a:srgbClr val="777777"/>
                </a:solidFill>
                <a:latin typeface="Arial"/>
              </a:rPr>
              <a:t>  </a:t>
            </a:r>
            <a:endParaRPr/>
          </a:p>
          <a:p>
            <a:pPr>
              <a:lnSpc>
                <a:spcPct val="100000"/>
              </a:lnSpc>
            </a:pPr>
            <a:r>
              <a:rPr lang="en-US" sz="1600">
                <a:solidFill>
                  <a:srgbClr val="777777"/>
                </a:solidFill>
                <a:latin typeface="Arial"/>
              </a:rPr>
              <a:t> </a:t>
            </a:r>
            <a:r>
              <a:rPr lang="en-US" sz="1600">
                <a:solidFill>
                  <a:srgbClr val="777777"/>
                </a:solidFill>
                <a:latin typeface="Arial"/>
              </a:rPr>
              <a:t>Phone: (832) 754 6923</a:t>
            </a:r>
            <a:endParaRPr/>
          </a:p>
        </p:txBody>
      </p:sp>
      <p:sp>
        <p:nvSpPr>
          <p:cNvPr id="46" name="CustomShape 8"/>
          <p:cNvSpPr/>
          <p:nvPr/>
        </p:nvSpPr>
        <p:spPr>
          <a:xfrm>
            <a:off x="255960" y="6327720"/>
            <a:ext cx="5669280" cy="677160"/>
          </a:xfrm>
          <a:prstGeom prst="rect">
            <a:avLst/>
          </a:prstGeom>
        </p:spPr>
        <p:txBody>
          <a:bodyPr bIns="0" lIns="0" rIns="0" tIns="0"/>
          <a:p>
            <a:pPr algn="just">
              <a:lnSpc>
                <a:spcPct val="106000"/>
              </a:lnSpc>
            </a:pPr>
            <a:r>
              <a:rPr lang="en-US" sz="1400">
                <a:solidFill>
                  <a:srgbClr val="777777"/>
                </a:solidFill>
                <a:latin typeface="Arial"/>
              </a:rPr>
              <a:t>This study will be conducted at the Rogers Engineering &amp; Computer Science building. This building is situated right beside the Wiethorn Visitors Center.</a:t>
            </a:r>
            <a:endParaRPr/>
          </a:p>
        </p:txBody>
      </p:sp>
      <p:sp>
        <p:nvSpPr>
          <p:cNvPr id="47" name="CustomShape 9"/>
          <p:cNvSpPr/>
          <p:nvPr/>
        </p:nvSpPr>
        <p:spPr>
          <a:xfrm>
            <a:off x="6738480" y="380880"/>
            <a:ext cx="3016800" cy="1141920"/>
          </a:xfrm>
          <a:prstGeom prst="rect">
            <a:avLst/>
          </a:prstGeom>
        </p:spPr>
        <p:txBody>
          <a:bodyPr bIns="0" lIns="0" rIns="0" tIns="0"/>
          <a:p>
            <a:pPr>
              <a:lnSpc>
                <a:spcPct val="100000"/>
              </a:lnSpc>
            </a:pPr>
            <a:r>
              <a:rPr lang="en-US" sz="2400">
                <a:solidFill>
                  <a:srgbClr val="ffffff"/>
                </a:solidFill>
                <a:latin typeface="Arial"/>
              </a:rPr>
              <a:t>Experiment Details</a:t>
            </a:r>
            <a:endParaRPr/>
          </a:p>
          <a:p>
            <a:pPr>
              <a:lnSpc>
                <a:spcPts val="87"/>
              </a:lnSpc>
            </a:pPr>
            <a:endParaRPr/>
          </a:p>
          <a:p>
            <a:pPr>
              <a:lnSpc>
                <a:spcPct val="97000"/>
              </a:lnSpc>
            </a:pPr>
            <a:r>
              <a:rPr lang="en-US" sz="1500">
                <a:solidFill>
                  <a:srgbClr val="ffffff"/>
                </a:solidFill>
                <a:latin typeface="Arial"/>
              </a:rPr>
              <a:t>The purpose of this experiment is to understand how to build better input devices using gestures as input</a:t>
            </a:r>
            <a:r>
              <a:rPr lang="en-US" sz="1500">
                <a:solidFill>
                  <a:srgbClr val="777777"/>
                </a:solidFill>
                <a:latin typeface="Arial"/>
              </a:rPr>
              <a:t>.</a:t>
            </a:r>
            <a:endParaRPr/>
          </a:p>
        </p:txBody>
      </p:sp>
      <p:sp>
        <p:nvSpPr>
          <p:cNvPr id="48" name="CustomShape 10"/>
          <p:cNvSpPr/>
          <p:nvPr/>
        </p:nvSpPr>
        <p:spPr>
          <a:xfrm>
            <a:off x="6726600" y="1752480"/>
            <a:ext cx="2954520" cy="1127880"/>
          </a:xfrm>
          <a:prstGeom prst="rect">
            <a:avLst/>
          </a:prstGeom>
        </p:spPr>
        <p:txBody>
          <a:bodyPr bIns="0" lIns="0" rIns="0" tIns="0"/>
          <a:p>
            <a:pPr>
              <a:lnSpc>
                <a:spcPct val="99000"/>
              </a:lnSpc>
            </a:pPr>
            <a:r>
              <a:rPr lang="en-US" sz="1500">
                <a:solidFill>
                  <a:srgbClr val="ffffff"/>
                </a:solidFill>
                <a:latin typeface="Arial"/>
              </a:rPr>
              <a:t>Volunteers will be asked to perform a series of tasks on a computer using different interfaces and provide relevant feedback to researchers.</a:t>
            </a:r>
            <a:endParaRPr/>
          </a:p>
        </p:txBody>
      </p:sp>
      <p:sp>
        <p:nvSpPr>
          <p:cNvPr id="49" name="CustomShape 11"/>
          <p:cNvSpPr/>
          <p:nvPr/>
        </p:nvSpPr>
        <p:spPr>
          <a:xfrm>
            <a:off x="6732720" y="2895480"/>
            <a:ext cx="3058200" cy="1117800"/>
          </a:xfrm>
          <a:prstGeom prst="rect">
            <a:avLst/>
          </a:prstGeom>
        </p:spPr>
        <p:txBody>
          <a:bodyPr bIns="0" lIns="0" rIns="0" tIns="0"/>
          <a:p>
            <a:pPr>
              <a:lnSpc>
                <a:spcPct val="98000"/>
              </a:lnSpc>
            </a:pPr>
            <a:r>
              <a:rPr lang="en-US" sz="1500">
                <a:solidFill>
                  <a:srgbClr val="ffffff"/>
                </a:solidFill>
                <a:latin typeface="Arial"/>
              </a:rPr>
              <a:t>The study will consist of one 30-60 minute session and can be scheduled any day between &lt;upon IRB approval date&gt; to September 1st or at your best convenience.</a:t>
            </a:r>
            <a:endParaRPr/>
          </a:p>
        </p:txBody>
      </p:sp>
      <p:sp>
        <p:nvSpPr>
          <p:cNvPr id="50" name="CustomShape 12"/>
          <p:cNvSpPr/>
          <p:nvPr/>
        </p:nvSpPr>
        <p:spPr>
          <a:xfrm>
            <a:off x="6732720" y="4184280"/>
            <a:ext cx="3098880" cy="684720"/>
          </a:xfrm>
          <a:prstGeom prst="rect">
            <a:avLst/>
          </a:prstGeom>
        </p:spPr>
        <p:txBody>
          <a:bodyPr bIns="0" lIns="0" rIns="0" tIns="0"/>
          <a:p>
            <a:pPr>
              <a:lnSpc>
                <a:spcPct val="100000"/>
              </a:lnSpc>
            </a:pPr>
            <a:r>
              <a:rPr lang="en-US" sz="1500">
                <a:solidFill>
                  <a:srgbClr val="ffffff"/>
                </a:solidFill>
                <a:latin typeface="Arial"/>
              </a:rPr>
              <a:t>Volunteers will be given a coupon for a meal valued at </a:t>
            </a:r>
            <a:r>
              <a:rPr b="1" lang="en-US" sz="1500" u="sng">
                <a:solidFill>
                  <a:srgbClr val="ffffff"/>
                </a:solidFill>
                <a:latin typeface="Arial"/>
              </a:rPr>
              <a:t>~$8.50</a:t>
            </a:r>
            <a:r>
              <a:rPr lang="en-US" sz="1500">
                <a:solidFill>
                  <a:srgbClr val="ffffff"/>
                </a:solidFill>
                <a:latin typeface="Arial"/>
              </a:rPr>
              <a:t> as a token of our appreciation.</a:t>
            </a:r>
            <a:endParaRPr/>
          </a:p>
        </p:txBody>
      </p:sp>
      <p:sp>
        <p:nvSpPr>
          <p:cNvPr id="51" name="CustomShape 13"/>
          <p:cNvSpPr/>
          <p:nvPr/>
        </p:nvSpPr>
        <p:spPr>
          <a:xfrm>
            <a:off x="6738480" y="5029200"/>
            <a:ext cx="2910240" cy="1341360"/>
          </a:xfrm>
          <a:prstGeom prst="rect">
            <a:avLst/>
          </a:prstGeom>
        </p:spPr>
        <p:txBody>
          <a:bodyPr bIns="0" lIns="0" rIns="0" tIns="0"/>
          <a:p>
            <a:pPr>
              <a:lnSpc>
                <a:spcPct val="98000"/>
              </a:lnSpc>
            </a:pPr>
            <a:r>
              <a:rPr lang="en-US" sz="1500">
                <a:solidFill>
                  <a:srgbClr val="ffffff"/>
                </a:solidFill>
                <a:latin typeface="Arial"/>
              </a:rPr>
              <a:t>We are committed to ensuring your complete privacy. There will be no collection of identifiable information, nor will there be identifying codes used during the experiment, so you are guaranteed complete anonymity.</a:t>
            </a:r>
            <a:endParaRPr/>
          </a:p>
        </p:txBody>
      </p:sp>
      <p:pic>
        <p:nvPicPr>
          <p:cNvPr descr="" id="52" name="Picture 2"/>
          <p:cNvPicPr/>
          <p:nvPr/>
        </p:nvPicPr>
        <p:blipFill>
          <a:blip r:embed="rId3"/>
          <a:stretch>
            <a:fillRect/>
          </a:stretch>
        </p:blipFill>
        <p:spPr>
          <a:xfrm>
            <a:off x="6558120" y="6688440"/>
            <a:ext cx="3232440" cy="934200"/>
          </a:xfrm>
          <a:prstGeom prst="rect">
            <a:avLst/>
          </a:prstGeom>
        </p:spPr>
      </p:pic>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