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8" r:id="rId3"/>
    <p:sldId id="259" r:id="rId4"/>
    <p:sldId id="257" r:id="rId5"/>
    <p:sldId id="261" r:id="rId6"/>
    <p:sldId id="266" r:id="rId7"/>
    <p:sldId id="260" r:id="rId8"/>
    <p:sldId id="263" r:id="rId9"/>
    <p:sldId id="264" r:id="rId10"/>
    <p:sldId id="285" r:id="rId11"/>
    <p:sldId id="287" r:id="rId12"/>
    <p:sldId id="295" r:id="rId13"/>
    <p:sldId id="288" r:id="rId14"/>
    <p:sldId id="290" r:id="rId15"/>
    <p:sldId id="289" r:id="rId16"/>
    <p:sldId id="291" r:id="rId17"/>
    <p:sldId id="292" r:id="rId18"/>
    <p:sldId id="284" r:id="rId19"/>
    <p:sldId id="272" r:id="rId20"/>
    <p:sldId id="286" r:id="rId21"/>
    <p:sldId id="265" r:id="rId22"/>
  </p:sldIdLst>
  <p:sldSz cx="9144000" cy="6858000" type="screen4x3"/>
  <p:notesSz cx="6858000" cy="9144000"/>
  <p:embeddedFontLs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6248C3-05EF-44FF-BFCD-80C558359622}">
  <a:tblStyle styleId="{306248C3-05EF-44FF-BFCD-80C5583596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8440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274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4651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758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364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839939" y="1684176"/>
            <a:ext cx="6407022" cy="1744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Load Management System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83578" y="0"/>
            <a:ext cx="7376843" cy="11720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1" dirty="0">
                <a:solidFill>
                  <a:schemeClr val="tx1"/>
                </a:solidFill>
                <a:latin typeface="Raleway" panose="020B0604020202020204" charset="0"/>
              </a:rPr>
              <a:t>Our process is …………</a:t>
            </a:r>
            <a:endParaRPr sz="4000" i="1" dirty="0">
              <a:solidFill>
                <a:schemeClr val="tx1"/>
              </a:solidFill>
              <a:latin typeface="Raleway" panose="020B060402020202020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4297650" y="629674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chemeClr val="tx1"/>
                </a:solidFill>
              </a:rPr>
              <a:t>10</a:t>
            </a:fld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1F78D9-2D7E-4BC7-9180-1FC3ABEA9A6F}"/>
              </a:ext>
            </a:extLst>
          </p:cNvPr>
          <p:cNvSpPr/>
          <p:nvPr/>
        </p:nvSpPr>
        <p:spPr>
          <a:xfrm>
            <a:off x="1859505" y="2507667"/>
            <a:ext cx="1746913" cy="4179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F5439-9F51-466E-92A9-252A857AFEBB}"/>
              </a:ext>
            </a:extLst>
          </p:cNvPr>
          <p:cNvSpPr/>
          <p:nvPr/>
        </p:nvSpPr>
        <p:spPr>
          <a:xfrm>
            <a:off x="5592162" y="2572035"/>
            <a:ext cx="1746913" cy="4179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Teacher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FD5AF7-C1C1-4556-AC79-7A26F3849F42}"/>
              </a:ext>
            </a:extLst>
          </p:cNvPr>
          <p:cNvSpPr/>
          <p:nvPr/>
        </p:nvSpPr>
        <p:spPr>
          <a:xfrm>
            <a:off x="6092696" y="5408117"/>
            <a:ext cx="2167725" cy="7436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Semester wise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Course 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A136AF-C31A-41FD-BC55-9FFB9538CFE8}"/>
              </a:ext>
            </a:extLst>
          </p:cNvPr>
          <p:cNvSpPr/>
          <p:nvPr/>
        </p:nvSpPr>
        <p:spPr>
          <a:xfrm>
            <a:off x="1142998" y="5408117"/>
            <a:ext cx="2167725" cy="7436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Teacher Wise  Course View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2EEF81-6A99-4090-AE98-13C5E0DBC0B6}"/>
              </a:ext>
            </a:extLst>
          </p:cNvPr>
          <p:cNvSpPr/>
          <p:nvPr/>
        </p:nvSpPr>
        <p:spPr>
          <a:xfrm>
            <a:off x="5242118" y="3568211"/>
            <a:ext cx="2961564" cy="74364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 Report generate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C5BBFF-52C0-4BB4-B544-FD60C429C37F}"/>
              </a:ext>
            </a:extLst>
          </p:cNvPr>
          <p:cNvSpPr/>
          <p:nvPr/>
        </p:nvSpPr>
        <p:spPr>
          <a:xfrm>
            <a:off x="1173988" y="3566558"/>
            <a:ext cx="2961564" cy="74364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Works on course assigning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BFB4D8-4033-451C-994E-4C44146F6A96}"/>
              </a:ext>
            </a:extLst>
          </p:cNvPr>
          <p:cNvSpPr/>
          <p:nvPr/>
        </p:nvSpPr>
        <p:spPr>
          <a:xfrm>
            <a:off x="3386054" y="1211141"/>
            <a:ext cx="2121092" cy="614922"/>
          </a:xfrm>
          <a:prstGeom prst="ellipse">
            <a:avLst/>
          </a:prstGeom>
          <a:noFill/>
          <a:ln w="38100">
            <a:solidFill>
              <a:srgbClr val="E10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Log In system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3B2884-0E78-44D8-9E51-EC26DA519AA5}"/>
              </a:ext>
            </a:extLst>
          </p:cNvPr>
          <p:cNvCxnSpPr>
            <a:cxnSpLocks/>
            <a:stCxn id="16" idx="4"/>
          </p:cNvCxnSpPr>
          <p:nvPr/>
        </p:nvCxnSpPr>
        <p:spPr>
          <a:xfrm flipH="1">
            <a:off x="2732962" y="1826063"/>
            <a:ext cx="1713638" cy="695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20E352-A13A-49A2-84B2-687C0E111C24}"/>
              </a:ext>
            </a:extLst>
          </p:cNvPr>
          <p:cNvCxnSpPr>
            <a:stCxn id="16" idx="4"/>
            <a:endCxn id="7" idx="0"/>
          </p:cNvCxnSpPr>
          <p:nvPr/>
        </p:nvCxnSpPr>
        <p:spPr>
          <a:xfrm>
            <a:off x="4446600" y="1826063"/>
            <a:ext cx="2019019" cy="7459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29185F-67D3-4906-8E51-4DD0478FD99F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flipH="1">
            <a:off x="2654770" y="2925567"/>
            <a:ext cx="78192" cy="64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42DB36-F515-46F5-9A90-10FF9748887C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603200" y="2999462"/>
            <a:ext cx="119700" cy="568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4DFC0A-D496-495A-B315-AE8C9E430312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2201124" y="4310204"/>
            <a:ext cx="453646" cy="1097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EDA2C6-CFC6-4AB9-ABE6-680363F0B200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2654770" y="4310204"/>
            <a:ext cx="3381392" cy="1478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E8F195-F9E2-4F9A-B037-AA7846541A54}"/>
              </a:ext>
            </a:extLst>
          </p:cNvPr>
          <p:cNvCxnSpPr/>
          <p:nvPr/>
        </p:nvCxnSpPr>
        <p:spPr>
          <a:xfrm flipH="1" flipV="1">
            <a:off x="4067033" y="2115403"/>
            <a:ext cx="33475" cy="2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85082E-FAC2-488C-8858-A811D26235D4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6722900" y="4311857"/>
            <a:ext cx="460476" cy="1096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36237F8-4267-4B5C-903D-DB609218B892}"/>
              </a:ext>
            </a:extLst>
          </p:cNvPr>
          <p:cNvCxnSpPr>
            <a:cxnSpLocks/>
            <a:stCxn id="3" idx="4"/>
            <a:endCxn id="11" idx="3"/>
          </p:cNvCxnSpPr>
          <p:nvPr/>
        </p:nvCxnSpPr>
        <p:spPr>
          <a:xfrm flipH="1">
            <a:off x="3310723" y="4311857"/>
            <a:ext cx="3412177" cy="1468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92AFF2D-B274-4826-968E-1556086B254C}"/>
              </a:ext>
            </a:extLst>
          </p:cNvPr>
          <p:cNvSpPr txBox="1"/>
          <p:nvPr/>
        </p:nvSpPr>
        <p:spPr>
          <a:xfrm>
            <a:off x="2535172" y="4701779"/>
            <a:ext cx="1214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Automatic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0B296A-0CF2-4051-ACDA-7C5E925908F8}"/>
              </a:ext>
            </a:extLst>
          </p:cNvPr>
          <p:cNvSpPr txBox="1"/>
          <p:nvPr/>
        </p:nvSpPr>
        <p:spPr>
          <a:xfrm>
            <a:off x="5827594" y="4746223"/>
            <a:ext cx="1214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View Only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2BF16FD-D6E8-43DE-8A27-261F143D4761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751826" y="2960914"/>
            <a:ext cx="2924003" cy="716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503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75586" y="561253"/>
            <a:ext cx="7376843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i="1" dirty="0">
                <a:solidFill>
                  <a:schemeClr val="tx1"/>
                </a:solidFill>
                <a:latin typeface="Raleway" panose="020B0604020202020204" charset="0"/>
              </a:rPr>
              <a:t>H</a:t>
            </a:r>
            <a:r>
              <a:rPr lang="en-US" sz="4000" i="1" dirty="0">
                <a:solidFill>
                  <a:schemeClr val="tx1"/>
                </a:solidFill>
                <a:latin typeface="Raleway" panose="020B0604020202020204" charset="0"/>
              </a:rPr>
              <a:t>ow it is better…………</a:t>
            </a:r>
            <a:endParaRPr sz="4000" i="1" dirty="0">
              <a:solidFill>
                <a:schemeClr val="tx1"/>
              </a:solidFill>
              <a:latin typeface="Raleway" panose="020B060402020202020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4297650" y="629674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chemeClr val="tx1"/>
                </a:solidFill>
              </a:rPr>
              <a:t>11</a:t>
            </a:fld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5" name="Google Shape;125;p17">
            <a:extLst>
              <a:ext uri="{FF2B5EF4-FFF2-40B4-BE49-F238E27FC236}">
                <a16:creationId xmlns:a16="http://schemas.microsoft.com/office/drawing/2014/main" id="{370F84A5-64E2-4731-84E2-5DB0648C89E3}"/>
              </a:ext>
            </a:extLst>
          </p:cNvPr>
          <p:cNvSpPr txBox="1">
            <a:spLocks/>
          </p:cNvSpPr>
          <p:nvPr/>
        </p:nvSpPr>
        <p:spPr>
          <a:xfrm>
            <a:off x="975587" y="1967131"/>
            <a:ext cx="6847957" cy="3401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19100">
              <a:lnSpc>
                <a:spcPct val="150000"/>
              </a:lnSpc>
              <a:spcBef>
                <a:spcPts val="600"/>
              </a:spcBef>
              <a:buSzPts val="3000"/>
              <a:buFont typeface="Arial"/>
              <a:buChar char="▷"/>
            </a:pPr>
            <a:r>
              <a:rPr lang="en-US" sz="2400" dirty="0">
                <a:solidFill>
                  <a:schemeClr val="tx1"/>
                </a:solidFill>
              </a:rPr>
              <a:t>Consistent system</a:t>
            </a:r>
          </a:p>
          <a:p>
            <a:pPr marL="457200" indent="-419100">
              <a:lnSpc>
                <a:spcPct val="150000"/>
              </a:lnSpc>
              <a:spcBef>
                <a:spcPts val="600"/>
              </a:spcBef>
              <a:buSzPts val="3000"/>
              <a:buFont typeface="Arial"/>
              <a:buChar char="▷"/>
            </a:pPr>
            <a:r>
              <a:rPr lang="en-US" sz="2400" dirty="0">
                <a:solidFill>
                  <a:schemeClr val="tx1"/>
                </a:solidFill>
              </a:rPr>
              <a:t>Check the conditions automatically</a:t>
            </a:r>
          </a:p>
          <a:p>
            <a:pPr marL="457200" indent="-419100">
              <a:lnSpc>
                <a:spcPct val="150000"/>
              </a:lnSpc>
              <a:spcBef>
                <a:spcPts val="600"/>
              </a:spcBef>
              <a:buSzPts val="3000"/>
              <a:buFont typeface="Arial"/>
              <a:buChar char="▷"/>
            </a:pPr>
            <a:r>
              <a:rPr lang="en-US" sz="2400" dirty="0">
                <a:solidFill>
                  <a:schemeClr val="tx1"/>
                </a:solidFill>
              </a:rPr>
              <a:t>Reduce hassle </a:t>
            </a:r>
          </a:p>
          <a:p>
            <a:pPr marL="457200" indent="-419100">
              <a:lnSpc>
                <a:spcPct val="150000"/>
              </a:lnSpc>
              <a:spcBef>
                <a:spcPts val="600"/>
              </a:spcBef>
              <a:buSzPts val="3000"/>
              <a:buFont typeface="Arial"/>
              <a:buChar char="▷"/>
            </a:pPr>
            <a:r>
              <a:rPr lang="en-US" sz="2400" dirty="0">
                <a:solidFill>
                  <a:schemeClr val="tx1"/>
                </a:solidFill>
              </a:rPr>
              <a:t>Time efficient </a:t>
            </a:r>
          </a:p>
          <a:p>
            <a:pPr marL="457200" indent="-419100">
              <a:lnSpc>
                <a:spcPct val="150000"/>
              </a:lnSpc>
              <a:spcBef>
                <a:spcPts val="600"/>
              </a:spcBef>
              <a:buSzPts val="3000"/>
              <a:buFont typeface="Arial"/>
              <a:buChar char="▷"/>
            </a:pPr>
            <a:endParaRPr lang="en-US" sz="2400" dirty="0">
              <a:solidFill>
                <a:schemeClr val="tx1"/>
              </a:solidFill>
            </a:endParaRPr>
          </a:p>
          <a:p>
            <a:pPr marL="38100">
              <a:lnSpc>
                <a:spcPct val="150000"/>
              </a:lnSpc>
              <a:spcBef>
                <a:spcPts val="600"/>
              </a:spcBef>
              <a:buSzPts val="3000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19100">
              <a:lnSpc>
                <a:spcPct val="150000"/>
              </a:lnSpc>
              <a:spcBef>
                <a:spcPts val="600"/>
              </a:spcBef>
              <a:buSzPts val="3000"/>
              <a:buFont typeface="Arial"/>
              <a:buChar char="▷"/>
            </a:pPr>
            <a:endParaRPr lang="en-US" sz="3200" dirty="0">
              <a:solidFill>
                <a:schemeClr val="tx1"/>
              </a:solidFill>
            </a:endParaRPr>
          </a:p>
          <a:p>
            <a:pPr marL="38100">
              <a:lnSpc>
                <a:spcPct val="150000"/>
              </a:lnSpc>
              <a:spcBef>
                <a:spcPts val="600"/>
              </a:spcBef>
              <a:buSzPts val="3000"/>
            </a:pPr>
            <a:endParaRPr lang="en-US" sz="2400" dirty="0">
              <a:solidFill>
                <a:schemeClr val="tx1"/>
              </a:solidFill>
            </a:endParaRPr>
          </a:p>
          <a:p>
            <a:pPr marL="38100">
              <a:lnSpc>
                <a:spcPct val="150000"/>
              </a:lnSpc>
              <a:spcBef>
                <a:spcPts val="600"/>
              </a:spcBef>
              <a:buSzPts val="3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2204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3B285C-D382-4327-8A17-98A10A8061B0}"/>
              </a:ext>
            </a:extLst>
          </p:cNvPr>
          <p:cNvSpPr txBox="1">
            <a:spLocks/>
          </p:cNvSpPr>
          <p:nvPr/>
        </p:nvSpPr>
        <p:spPr>
          <a:xfrm>
            <a:off x="1212757" y="228600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6000">
                <a:solidFill>
                  <a:schemeClr val="accent1">
                    <a:lumMod val="75000"/>
                  </a:schemeClr>
                </a:solidFill>
              </a:rPr>
              <a:t>Our Protype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3D3FDBB-9AF5-4EC9-9AE9-3BBD87225922}"/>
              </a:ext>
            </a:extLst>
          </p:cNvPr>
          <p:cNvSpPr txBox="1">
            <a:spLocks/>
          </p:cNvSpPr>
          <p:nvPr/>
        </p:nvSpPr>
        <p:spPr>
          <a:xfrm>
            <a:off x="4169707" y="6440100"/>
            <a:ext cx="548700" cy="417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730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E856-BA62-443F-9AE6-AB6245E5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74650"/>
            <a:ext cx="6462600" cy="707989"/>
          </a:xfrm>
        </p:spPr>
        <p:txBody>
          <a:bodyPr/>
          <a:lstStyle/>
          <a:p>
            <a:r>
              <a:rPr lang="en-US" dirty="0"/>
              <a:t>Our Prototype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CB7F4-7F0B-433C-A152-2FB82776F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64776"/>
            <a:ext cx="7690742" cy="39442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C0A8E-24EB-4826-9DBD-0EDACB9F47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4DFBE-11A4-4186-B907-B54698F0F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"/>
            <a:ext cx="9144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2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46930-9D12-404E-A2EA-F175CBD3E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6BF73-3DE0-4734-8B48-2D9658D2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675"/>
            <a:ext cx="91440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2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548C-ED3B-4D9D-B795-942F2781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7F593-FC35-4E9B-BDB2-50EE43F874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DC3106-CE47-482D-9960-24B40E192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9627"/>
            <a:ext cx="9144000" cy="52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28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5444F-EA1E-4337-9392-C04AFEE975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A19C0-E7F6-4261-BC81-2A54BB511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9627"/>
            <a:ext cx="9144000" cy="52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67DB4-D223-435F-B069-5EF5E9C2A6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5EE1D1-6065-46B8-8866-A6ABE6BB1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839"/>
            <a:ext cx="9144000" cy="531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58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>
            <a:spLocks noGrp="1"/>
          </p:cNvSpPr>
          <p:nvPr>
            <p:ph type="title"/>
          </p:nvPr>
        </p:nvSpPr>
        <p:spPr>
          <a:xfrm>
            <a:off x="2650963" y="592096"/>
            <a:ext cx="3842074" cy="11310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i="1" dirty="0">
                <a:solidFill>
                  <a:schemeClr val="tx1"/>
                </a:solidFill>
                <a:latin typeface="Raleway" panose="020B0604020202020204" charset="0"/>
                <a:ea typeface="Verdana" panose="020B0604030504040204" pitchFamily="34" charset="0"/>
              </a:rPr>
              <a:t>Requirments</a:t>
            </a:r>
            <a:endParaRPr sz="4000" i="1" dirty="0">
              <a:solidFill>
                <a:schemeClr val="tx1"/>
              </a:solidFill>
              <a:latin typeface="Raleway" panose="020B0604020202020204" charset="0"/>
              <a:ea typeface="Verdana" panose="020B0604030504040204" pitchFamily="34" charset="0"/>
            </a:endParaRPr>
          </a:p>
        </p:txBody>
      </p:sp>
      <p:sp>
        <p:nvSpPr>
          <p:cNvPr id="347" name="Google Shape;347;p36"/>
          <p:cNvSpPr txBox="1">
            <a:spLocks noGrp="1"/>
          </p:cNvSpPr>
          <p:nvPr>
            <p:ph type="sldNum" idx="12"/>
          </p:nvPr>
        </p:nvSpPr>
        <p:spPr>
          <a:xfrm>
            <a:off x="4297650" y="6245484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chemeClr val="tx1"/>
                </a:solidFill>
              </a:rPr>
              <a:t>18</a:t>
            </a:fld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7" name="Google Shape;125;p17">
            <a:extLst>
              <a:ext uri="{FF2B5EF4-FFF2-40B4-BE49-F238E27FC236}">
                <a16:creationId xmlns:a16="http://schemas.microsoft.com/office/drawing/2014/main" id="{3AE68C72-9A0D-4857-A26E-49B7CB83C110}"/>
              </a:ext>
            </a:extLst>
          </p:cNvPr>
          <p:cNvSpPr txBox="1">
            <a:spLocks/>
          </p:cNvSpPr>
          <p:nvPr/>
        </p:nvSpPr>
        <p:spPr>
          <a:xfrm>
            <a:off x="2960625" y="2023346"/>
            <a:ext cx="3222749" cy="3921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0" indent="-342900">
              <a:lnSpc>
                <a:spcPct val="150000"/>
              </a:lnSpc>
              <a:spcBef>
                <a:spcPts val="600"/>
              </a:spcBef>
              <a:buSzPts val="3000"/>
              <a:buFont typeface="Wingdings" panose="05000000000000000000" pitchFamily="2" charset="2"/>
              <a:buChar char="§"/>
            </a:pPr>
            <a:r>
              <a:rPr lang="en-US" sz="2400" dirty="0"/>
              <a:t>Node.js</a:t>
            </a:r>
          </a:p>
          <a:p>
            <a:pPr marL="381000" indent="-342900">
              <a:lnSpc>
                <a:spcPct val="150000"/>
              </a:lnSpc>
              <a:buSzPts val="3000"/>
              <a:buFont typeface="Wingdings" panose="05000000000000000000" pitchFamily="2" charset="2"/>
              <a:buChar char="§"/>
            </a:pPr>
            <a:r>
              <a:rPr lang="en-US" sz="2400" dirty="0"/>
              <a:t>Bootstrap</a:t>
            </a:r>
          </a:p>
          <a:p>
            <a:pPr marL="381000" indent="-342900">
              <a:lnSpc>
                <a:spcPct val="150000"/>
              </a:lnSpc>
              <a:buSzPts val="3000"/>
              <a:buFont typeface="Wingdings" panose="05000000000000000000" pitchFamily="2" charset="2"/>
              <a:buChar char="§"/>
            </a:pPr>
            <a:r>
              <a:rPr lang="en-US" sz="2400" dirty="0" err="1"/>
              <a:t>Javascript</a:t>
            </a:r>
            <a:endParaRPr lang="en-US" sz="2400" dirty="0"/>
          </a:p>
          <a:p>
            <a:pPr marL="381000" indent="-342900">
              <a:lnSpc>
                <a:spcPct val="150000"/>
              </a:lnSpc>
              <a:buSzPts val="3000"/>
              <a:buFont typeface="Wingdings" panose="05000000000000000000" pitchFamily="2" charset="2"/>
              <a:buChar char="§"/>
            </a:pPr>
            <a:r>
              <a:rPr lang="en-US" sz="2400" dirty="0" err="1"/>
              <a:t>Mysql</a:t>
            </a:r>
            <a:endParaRPr lang="en-US" sz="2400" dirty="0"/>
          </a:p>
          <a:p>
            <a:pPr marL="381000" indent="-342900">
              <a:lnSpc>
                <a:spcPct val="150000"/>
              </a:lnSpc>
              <a:buSzPts val="3000"/>
              <a:buFont typeface="Wingdings" panose="05000000000000000000" pitchFamily="2" charset="2"/>
              <a:buChar char="§"/>
            </a:pPr>
            <a:r>
              <a:rPr lang="en-US" sz="2400" dirty="0" err="1"/>
              <a:t>Gitkraken</a:t>
            </a:r>
            <a:endParaRPr lang="en-US" sz="2400" dirty="0"/>
          </a:p>
          <a:p>
            <a:pPr marL="381000" indent="-342900">
              <a:lnSpc>
                <a:spcPct val="150000"/>
              </a:lnSpc>
              <a:buSzPts val="3000"/>
              <a:buFont typeface="Wingdings" panose="05000000000000000000" pitchFamily="2" charset="2"/>
              <a:buChar char="§"/>
            </a:pPr>
            <a:r>
              <a:rPr lang="en-US" sz="2400" dirty="0"/>
              <a:t>Jira Kanban board </a:t>
            </a:r>
          </a:p>
          <a:p>
            <a:pPr marL="457200" indent="-419100">
              <a:lnSpc>
                <a:spcPct val="150000"/>
              </a:lnSpc>
              <a:buSzPts val="3000"/>
              <a:buFont typeface="Arial"/>
              <a:buChar char="▷"/>
            </a:pPr>
            <a:endParaRPr lang="en-US" sz="2400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66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3375926" y="311453"/>
            <a:ext cx="2392147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i="1" dirty="0">
                <a:solidFill>
                  <a:schemeClr val="tx1"/>
                </a:solidFill>
              </a:rPr>
              <a:t>Timeline</a:t>
            </a:r>
            <a:endParaRPr sz="4000" i="1" dirty="0">
              <a:solidFill>
                <a:schemeClr val="tx1"/>
              </a:solidFill>
            </a:endParaRPr>
          </a:p>
        </p:txBody>
      </p: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4297649" y="6227700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chemeClr val="tx1"/>
                </a:solidFill>
              </a:rPr>
              <a:t>19</a:t>
            </a:fld>
            <a:endParaRPr sz="16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5DABC1-54FD-4A07-A454-527737FE9648}"/>
              </a:ext>
            </a:extLst>
          </p:cNvPr>
          <p:cNvCxnSpPr>
            <a:cxnSpLocks/>
          </p:cNvCxnSpPr>
          <p:nvPr/>
        </p:nvCxnSpPr>
        <p:spPr>
          <a:xfrm>
            <a:off x="1693691" y="3125331"/>
            <a:ext cx="15834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63511D-84D3-4216-841F-7F096917E256}"/>
              </a:ext>
            </a:extLst>
          </p:cNvPr>
          <p:cNvCxnSpPr>
            <a:cxnSpLocks/>
          </p:cNvCxnSpPr>
          <p:nvPr/>
        </p:nvCxnSpPr>
        <p:spPr>
          <a:xfrm>
            <a:off x="3262002" y="3125331"/>
            <a:ext cx="158343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1D27553-AFAE-4531-8EF9-ECEA0598B4B3}"/>
              </a:ext>
            </a:extLst>
          </p:cNvPr>
          <p:cNvCxnSpPr>
            <a:cxnSpLocks/>
          </p:cNvCxnSpPr>
          <p:nvPr/>
        </p:nvCxnSpPr>
        <p:spPr>
          <a:xfrm>
            <a:off x="4721888" y="3125331"/>
            <a:ext cx="1583430" cy="0"/>
          </a:xfrm>
          <a:prstGeom prst="line">
            <a:avLst/>
          </a:prstGeom>
          <a:ln w="76200">
            <a:solidFill>
              <a:srgbClr val="E10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87B7584-F0D2-4CDD-92F8-CCD0EB6FB9EF}"/>
              </a:ext>
            </a:extLst>
          </p:cNvPr>
          <p:cNvCxnSpPr>
            <a:cxnSpLocks/>
          </p:cNvCxnSpPr>
          <p:nvPr/>
        </p:nvCxnSpPr>
        <p:spPr>
          <a:xfrm>
            <a:off x="6141526" y="3125331"/>
            <a:ext cx="158343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0C9A260-6E65-4FCB-8657-831263977609}"/>
              </a:ext>
            </a:extLst>
          </p:cNvPr>
          <p:cNvCxnSpPr>
            <a:cxnSpLocks/>
          </p:cNvCxnSpPr>
          <p:nvPr/>
        </p:nvCxnSpPr>
        <p:spPr>
          <a:xfrm>
            <a:off x="7560570" y="3125331"/>
            <a:ext cx="158343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97870F-3821-43F7-B7E4-E696322EB04E}"/>
              </a:ext>
            </a:extLst>
          </p:cNvPr>
          <p:cNvCxnSpPr>
            <a:cxnSpLocks/>
          </p:cNvCxnSpPr>
          <p:nvPr/>
        </p:nvCxnSpPr>
        <p:spPr>
          <a:xfrm>
            <a:off x="1693691" y="4144379"/>
            <a:ext cx="15834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DD07C1C-8B74-4A1A-84AA-6FE913411C67}"/>
              </a:ext>
            </a:extLst>
          </p:cNvPr>
          <p:cNvCxnSpPr>
            <a:cxnSpLocks/>
          </p:cNvCxnSpPr>
          <p:nvPr/>
        </p:nvCxnSpPr>
        <p:spPr>
          <a:xfrm>
            <a:off x="3277121" y="4144379"/>
            <a:ext cx="158343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B7F0C1-DFE1-4867-A381-B4643F898F62}"/>
              </a:ext>
            </a:extLst>
          </p:cNvPr>
          <p:cNvCxnSpPr>
            <a:cxnSpLocks/>
          </p:cNvCxnSpPr>
          <p:nvPr/>
        </p:nvCxnSpPr>
        <p:spPr>
          <a:xfrm>
            <a:off x="4734831" y="4144379"/>
            <a:ext cx="1583430" cy="0"/>
          </a:xfrm>
          <a:prstGeom prst="line">
            <a:avLst/>
          </a:prstGeom>
          <a:ln w="76200">
            <a:solidFill>
              <a:srgbClr val="E10D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67B2B90-26B1-4071-A1AD-013D0CB9AB2F}"/>
              </a:ext>
            </a:extLst>
          </p:cNvPr>
          <p:cNvCxnSpPr>
            <a:cxnSpLocks/>
          </p:cNvCxnSpPr>
          <p:nvPr/>
        </p:nvCxnSpPr>
        <p:spPr>
          <a:xfrm>
            <a:off x="6208902" y="4144379"/>
            <a:ext cx="158343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2C0771-0DC8-4127-B6A8-7FAE448C9968}"/>
              </a:ext>
            </a:extLst>
          </p:cNvPr>
          <p:cNvCxnSpPr>
            <a:cxnSpLocks/>
          </p:cNvCxnSpPr>
          <p:nvPr/>
        </p:nvCxnSpPr>
        <p:spPr>
          <a:xfrm>
            <a:off x="7570618" y="4144379"/>
            <a:ext cx="158343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503A68C1-8AE1-4046-A5E3-F197FA1ED7CB}"/>
              </a:ext>
            </a:extLst>
          </p:cNvPr>
          <p:cNvSpPr/>
          <p:nvPr/>
        </p:nvSpPr>
        <p:spPr>
          <a:xfrm>
            <a:off x="1438748" y="1729848"/>
            <a:ext cx="2181201" cy="1064521"/>
          </a:xfrm>
          <a:prstGeom prst="wedgeRectCallout">
            <a:avLst>
              <a:gd name="adj1" fmla="val -20833"/>
              <a:gd name="adj2" fmla="val 72756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peech Bubble: Rectangle 69">
            <a:extLst>
              <a:ext uri="{FF2B5EF4-FFF2-40B4-BE49-F238E27FC236}">
                <a16:creationId xmlns:a16="http://schemas.microsoft.com/office/drawing/2014/main" id="{1836EB8D-4053-4518-A908-621B6DD6D0D4}"/>
              </a:ext>
            </a:extLst>
          </p:cNvPr>
          <p:cNvSpPr/>
          <p:nvPr/>
        </p:nvSpPr>
        <p:spPr>
          <a:xfrm rot="10800000">
            <a:off x="2963116" y="4465247"/>
            <a:ext cx="2181201" cy="1064521"/>
          </a:xfrm>
          <a:prstGeom prst="wedgeRectCallout">
            <a:avLst>
              <a:gd name="adj1" fmla="val -20833"/>
              <a:gd name="adj2" fmla="val 72756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peech Bubble: Rectangle 70">
            <a:extLst>
              <a:ext uri="{FF2B5EF4-FFF2-40B4-BE49-F238E27FC236}">
                <a16:creationId xmlns:a16="http://schemas.microsoft.com/office/drawing/2014/main" id="{F47063FC-EECC-4ED9-A343-00A3C54501DD}"/>
              </a:ext>
            </a:extLst>
          </p:cNvPr>
          <p:cNvSpPr/>
          <p:nvPr/>
        </p:nvSpPr>
        <p:spPr>
          <a:xfrm>
            <a:off x="4337540" y="1757633"/>
            <a:ext cx="1980721" cy="1064521"/>
          </a:xfrm>
          <a:prstGeom prst="wedgeRectCallout">
            <a:avLst>
              <a:gd name="adj1" fmla="val -20833"/>
              <a:gd name="adj2" fmla="val 72756"/>
            </a:avLst>
          </a:prstGeom>
          <a:noFill/>
          <a:ln>
            <a:solidFill>
              <a:srgbClr val="E10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peech Bubble: Rectangle 71">
            <a:extLst>
              <a:ext uri="{FF2B5EF4-FFF2-40B4-BE49-F238E27FC236}">
                <a16:creationId xmlns:a16="http://schemas.microsoft.com/office/drawing/2014/main" id="{3AE563B2-B6F9-4308-986E-B9ED6930180F}"/>
              </a:ext>
            </a:extLst>
          </p:cNvPr>
          <p:cNvSpPr/>
          <p:nvPr/>
        </p:nvSpPr>
        <p:spPr>
          <a:xfrm>
            <a:off x="7118658" y="1776877"/>
            <a:ext cx="1980720" cy="1064521"/>
          </a:xfrm>
          <a:prstGeom prst="wedgeRectCallout">
            <a:avLst>
              <a:gd name="adj1" fmla="val -20833"/>
              <a:gd name="adj2" fmla="val 72756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peech Bubble: Rectangle 73">
            <a:extLst>
              <a:ext uri="{FF2B5EF4-FFF2-40B4-BE49-F238E27FC236}">
                <a16:creationId xmlns:a16="http://schemas.microsoft.com/office/drawing/2014/main" id="{B21D3801-BD04-42F5-BDA4-F992B991E827}"/>
              </a:ext>
            </a:extLst>
          </p:cNvPr>
          <p:cNvSpPr/>
          <p:nvPr/>
        </p:nvSpPr>
        <p:spPr>
          <a:xfrm rot="10800000">
            <a:off x="5837023" y="4457227"/>
            <a:ext cx="1792497" cy="1064521"/>
          </a:xfrm>
          <a:prstGeom prst="wedgeRectCallout">
            <a:avLst>
              <a:gd name="adj1" fmla="val -20833"/>
              <a:gd name="adj2" fmla="val 7275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5FDBFF-19EE-471F-9A28-F75C22A2F610}"/>
              </a:ext>
            </a:extLst>
          </p:cNvPr>
          <p:cNvSpPr txBox="1"/>
          <p:nvPr/>
        </p:nvSpPr>
        <p:spPr>
          <a:xfrm>
            <a:off x="1737634" y="3219357"/>
            <a:ext cx="1583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Jul: week 4 - </a:t>
            </a:r>
          </a:p>
          <a:p>
            <a:pPr algn="ctr"/>
            <a:r>
              <a:rPr lang="en-US" sz="1600" dirty="0"/>
              <a:t>Aug: week 2</a:t>
            </a:r>
          </a:p>
          <a:p>
            <a:pPr algn="ctr"/>
            <a:r>
              <a:rPr lang="en-US" sz="1600" dirty="0"/>
              <a:t>(4</a:t>
            </a:r>
            <a:r>
              <a:rPr lang="en-US" sz="1600" baseline="30000" dirty="0"/>
              <a:t>st</a:t>
            </a:r>
            <a:r>
              <a:rPr lang="en-US" sz="1600" dirty="0"/>
              <a:t>-6</a:t>
            </a:r>
            <a:r>
              <a:rPr lang="en-US" sz="1600" baseline="30000" dirty="0"/>
              <a:t>rd</a:t>
            </a:r>
            <a:r>
              <a:rPr lang="en-US" sz="1600" dirty="0"/>
              <a:t> 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53E19D-B162-4A77-9EE0-FF68EA30580D}"/>
              </a:ext>
            </a:extLst>
          </p:cNvPr>
          <p:cNvSpPr txBox="1"/>
          <p:nvPr/>
        </p:nvSpPr>
        <p:spPr>
          <a:xfrm>
            <a:off x="3189402" y="3206329"/>
            <a:ext cx="15834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Aug: week 3 -Sep: week 1</a:t>
            </a:r>
          </a:p>
          <a:p>
            <a:pPr algn="ctr"/>
            <a:r>
              <a:rPr lang="en-US" sz="1600" dirty="0"/>
              <a:t>(7</a:t>
            </a:r>
            <a:r>
              <a:rPr lang="en-US" sz="1600" baseline="30000" dirty="0"/>
              <a:t>th</a:t>
            </a:r>
            <a:r>
              <a:rPr lang="en-US" sz="1600" dirty="0"/>
              <a:t>-10</a:t>
            </a:r>
            <a:r>
              <a:rPr lang="en-US" sz="1600" baseline="30000" dirty="0"/>
              <a:t>th</a:t>
            </a:r>
            <a:r>
              <a:rPr lang="en-US" sz="1600" dirty="0"/>
              <a:t> )</a:t>
            </a:r>
          </a:p>
          <a:p>
            <a:pPr algn="ctr"/>
            <a:endParaRPr lang="en-US" sz="1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8A5A96-961B-43FB-BD33-A27233C0C3A1}"/>
              </a:ext>
            </a:extLst>
          </p:cNvPr>
          <p:cNvSpPr txBox="1"/>
          <p:nvPr/>
        </p:nvSpPr>
        <p:spPr>
          <a:xfrm>
            <a:off x="4617026" y="3198515"/>
            <a:ext cx="15834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Sep: week 2 -</a:t>
            </a:r>
          </a:p>
          <a:p>
            <a:pPr algn="ctr"/>
            <a:r>
              <a:rPr lang="en-US" sz="1600" dirty="0"/>
              <a:t>Sep: week 3</a:t>
            </a:r>
          </a:p>
          <a:p>
            <a:pPr algn="ctr"/>
            <a:r>
              <a:rPr lang="en-US" sz="1600" dirty="0"/>
              <a:t>(11</a:t>
            </a:r>
            <a:r>
              <a:rPr lang="en-US" sz="1600" baseline="30000" dirty="0"/>
              <a:t>th</a:t>
            </a:r>
            <a:r>
              <a:rPr lang="en-US" sz="1600" dirty="0"/>
              <a:t>-12</a:t>
            </a:r>
            <a:r>
              <a:rPr lang="en-US" sz="1600" baseline="30000" dirty="0"/>
              <a:t>th</a:t>
            </a:r>
            <a:r>
              <a:rPr lang="en-US" sz="1600" dirty="0"/>
              <a:t> )</a:t>
            </a:r>
          </a:p>
          <a:p>
            <a:pPr algn="ctr"/>
            <a:endParaRPr lang="en-US" sz="1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B7C36A9-E681-4F0D-80D2-231F22F2A020}"/>
              </a:ext>
            </a:extLst>
          </p:cNvPr>
          <p:cNvSpPr txBox="1"/>
          <p:nvPr/>
        </p:nvSpPr>
        <p:spPr>
          <a:xfrm>
            <a:off x="6107979" y="3198516"/>
            <a:ext cx="15834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Sep: week 4 -</a:t>
            </a:r>
          </a:p>
          <a:p>
            <a:pPr algn="ctr"/>
            <a:r>
              <a:rPr lang="en-US" sz="1600" dirty="0"/>
              <a:t>Oct: week 1</a:t>
            </a:r>
          </a:p>
          <a:p>
            <a:pPr algn="ctr"/>
            <a:r>
              <a:rPr lang="en-US" sz="1600" dirty="0"/>
              <a:t>(13</a:t>
            </a:r>
            <a:r>
              <a:rPr lang="en-US" sz="1600" baseline="30000" dirty="0"/>
              <a:t>th</a:t>
            </a:r>
            <a:r>
              <a:rPr lang="en-US" sz="1600" dirty="0"/>
              <a:t>-14</a:t>
            </a:r>
            <a:r>
              <a:rPr lang="en-US" sz="1600" baseline="30000" dirty="0"/>
              <a:t>th</a:t>
            </a:r>
            <a:r>
              <a:rPr lang="en-US" sz="1600" dirty="0"/>
              <a:t> )</a:t>
            </a:r>
          </a:p>
          <a:p>
            <a:pPr algn="ctr"/>
            <a:endParaRPr lang="en-US" sz="1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723C7CA-546C-48A9-BE8E-DBD973542C3D}"/>
              </a:ext>
            </a:extLst>
          </p:cNvPr>
          <p:cNvSpPr txBox="1"/>
          <p:nvPr/>
        </p:nvSpPr>
        <p:spPr>
          <a:xfrm>
            <a:off x="7823871" y="3208193"/>
            <a:ext cx="15834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Oct: week 2-            Oct: week 3</a:t>
            </a:r>
          </a:p>
          <a:p>
            <a:r>
              <a:rPr lang="en-US" sz="1600" dirty="0"/>
              <a:t>(15</a:t>
            </a:r>
            <a:r>
              <a:rPr lang="en-US" sz="1600" baseline="30000" dirty="0"/>
              <a:t>th</a:t>
            </a:r>
            <a:r>
              <a:rPr lang="en-US" sz="1600" dirty="0"/>
              <a:t>-16</a:t>
            </a:r>
            <a:r>
              <a:rPr lang="en-US" sz="1600" baseline="30000" dirty="0"/>
              <a:t>th</a:t>
            </a:r>
            <a:r>
              <a:rPr lang="en-US" sz="1600" dirty="0"/>
              <a:t> )</a:t>
            </a:r>
          </a:p>
          <a:p>
            <a:endParaRPr lang="en-US" sz="1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B0ABC1-3B81-41E2-96E0-C9B29C77A6E3}"/>
              </a:ext>
            </a:extLst>
          </p:cNvPr>
          <p:cNvSpPr txBox="1"/>
          <p:nvPr/>
        </p:nvSpPr>
        <p:spPr>
          <a:xfrm>
            <a:off x="1530518" y="1660663"/>
            <a:ext cx="218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Log in &amp; User Home &amp;Course Entry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933B75-CB99-4C41-80CA-56F47AFC25AC}"/>
              </a:ext>
            </a:extLst>
          </p:cNvPr>
          <p:cNvSpPr txBox="1"/>
          <p:nvPr/>
        </p:nvSpPr>
        <p:spPr>
          <a:xfrm>
            <a:off x="2539525" y="4571955"/>
            <a:ext cx="2974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Semester wise course view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CD5E70-F891-4052-ACF6-28C4B8768D43}"/>
              </a:ext>
            </a:extLst>
          </p:cNvPr>
          <p:cNvSpPr txBox="1"/>
          <p:nvPr/>
        </p:nvSpPr>
        <p:spPr>
          <a:xfrm>
            <a:off x="7018418" y="1893640"/>
            <a:ext cx="21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Testing &amp; Improvement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372A243-A94F-475C-9B8F-1EDF0BFC37DF}"/>
              </a:ext>
            </a:extLst>
          </p:cNvPr>
          <p:cNvSpPr txBox="1"/>
          <p:nvPr/>
        </p:nvSpPr>
        <p:spPr>
          <a:xfrm>
            <a:off x="4237300" y="1815427"/>
            <a:ext cx="21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Teacher wise course view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7773C2-4ECB-4F86-9AEF-E1139F569647}"/>
              </a:ext>
            </a:extLst>
          </p:cNvPr>
          <p:cNvSpPr txBox="1"/>
          <p:nvPr/>
        </p:nvSpPr>
        <p:spPr>
          <a:xfrm>
            <a:off x="5642671" y="4573989"/>
            <a:ext cx="21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Report generation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30B8374-2791-4655-9A55-5FFA8A65B546}"/>
              </a:ext>
            </a:extLst>
          </p:cNvPr>
          <p:cNvCxnSpPr>
            <a:cxnSpLocks/>
          </p:cNvCxnSpPr>
          <p:nvPr/>
        </p:nvCxnSpPr>
        <p:spPr>
          <a:xfrm>
            <a:off x="-11778" y="4144379"/>
            <a:ext cx="1717245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0EA0E5-6527-4714-A202-9268B49B822E}"/>
              </a:ext>
            </a:extLst>
          </p:cNvPr>
          <p:cNvCxnSpPr>
            <a:cxnSpLocks/>
          </p:cNvCxnSpPr>
          <p:nvPr/>
        </p:nvCxnSpPr>
        <p:spPr>
          <a:xfrm>
            <a:off x="0" y="3125331"/>
            <a:ext cx="1693691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3A2799-4B0C-401B-983E-DA12B814965C}"/>
              </a:ext>
            </a:extLst>
          </p:cNvPr>
          <p:cNvSpPr txBox="1"/>
          <p:nvPr/>
        </p:nvSpPr>
        <p:spPr>
          <a:xfrm>
            <a:off x="80453" y="3258315"/>
            <a:ext cx="1583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Jul: week 1 - </a:t>
            </a:r>
          </a:p>
          <a:p>
            <a:pPr algn="ctr"/>
            <a:r>
              <a:rPr lang="en-US" sz="1600" dirty="0"/>
              <a:t>Jul:   week 3</a:t>
            </a:r>
          </a:p>
          <a:p>
            <a:pPr algn="ctr"/>
            <a:r>
              <a:rPr lang="en-US" sz="1600" dirty="0"/>
              <a:t>(1</a:t>
            </a:r>
            <a:r>
              <a:rPr lang="en-US" sz="1600" baseline="30000" dirty="0"/>
              <a:t>st</a:t>
            </a:r>
            <a:r>
              <a:rPr lang="en-US" sz="1600" dirty="0"/>
              <a:t>-3</a:t>
            </a:r>
            <a:r>
              <a:rPr lang="en-US" sz="1600" baseline="30000" dirty="0"/>
              <a:t>rd</a:t>
            </a:r>
            <a:r>
              <a:rPr lang="en-US" sz="1600" dirty="0"/>
              <a:t> )</a:t>
            </a: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37381FAB-A97A-4604-99B6-2BB2813ECC84}"/>
              </a:ext>
            </a:extLst>
          </p:cNvPr>
          <p:cNvSpPr/>
          <p:nvPr/>
        </p:nvSpPr>
        <p:spPr>
          <a:xfrm rot="10800000">
            <a:off x="36665" y="4457226"/>
            <a:ext cx="2149975" cy="1064521"/>
          </a:xfrm>
          <a:prstGeom prst="wedgeRectCallout">
            <a:avLst>
              <a:gd name="adj1" fmla="val -20833"/>
              <a:gd name="adj2" fmla="val 7275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565BF5-E088-42F8-8095-A136C8F30CA5}"/>
              </a:ext>
            </a:extLst>
          </p:cNvPr>
          <p:cNvSpPr txBox="1"/>
          <p:nvPr/>
        </p:nvSpPr>
        <p:spPr>
          <a:xfrm>
            <a:off x="-148111" y="4413751"/>
            <a:ext cx="24303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System analysis &amp; Background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7346540" y="1"/>
            <a:ext cx="1801260" cy="677679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916025" y="1788475"/>
            <a:ext cx="5561100" cy="10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7ECEFD"/>
                </a:solidFill>
              </a:rPr>
              <a:t>Group Members</a:t>
            </a:r>
            <a:endParaRPr sz="5400" dirty="0">
              <a:solidFill>
                <a:srgbClr val="7ECEFD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1785440" y="742075"/>
            <a:ext cx="3509892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2185C5"/>
                </a:solidFill>
              </a:rPr>
              <a:t>Team ID: 20</a:t>
            </a:r>
            <a:endParaRPr sz="4800" dirty="0">
              <a:solidFill>
                <a:srgbClr val="2185C5"/>
              </a:solidFill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4297650" y="6358899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</a:rPr>
              <a:t>2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7" name="Google Shape;125;p17">
            <a:extLst>
              <a:ext uri="{FF2B5EF4-FFF2-40B4-BE49-F238E27FC236}">
                <a16:creationId xmlns:a16="http://schemas.microsoft.com/office/drawing/2014/main" id="{856BA28A-1DDD-4551-84C3-928AB0436DB4}"/>
              </a:ext>
            </a:extLst>
          </p:cNvPr>
          <p:cNvSpPr txBox="1">
            <a:spLocks/>
          </p:cNvSpPr>
          <p:nvPr/>
        </p:nvSpPr>
        <p:spPr>
          <a:xfrm>
            <a:off x="893700" y="3166281"/>
            <a:ext cx="6462600" cy="3401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19100">
              <a:lnSpc>
                <a:spcPct val="150000"/>
              </a:lnSpc>
              <a:spcBef>
                <a:spcPts val="600"/>
              </a:spcBef>
              <a:buSzPts val="3000"/>
              <a:buFont typeface="Arial"/>
              <a:buChar char="▷"/>
            </a:pPr>
            <a:r>
              <a:rPr lang="en-US" sz="2400" dirty="0"/>
              <a:t>Maliha </a:t>
            </a:r>
            <a:r>
              <a:rPr lang="en-US" sz="2400" dirty="0" err="1"/>
              <a:t>Noushin</a:t>
            </a:r>
            <a:r>
              <a:rPr lang="en-US" sz="2400" dirty="0"/>
              <a:t> Raida  (170042001)</a:t>
            </a:r>
          </a:p>
          <a:p>
            <a:pPr marL="457200" indent="-419100">
              <a:lnSpc>
                <a:spcPct val="150000"/>
              </a:lnSpc>
              <a:buSzPts val="3000"/>
              <a:buFont typeface="Arial"/>
              <a:buChar char="▷"/>
            </a:pPr>
            <a:r>
              <a:rPr lang="en-US" sz="2400" dirty="0" err="1"/>
              <a:t>Nawshin</a:t>
            </a:r>
            <a:r>
              <a:rPr lang="en-US" sz="2400" dirty="0"/>
              <a:t> </a:t>
            </a:r>
            <a:r>
              <a:rPr lang="en-US" sz="2400" dirty="0" err="1"/>
              <a:t>Ulfat</a:t>
            </a:r>
            <a:r>
              <a:rPr lang="en-US" sz="2400" dirty="0"/>
              <a:t>  (170042081)</a:t>
            </a:r>
          </a:p>
          <a:p>
            <a:pPr marL="457200" indent="-419100">
              <a:lnSpc>
                <a:spcPct val="150000"/>
              </a:lnSpc>
              <a:buSzPts val="3000"/>
              <a:buFont typeface="Arial"/>
              <a:buChar char="▷"/>
            </a:pPr>
            <a:r>
              <a:rPr lang="en-US" sz="2400" dirty="0" err="1"/>
              <a:t>Zannatun</a:t>
            </a:r>
            <a:r>
              <a:rPr lang="en-US" sz="2400" dirty="0"/>
              <a:t> </a:t>
            </a:r>
            <a:r>
              <a:rPr lang="en-US" sz="2400" dirty="0" err="1"/>
              <a:t>Naim</a:t>
            </a:r>
            <a:r>
              <a:rPr lang="en-US" sz="2400" dirty="0"/>
              <a:t> </a:t>
            </a:r>
            <a:r>
              <a:rPr lang="en-US" sz="2400" dirty="0" err="1"/>
              <a:t>Sristy</a:t>
            </a:r>
            <a:r>
              <a:rPr lang="en-US" sz="2400" dirty="0"/>
              <a:t>  (170042043)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2285772" y="360107"/>
            <a:ext cx="3473584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1" dirty="0">
                <a:solidFill>
                  <a:schemeClr val="tx1"/>
                </a:solidFill>
              </a:rPr>
              <a:t>Future Goals</a:t>
            </a:r>
            <a:endParaRPr sz="4000" i="1" dirty="0">
              <a:solidFill>
                <a:schemeClr val="tx1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4297650" y="629674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chemeClr val="tx1"/>
                </a:solidFill>
              </a:rPr>
              <a:t>20</a:t>
            </a:fld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5" name="Google Shape;125;p17">
            <a:extLst>
              <a:ext uri="{FF2B5EF4-FFF2-40B4-BE49-F238E27FC236}">
                <a16:creationId xmlns:a16="http://schemas.microsoft.com/office/drawing/2014/main" id="{370F84A5-64E2-4731-84E2-5DB0648C89E3}"/>
              </a:ext>
            </a:extLst>
          </p:cNvPr>
          <p:cNvSpPr txBox="1">
            <a:spLocks/>
          </p:cNvSpPr>
          <p:nvPr/>
        </p:nvSpPr>
        <p:spPr>
          <a:xfrm>
            <a:off x="1739862" y="1912540"/>
            <a:ext cx="6847957" cy="3401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19100">
              <a:lnSpc>
                <a:spcPct val="150000"/>
              </a:lnSpc>
              <a:spcBef>
                <a:spcPts val="600"/>
              </a:spcBef>
              <a:buSzPts val="3000"/>
              <a:buFont typeface="Arial"/>
              <a:buChar char="▷"/>
            </a:pPr>
            <a:r>
              <a:rPr lang="en-US" sz="3200" dirty="0">
                <a:solidFill>
                  <a:schemeClr val="tx1"/>
                </a:solidFill>
              </a:rPr>
              <a:t>Scheduling System</a:t>
            </a:r>
          </a:p>
          <a:p>
            <a:pPr marL="457200" indent="-419100">
              <a:lnSpc>
                <a:spcPct val="150000"/>
              </a:lnSpc>
              <a:spcBef>
                <a:spcPts val="600"/>
              </a:spcBef>
              <a:buSzPts val="3000"/>
              <a:buFont typeface="Arial"/>
              <a:buChar char="▷"/>
            </a:pPr>
            <a:r>
              <a:rPr lang="en-US" sz="3200" dirty="0">
                <a:solidFill>
                  <a:schemeClr val="tx1"/>
                </a:solidFill>
              </a:rPr>
              <a:t>Recreating SIS with CLMS</a:t>
            </a:r>
          </a:p>
          <a:p>
            <a:pPr marL="38100">
              <a:lnSpc>
                <a:spcPct val="150000"/>
              </a:lnSpc>
              <a:spcBef>
                <a:spcPts val="600"/>
              </a:spcBef>
              <a:buSzPts val="3000"/>
            </a:pPr>
            <a:endParaRPr lang="en-US" sz="2400" dirty="0">
              <a:solidFill>
                <a:schemeClr val="tx1"/>
              </a:solidFill>
            </a:endParaRPr>
          </a:p>
          <a:p>
            <a:pPr marL="38100">
              <a:lnSpc>
                <a:spcPct val="150000"/>
              </a:lnSpc>
              <a:spcBef>
                <a:spcPts val="600"/>
              </a:spcBef>
              <a:buSzPts val="3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3353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1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1"/>
            <a:ext cx="2842820" cy="67820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3481564" y="3270403"/>
            <a:ext cx="4506307" cy="87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0B0F0"/>
                </a:solidFill>
              </a:rPr>
              <a:t>Thank You!</a:t>
            </a:r>
            <a:endParaRPr sz="6000" dirty="0">
              <a:solidFill>
                <a:srgbClr val="00B0F0"/>
              </a:solidFill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B6B400-E0B3-457D-854D-DEE9CB89EE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27295"/>
            <a:ext cx="9143875" cy="5295331"/>
          </a:xfrm>
          <a:prstGeom prst="rect">
            <a:avLst/>
          </a:prstGeom>
        </p:spPr>
      </p:pic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2239876" y="2105797"/>
            <a:ext cx="4663997" cy="26464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1" dirty="0">
                <a:solidFill>
                  <a:srgbClr val="E10D4A"/>
                </a:solidFill>
              </a:rPr>
              <a:t>!!</a:t>
            </a:r>
            <a:br>
              <a:rPr lang="en-US" sz="7200" b="1" i="1" dirty="0">
                <a:solidFill>
                  <a:srgbClr val="E10D4A"/>
                </a:solidFill>
              </a:rPr>
            </a:br>
            <a:r>
              <a:rPr lang="en-US" sz="7200" b="1" i="1" dirty="0">
                <a:solidFill>
                  <a:srgbClr val="E10D4A"/>
                </a:solidFill>
              </a:rPr>
              <a:t>Preface</a:t>
            </a:r>
            <a:endParaRPr sz="7200" b="1" i="1" dirty="0">
              <a:solidFill>
                <a:srgbClr val="E10D4A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chemeClr val="tx1"/>
                </a:solidFill>
              </a:rPr>
              <a:t>3</a:t>
            </a:fld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454230" y="603914"/>
            <a:ext cx="8235539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1" dirty="0">
                <a:solidFill>
                  <a:schemeClr val="tx1"/>
                </a:solidFill>
              </a:rPr>
              <a:t>Traditional Course Load System</a:t>
            </a:r>
          </a:p>
        </p:txBody>
      </p:sp>
      <p:sp>
        <p:nvSpPr>
          <p:cNvPr id="95" name="Google Shape;95;p13"/>
          <p:cNvSpPr txBox="1"/>
          <p:nvPr/>
        </p:nvSpPr>
        <p:spPr>
          <a:xfrm>
            <a:off x="4312606" y="2697624"/>
            <a:ext cx="1282977" cy="82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4297649" y="6281382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chemeClr val="tx1"/>
                </a:solidFill>
              </a:rPr>
              <a:t>4</a:t>
            </a:fld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1D3DFDFC-B0A2-44E4-BF9F-E1C15C971A86}"/>
              </a:ext>
            </a:extLst>
          </p:cNvPr>
          <p:cNvSpPr/>
          <p:nvPr/>
        </p:nvSpPr>
        <p:spPr>
          <a:xfrm>
            <a:off x="871722" y="2697624"/>
            <a:ext cx="3384688" cy="1855995"/>
          </a:xfrm>
          <a:prstGeom prst="homePlat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0EB02FF-7342-43A8-959A-10CDBAB42ED3}"/>
              </a:ext>
            </a:extLst>
          </p:cNvPr>
          <p:cNvSpPr/>
          <p:nvPr/>
        </p:nvSpPr>
        <p:spPr>
          <a:xfrm>
            <a:off x="4853158" y="2697624"/>
            <a:ext cx="3384687" cy="1874377"/>
          </a:xfrm>
          <a:prstGeom prst="homePlat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BAC0D1-551E-47A7-B622-6F9DE4617013}"/>
              </a:ext>
            </a:extLst>
          </p:cNvPr>
          <p:cNvSpPr txBox="1"/>
          <p:nvPr/>
        </p:nvSpPr>
        <p:spPr>
          <a:xfrm rot="10800000" flipH="1" flipV="1">
            <a:off x="955809" y="2819203"/>
            <a:ext cx="26473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Assigning courses to the teacher according to many conditions manually in course’s view.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A536C8-4CEF-401D-B9BE-933E2E4FA591}"/>
              </a:ext>
            </a:extLst>
          </p:cNvPr>
          <p:cNvSpPr txBox="1"/>
          <p:nvPr/>
        </p:nvSpPr>
        <p:spPr>
          <a:xfrm rot="10800000" flipH="1" flipV="1">
            <a:off x="5043767" y="2973092"/>
            <a:ext cx="28876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Build a completely separate teacher’s view has no connection with course’s view.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75586" y="561253"/>
            <a:ext cx="7376843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i="1" dirty="0">
                <a:solidFill>
                  <a:schemeClr val="tx1"/>
                </a:solidFill>
              </a:rPr>
              <a:t>Here The Problem</a:t>
            </a:r>
            <a:r>
              <a:rPr lang="en-US" sz="4000" i="1" dirty="0">
                <a:solidFill>
                  <a:schemeClr val="tx1"/>
                </a:solidFill>
              </a:rPr>
              <a:t>s Are …………</a:t>
            </a:r>
            <a:endParaRPr sz="4000" i="1" dirty="0">
              <a:solidFill>
                <a:schemeClr val="tx1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4297650" y="629674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chemeClr val="tx1"/>
                </a:solidFill>
              </a:rPr>
              <a:t>5</a:t>
            </a:fld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5" name="Google Shape;125;p17">
            <a:extLst>
              <a:ext uri="{FF2B5EF4-FFF2-40B4-BE49-F238E27FC236}">
                <a16:creationId xmlns:a16="http://schemas.microsoft.com/office/drawing/2014/main" id="{370F84A5-64E2-4731-84E2-5DB0648C89E3}"/>
              </a:ext>
            </a:extLst>
          </p:cNvPr>
          <p:cNvSpPr txBox="1">
            <a:spLocks/>
          </p:cNvSpPr>
          <p:nvPr/>
        </p:nvSpPr>
        <p:spPr>
          <a:xfrm>
            <a:off x="975587" y="1967131"/>
            <a:ext cx="6847957" cy="3401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19100">
              <a:lnSpc>
                <a:spcPct val="150000"/>
              </a:lnSpc>
              <a:spcBef>
                <a:spcPts val="600"/>
              </a:spcBef>
              <a:buSzPts val="3000"/>
              <a:buFont typeface="Arial"/>
              <a:buChar char="▷"/>
            </a:pPr>
            <a:r>
              <a:rPr lang="en-US" sz="3200" dirty="0">
                <a:solidFill>
                  <a:schemeClr val="tx1"/>
                </a:solidFill>
              </a:rPr>
              <a:t>Check a lot of conditions manually</a:t>
            </a:r>
          </a:p>
          <a:p>
            <a:pPr marL="457200" indent="-419100">
              <a:lnSpc>
                <a:spcPct val="150000"/>
              </a:lnSpc>
              <a:spcBef>
                <a:spcPts val="600"/>
              </a:spcBef>
              <a:buSzPts val="3000"/>
              <a:buFont typeface="Arial"/>
              <a:buChar char="▷"/>
            </a:pPr>
            <a:r>
              <a:rPr lang="en" sz="3200" dirty="0">
                <a:solidFill>
                  <a:schemeClr val="tx1"/>
                </a:solidFill>
              </a:rPr>
              <a:t>Possibilities of inco</a:t>
            </a:r>
            <a:r>
              <a:rPr lang="en-US" sz="3200" dirty="0">
                <a:solidFill>
                  <a:schemeClr val="tx1"/>
                </a:solidFill>
              </a:rPr>
              <a:t>nsistency</a:t>
            </a:r>
          </a:p>
          <a:p>
            <a:pPr marL="457200" indent="-419100">
              <a:lnSpc>
                <a:spcPct val="150000"/>
              </a:lnSpc>
              <a:spcBef>
                <a:spcPts val="600"/>
              </a:spcBef>
              <a:buSzPts val="3000"/>
              <a:buFont typeface="Arial"/>
              <a:buChar char="▷"/>
            </a:pPr>
            <a:r>
              <a:rPr lang="en-US" sz="3200" dirty="0">
                <a:solidFill>
                  <a:schemeClr val="tx1"/>
                </a:solidFill>
              </a:rPr>
              <a:t>Time consuming</a:t>
            </a:r>
          </a:p>
          <a:p>
            <a:pPr marL="457200" indent="-419100">
              <a:lnSpc>
                <a:spcPct val="150000"/>
              </a:lnSpc>
              <a:spcBef>
                <a:spcPts val="600"/>
              </a:spcBef>
              <a:buSzPts val="3000"/>
              <a:buFont typeface="Arial"/>
              <a:buChar char="▷"/>
            </a:pPr>
            <a:r>
              <a:rPr lang="en-US" sz="3200" dirty="0">
                <a:solidFill>
                  <a:schemeClr val="tx1"/>
                </a:solidFill>
              </a:rPr>
              <a:t>A lot of efforts</a:t>
            </a:r>
          </a:p>
          <a:p>
            <a:pPr marL="38100">
              <a:lnSpc>
                <a:spcPct val="150000"/>
              </a:lnSpc>
              <a:spcBef>
                <a:spcPts val="600"/>
              </a:spcBef>
              <a:buSzPts val="3000"/>
            </a:pPr>
            <a:endParaRPr lang="en-US" sz="2400" dirty="0">
              <a:solidFill>
                <a:schemeClr val="tx1"/>
              </a:solidFill>
            </a:endParaRPr>
          </a:p>
          <a:p>
            <a:pPr marL="38100">
              <a:lnSpc>
                <a:spcPct val="150000"/>
              </a:lnSpc>
              <a:spcBef>
                <a:spcPts val="600"/>
              </a:spcBef>
              <a:buSzPts val="3000"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BD29C3-E7FC-4F07-9594-8B1A183BF860}"/>
              </a:ext>
            </a:extLst>
          </p:cNvPr>
          <p:cNvSpPr/>
          <p:nvPr/>
        </p:nvSpPr>
        <p:spPr>
          <a:xfrm>
            <a:off x="670689" y="4514325"/>
            <a:ext cx="6398851" cy="9846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9144000" cy="678207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924125" y="4514325"/>
            <a:ext cx="5796000" cy="7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impact?</a:t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3675952" y="5925825"/>
            <a:ext cx="1837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5514495" y="5925825"/>
            <a:ext cx="1837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0" y="5925825"/>
            <a:ext cx="1837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1838038" y="5925825"/>
            <a:ext cx="1837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-13648" y="4497478"/>
            <a:ext cx="7352400" cy="1424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indent="0" algn="ctr">
              <a:buNone/>
            </a:pPr>
            <a:r>
              <a:rPr lang="en-US" sz="6000" i="1" dirty="0">
                <a:solidFill>
                  <a:srgbClr val="00B0F0"/>
                </a:solidFill>
              </a:rPr>
              <a:t>Big concept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805219" y="2429302"/>
            <a:ext cx="7742752" cy="2292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i="0" dirty="0">
                <a:solidFill>
                  <a:schemeClr val="tx1"/>
                </a:solidFill>
              </a:rPr>
              <a:t>An interconnected  system where the teacher wise load  is generated automatically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i="0" dirty="0">
                <a:solidFill>
                  <a:schemeClr val="tx1"/>
                </a:solidFill>
              </a:rPr>
              <a:t>by assigning courses to the teachers</a:t>
            </a:r>
            <a:endParaRPr i="0" dirty="0">
              <a:solidFill>
                <a:schemeClr val="tx1"/>
              </a:solidFill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2032" y="6303898"/>
            <a:ext cx="559683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chemeClr val="tx1"/>
                </a:solidFill>
              </a:rPr>
              <a:t>7</a:t>
            </a:fld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1995760" y="4171077"/>
            <a:ext cx="1501364" cy="806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</a:rPr>
              <a:t>Admin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3497124" y="591961"/>
            <a:ext cx="2149751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 dirty="0">
                <a:solidFill>
                  <a:schemeClr val="tx1"/>
                </a:solidFill>
              </a:rPr>
              <a:t>User</a:t>
            </a:r>
            <a:endParaRPr sz="4800" i="1" dirty="0">
              <a:solidFill>
                <a:schemeClr val="tx1"/>
              </a:solidFill>
            </a:endParaRPr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2"/>
          </p:nvPr>
        </p:nvSpPr>
        <p:spPr>
          <a:xfrm>
            <a:off x="5305686" y="4151730"/>
            <a:ext cx="1703675" cy="825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</a:rPr>
              <a:t>Teacher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4297649" y="6266039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chemeClr val="tx1"/>
                </a:solidFill>
              </a:rPr>
              <a:t>8</a:t>
            </a:fld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ADDA3-AB8A-4012-B34C-EF331C4929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97855" y="2493779"/>
            <a:ext cx="1870441" cy="1870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CD8D7D-2E3D-49AE-B82A-EAA20C6B4A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39312" y="2578604"/>
            <a:ext cx="1780868" cy="1780868"/>
          </a:xfrm>
          <a:prstGeom prst="rect">
            <a:avLst/>
          </a:prstGeom>
        </p:spPr>
      </p:pic>
      <p:sp>
        <p:nvSpPr>
          <p:cNvPr id="10" name="Pentagon 9">
            <a:extLst>
              <a:ext uri="{FF2B5EF4-FFF2-40B4-BE49-F238E27FC236}">
                <a16:creationId xmlns:a16="http://schemas.microsoft.com/office/drawing/2014/main" id="{1F5CEA68-0CA5-4185-AEAF-88C97AE31901}"/>
              </a:ext>
            </a:extLst>
          </p:cNvPr>
          <p:cNvSpPr/>
          <p:nvPr/>
        </p:nvSpPr>
        <p:spPr>
          <a:xfrm>
            <a:off x="1391503" y="1965279"/>
            <a:ext cx="2880248" cy="3245869"/>
          </a:xfrm>
          <a:prstGeom prst="pentagon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27EEA49B-F746-4508-BB12-D1999EF1237E}"/>
              </a:ext>
            </a:extLst>
          </p:cNvPr>
          <p:cNvSpPr/>
          <p:nvPr/>
        </p:nvSpPr>
        <p:spPr>
          <a:xfrm>
            <a:off x="4752262" y="1965279"/>
            <a:ext cx="2880248" cy="3245869"/>
          </a:xfrm>
          <a:prstGeom prst="pentagon">
            <a:avLst/>
          </a:prstGeom>
          <a:noFill/>
          <a:ln w="57150">
            <a:solidFill>
              <a:srgbClr val="E10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3036399" y="497563"/>
            <a:ext cx="2492701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i="1" dirty="0">
                <a:solidFill>
                  <a:schemeClr val="tx1"/>
                </a:solidFill>
              </a:rPr>
              <a:t>Features</a:t>
            </a:r>
            <a:endParaRPr sz="4000" i="1" dirty="0">
              <a:solidFill>
                <a:schemeClr val="tx1"/>
              </a:solidFill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4282749" y="6387733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chemeClr val="tx1"/>
                </a:solidFill>
              </a:rPr>
              <a:t>9</a:t>
            </a:fld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2" name="Google Shape;125;p17">
            <a:extLst>
              <a:ext uri="{FF2B5EF4-FFF2-40B4-BE49-F238E27FC236}">
                <a16:creationId xmlns:a16="http://schemas.microsoft.com/office/drawing/2014/main" id="{E544E9A7-9409-4DC1-BD38-16D82F6BBC95}"/>
              </a:ext>
            </a:extLst>
          </p:cNvPr>
          <p:cNvSpPr txBox="1">
            <a:spLocks/>
          </p:cNvSpPr>
          <p:nvPr/>
        </p:nvSpPr>
        <p:spPr>
          <a:xfrm>
            <a:off x="2234707" y="1872575"/>
            <a:ext cx="4674586" cy="3921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0" indent="-342900">
              <a:lnSpc>
                <a:spcPct val="150000"/>
              </a:lnSpc>
              <a:spcBef>
                <a:spcPts val="600"/>
              </a:spcBef>
              <a:buSzPts val="3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Log in system</a:t>
            </a:r>
            <a:endParaRPr lang="en-US" sz="2400" dirty="0"/>
          </a:p>
          <a:p>
            <a:pPr marL="381000" indent="-342900">
              <a:lnSpc>
                <a:spcPct val="150000"/>
              </a:lnSpc>
              <a:buSzPts val="3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Semester wise course view</a:t>
            </a:r>
          </a:p>
          <a:p>
            <a:pPr marL="381000" indent="-342900">
              <a:lnSpc>
                <a:spcPct val="150000"/>
              </a:lnSpc>
              <a:buSzPts val="3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Teacher wise course view</a:t>
            </a:r>
          </a:p>
          <a:p>
            <a:pPr marL="381000" indent="-342900">
              <a:lnSpc>
                <a:spcPct val="150000"/>
              </a:lnSpc>
              <a:buSzPts val="3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Report Generation</a:t>
            </a:r>
          </a:p>
          <a:p>
            <a:pPr marL="381000" indent="-342900">
              <a:lnSpc>
                <a:spcPct val="150000"/>
              </a:lnSpc>
              <a:buSzPts val="3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8100">
              <a:lnSpc>
                <a:spcPct val="150000"/>
              </a:lnSpc>
              <a:buSzPts val="3000"/>
            </a:pPr>
            <a:endParaRPr lang="en-US" sz="2400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309</Words>
  <Application>Microsoft Office PowerPoint</Application>
  <PresentationFormat>On-screen Show (4:3)</PresentationFormat>
  <Paragraphs>104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Raleway</vt:lpstr>
      <vt:lpstr>Arial</vt:lpstr>
      <vt:lpstr>Lato</vt:lpstr>
      <vt:lpstr>Wingdings</vt:lpstr>
      <vt:lpstr>Antonio template</vt:lpstr>
      <vt:lpstr>Course Load Management System</vt:lpstr>
      <vt:lpstr>Group Members</vt:lpstr>
      <vt:lpstr>!! Preface</vt:lpstr>
      <vt:lpstr>Traditional Course Load System</vt:lpstr>
      <vt:lpstr>Here The Problems Are …………</vt:lpstr>
      <vt:lpstr>Want big impact?</vt:lpstr>
      <vt:lpstr>PowerPoint Presentation</vt:lpstr>
      <vt:lpstr>User</vt:lpstr>
      <vt:lpstr>Features</vt:lpstr>
      <vt:lpstr>Our process is …………</vt:lpstr>
      <vt:lpstr>How it is better…………</vt:lpstr>
      <vt:lpstr>PowerPoint Presentation</vt:lpstr>
      <vt:lpstr>Our Prototype</vt:lpstr>
      <vt:lpstr>PowerPoint Presentation</vt:lpstr>
      <vt:lpstr>`</vt:lpstr>
      <vt:lpstr>PowerPoint Presentation</vt:lpstr>
      <vt:lpstr>PowerPoint Presentation</vt:lpstr>
      <vt:lpstr>Requirments</vt:lpstr>
      <vt:lpstr>Timeline</vt:lpstr>
      <vt:lpstr>Future Goals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Load Management System</dc:title>
  <cp:lastModifiedBy>Maliha Raida</cp:lastModifiedBy>
  <cp:revision>71</cp:revision>
  <dcterms:modified xsi:type="dcterms:W3CDTF">2019-07-10T08:43:45Z</dcterms:modified>
</cp:coreProperties>
</file>