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8229600" cx="14630400"/>
  <p:notesSz cx="8229600" cy="14630400"/>
  <p:embeddedFontLst>
    <p:embeddedFont>
      <p:font typeface="Nunito SemiBold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Nunito Sans ExtraBold"/>
      <p:bold r:id="rId22"/>
      <p:boldItalic r:id="rId23"/>
    </p:embeddedFont>
    <p:embeddedFont>
      <p:font typeface="Nuni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NunitoSansExtraBold-bold.fntdata"/><Relationship Id="rId21" Type="http://schemas.openxmlformats.org/officeDocument/2006/relationships/font" Target="fonts/Nunito-boldItalic.fntdata"/><Relationship Id="rId24" Type="http://schemas.openxmlformats.org/officeDocument/2006/relationships/font" Target="fonts/NunitoSans-regular.fntdata"/><Relationship Id="rId23" Type="http://schemas.openxmlformats.org/officeDocument/2006/relationships/font" Target="fonts/NunitoSansExtra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Sans-italic.fntdata"/><Relationship Id="rId25" Type="http://schemas.openxmlformats.org/officeDocument/2006/relationships/font" Target="fonts/NunitoSans-bold.fntdata"/><Relationship Id="rId27" Type="http://schemas.openxmlformats.org/officeDocument/2006/relationships/font" Target="fonts/Nuni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NunitoSemiBold-bold.fntdata"/><Relationship Id="rId14" Type="http://schemas.openxmlformats.org/officeDocument/2006/relationships/font" Target="fonts/NunitoSemiBold-regular.fntdata"/><Relationship Id="rId17" Type="http://schemas.openxmlformats.org/officeDocument/2006/relationships/font" Target="fonts/NunitoSemiBold-boldItalic.fntdata"/><Relationship Id="rId16" Type="http://schemas.openxmlformats.org/officeDocument/2006/relationships/font" Target="fonts/NunitoSemiBold-italic.fntdata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100" lIns="134100" spcFirstLastPara="1" rIns="134100" wrap="square" tIns="134100">
            <a:noAutofit/>
          </a:bodyPr>
          <a:lstStyle>
            <a:lvl1pPr lvl="0" algn="r">
              <a:buNone/>
              <a:defRPr sz="1900">
                <a:solidFill>
                  <a:schemeClr val="tx1"/>
                </a:solidFill>
              </a:defRPr>
            </a:lvl1pPr>
            <a:lvl2pPr lvl="1" algn="r">
              <a:buNone/>
              <a:defRPr sz="1900">
                <a:solidFill>
                  <a:schemeClr val="tx1"/>
                </a:solidFill>
              </a:defRPr>
            </a:lvl2pPr>
            <a:lvl3pPr lvl="2" algn="r">
              <a:buNone/>
              <a:defRPr sz="1900">
                <a:solidFill>
                  <a:schemeClr val="tx1"/>
                </a:solidFill>
              </a:defRPr>
            </a:lvl3pPr>
            <a:lvl4pPr lvl="3" algn="r">
              <a:buNone/>
              <a:defRPr sz="1900">
                <a:solidFill>
                  <a:schemeClr val="tx1"/>
                </a:solidFill>
              </a:defRPr>
            </a:lvl4pPr>
            <a:lvl5pPr lvl="4" algn="r">
              <a:buNone/>
              <a:defRPr sz="1900">
                <a:solidFill>
                  <a:schemeClr val="tx1"/>
                </a:solidFill>
              </a:defRPr>
            </a:lvl5pPr>
            <a:lvl6pPr lvl="5" algn="r">
              <a:buNone/>
              <a:defRPr sz="1900">
                <a:solidFill>
                  <a:schemeClr val="tx1"/>
                </a:solidFill>
              </a:defRPr>
            </a:lvl6pPr>
            <a:lvl7pPr lvl="6" algn="r">
              <a:buNone/>
              <a:defRPr sz="1900">
                <a:solidFill>
                  <a:schemeClr val="tx1"/>
                </a:solidFill>
              </a:defRPr>
            </a:lvl7pPr>
            <a:lvl8pPr lvl="7" algn="r">
              <a:buNone/>
              <a:defRPr sz="1900">
                <a:solidFill>
                  <a:schemeClr val="tx1"/>
                </a:solidFill>
              </a:defRPr>
            </a:lvl8pPr>
            <a:lvl9pPr lvl="8" algn="r">
              <a:buNone/>
              <a:defRPr sz="19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019501" y="2239625"/>
            <a:ext cx="7477601" cy="1875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Sound of Silence: Transforming Visuals into Audio For the Blind</a:t>
            </a:r>
            <a:endParaRPr b="1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992072" y="3477540"/>
            <a:ext cx="7828479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b="1" i="0" lang="en-US" sz="1750" u="none" cap="none" strike="noStrike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Explore how the power of NLP can bridge the accessibility gap for visually impaired individuals, transforming images into immersive audio experiences</a:t>
            </a:r>
            <a:endParaRPr b="1" i="0" sz="175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11" y="5424200"/>
            <a:ext cx="9144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RA: EHSANUR RAHMAN RHYTHM</a:t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ST: FARAH BINTA HAQUE</a:t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Presented By:</a:t>
            </a:r>
            <a:endParaRPr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Team 18</a:t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Isratul Hasan 20301072</a:t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Maliha Mehejabin 20301264</a:t>
            </a:r>
            <a:br>
              <a:rPr lang="en-US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</a:br>
            <a:r>
              <a:rPr lang="en-US" sz="16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Tahsin Ashrafee Susmit 20301088</a:t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99025" y="5288450"/>
            <a:ext cx="4928100" cy="2277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0" y="944545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CSE 431</a:t>
            </a:r>
            <a:endParaRPr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2348389" y="3245525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Introduction</a:t>
            </a:r>
            <a:endParaRPr sz="437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2348389" y="4273153"/>
            <a:ext cx="9933503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Discover the significance of using NLP to convert images into audio for the visually impaired community. Explore existing solutions and their limitations.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3752604" y="759961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"/>
                <a:ea typeface="Nunito"/>
                <a:cs typeface="Nunito"/>
                <a:sym typeface="Nunito"/>
              </a:rPr>
              <a:t>1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highlight>
                <a:srgbClr val="E94949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2348400" y="1305170"/>
            <a:ext cx="4579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Literature Review</a:t>
            </a:r>
            <a:endParaRPr sz="4374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2348400" y="3288751"/>
            <a:ext cx="3162900" cy="3152100"/>
          </a:xfrm>
          <a:prstGeom prst="roundRect">
            <a:avLst>
              <a:gd fmla="val 477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2570559" y="3510915"/>
            <a:ext cx="2718673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Image-to-Audio Conversion</a:t>
            </a:r>
            <a:endParaRPr sz="218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2570559" y="4427458"/>
            <a:ext cx="2718673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Explore existing research on converting visuals into audio to aid visually impaired individuals.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5733575" y="3288751"/>
            <a:ext cx="3162900" cy="3152100"/>
          </a:xfrm>
          <a:prstGeom prst="roundRect">
            <a:avLst>
              <a:gd fmla="val 477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5955751" y="3510925"/>
            <a:ext cx="2675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NLP Techniques</a:t>
            </a:r>
            <a:endParaRPr sz="218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5955744" y="4080272"/>
            <a:ext cx="2718673" cy="1777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Review the application of NLP techniques in generating natural language descriptions of visual content.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9118750" y="3288751"/>
            <a:ext cx="3162900" cy="3152100"/>
          </a:xfrm>
          <a:prstGeom prst="roundRect">
            <a:avLst>
              <a:gd fmla="val 477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9340924" y="3510925"/>
            <a:ext cx="2799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Identifying Gaps</a:t>
            </a:r>
            <a:endParaRPr sz="218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9340929" y="4080272"/>
            <a:ext cx="2718673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Identify gaps and challenges in the existing literature to inform further advancements in the field.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13752604" y="759961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"/>
                <a:ea typeface="Nunito"/>
                <a:cs typeface="Nunito"/>
                <a:sym typeface="Nunito"/>
              </a:rPr>
              <a:t>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preencoded.png" id="52" name="Google Shape;52;p5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 flipH="1">
            <a:off x="7606750" y="0"/>
            <a:ext cx="702365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2348389" y="2154198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Plan</a:t>
            </a:r>
            <a:endParaRPr sz="437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2348400" y="3292898"/>
            <a:ext cx="3162900" cy="3276900"/>
          </a:xfrm>
          <a:prstGeom prst="roundRect">
            <a:avLst>
              <a:gd fmla="val 4791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2570559" y="3515082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Dataset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2570559" y="4084439"/>
            <a:ext cx="2718673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Define the types of images used in the study, ranging from everyday objects to complex scenes.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733575" y="3292898"/>
            <a:ext cx="3162900" cy="3276900"/>
          </a:xfrm>
          <a:prstGeom prst="roundRect">
            <a:avLst>
              <a:gd fmla="val 4791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5955751" y="3515075"/>
            <a:ext cx="2718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NLP Techniques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5955744" y="4084439"/>
            <a:ext cx="2718673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Specify the NLP models and algorithms employed to generate detailed textual descriptions of images.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9118750" y="3292898"/>
            <a:ext cx="3162900" cy="3276900"/>
          </a:xfrm>
          <a:prstGeom prst="roundRect">
            <a:avLst>
              <a:gd fmla="val 4791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8" name="Google Shape;68;p6"/>
          <p:cNvSpPr/>
          <p:nvPr/>
        </p:nvSpPr>
        <p:spPr>
          <a:xfrm>
            <a:off x="9340929" y="3515082"/>
            <a:ext cx="2718673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Audio Generation Process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9" name="Google Shape;69;p6"/>
          <p:cNvSpPr/>
          <p:nvPr/>
        </p:nvSpPr>
        <p:spPr>
          <a:xfrm>
            <a:off x="9340929" y="4431625"/>
            <a:ext cx="2718673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Explain the step-by-step process of converting textual descriptions into immersive audio experiences.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13752604" y="759961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 Sans"/>
                <a:ea typeface="Nunito Sans"/>
                <a:cs typeface="Nunito Sans"/>
                <a:sym typeface="Nunito Sans"/>
              </a:rPr>
              <a:t>3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descr="preencoded.png" id="71" name="Google Shape;71;p6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0" y="0"/>
            <a:ext cx="352005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preencoded.png" id="79" name="Google Shape;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7"/>
          <p:cNvSpPr/>
          <p:nvPr/>
        </p:nvSpPr>
        <p:spPr>
          <a:xfrm>
            <a:off x="4490800" y="957662"/>
            <a:ext cx="45264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Image Processing</a:t>
            </a:r>
            <a:endParaRPr sz="4374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4490799" y="3160990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4653075" y="3202750"/>
            <a:ext cx="3378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2624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5212932" y="3237300"/>
            <a:ext cx="4636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Information Extraction</a:t>
            </a:r>
            <a:endParaRPr sz="218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5212913" y="3806666"/>
            <a:ext cx="8584287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Discuss methods for extracting relevant information from images for accurate audio descriptions.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4490799" y="4913233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4653082" y="4954905"/>
            <a:ext cx="17526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sz="2624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5212930" y="4989550"/>
            <a:ext cx="5151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Computer Vision Techniques</a:t>
            </a:r>
            <a:endParaRPr sz="218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5212913" y="5558909"/>
            <a:ext cx="8584287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Explore the potential of computer vision techniques to enhance feature extraction from images.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"/>
                <a:ea typeface="Nunito"/>
                <a:cs typeface="Nunito"/>
                <a:sym typeface="Nunito"/>
              </a:rPr>
              <a:t>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descr="preencoded.png" id="97" name="Google Shape;9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8"/>
          <p:cNvSpPr/>
          <p:nvPr/>
        </p:nvSpPr>
        <p:spPr>
          <a:xfrm>
            <a:off x="4490800" y="1189347"/>
            <a:ext cx="7536300" cy="1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Natural Language Processing</a:t>
            </a:r>
            <a:endParaRPr sz="437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4490799" y="3338751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4679752" y="3380423"/>
            <a:ext cx="12192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62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5212931" y="3415075"/>
            <a:ext cx="4353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Coherent Descriptions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5212913" y="3984427"/>
            <a:ext cx="8584287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Explain the NLP models used for generating contextually relevant and coherent audio descriptions.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4490799" y="5090993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4653082" y="5132665"/>
            <a:ext cx="17526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 sz="262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5212934" y="5167325"/>
            <a:ext cx="3825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Training Process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5212913" y="5736669"/>
            <a:ext cx="8584287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Discuss the training and fine-tuning process to optimize the quality of textual descriptions.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7" name="Google Shape;107;p8"/>
          <p:cNvSpPr txBox="1"/>
          <p:nvPr>
            <p:ph idx="12" type="sldNum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 Sans"/>
                <a:ea typeface="Nunito Sans"/>
                <a:cs typeface="Nunito Sans"/>
                <a:sym typeface="Nunito Sans"/>
              </a:rPr>
              <a:t>5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preencoded.png" id="115" name="Google Shape;1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/>
          <p:cNvSpPr/>
          <p:nvPr/>
        </p:nvSpPr>
        <p:spPr>
          <a:xfrm>
            <a:off x="833201" y="1959775"/>
            <a:ext cx="78450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Audio Generation</a:t>
            </a:r>
            <a:endParaRPr sz="4374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833199" y="3160990"/>
            <a:ext cx="499943" cy="499943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1022152" y="3202662"/>
            <a:ext cx="12192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2624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9"/>
          <p:cNvSpPr/>
          <p:nvPr/>
        </p:nvSpPr>
        <p:spPr>
          <a:xfrm>
            <a:off x="1555331" y="3237300"/>
            <a:ext cx="5436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Text-to-Speech Conversion</a:t>
            </a:r>
            <a:endParaRPr sz="218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1555313" y="3806666"/>
            <a:ext cx="8584287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Explore the process of converting textual descriptions into audio, considering voice synthesis, intonation, and pacing.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910424" y="5109358"/>
            <a:ext cx="499800" cy="499800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995482" y="5109355"/>
            <a:ext cx="175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sz="2624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1555313" y="4989552"/>
            <a:ext cx="289560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"/>
                <a:ea typeface="Nunito"/>
                <a:cs typeface="Nunito"/>
                <a:sym typeface="Nunito"/>
              </a:rPr>
              <a:t>Immersive Experience</a:t>
            </a:r>
            <a:endParaRPr sz="218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1555313" y="6189634"/>
            <a:ext cx="85842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"/>
                <a:ea typeface="Nunito"/>
                <a:cs typeface="Nunito"/>
                <a:sym typeface="Nunito"/>
              </a:rPr>
              <a:t>Create an immersive audio experience by leveraging audio effects to enhance the realism of the auditory experience.</a:t>
            </a:r>
            <a:endParaRPr sz="175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" name="Google Shape;125;p9"/>
          <p:cNvSpPr txBox="1"/>
          <p:nvPr>
            <p:ph idx="12" type="sldNum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"/>
                <a:ea typeface="Nunito"/>
                <a:cs typeface="Nunito"/>
                <a:sym typeface="Nunito"/>
              </a:rPr>
              <a:t>6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descr="preencoded.png" id="133" name="Google Shape;13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0"/>
          <p:cNvSpPr/>
          <p:nvPr/>
        </p:nvSpPr>
        <p:spPr>
          <a:xfrm>
            <a:off x="4490799" y="1103325"/>
            <a:ext cx="69876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Challenges and Limitations</a:t>
            </a:r>
            <a:endParaRPr sz="437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4490800" y="2970724"/>
            <a:ext cx="9306300" cy="1948800"/>
          </a:xfrm>
          <a:prstGeom prst="roundRect">
            <a:avLst>
              <a:gd fmla="val 9738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6" name="Google Shape;136;p10"/>
          <p:cNvSpPr/>
          <p:nvPr/>
        </p:nvSpPr>
        <p:spPr>
          <a:xfrm>
            <a:off x="4712979" y="3192900"/>
            <a:ext cx="5803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Development Challenges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4712970" y="3762256"/>
            <a:ext cx="8862060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Discuss the challenges faced during the development of the image-to-audio conversion system.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4413575" y="5218475"/>
            <a:ext cx="9306300" cy="2056500"/>
          </a:xfrm>
          <a:prstGeom prst="roundRect">
            <a:avLst>
              <a:gd fmla="val 7731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" name="Google Shape;139;p10"/>
          <p:cNvSpPr/>
          <p:nvPr/>
        </p:nvSpPr>
        <p:spPr>
          <a:xfrm>
            <a:off x="4828829" y="5512725"/>
            <a:ext cx="51210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Potential Limitations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0" name="Google Shape;140;p10"/>
          <p:cNvSpPr/>
          <p:nvPr/>
        </p:nvSpPr>
        <p:spPr>
          <a:xfrm>
            <a:off x="4712970" y="6267401"/>
            <a:ext cx="88620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Address potential limitations of the approach, including accuracy, scalability, and resource requirements.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 Sans"/>
                <a:ea typeface="Nunito Sans"/>
                <a:cs typeface="Nunito Sans"/>
                <a:sym typeface="Nunito Sans"/>
              </a:rPr>
              <a:t>7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/>
          <p:nvPr/>
        </p:nvSpPr>
        <p:spPr>
          <a:xfrm>
            <a:off x="0" y="-75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0" y="-75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descr="preencoded.png" id="149" name="Google Shape;1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1"/>
          <p:cNvSpPr/>
          <p:nvPr/>
        </p:nvSpPr>
        <p:spPr>
          <a:xfrm>
            <a:off x="4490799" y="1959694"/>
            <a:ext cx="44439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Conclusion</a:t>
            </a:r>
            <a:endParaRPr sz="437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4653074" y="3313615"/>
            <a:ext cx="499800" cy="499800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4756050" y="3313625"/>
            <a:ext cx="175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62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3" name="Google Shape;153;p11"/>
          <p:cNvSpPr/>
          <p:nvPr/>
        </p:nvSpPr>
        <p:spPr>
          <a:xfrm>
            <a:off x="5212913" y="3237234"/>
            <a:ext cx="2743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Summary of Findings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5212951" y="4056616"/>
            <a:ext cx="85842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Summarize the key findings and advancements achieved through the image-to-audio conversion system.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4653074" y="4989433"/>
            <a:ext cx="499800" cy="499800"/>
          </a:xfrm>
          <a:prstGeom prst="roundRect">
            <a:avLst>
              <a:gd fmla="val 26667" name="adj"/>
            </a:avLst>
          </a:prstGeom>
          <a:solidFill>
            <a:srgbClr val="1A1C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4653075" y="4954825"/>
            <a:ext cx="4998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624"/>
              <a:buFont typeface="Lora"/>
              <a:buNone/>
            </a:pPr>
            <a:r>
              <a:rPr lang="en-US" sz="2624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 sz="2624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5215413" y="4989427"/>
            <a:ext cx="2994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94949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E94949"/>
                </a:solidFill>
                <a:latin typeface="Nunito Sans"/>
                <a:ea typeface="Nunito Sans"/>
                <a:cs typeface="Nunito Sans"/>
                <a:sym typeface="Nunito Sans"/>
              </a:rPr>
              <a:t>Impact on Accessibility</a:t>
            </a:r>
            <a:endParaRPr sz="2187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5212938" y="5944984"/>
            <a:ext cx="85842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D6E5EF"/>
                </a:solidFill>
                <a:latin typeface="Nunito Sans"/>
                <a:ea typeface="Nunito Sans"/>
                <a:cs typeface="Nunito Sans"/>
                <a:sym typeface="Nunito Sans"/>
              </a:rPr>
              <a:t>Emphasize the transformative impact of the system on enhancing accessibility for visually impaired individuals.</a:t>
            </a:r>
            <a:endParaRPr sz="175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9" name="Google Shape;159;p11"/>
          <p:cNvSpPr txBox="1"/>
          <p:nvPr>
            <p:ph idx="12" type="sldNum"/>
          </p:nvPr>
        </p:nvSpPr>
        <p:spPr>
          <a:xfrm>
            <a:off x="13690854" y="7599686"/>
            <a:ext cx="877800" cy="630000"/>
          </a:xfrm>
          <a:prstGeom prst="rect">
            <a:avLst/>
          </a:prstGeom>
        </p:spPr>
        <p:txBody>
          <a:bodyPr anchorCtr="0" anchor="t" bIns="134100" lIns="134100" spcFirstLastPara="1" rIns="134100" wrap="square" tIns="134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highlight>
                  <a:srgbClr val="E94949"/>
                </a:highlight>
                <a:latin typeface="Nunito Sans"/>
                <a:ea typeface="Nunito Sans"/>
                <a:cs typeface="Nunito Sans"/>
                <a:sym typeface="Nunito Sans"/>
              </a:rPr>
              <a:t>8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