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media/image22.svg" ContentType="image/svg+xml"/>
  <Override PartName="/ppt/media/image24.svg" ContentType="image/svg+xml"/>
  <Override PartName="/ppt/media/image2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10" r:id="rId5"/>
    <p:sldId id="257" r:id="rId6"/>
    <p:sldId id="309" r:id="rId7"/>
    <p:sldId id="259" r:id="rId8"/>
    <p:sldId id="261" r:id="rId9"/>
    <p:sldId id="268" r:id="rId10"/>
    <p:sldId id="269" r:id="rId11"/>
    <p:sldId id="270" r:id="rId12"/>
    <p:sldId id="271" r:id="rId13"/>
    <p:sldId id="277" r:id="rId14"/>
    <p:sldId id="280" r:id="rId15"/>
    <p:sldId id="279" r:id="rId16"/>
    <p:sldId id="281" r:id="rId17"/>
    <p:sldId id="282" r:id="rId18"/>
    <p:sldId id="273" r:id="rId19"/>
    <p:sldId id="272" r:id="rId20"/>
    <p:sldId id="274" r:id="rId21"/>
    <p:sldId id="275" r:id="rId22"/>
    <p:sldId id="262" r:id="rId23"/>
    <p:sldId id="295" r:id="rId24"/>
    <p:sldId id="302" r:id="rId25"/>
    <p:sldId id="303" r:id="rId26"/>
    <p:sldId id="298" r:id="rId27"/>
    <p:sldId id="305" r:id="rId28"/>
    <p:sldId id="307" r:id="rId29"/>
    <p:sldId id="312" r:id="rId30"/>
    <p:sldId id="300" r:id="rId31"/>
    <p:sldId id="301" r:id="rId32"/>
    <p:sldId id="266" r:id="rId33"/>
    <p:sldId id="26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8"/>
    <p:restoredTop sz="96345" autoAdjust="0"/>
  </p:normalViewPr>
  <p:slideViewPr>
    <p:cSldViewPr showGuides="1">
      <p:cViewPr varScale="1">
        <p:scale>
          <a:sx n="129" d="100"/>
          <a:sy n="129" d="100"/>
        </p:scale>
        <p:origin x="1744" y="192"/>
      </p:cViewPr>
      <p:guideLst>
        <p:guide orient="horz" pos="2160"/>
        <p:guide pos="2848"/>
      </p:guideLst>
    </p:cSldViewPr>
  </p:slideViewPr>
  <p:outlineViewPr>
    <p:cViewPr>
      <p:scale>
        <a:sx n="33" d="100"/>
        <a:sy n="33" d="100"/>
      </p:scale>
      <p:origin x="0" y="-816"/>
    </p:cViewPr>
  </p:outlineViewPr>
  <p:notesTextViewPr>
    <p:cViewPr>
      <p:scale>
        <a:sx n="100" d="100"/>
        <a:sy n="100" d="100"/>
      </p:scale>
      <p:origin x="0" y="0"/>
    </p:cViewPr>
  </p:notesTextViewPr>
  <p:notesViewPr>
    <p:cSldViewPr>
      <p:cViewPr varScale="1">
        <p:scale>
          <a:sx n="56" d="100"/>
          <a:sy n="56" d="100"/>
        </p:scale>
        <p:origin x="-2838" y="-84"/>
      </p:cViewPr>
      <p:guideLst>
        <p:guide orient="horz" pos="2880"/>
        <p:guide pos="213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D218010-E400-4E78-858E-7A4F064B9F4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0F13BC9-C8A1-483D-89E9-709E3AC08451}">
      <dgm:prSet/>
      <dgm:spPr/>
      <dgm:t>
        <a:bodyPr/>
        <a:lstStyle/>
        <a:p>
          <a:r>
            <a:rPr lang="en-US" dirty="0"/>
            <a:t>Which customers would churn in near future.</a:t>
          </a:r>
        </a:p>
      </dgm:t>
    </dgm:pt>
    <dgm:pt modelId="{B76EE5DF-C7FF-4726-A31A-9FBF8DEF7858}" cxnId="{D62B7FE5-E214-4052-BFDE-7A0D1E386EFA}" type="parTrans">
      <dgm:prSet/>
      <dgm:spPr/>
      <dgm:t>
        <a:bodyPr/>
        <a:lstStyle/>
        <a:p>
          <a:endParaRPr lang="en-US"/>
        </a:p>
      </dgm:t>
    </dgm:pt>
    <dgm:pt modelId="{4DE617B5-1368-44BC-8E45-F1D9624FE06A}" cxnId="{D62B7FE5-E214-4052-BFDE-7A0D1E386EFA}" type="sibTrans">
      <dgm:prSet/>
      <dgm:spPr/>
      <dgm:t>
        <a:bodyPr/>
        <a:lstStyle/>
        <a:p>
          <a:endParaRPr lang="en-US"/>
        </a:p>
      </dgm:t>
    </dgm:pt>
    <dgm:pt modelId="{31EE881F-47D5-4081-91DA-A62892E8F747}">
      <dgm:prSet/>
      <dgm:spPr/>
      <dgm:t>
        <a:bodyPr/>
        <a:lstStyle/>
        <a:p>
          <a:pPr rtl="0"/>
          <a:r>
            <a:rPr lang="en-US" dirty="0">
              <a:latin typeface="Calibri" panose="020F0502020204030204"/>
            </a:rPr>
            <a:t>Using decision tree algorithms</a:t>
          </a:r>
          <a:endParaRPr lang="en-US" dirty="0"/>
        </a:p>
      </dgm:t>
    </dgm:pt>
    <dgm:pt modelId="{F9181BCE-7A1E-43B7-AEDB-C753EAB5FA59}" cxnId="{DB9AEA6A-D13F-4C21-ACEE-A6FC6504DD7A}" type="parTrans">
      <dgm:prSet/>
      <dgm:spPr/>
      <dgm:t>
        <a:bodyPr/>
        <a:lstStyle/>
        <a:p>
          <a:endParaRPr lang="en-US"/>
        </a:p>
      </dgm:t>
    </dgm:pt>
    <dgm:pt modelId="{273DD2B0-AD54-44A0-BABD-79955A3896E2}" cxnId="{DB9AEA6A-D13F-4C21-ACEE-A6FC6504DD7A}" type="sibTrans">
      <dgm:prSet/>
      <dgm:spPr/>
      <dgm:t>
        <a:bodyPr/>
        <a:lstStyle/>
        <a:p>
          <a:endParaRPr lang="en-US"/>
        </a:p>
      </dgm:t>
    </dgm:pt>
    <dgm:pt modelId="{53BB57D1-3609-4C97-AF19-F372549F4ED4}">
      <dgm:prSet/>
      <dgm:spPr/>
      <dgm:t>
        <a:bodyPr/>
        <a:lstStyle/>
        <a:p>
          <a:r>
            <a:rPr lang="en-US" dirty="0"/>
            <a:t>Identify customers with "Total Day Minutes"</a:t>
          </a:r>
        </a:p>
      </dgm:t>
    </dgm:pt>
    <dgm:pt modelId="{1EB59080-878A-43DA-AA81-DD2360FDDD64}" cxnId="{1C63D507-A805-4CC7-80A9-8B29C6FE10F3}" type="parTrans">
      <dgm:prSet/>
      <dgm:spPr/>
      <dgm:t>
        <a:bodyPr/>
        <a:lstStyle/>
        <a:p>
          <a:endParaRPr lang="en-US"/>
        </a:p>
      </dgm:t>
    </dgm:pt>
    <dgm:pt modelId="{806AA9F8-9394-4B09-9801-BA90E10A740B}" cxnId="{1C63D507-A805-4CC7-80A9-8B29C6FE10F3}" type="sibTrans">
      <dgm:prSet/>
      <dgm:spPr/>
      <dgm:t>
        <a:bodyPr/>
        <a:lstStyle/>
        <a:p>
          <a:endParaRPr lang="en-US"/>
        </a:p>
      </dgm:t>
    </dgm:pt>
    <dgm:pt modelId="{90AD00A3-EFBD-445C-8DEF-980682DA5BE9}" type="pres">
      <dgm:prSet presAssocID="{9D218010-E400-4E78-858E-7A4F064B9F4C}" presName="root" presStyleCnt="0">
        <dgm:presLayoutVars>
          <dgm:dir/>
          <dgm:resizeHandles val="exact"/>
        </dgm:presLayoutVars>
      </dgm:prSet>
      <dgm:spPr/>
    </dgm:pt>
    <dgm:pt modelId="{034D1FAB-A1E1-4AA6-965E-8BE135031763}" type="pres">
      <dgm:prSet presAssocID="{F0F13BC9-C8A1-483D-89E9-709E3AC08451}" presName="compNode" presStyleCnt="0"/>
      <dgm:spPr/>
    </dgm:pt>
    <dgm:pt modelId="{8EE806EB-C3B6-4823-B3FB-8CBA4B69ACB8}" type="pres">
      <dgm:prSet presAssocID="{F0F13BC9-C8A1-483D-89E9-709E3AC08451}" presName="bgRect" presStyleLbl="bgShp" presStyleIdx="0" presStyleCnt="3"/>
      <dgm:spPr/>
    </dgm:pt>
    <dgm:pt modelId="{F397A007-6645-4700-908C-57351A2A6F54}" type="pres">
      <dgm:prSet presAssocID="{F0F13BC9-C8A1-483D-89E9-709E3AC0845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53799D3D-9F6B-49FD-91D9-B637BC447D6D}" type="pres">
      <dgm:prSet presAssocID="{F0F13BC9-C8A1-483D-89E9-709E3AC08451}" presName="spaceRect" presStyleCnt="0"/>
      <dgm:spPr/>
    </dgm:pt>
    <dgm:pt modelId="{478EE5F0-A748-4FC8-8B03-A60BFAC85225}" type="pres">
      <dgm:prSet presAssocID="{F0F13BC9-C8A1-483D-89E9-709E3AC08451}" presName="parTx" presStyleLbl="revTx" presStyleIdx="0" presStyleCnt="3">
        <dgm:presLayoutVars>
          <dgm:chMax val="0"/>
          <dgm:chPref val="0"/>
        </dgm:presLayoutVars>
      </dgm:prSet>
      <dgm:spPr/>
    </dgm:pt>
    <dgm:pt modelId="{F5627889-69C1-4C2B-9439-DD4E38222381}" type="pres">
      <dgm:prSet presAssocID="{4DE617B5-1368-44BC-8E45-F1D9624FE06A}" presName="sibTrans" presStyleCnt="0"/>
      <dgm:spPr/>
    </dgm:pt>
    <dgm:pt modelId="{817C6752-73A3-42E4-BF52-79F7FAA6AD80}" type="pres">
      <dgm:prSet presAssocID="{31EE881F-47D5-4081-91DA-A62892E8F747}" presName="compNode" presStyleCnt="0"/>
      <dgm:spPr/>
    </dgm:pt>
    <dgm:pt modelId="{29ED08C3-4486-4C4D-83B6-8AFE06915BAD}" type="pres">
      <dgm:prSet presAssocID="{31EE881F-47D5-4081-91DA-A62892E8F747}" presName="bgRect" presStyleLbl="bgShp" presStyleIdx="1" presStyleCnt="3"/>
      <dgm:spPr/>
    </dgm:pt>
    <dgm:pt modelId="{2C9E9DAF-F4EB-4F27-8EAD-231E84D00FFA}" type="pres">
      <dgm:prSet presAssocID="{31EE881F-47D5-4081-91DA-A62892E8F7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F94FB8B9-0920-44F7-9D46-EC7A7B6AB99A}" type="pres">
      <dgm:prSet presAssocID="{31EE881F-47D5-4081-91DA-A62892E8F747}" presName="spaceRect" presStyleCnt="0"/>
      <dgm:spPr/>
    </dgm:pt>
    <dgm:pt modelId="{1D0BEDCA-3C46-4A69-97B8-F5AD6931E42D}" type="pres">
      <dgm:prSet presAssocID="{31EE881F-47D5-4081-91DA-A62892E8F747}" presName="parTx" presStyleLbl="revTx" presStyleIdx="1" presStyleCnt="3">
        <dgm:presLayoutVars>
          <dgm:chMax val="0"/>
          <dgm:chPref val="0"/>
        </dgm:presLayoutVars>
      </dgm:prSet>
      <dgm:spPr/>
    </dgm:pt>
    <dgm:pt modelId="{FED80826-4635-470C-B52C-E8A94BD1A3BF}" type="pres">
      <dgm:prSet presAssocID="{273DD2B0-AD54-44A0-BABD-79955A3896E2}" presName="sibTrans" presStyleCnt="0"/>
      <dgm:spPr/>
    </dgm:pt>
    <dgm:pt modelId="{EEEB0C80-202A-440F-A20D-CDBB577AD66D}" type="pres">
      <dgm:prSet presAssocID="{53BB57D1-3609-4C97-AF19-F372549F4ED4}" presName="compNode" presStyleCnt="0"/>
      <dgm:spPr/>
    </dgm:pt>
    <dgm:pt modelId="{241D6880-322A-4088-8BE0-D3C2875493F4}" type="pres">
      <dgm:prSet presAssocID="{53BB57D1-3609-4C97-AF19-F372549F4ED4}" presName="bgRect" presStyleLbl="bgShp" presStyleIdx="2" presStyleCnt="3"/>
      <dgm:spPr/>
    </dgm:pt>
    <dgm:pt modelId="{9CAC70B6-55D3-4139-92D1-73D33CD3E213}" type="pres">
      <dgm:prSet presAssocID="{53BB57D1-3609-4C97-AF19-F372549F4E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2603DD98-2F58-472E-8938-7E0398DEDFF0}" type="pres">
      <dgm:prSet presAssocID="{53BB57D1-3609-4C97-AF19-F372549F4ED4}" presName="spaceRect" presStyleCnt="0"/>
      <dgm:spPr/>
    </dgm:pt>
    <dgm:pt modelId="{23C600A8-935E-4BFA-89F2-D45FCA9FB74A}" type="pres">
      <dgm:prSet presAssocID="{53BB57D1-3609-4C97-AF19-F372549F4ED4}" presName="parTx" presStyleLbl="revTx" presStyleIdx="2" presStyleCnt="3">
        <dgm:presLayoutVars>
          <dgm:chMax val="0"/>
          <dgm:chPref val="0"/>
        </dgm:presLayoutVars>
      </dgm:prSet>
      <dgm:spPr/>
    </dgm:pt>
  </dgm:ptLst>
  <dgm:cxnLst>
    <dgm:cxn modelId="{1C63D507-A805-4CC7-80A9-8B29C6FE10F3}" srcId="{9D218010-E400-4E78-858E-7A4F064B9F4C}" destId="{53BB57D1-3609-4C97-AF19-F372549F4ED4}" srcOrd="2" destOrd="0" parTransId="{1EB59080-878A-43DA-AA81-DD2360FDDD64}" sibTransId="{806AA9F8-9394-4B09-9801-BA90E10A740B}"/>
    <dgm:cxn modelId="{B5713714-422B-4444-BC7B-DE5BE1A8CEA7}" type="presOf" srcId="{31EE881F-47D5-4081-91DA-A62892E8F747}" destId="{1D0BEDCA-3C46-4A69-97B8-F5AD6931E42D}" srcOrd="0" destOrd="0" presId="urn:microsoft.com/office/officeart/2018/2/layout/IconVerticalSolidList"/>
    <dgm:cxn modelId="{DB9AEA6A-D13F-4C21-ACEE-A6FC6504DD7A}" srcId="{9D218010-E400-4E78-858E-7A4F064B9F4C}" destId="{31EE881F-47D5-4081-91DA-A62892E8F747}" srcOrd="1" destOrd="0" parTransId="{F9181BCE-7A1E-43B7-AEDB-C753EAB5FA59}" sibTransId="{273DD2B0-AD54-44A0-BABD-79955A3896E2}"/>
    <dgm:cxn modelId="{42241B99-81EC-4259-A71A-06DFC8036D7F}" type="presOf" srcId="{F0F13BC9-C8A1-483D-89E9-709E3AC08451}" destId="{478EE5F0-A748-4FC8-8B03-A60BFAC85225}" srcOrd="0" destOrd="0" presId="urn:microsoft.com/office/officeart/2018/2/layout/IconVerticalSolidList"/>
    <dgm:cxn modelId="{D62B7FE5-E214-4052-BFDE-7A0D1E386EFA}" srcId="{9D218010-E400-4E78-858E-7A4F064B9F4C}" destId="{F0F13BC9-C8A1-483D-89E9-709E3AC08451}" srcOrd="0" destOrd="0" parTransId="{B76EE5DF-C7FF-4726-A31A-9FBF8DEF7858}" sibTransId="{4DE617B5-1368-44BC-8E45-F1D9624FE06A}"/>
    <dgm:cxn modelId="{016012ED-83A3-41FA-9EA7-380F1EAF0ACE}" type="presOf" srcId="{9D218010-E400-4E78-858E-7A4F064B9F4C}" destId="{90AD00A3-EFBD-445C-8DEF-980682DA5BE9}" srcOrd="0" destOrd="0" presId="urn:microsoft.com/office/officeart/2018/2/layout/IconVerticalSolidList"/>
    <dgm:cxn modelId="{BBA567FC-C0EA-4F95-BB03-2924BFB27184}" type="presOf" srcId="{53BB57D1-3609-4C97-AF19-F372549F4ED4}" destId="{23C600A8-935E-4BFA-89F2-D45FCA9FB74A}" srcOrd="0" destOrd="0" presId="urn:microsoft.com/office/officeart/2018/2/layout/IconVerticalSolidList"/>
    <dgm:cxn modelId="{6D903ADF-9C41-44D6-8E09-6BCE2F0B965D}" type="presParOf" srcId="{90AD00A3-EFBD-445C-8DEF-980682DA5BE9}" destId="{034D1FAB-A1E1-4AA6-965E-8BE135031763}" srcOrd="0" destOrd="0" presId="urn:microsoft.com/office/officeart/2018/2/layout/IconVerticalSolidList"/>
    <dgm:cxn modelId="{3653C645-6CC9-4F1E-A8A0-BE11CE4C580C}" type="presParOf" srcId="{034D1FAB-A1E1-4AA6-965E-8BE135031763}" destId="{8EE806EB-C3B6-4823-B3FB-8CBA4B69ACB8}" srcOrd="0" destOrd="0" presId="urn:microsoft.com/office/officeart/2018/2/layout/IconVerticalSolidList"/>
    <dgm:cxn modelId="{97ADA0D1-AF48-4D46-B3A2-6AE2B3DAF2BA}" type="presParOf" srcId="{034D1FAB-A1E1-4AA6-965E-8BE135031763}" destId="{F397A007-6645-4700-908C-57351A2A6F54}" srcOrd="1" destOrd="0" presId="urn:microsoft.com/office/officeart/2018/2/layout/IconVerticalSolidList"/>
    <dgm:cxn modelId="{96E1EAED-BBB1-4C2C-9629-18AB34A42168}" type="presParOf" srcId="{034D1FAB-A1E1-4AA6-965E-8BE135031763}" destId="{53799D3D-9F6B-49FD-91D9-B637BC447D6D}" srcOrd="2" destOrd="0" presId="urn:microsoft.com/office/officeart/2018/2/layout/IconVerticalSolidList"/>
    <dgm:cxn modelId="{846F0DC0-4105-4451-96D2-CCF219CE5425}" type="presParOf" srcId="{034D1FAB-A1E1-4AA6-965E-8BE135031763}" destId="{478EE5F0-A748-4FC8-8B03-A60BFAC85225}" srcOrd="3" destOrd="0" presId="urn:microsoft.com/office/officeart/2018/2/layout/IconVerticalSolidList"/>
    <dgm:cxn modelId="{AACD8246-DB91-479A-B9AB-B90AD072DC40}" type="presParOf" srcId="{90AD00A3-EFBD-445C-8DEF-980682DA5BE9}" destId="{F5627889-69C1-4C2B-9439-DD4E38222381}" srcOrd="1" destOrd="0" presId="urn:microsoft.com/office/officeart/2018/2/layout/IconVerticalSolidList"/>
    <dgm:cxn modelId="{49A965EF-8850-43D9-9985-FA065B4D1108}" type="presParOf" srcId="{90AD00A3-EFBD-445C-8DEF-980682DA5BE9}" destId="{817C6752-73A3-42E4-BF52-79F7FAA6AD80}" srcOrd="2" destOrd="0" presId="urn:microsoft.com/office/officeart/2018/2/layout/IconVerticalSolidList"/>
    <dgm:cxn modelId="{37C7A2CA-D8F2-464E-804A-53011B615678}" type="presParOf" srcId="{817C6752-73A3-42E4-BF52-79F7FAA6AD80}" destId="{29ED08C3-4486-4C4D-83B6-8AFE06915BAD}" srcOrd="0" destOrd="0" presId="urn:microsoft.com/office/officeart/2018/2/layout/IconVerticalSolidList"/>
    <dgm:cxn modelId="{3E6BF809-C8AB-4185-846C-6364E0F83AD2}" type="presParOf" srcId="{817C6752-73A3-42E4-BF52-79F7FAA6AD80}" destId="{2C9E9DAF-F4EB-4F27-8EAD-231E84D00FFA}" srcOrd="1" destOrd="0" presId="urn:microsoft.com/office/officeart/2018/2/layout/IconVerticalSolidList"/>
    <dgm:cxn modelId="{FF3B61C1-8A5A-4255-8FF1-853B7427080F}" type="presParOf" srcId="{817C6752-73A3-42E4-BF52-79F7FAA6AD80}" destId="{F94FB8B9-0920-44F7-9D46-EC7A7B6AB99A}" srcOrd="2" destOrd="0" presId="urn:microsoft.com/office/officeart/2018/2/layout/IconVerticalSolidList"/>
    <dgm:cxn modelId="{080511D5-C3E0-4AD7-B5EC-9FF9B845A917}" type="presParOf" srcId="{817C6752-73A3-42E4-BF52-79F7FAA6AD80}" destId="{1D0BEDCA-3C46-4A69-97B8-F5AD6931E42D}" srcOrd="3" destOrd="0" presId="urn:microsoft.com/office/officeart/2018/2/layout/IconVerticalSolidList"/>
    <dgm:cxn modelId="{AD769D95-68E1-4674-9BB9-48F050B75F61}" type="presParOf" srcId="{90AD00A3-EFBD-445C-8DEF-980682DA5BE9}" destId="{FED80826-4635-470C-B52C-E8A94BD1A3BF}" srcOrd="3" destOrd="0" presId="urn:microsoft.com/office/officeart/2018/2/layout/IconVerticalSolidList"/>
    <dgm:cxn modelId="{9AA21C32-BCC9-4085-AA4B-38B61ED26174}" type="presParOf" srcId="{90AD00A3-EFBD-445C-8DEF-980682DA5BE9}" destId="{EEEB0C80-202A-440F-A20D-CDBB577AD66D}" srcOrd="4" destOrd="0" presId="urn:microsoft.com/office/officeart/2018/2/layout/IconVerticalSolidList"/>
    <dgm:cxn modelId="{5163EE74-CAC4-4FA1-BC05-14CDC2019BAA}" type="presParOf" srcId="{EEEB0C80-202A-440F-A20D-CDBB577AD66D}" destId="{241D6880-322A-4088-8BE0-D3C2875493F4}" srcOrd="0" destOrd="0" presId="urn:microsoft.com/office/officeart/2018/2/layout/IconVerticalSolidList"/>
    <dgm:cxn modelId="{324025AB-10C2-4E7D-BE86-F57A49CDBC88}" type="presParOf" srcId="{EEEB0C80-202A-440F-A20D-CDBB577AD66D}" destId="{9CAC70B6-55D3-4139-92D1-73D33CD3E213}" srcOrd="1" destOrd="0" presId="urn:microsoft.com/office/officeart/2018/2/layout/IconVerticalSolidList"/>
    <dgm:cxn modelId="{DD932C67-F62C-435F-ADFB-04335F568C5B}" type="presParOf" srcId="{EEEB0C80-202A-440F-A20D-CDBB577AD66D}" destId="{2603DD98-2F58-472E-8938-7E0398DEDFF0}" srcOrd="2" destOrd="0" presId="urn:microsoft.com/office/officeart/2018/2/layout/IconVerticalSolidList"/>
    <dgm:cxn modelId="{D6863638-5797-4ECF-9607-8D44FE49F942}" type="presParOf" srcId="{EEEB0C80-202A-440F-A20D-CDBB577AD66D}" destId="{23C600A8-935E-4BFA-89F2-D45FCA9FB74A}"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DFC78F-1F2D-4544-A94F-7CEF87299D49}"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8F4C7AA4-9A74-4687-81A3-D715E2FE2B22}">
      <dgm:prSet phldr="0" custT="0"/>
      <dgm:spPr/>
      <dgm:t>
        <a:bodyPr vert="horz" wrap="square"/>
        <a:p>
          <a:pPr rtl="0">
            <a:lnSpc>
              <a:spcPct val="100000"/>
            </a:lnSpc>
            <a:spcBef>
              <a:spcPct val="0"/>
            </a:spcBef>
            <a:spcAft>
              <a:spcPct val="35000"/>
            </a:spcAft>
          </a:pPr>
          <a:r>
            <a:rPr lang="en-US" dirty="0"/>
            <a:t>Step 1 preparation </a:t>
          </a:r>
          <a:r>
            <a:rPr lang="en-US" dirty="0">
              <a:sym typeface="+mn-ea"/>
            </a:rPr>
            <a:t>data</a:t>
          </a:r>
          <a:r>
            <a:rPr lang="en-US" dirty="0"/>
            <a:t>:</a:t>
          </a:r>
          <a:r>
            <a:rPr lang="en-US" dirty="0">
              <a:latin typeface="Calibri" panose="020F0502020204030204"/>
            </a:rPr>
            <a:t> </a:t>
          </a:r>
          <a:r>
            <a:rPr lang="en-US" dirty="0"/>
            <a:t> </a:t>
          </a:r>
          <a:r>
            <a:rPr lang="en-US" dirty="0">
              <a:latin typeface="Calibri" panose="020F0502020204030204"/>
            </a:rPr>
            <a:t>  </a:t>
          </a:r>
          <a:r>
            <a:rPr lang="en-US" dirty="0"/>
            <a:t>descriptive statistic tables, charts </a:t>
          </a:r>
          <a:r>
            <a:rPr lang="en-US"/>
            <a:t/>
          </a:r>
          <a:endParaRPr lang="en-US"/>
        </a:p>
      </dgm:t>
    </dgm:pt>
    <dgm:pt modelId="{E36E6539-900A-4D45-91C8-D5B0B71CD735}" cxnId="{0C5AC0DF-CC8E-4CE2-8338-E580ABBC62C1}" type="parTrans">
      <dgm:prSet/>
      <dgm:spPr/>
      <dgm:t>
        <a:bodyPr/>
        <a:lstStyle/>
        <a:p>
          <a:endParaRPr lang="en-US"/>
        </a:p>
      </dgm:t>
    </dgm:pt>
    <dgm:pt modelId="{6CADB43A-72AD-451C-B858-F46437272B11}" cxnId="{0C5AC0DF-CC8E-4CE2-8338-E580ABBC62C1}" type="sibTrans">
      <dgm:prSet/>
      <dgm:spPr/>
      <dgm:t>
        <a:bodyPr/>
        <a:lstStyle/>
        <a:p>
          <a:endParaRPr lang="en-US"/>
        </a:p>
      </dgm:t>
    </dgm:pt>
    <dgm:pt modelId="{A113820E-DC31-4900-8657-2AFE3E9C6A39}">
      <dgm:prSet/>
      <dgm:spPr/>
      <dgm:t>
        <a:bodyPr/>
        <a:lstStyle/>
        <a:p>
          <a:pPr rtl="0"/>
          <a:r>
            <a:rPr lang="en-US" dirty="0"/>
            <a:t>Step 2 checking missing value</a:t>
          </a:r>
        </a:p>
      </dgm:t>
    </dgm:pt>
    <dgm:pt modelId="{7FA892D6-847B-4F32-8912-A60703C32D98}" cxnId="{A831D77D-8AFD-4B27-9F6A-F6A1E66AB41B}" type="parTrans">
      <dgm:prSet/>
      <dgm:spPr/>
      <dgm:t>
        <a:bodyPr/>
        <a:lstStyle/>
        <a:p>
          <a:endParaRPr lang="en-US"/>
        </a:p>
      </dgm:t>
    </dgm:pt>
    <dgm:pt modelId="{0E0070DA-7DB1-4A13-AC99-45041F6F647D}" cxnId="{A831D77D-8AFD-4B27-9F6A-F6A1E66AB41B}" type="sibTrans">
      <dgm:prSet/>
      <dgm:spPr/>
      <dgm:t>
        <a:bodyPr/>
        <a:lstStyle/>
        <a:p>
          <a:endParaRPr lang="en-US"/>
        </a:p>
      </dgm:t>
    </dgm:pt>
    <dgm:pt modelId="{11DBB505-EFAE-4CE6-8190-C7B2E9EA50E2}">
      <dgm:prSet phldr="0" custT="0"/>
      <dgm:spPr/>
      <dgm:t>
        <a:bodyPr vert="horz" wrap="square"/>
        <a:p>
          <a:pPr rtl="0">
            <a:lnSpc>
              <a:spcPct val="100000"/>
            </a:lnSpc>
            <a:spcBef>
              <a:spcPct val="0"/>
            </a:spcBef>
            <a:spcAft>
              <a:spcPct val="35000"/>
            </a:spcAft>
          </a:pPr>
          <a:r>
            <a:rPr lang="en-US" dirty="0"/>
            <a:t>Step 3</a:t>
          </a:r>
          <a:r>
            <a:rPr lang="en-US" dirty="0">
              <a:solidFill>
                <a:schemeClr val="bg1"/>
              </a:solidFill>
              <a:latin typeface="Calibri" panose="020F0502020204030204"/>
            </a:rPr>
            <a:t> </a:t>
          </a:r>
          <a:r>
            <a:rPr lang="en-US" dirty="0">
              <a:solidFill>
                <a:schemeClr val="bg1"/>
              </a:solidFill>
            </a:rPr>
            <a:t>converting incorrect Data type</a:t>
          </a:r>
          <a:r>
            <a:rPr/>
            <a:t/>
          </a:r>
          <a:endParaRPr/>
        </a:p>
      </dgm:t>
    </dgm:pt>
    <dgm:pt modelId="{064AA379-18CD-460A-BB4C-9A798008E50A}" cxnId="{8F77BCEF-284D-4875-B367-A21CBE58246D}" type="parTrans">
      <dgm:prSet/>
      <dgm:spPr/>
      <dgm:t>
        <a:bodyPr/>
        <a:lstStyle/>
        <a:p>
          <a:endParaRPr lang="en-US"/>
        </a:p>
      </dgm:t>
    </dgm:pt>
    <dgm:pt modelId="{2704CDAF-5272-464C-80D3-DBD56B0ACC7A}" cxnId="{8F77BCEF-284D-4875-B367-A21CBE58246D}" type="sibTrans">
      <dgm:prSet/>
      <dgm:spPr/>
      <dgm:t>
        <a:bodyPr/>
        <a:lstStyle/>
        <a:p>
          <a:endParaRPr lang="en-US"/>
        </a:p>
      </dgm:t>
    </dgm:pt>
    <dgm:pt modelId="{0B33D477-5BFE-4AB6-9592-F014673D5750}">
      <dgm:prSet/>
      <dgm:spPr/>
      <dgm:t>
        <a:bodyPr/>
        <a:lstStyle/>
        <a:p>
          <a:r>
            <a:rPr lang="en-US" dirty="0"/>
            <a:t> list of selected features</a:t>
          </a:r>
        </a:p>
      </dgm:t>
    </dgm:pt>
    <dgm:pt modelId="{ED1EA588-1D74-453B-8FB2-DD7BD991DD7D}" cxnId="{2E54A0FC-B667-443C-99B9-2363C9370E6E}" type="parTrans">
      <dgm:prSet/>
      <dgm:spPr/>
      <dgm:t>
        <a:bodyPr/>
        <a:lstStyle/>
        <a:p>
          <a:endParaRPr lang="en-US"/>
        </a:p>
      </dgm:t>
    </dgm:pt>
    <dgm:pt modelId="{65192BC4-B5F6-488C-B03A-400CFAFF015D}" cxnId="{2E54A0FC-B667-443C-99B9-2363C9370E6E}" type="sibTrans">
      <dgm:prSet/>
      <dgm:spPr/>
      <dgm:t>
        <a:bodyPr/>
        <a:lstStyle/>
        <a:p>
          <a:endParaRPr lang="en-US"/>
        </a:p>
      </dgm:t>
    </dgm:pt>
    <dgm:pt modelId="{DB251D7A-677B-4108-ADA5-F1F3EC113600}" type="pres">
      <dgm:prSet presAssocID="{D4DFC78F-1F2D-4544-A94F-7CEF87299D49}" presName="linear" presStyleCnt="0">
        <dgm:presLayoutVars>
          <dgm:animLvl val="lvl"/>
          <dgm:resizeHandles val="exact"/>
        </dgm:presLayoutVars>
      </dgm:prSet>
      <dgm:spPr/>
    </dgm:pt>
    <dgm:pt modelId="{10AEE27C-EB38-4E2E-8697-DFED756114FC}" type="pres">
      <dgm:prSet presAssocID="{8F4C7AA4-9A74-4687-81A3-D715E2FE2B22}" presName="parentText" presStyleLbl="node1" presStyleIdx="0" presStyleCnt="4">
        <dgm:presLayoutVars>
          <dgm:chMax val="0"/>
          <dgm:bulletEnabled val="1"/>
        </dgm:presLayoutVars>
      </dgm:prSet>
      <dgm:spPr/>
    </dgm:pt>
    <dgm:pt modelId="{CCF4FB07-A8B0-40EC-802E-2C123C643A94}" type="pres">
      <dgm:prSet presAssocID="{6CADB43A-72AD-451C-B858-F46437272B11}" presName="spacer" presStyleCnt="0"/>
      <dgm:spPr/>
    </dgm:pt>
    <dgm:pt modelId="{EB78B93C-35CD-4264-8943-A9A55BFF6787}" type="pres">
      <dgm:prSet presAssocID="{A113820E-DC31-4900-8657-2AFE3E9C6A39}" presName="parentText" presStyleLbl="node1" presStyleIdx="1" presStyleCnt="4">
        <dgm:presLayoutVars>
          <dgm:chMax val="0"/>
          <dgm:bulletEnabled val="1"/>
        </dgm:presLayoutVars>
      </dgm:prSet>
      <dgm:spPr/>
    </dgm:pt>
    <dgm:pt modelId="{72D8BADC-9376-4939-AA0B-50270884DD26}" type="pres">
      <dgm:prSet presAssocID="{0E0070DA-7DB1-4A13-AC99-45041F6F647D}" presName="spacer" presStyleCnt="0"/>
      <dgm:spPr/>
    </dgm:pt>
    <dgm:pt modelId="{B1A6A052-1CFD-4FFC-9DA5-5A535D54C3CE}" type="pres">
      <dgm:prSet presAssocID="{11DBB505-EFAE-4CE6-8190-C7B2E9EA50E2}" presName="parentText" presStyleLbl="node1" presStyleIdx="2" presStyleCnt="4">
        <dgm:presLayoutVars>
          <dgm:chMax val="0"/>
          <dgm:bulletEnabled val="1"/>
        </dgm:presLayoutVars>
      </dgm:prSet>
      <dgm:spPr/>
    </dgm:pt>
    <dgm:pt modelId="{98E337D7-6DA2-40C5-A4BB-20050E7B7609}" type="pres">
      <dgm:prSet presAssocID="{2704CDAF-5272-464C-80D3-DBD56B0ACC7A}" presName="spacer" presStyleCnt="0"/>
      <dgm:spPr/>
    </dgm:pt>
    <dgm:pt modelId="{08786551-E8A9-4BA7-8123-AC21051EBD43}" type="pres">
      <dgm:prSet presAssocID="{0B33D477-5BFE-4AB6-9592-F014673D5750}" presName="parentText" presStyleLbl="node1" presStyleIdx="3" presStyleCnt="4">
        <dgm:presLayoutVars>
          <dgm:chMax val="0"/>
          <dgm:bulletEnabled val="1"/>
        </dgm:presLayoutVars>
      </dgm:prSet>
      <dgm:spPr/>
    </dgm:pt>
  </dgm:ptLst>
  <dgm:cxnLst>
    <dgm:cxn modelId="{0C5AC0DF-CC8E-4CE2-8338-E580ABBC62C1}" srcId="{D4DFC78F-1F2D-4544-A94F-7CEF87299D49}" destId="{8F4C7AA4-9A74-4687-81A3-D715E2FE2B22}" srcOrd="0" destOrd="0" parTransId="{E36E6539-900A-4D45-91C8-D5B0B71CD735}" sibTransId="{6CADB43A-72AD-451C-B858-F46437272B11}"/>
    <dgm:cxn modelId="{A831D77D-8AFD-4B27-9F6A-F6A1E66AB41B}" srcId="{D4DFC78F-1F2D-4544-A94F-7CEF87299D49}" destId="{A113820E-DC31-4900-8657-2AFE3E9C6A39}" srcOrd="1" destOrd="0" parTransId="{7FA892D6-847B-4F32-8912-A60703C32D98}" sibTransId="{0E0070DA-7DB1-4A13-AC99-45041F6F647D}"/>
    <dgm:cxn modelId="{8F77BCEF-284D-4875-B367-A21CBE58246D}" srcId="{D4DFC78F-1F2D-4544-A94F-7CEF87299D49}" destId="{11DBB505-EFAE-4CE6-8190-C7B2E9EA50E2}" srcOrd="2" destOrd="0" parTransId="{064AA379-18CD-460A-BB4C-9A798008E50A}" sibTransId="{2704CDAF-5272-464C-80D3-DBD56B0ACC7A}"/>
    <dgm:cxn modelId="{2E54A0FC-B667-443C-99B9-2363C9370E6E}" srcId="{D4DFC78F-1F2D-4544-A94F-7CEF87299D49}" destId="{0B33D477-5BFE-4AB6-9592-F014673D5750}" srcOrd="3" destOrd="0" parTransId="{ED1EA588-1D74-453B-8FB2-DD7BD991DD7D}" sibTransId="{65192BC4-B5F6-488C-B03A-400CFAFF015D}"/>
    <dgm:cxn modelId="{84AA8BC4-BD47-466C-8909-FC6B04DA0563}" type="presOf" srcId="{D4DFC78F-1F2D-4544-A94F-7CEF87299D49}" destId="{DB251D7A-677B-4108-ADA5-F1F3EC113600}" srcOrd="0" destOrd="0" presId="urn:microsoft.com/office/officeart/2005/8/layout/vList2"/>
    <dgm:cxn modelId="{89FBDA17-DCE4-40C9-AFD7-0B5165811A2E}" type="presParOf" srcId="{DB251D7A-677B-4108-ADA5-F1F3EC113600}" destId="{10AEE27C-EB38-4E2E-8697-DFED756114FC}" srcOrd="0" destOrd="0" presId="urn:microsoft.com/office/officeart/2005/8/layout/vList2"/>
    <dgm:cxn modelId="{B26E5077-2F29-4470-B9D5-6BB882D99FEB}" type="presOf" srcId="{8F4C7AA4-9A74-4687-81A3-D715E2FE2B22}" destId="{10AEE27C-EB38-4E2E-8697-DFED756114FC}" srcOrd="0" destOrd="0" presId="urn:microsoft.com/office/officeart/2005/8/layout/vList2"/>
    <dgm:cxn modelId="{2CB08985-8AFD-41CB-8C6E-249D60ED1ED0}" type="presParOf" srcId="{DB251D7A-677B-4108-ADA5-F1F3EC113600}" destId="{CCF4FB07-A8B0-40EC-802E-2C123C643A94}" srcOrd="1" destOrd="0" presId="urn:microsoft.com/office/officeart/2005/8/layout/vList2"/>
    <dgm:cxn modelId="{35302054-FCE8-441F-8679-4B5F3835126D}" type="presParOf" srcId="{DB251D7A-677B-4108-ADA5-F1F3EC113600}" destId="{EB78B93C-35CD-4264-8943-A9A55BFF6787}" srcOrd="2" destOrd="0" presId="urn:microsoft.com/office/officeart/2005/8/layout/vList2"/>
    <dgm:cxn modelId="{30C8D11A-8117-4D05-A669-1B865D11D3D8}" type="presOf" srcId="{A113820E-DC31-4900-8657-2AFE3E9C6A39}" destId="{EB78B93C-35CD-4264-8943-A9A55BFF6787}" srcOrd="0" destOrd="0" presId="urn:microsoft.com/office/officeart/2005/8/layout/vList2"/>
    <dgm:cxn modelId="{A60DD53F-A00F-41C6-B4A2-AF42B8EDEDA7}" type="presParOf" srcId="{DB251D7A-677B-4108-ADA5-F1F3EC113600}" destId="{72D8BADC-9376-4939-AA0B-50270884DD26}" srcOrd="3" destOrd="0" presId="urn:microsoft.com/office/officeart/2005/8/layout/vList2"/>
    <dgm:cxn modelId="{B54F3057-8CCE-494D-B967-4ABC16974F40}" type="presParOf" srcId="{DB251D7A-677B-4108-ADA5-F1F3EC113600}" destId="{B1A6A052-1CFD-4FFC-9DA5-5A535D54C3CE}" srcOrd="4" destOrd="0" presId="urn:microsoft.com/office/officeart/2005/8/layout/vList2"/>
    <dgm:cxn modelId="{3BB97037-D048-404E-A7D8-488D5C3082A5}" type="presOf" srcId="{11DBB505-EFAE-4CE6-8190-C7B2E9EA50E2}" destId="{B1A6A052-1CFD-4FFC-9DA5-5A535D54C3CE}" srcOrd="0" destOrd="0" presId="urn:microsoft.com/office/officeart/2005/8/layout/vList2"/>
    <dgm:cxn modelId="{C149413B-A907-4AB9-8460-35D8B10767E9}" type="presParOf" srcId="{DB251D7A-677B-4108-ADA5-F1F3EC113600}" destId="{98E337D7-6DA2-40C5-A4BB-20050E7B7609}" srcOrd="5" destOrd="0" presId="urn:microsoft.com/office/officeart/2005/8/layout/vList2"/>
    <dgm:cxn modelId="{9D13275B-98A2-42FC-AB34-26E1EDAFC469}" type="presParOf" srcId="{DB251D7A-677B-4108-ADA5-F1F3EC113600}" destId="{08786551-E8A9-4BA7-8123-AC21051EBD43}" srcOrd="6" destOrd="0" presId="urn:microsoft.com/office/officeart/2005/8/layout/vList2"/>
    <dgm:cxn modelId="{0A09DAD8-5DB5-461B-BDF5-11F88C7D2E93}" type="presOf" srcId="{0B33D477-5BFE-4AB6-9592-F014673D5750}" destId="{08786551-E8A9-4BA7-8123-AC21051EBD43}"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111750" cy="5853113"/>
        <a:chOff x="0" y="0"/>
        <a:chExt cx="5111750" cy="5853113"/>
      </a:xfrm>
    </dsp:grpSpPr>
    <dsp:sp modelId="{8EE806EB-C3B6-4823-B3FB-8CBA4B69ACB8}">
      <dsp:nvSpPr>
        <dsp:cNvPr id="3" name="Rounded Rectangle 2"/>
        <dsp:cNvSpPr/>
      </dsp:nvSpPr>
      <dsp:spPr bwMode="white">
        <a:xfrm>
          <a:off x="0" y="0"/>
          <a:ext cx="5111750" cy="1672318"/>
        </a:xfrm>
        <a:prstGeom prst="roundRect">
          <a:avLst>
            <a:gd name="adj" fmla="val 10000"/>
          </a:avLst>
        </a:prstGeom>
      </dsp:spPr>
      <dsp:style>
        <a:lnRef idx="0">
          <a:schemeClr val="accent2"/>
        </a:lnRef>
        <a:fillRef idx="1">
          <a:schemeClr val="accent2">
            <a:tint val="40000"/>
          </a:schemeClr>
        </a:fillRef>
        <a:effectRef idx="0">
          <a:scrgbClr r="0" g="0" b="0"/>
        </a:effectRef>
        <a:fontRef idx="minor"/>
      </dsp:style>
      <dsp:txXfrm>
        <a:off x="0" y="0"/>
        <a:ext cx="5111750" cy="1672318"/>
      </dsp:txXfrm>
    </dsp:sp>
    <dsp:sp modelId="{F397A007-6645-4700-908C-57351A2A6F54}">
      <dsp:nvSpPr>
        <dsp:cNvPr id="4" name="Rectangles 3"/>
        <dsp:cNvSpPr/>
      </dsp:nvSpPr>
      <dsp:spPr bwMode="white">
        <a:xfrm>
          <a:off x="505876" y="376272"/>
          <a:ext cx="919775" cy="919775"/>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lnRef>
        <a:fillRef idx="1">
          <a:schemeClr val="accent2"/>
        </a:fillRef>
        <a:effectRef idx="0">
          <a:scrgbClr r="0" g="0" b="0"/>
        </a:effectRef>
        <a:fontRef idx="minor">
          <a:schemeClr val="lt1"/>
        </a:fontRef>
      </dsp:style>
      <dsp:txXfrm>
        <a:off x="505876" y="376272"/>
        <a:ext cx="919775" cy="919775"/>
      </dsp:txXfrm>
    </dsp:sp>
    <dsp:sp modelId="{478EE5F0-A748-4FC8-8B03-A60BFAC85225}">
      <dsp:nvSpPr>
        <dsp:cNvPr id="5" name="Rectangles 4"/>
        <dsp:cNvSpPr/>
      </dsp:nvSpPr>
      <dsp:spPr bwMode="white">
        <a:xfrm>
          <a:off x="1931527" y="0"/>
          <a:ext cx="3180223" cy="167231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76986" tIns="176986" rIns="176986" bIns="176986"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dirty="0">
              <a:solidFill>
                <a:schemeClr val="tx1"/>
              </a:solidFill>
            </a:rPr>
            <a:t>Which customers would churn in near future.</a:t>
          </a:r>
          <a:endParaRPr>
            <a:solidFill>
              <a:schemeClr val="tx1"/>
            </a:solidFill>
          </a:endParaRPr>
        </a:p>
      </dsp:txBody>
      <dsp:txXfrm>
        <a:off x="1931527" y="0"/>
        <a:ext cx="3180223" cy="1672318"/>
      </dsp:txXfrm>
    </dsp:sp>
    <dsp:sp modelId="{29ED08C3-4486-4C4D-83B6-8AFE06915BAD}">
      <dsp:nvSpPr>
        <dsp:cNvPr id="6" name="Rounded Rectangle 5"/>
        <dsp:cNvSpPr/>
      </dsp:nvSpPr>
      <dsp:spPr bwMode="white">
        <a:xfrm>
          <a:off x="0" y="2090398"/>
          <a:ext cx="5111750" cy="1672318"/>
        </a:xfrm>
        <a:prstGeom prst="roundRect">
          <a:avLst>
            <a:gd name="adj" fmla="val 10000"/>
          </a:avLst>
        </a:prstGeom>
      </dsp:spPr>
      <dsp:style>
        <a:lnRef idx="0">
          <a:schemeClr val="accent2"/>
        </a:lnRef>
        <a:fillRef idx="1">
          <a:schemeClr val="accent2">
            <a:tint val="40000"/>
          </a:schemeClr>
        </a:fillRef>
        <a:effectRef idx="0">
          <a:scrgbClr r="0" g="0" b="0"/>
        </a:effectRef>
        <a:fontRef idx="minor"/>
      </dsp:style>
      <dsp:txXfrm>
        <a:off x="0" y="2090398"/>
        <a:ext cx="5111750" cy="1672318"/>
      </dsp:txXfrm>
    </dsp:sp>
    <dsp:sp modelId="{2C9E9DAF-F4EB-4F27-8EAD-231E84D00FFA}">
      <dsp:nvSpPr>
        <dsp:cNvPr id="7" name="Rectangles 6"/>
        <dsp:cNvSpPr/>
      </dsp:nvSpPr>
      <dsp:spPr bwMode="white">
        <a:xfrm>
          <a:off x="505876" y="2466669"/>
          <a:ext cx="919775" cy="91977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lnRef>
        <a:fillRef idx="1">
          <a:schemeClr val="accent2"/>
        </a:fillRef>
        <a:effectRef idx="0">
          <a:scrgbClr r="0" g="0" b="0"/>
        </a:effectRef>
        <a:fontRef idx="minor">
          <a:schemeClr val="lt1"/>
        </a:fontRef>
      </dsp:style>
      <dsp:txXfrm>
        <a:off x="505876" y="2466669"/>
        <a:ext cx="919775" cy="919775"/>
      </dsp:txXfrm>
    </dsp:sp>
    <dsp:sp modelId="{1D0BEDCA-3C46-4A69-97B8-F5AD6931E42D}">
      <dsp:nvSpPr>
        <dsp:cNvPr id="8" name="Rectangles 7"/>
        <dsp:cNvSpPr/>
      </dsp:nvSpPr>
      <dsp:spPr bwMode="white">
        <a:xfrm>
          <a:off x="1931527" y="2090398"/>
          <a:ext cx="3180223" cy="167231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76986" tIns="176986" rIns="176986" bIns="176986"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en-US" dirty="0">
              <a:solidFill>
                <a:schemeClr val="tx1"/>
              </a:solidFill>
              <a:latin typeface="Calibri" panose="020F0502020204030204"/>
            </a:rPr>
            <a:t>Using decision tree algorithms</a:t>
          </a:r>
          <a:endParaRPr lang="en-US" dirty="0">
            <a:solidFill>
              <a:schemeClr val="tx1"/>
            </a:solidFill>
          </a:endParaRPr>
        </a:p>
      </dsp:txBody>
      <dsp:txXfrm>
        <a:off x="1931527" y="2090398"/>
        <a:ext cx="3180223" cy="1672318"/>
      </dsp:txXfrm>
    </dsp:sp>
    <dsp:sp modelId="{241D6880-322A-4088-8BE0-D3C2875493F4}">
      <dsp:nvSpPr>
        <dsp:cNvPr id="9" name="Rounded Rectangle 8"/>
        <dsp:cNvSpPr/>
      </dsp:nvSpPr>
      <dsp:spPr bwMode="white">
        <a:xfrm>
          <a:off x="0" y="4180795"/>
          <a:ext cx="5111750" cy="1672318"/>
        </a:xfrm>
        <a:prstGeom prst="roundRect">
          <a:avLst>
            <a:gd name="adj" fmla="val 10000"/>
          </a:avLst>
        </a:prstGeom>
      </dsp:spPr>
      <dsp:style>
        <a:lnRef idx="0">
          <a:schemeClr val="accent2"/>
        </a:lnRef>
        <a:fillRef idx="1">
          <a:schemeClr val="accent2">
            <a:tint val="40000"/>
          </a:schemeClr>
        </a:fillRef>
        <a:effectRef idx="0">
          <a:scrgbClr r="0" g="0" b="0"/>
        </a:effectRef>
        <a:fontRef idx="minor"/>
      </dsp:style>
      <dsp:txXfrm>
        <a:off x="0" y="4180795"/>
        <a:ext cx="5111750" cy="1672318"/>
      </dsp:txXfrm>
    </dsp:sp>
    <dsp:sp modelId="{9CAC70B6-55D3-4139-92D1-73D33CD3E213}">
      <dsp:nvSpPr>
        <dsp:cNvPr id="10" name="Rectangles 9"/>
        <dsp:cNvSpPr/>
      </dsp:nvSpPr>
      <dsp:spPr bwMode="white">
        <a:xfrm>
          <a:off x="505876" y="4557067"/>
          <a:ext cx="919775" cy="919775"/>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lnRef>
        <a:fillRef idx="1">
          <a:schemeClr val="accent2"/>
        </a:fillRef>
        <a:effectRef idx="0">
          <a:scrgbClr r="0" g="0" b="0"/>
        </a:effectRef>
        <a:fontRef idx="minor">
          <a:schemeClr val="lt1"/>
        </a:fontRef>
      </dsp:style>
      <dsp:txXfrm>
        <a:off x="505876" y="4557067"/>
        <a:ext cx="919775" cy="919775"/>
      </dsp:txXfrm>
    </dsp:sp>
    <dsp:sp modelId="{23C600A8-935E-4BFA-89F2-D45FCA9FB74A}">
      <dsp:nvSpPr>
        <dsp:cNvPr id="11" name="Rectangles 10"/>
        <dsp:cNvSpPr/>
      </dsp:nvSpPr>
      <dsp:spPr bwMode="white">
        <a:xfrm>
          <a:off x="1931527" y="4180795"/>
          <a:ext cx="3180223" cy="167231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76986" tIns="176986" rIns="176986" bIns="176986"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dirty="0">
              <a:solidFill>
                <a:schemeClr val="tx1"/>
              </a:solidFill>
            </a:rPr>
            <a:t>Identify customers with "Total Day Minutes"</a:t>
          </a:r>
          <a:endParaRPr>
            <a:solidFill>
              <a:schemeClr val="tx1"/>
            </a:solidFill>
          </a:endParaRPr>
        </a:p>
      </dsp:txBody>
      <dsp:txXfrm>
        <a:off x="1931527" y="4180795"/>
        <a:ext cx="3180223" cy="1672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111750" cy="5853113"/>
        <a:chOff x="0" y="0"/>
        <a:chExt cx="5111750" cy="5853113"/>
      </a:xfrm>
    </dsp:grpSpPr>
    <dsp:sp modelId="{10AEE27C-EB38-4E2E-8697-DFED756114FC}">
      <dsp:nvSpPr>
        <dsp:cNvPr id="3" name="Rounded Rectangle 2"/>
        <dsp:cNvSpPr/>
      </dsp:nvSpPr>
      <dsp:spPr bwMode="white">
        <a:xfrm>
          <a:off x="0" y="520106"/>
          <a:ext cx="5111750" cy="1144905"/>
        </a:xfrm>
        <a:prstGeom prst="roundRect">
          <a:avLst/>
        </a:prstGeom>
      </dsp:spPr>
      <dsp:style>
        <a:lnRef idx="0">
          <a:schemeClr val="lt1"/>
        </a:lnRef>
        <a:fillRef idx="3">
          <a:schemeClr val="accent1"/>
        </a:fillRef>
        <a:effectRef idx="2">
          <a:scrgbClr r="0" g="0" b="0"/>
        </a:effectRef>
        <a:fontRef idx="minor">
          <a:schemeClr val="lt1"/>
        </a:fontRef>
      </dsp:style>
      <dsp:txBody>
        <a:bodyPr vert="horz" wrap="square"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en-US" dirty="0"/>
            <a:t>Step 1 preparation </a:t>
          </a:r>
          <a:r>
            <a:rPr lang="en-US" dirty="0">
              <a:sym typeface="+mn-ea"/>
            </a:rPr>
            <a:t>data</a:t>
          </a:r>
          <a:r>
            <a:rPr lang="en-US" dirty="0"/>
            <a:t>:</a:t>
          </a:r>
          <a:r>
            <a:rPr lang="en-US" dirty="0">
              <a:latin typeface="Calibri" panose="020F0502020204030204"/>
            </a:rPr>
            <a:t> </a:t>
          </a:r>
          <a:r>
            <a:rPr lang="en-US" dirty="0"/>
            <a:t> </a:t>
          </a:r>
          <a:r>
            <a:rPr lang="en-US" dirty="0">
              <a:latin typeface="Calibri" panose="020F0502020204030204"/>
            </a:rPr>
            <a:t>  </a:t>
          </a:r>
          <a:r>
            <a:rPr lang="en-US" dirty="0"/>
            <a:t>descriptive statistic tables, charts </a:t>
          </a:r>
          <a:endParaRPr lang="en-US"/>
        </a:p>
      </dsp:txBody>
      <dsp:txXfrm>
        <a:off x="0" y="520106"/>
        <a:ext cx="5111750" cy="1144905"/>
      </dsp:txXfrm>
    </dsp:sp>
    <dsp:sp modelId="{EB78B93C-35CD-4264-8943-A9A55BFF6787}">
      <dsp:nvSpPr>
        <dsp:cNvPr id="4" name="Rounded Rectangle 3"/>
        <dsp:cNvSpPr/>
      </dsp:nvSpPr>
      <dsp:spPr bwMode="white">
        <a:xfrm>
          <a:off x="0" y="1742771"/>
          <a:ext cx="5111750" cy="1144905"/>
        </a:xfrm>
        <a:prstGeom prst="roundRect">
          <a:avLst/>
        </a:prstGeom>
      </dsp:spPr>
      <dsp:style>
        <a:lnRef idx="0">
          <a:schemeClr val="lt1"/>
        </a:lnRef>
        <a:fillRef idx="3">
          <a:schemeClr val="accent1"/>
        </a:fillRef>
        <a:effectRef idx="2">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en-US" dirty="0"/>
            <a:t>Step 2 checking missing value</a:t>
          </a:r>
        </a:p>
      </dsp:txBody>
      <dsp:txXfrm>
        <a:off x="0" y="1742771"/>
        <a:ext cx="5111750" cy="1144905"/>
      </dsp:txXfrm>
    </dsp:sp>
    <dsp:sp modelId="{B1A6A052-1CFD-4FFC-9DA5-5A535D54C3CE}">
      <dsp:nvSpPr>
        <dsp:cNvPr id="5" name="Rounded Rectangle 4"/>
        <dsp:cNvSpPr/>
      </dsp:nvSpPr>
      <dsp:spPr bwMode="white">
        <a:xfrm>
          <a:off x="0" y="2965437"/>
          <a:ext cx="5111750" cy="1144905"/>
        </a:xfrm>
        <a:prstGeom prst="roundRect">
          <a:avLst/>
        </a:prstGeom>
      </dsp:spPr>
      <dsp:style>
        <a:lnRef idx="0">
          <a:schemeClr val="lt1"/>
        </a:lnRef>
        <a:fillRef idx="3">
          <a:schemeClr val="accent1"/>
        </a:fillRef>
        <a:effectRef idx="2">
          <a:scrgbClr r="0" g="0" b="0"/>
        </a:effectRef>
        <a:fontRef idx="minor">
          <a:schemeClr val="lt1"/>
        </a:fontRef>
      </dsp:style>
      <dsp:txBody>
        <a:bodyPr vert="horz" wrap="square"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en-US" dirty="0"/>
            <a:t>Step 3</a:t>
          </a:r>
          <a:r>
            <a:rPr lang="en-US" dirty="0">
              <a:solidFill>
                <a:schemeClr val="bg1"/>
              </a:solidFill>
              <a:latin typeface="Calibri" panose="020F0502020204030204"/>
            </a:rPr>
            <a:t> </a:t>
          </a:r>
          <a:r>
            <a:rPr lang="en-US" dirty="0">
              <a:solidFill>
                <a:schemeClr val="bg1"/>
              </a:solidFill>
            </a:rPr>
            <a:t>converting incorrect Data type</a:t>
          </a:r>
        </a:p>
      </dsp:txBody>
      <dsp:txXfrm>
        <a:off x="0" y="2965437"/>
        <a:ext cx="5111750" cy="1144905"/>
      </dsp:txXfrm>
    </dsp:sp>
    <dsp:sp modelId="{08786551-E8A9-4BA7-8123-AC21051EBD43}">
      <dsp:nvSpPr>
        <dsp:cNvPr id="6" name="Rounded Rectangle 5"/>
        <dsp:cNvSpPr/>
      </dsp:nvSpPr>
      <dsp:spPr bwMode="white">
        <a:xfrm>
          <a:off x="0" y="4188102"/>
          <a:ext cx="5111750" cy="1144905"/>
        </a:xfrm>
        <a:prstGeom prst="roundRect">
          <a:avLst/>
        </a:prstGeom>
      </dsp:spPr>
      <dsp:style>
        <a:lnRef idx="0">
          <a:schemeClr val="lt1"/>
        </a:lnRef>
        <a:fillRef idx="3">
          <a:schemeClr val="accent1"/>
        </a:fillRef>
        <a:effectRef idx="2">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dirty="0"/>
            <a:t> list of selected features</a:t>
          </a:r>
        </a:p>
      </dsp:txBody>
      <dsp:txXfrm>
        <a:off x="0" y="4188102"/>
        <a:ext cx="5111750" cy="11449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FF738-7743-441D-8160-FD59067B7353}"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3D1B-F042-42D7-9CBC-5B754DED5A5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slide</a:t>
            </a:r>
            <a:endParaRPr lang="en-US" dirty="0"/>
          </a:p>
        </p:txBody>
      </p:sp>
      <p:sp>
        <p:nvSpPr>
          <p:cNvPr id="4" name="Slide Number Placeholder 3"/>
          <p:cNvSpPr>
            <a:spLocks noGrp="1"/>
          </p:cNvSpPr>
          <p:nvPr>
            <p:ph type="sldNum" sz="quarter" idx="10"/>
          </p:nvPr>
        </p:nvSpPr>
        <p:spPr/>
        <p:txBody>
          <a:bodyPr/>
          <a:lstStyle/>
          <a:p>
            <a:fld id="{F9993D1B-F042-42D7-9CBC-5B754DED5A5C}"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the</a:t>
            </a:r>
            <a:r>
              <a:rPr lang="en-US" baseline="0" dirty="0"/>
              <a:t> stakeholders (managers, CEOs, other data scientists, engineers) what are your final recommendation for the company.</a:t>
            </a:r>
            <a:endParaRPr lang="en-US" baseline="0" dirty="0"/>
          </a:p>
          <a:p>
            <a:r>
              <a:rPr lang="en-US" b="1" baseline="0" dirty="0"/>
              <a:t>Again the reminder, keep bullet points, figures or tables on the slide and for any </a:t>
            </a:r>
            <a:r>
              <a:rPr lang="en-US" b="1" baseline="0"/>
              <a:t>additional explanation use </a:t>
            </a:r>
            <a:r>
              <a:rPr lang="en-US" b="1" baseline="0" dirty="0"/>
              <a:t>the notes section on each slide.</a:t>
            </a:r>
            <a:endParaRPr lang="en-US" b="1" dirty="0"/>
          </a:p>
        </p:txBody>
      </p:sp>
      <p:sp>
        <p:nvSpPr>
          <p:cNvPr id="4" name="Slide Number Placeholder 3"/>
          <p:cNvSpPr>
            <a:spLocks noGrp="1"/>
          </p:cNvSpPr>
          <p:nvPr>
            <p:ph type="sldNum" sz="quarter" idx="10"/>
          </p:nvPr>
        </p:nvSpPr>
        <p:spPr/>
        <p:txBody>
          <a:bodyPr/>
          <a:lstStyle/>
          <a:p>
            <a:fld id="{F9993D1B-F042-42D7-9CBC-5B754DED5A5C}"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the</a:t>
            </a:r>
            <a:r>
              <a:rPr lang="en-US" baseline="0" dirty="0"/>
              <a:t> stakeholders (managers, CEOs, other data scientists, engineers) what are your final recommendation for the company.</a:t>
            </a:r>
            <a:endParaRPr lang="en-US" baseline="0" dirty="0"/>
          </a:p>
          <a:p>
            <a:r>
              <a:rPr lang="en-US" b="1" baseline="0" dirty="0"/>
              <a:t>Again the reminder, keep bullet points, figures or tables on the slide and for any </a:t>
            </a:r>
            <a:r>
              <a:rPr lang="en-US" b="1" baseline="0"/>
              <a:t>additional explanation use </a:t>
            </a:r>
            <a:r>
              <a:rPr lang="en-US" b="1" baseline="0" dirty="0"/>
              <a:t>the notes section on each slide.</a:t>
            </a:r>
            <a:endParaRPr lang="en-US" b="1" dirty="0"/>
          </a:p>
        </p:txBody>
      </p:sp>
      <p:sp>
        <p:nvSpPr>
          <p:cNvPr id="4" name="Slide Number Placeholder 3"/>
          <p:cNvSpPr>
            <a:spLocks noGrp="1"/>
          </p:cNvSpPr>
          <p:nvPr>
            <p:ph type="sldNum" sz="quarter" idx="10"/>
          </p:nvPr>
        </p:nvSpPr>
        <p:spPr/>
        <p:txBody>
          <a:bodyPr/>
          <a:lstStyle/>
          <a:p>
            <a:fld id="{F9993D1B-F042-42D7-9CBC-5B754DED5A5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state the problem you are addressing. For example, if your project is on Churn analysis, then give a brief explanation of it. Second, write the summary of your classification results (e.g., accuracy). Note do not clutter slides, just write bullet</a:t>
            </a:r>
            <a:r>
              <a:rPr lang="en-US" sz="1200" kern="1200" baseline="0" dirty="0">
                <a:solidFill>
                  <a:schemeClr val="tx1"/>
                </a:solidFill>
                <a:effectLst/>
                <a:latin typeface="+mn-lt"/>
                <a:ea typeface="+mn-ea"/>
                <a:cs typeface="+mn-cs"/>
              </a:rPr>
              <a:t> points. If you would like to provide further explanation, write in the notes section here.</a:t>
            </a:r>
            <a:endParaRPr lang="en-US" dirty="0"/>
          </a:p>
        </p:txBody>
      </p:sp>
      <p:sp>
        <p:nvSpPr>
          <p:cNvPr id="4" name="Slide Number Placeholder 3"/>
          <p:cNvSpPr>
            <a:spLocks noGrp="1"/>
          </p:cNvSpPr>
          <p:nvPr>
            <p:ph type="sldNum" sz="quarter" idx="10"/>
          </p:nvPr>
        </p:nvSpPr>
        <p:spPr/>
        <p:txBody>
          <a:bodyPr/>
          <a:lstStyle/>
          <a:p>
            <a:fld id="{F9993D1B-F042-42D7-9CBC-5B754DED5A5C}"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state the problem you are addressing. For example, if your project is on Churn analysis, then give a brief explanation of it. Second, write the summary of your classification results (e.g., accuracy). Note do not clutter slides, just write bullet</a:t>
            </a:r>
            <a:r>
              <a:rPr lang="en-US" sz="1200" kern="1200" baseline="0" dirty="0">
                <a:solidFill>
                  <a:schemeClr val="tx1"/>
                </a:solidFill>
                <a:effectLst/>
                <a:latin typeface="+mn-lt"/>
                <a:ea typeface="+mn-ea"/>
                <a:cs typeface="+mn-cs"/>
              </a:rPr>
              <a:t> points. If you would like to provide further explanation, write in the notes section here.</a:t>
            </a:r>
            <a:endParaRPr lang="en-US" dirty="0"/>
          </a:p>
        </p:txBody>
      </p:sp>
      <p:sp>
        <p:nvSpPr>
          <p:cNvPr id="4" name="Slide Number Placeholder 3"/>
          <p:cNvSpPr>
            <a:spLocks noGrp="1"/>
          </p:cNvSpPr>
          <p:nvPr>
            <p:ph type="sldNum" sz="quarter" idx="10"/>
          </p:nvPr>
        </p:nvSpPr>
        <p:spPr/>
        <p:txBody>
          <a:bodyPr/>
          <a:lstStyle/>
          <a:p>
            <a:fld id="{F9993D1B-F042-42D7-9CBC-5B754DED5A5C}"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workload distribution</a:t>
            </a:r>
            <a:r>
              <a:rPr lang="en-US" baseline="0" dirty="0"/>
              <a:t> here for each member.</a:t>
            </a:r>
            <a:endParaRPr lang="en-US" dirty="0"/>
          </a:p>
        </p:txBody>
      </p:sp>
      <p:sp>
        <p:nvSpPr>
          <p:cNvPr id="4" name="Slide Number Placeholder 3"/>
          <p:cNvSpPr>
            <a:spLocks noGrp="1"/>
          </p:cNvSpPr>
          <p:nvPr>
            <p:ph type="sldNum" sz="quarter" idx="10"/>
          </p:nvPr>
        </p:nvSpPr>
        <p:spPr/>
        <p:txBody>
          <a:bodyPr/>
          <a:lstStyle/>
          <a:p>
            <a:fld id="{F9993D1B-F042-42D7-9CBC-5B754DED5A5C}"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your steps of data preparation</a:t>
            </a:r>
            <a:r>
              <a:rPr lang="en-US" baseline="0" dirty="0"/>
              <a:t> that you performed during analysis of data in the order your performed them. For example, handling missing values, categorizing column or converting to numerical values, selecting feature, etc. If you want to show any figure/table feel free to insert but keep in mind that slides should be readable.</a:t>
            </a:r>
            <a:endParaRPr lang="en-US" dirty="0"/>
          </a:p>
        </p:txBody>
      </p:sp>
      <p:sp>
        <p:nvSpPr>
          <p:cNvPr id="4" name="Slide Number Placeholder 3"/>
          <p:cNvSpPr>
            <a:spLocks noGrp="1"/>
          </p:cNvSpPr>
          <p:nvPr>
            <p:ph type="sldNum" sz="quarter" idx="10"/>
          </p:nvPr>
        </p:nvSpPr>
        <p:spPr/>
        <p:txBody>
          <a:bodyPr/>
          <a:lstStyle/>
          <a:p>
            <a:fld id="{F9993D1B-F042-42D7-9CBC-5B754DED5A5C}"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a:t>
            </a:r>
            <a:r>
              <a:rPr lang="en-US" baseline="0" dirty="0"/>
              <a:t> is anything else to report that didn’t fit on the previous slide then use this one, any sort of visualization or creativity, etc.</a:t>
            </a:r>
            <a:endParaRPr lang="en-US" dirty="0"/>
          </a:p>
        </p:txBody>
      </p:sp>
      <p:sp>
        <p:nvSpPr>
          <p:cNvPr id="4" name="Slide Number Placeholder 3"/>
          <p:cNvSpPr>
            <a:spLocks noGrp="1"/>
          </p:cNvSpPr>
          <p:nvPr>
            <p:ph type="sldNum" sz="quarter" idx="10"/>
          </p:nvPr>
        </p:nvSpPr>
        <p:spPr/>
        <p:txBody>
          <a:bodyPr/>
          <a:lstStyle/>
          <a:p>
            <a:fld id="{F9993D1B-F042-42D7-9CBC-5B754DED5A5C}"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993D1B-F042-42D7-9CBC-5B754DED5A5C}"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993D1B-F042-42D7-9CBC-5B754DED5A5C}"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evaluation method you used: cross validation or train-test set split</a:t>
            </a:r>
            <a:endParaRPr lang="en-US" dirty="0"/>
          </a:p>
          <a:p>
            <a:r>
              <a:rPr lang="en-US" dirty="0"/>
              <a:t>Fill</a:t>
            </a:r>
            <a:r>
              <a:rPr lang="en-US" baseline="0" dirty="0"/>
              <a:t> out the table that will summarize your results</a:t>
            </a:r>
            <a:endParaRPr lang="en-US" baseline="0" dirty="0"/>
          </a:p>
          <a:p>
            <a:r>
              <a:rPr lang="en-US" baseline="0" dirty="0"/>
              <a:t>State which model is the best in your case. Are selected-features models they better than the baseline one?</a:t>
            </a:r>
            <a:endParaRPr lang="en-US" dirty="0"/>
          </a:p>
          <a:p>
            <a:endParaRPr lang="en-US" dirty="0"/>
          </a:p>
          <a:p>
            <a:r>
              <a:rPr lang="en-US" dirty="0"/>
              <a:t> </a:t>
            </a:r>
            <a:endParaRPr lang="en-US" dirty="0"/>
          </a:p>
        </p:txBody>
      </p:sp>
      <p:sp>
        <p:nvSpPr>
          <p:cNvPr id="4" name="Slide Number Placeholder 3"/>
          <p:cNvSpPr>
            <a:spLocks noGrp="1"/>
          </p:cNvSpPr>
          <p:nvPr>
            <p:ph type="sldNum" sz="quarter" idx="10"/>
          </p:nvPr>
        </p:nvSpPr>
        <p:spPr/>
        <p:txBody>
          <a:bodyPr/>
          <a:lstStyle/>
          <a:p>
            <a:fld id="{F9993D1B-F042-42D7-9CBC-5B754DED5A5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3886200" y="640894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pic>
        <p:nvPicPr>
          <p:cNvPr id="7" name="Picture 6"/>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274208"/>
            <a:ext cx="1653010" cy="58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8.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8.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6195"/>
            <a:ext cx="7772400" cy="1432560"/>
          </a:xfrm>
        </p:spPr>
        <p:txBody>
          <a:bodyPr/>
          <a:lstStyle/>
          <a:p>
            <a:r>
              <a:rPr lang="en-US" sz="2400" b="1" dirty="0">
                <a:latin typeface="Arial" panose="020B0604020202020204"/>
                <a:cs typeface="Arial" panose="020B0604020202020204"/>
              </a:rPr>
              <a:t>Telecommunication Company Customer Churn</a:t>
            </a:r>
            <a:endParaRPr lang="en-US" sz="2400" dirty="0">
              <a:cs typeface="Calibri" panose="020F0502020204030204"/>
            </a:endParaRPr>
          </a:p>
          <a:p>
            <a:endParaRPr lang="en-US" sz="2400" b="1" dirty="0">
              <a:solidFill>
                <a:srgbClr val="5F6368"/>
              </a:solidFill>
              <a:latin typeface="Arial" panose="020B0604020202020204"/>
              <a:cs typeface="Arial" panose="020B0604020202020204"/>
            </a:endParaRPr>
          </a:p>
        </p:txBody>
      </p:sp>
      <p:sp>
        <p:nvSpPr>
          <p:cNvPr id="3" name="Subtitle 2"/>
          <p:cNvSpPr>
            <a:spLocks noGrp="1"/>
          </p:cNvSpPr>
          <p:nvPr>
            <p:ph type="subTitle" idx="1"/>
          </p:nvPr>
        </p:nvSpPr>
        <p:spPr>
          <a:xfrm>
            <a:off x="1092200" y="3061335"/>
            <a:ext cx="7269480" cy="2487295"/>
          </a:xfrm>
        </p:spPr>
        <p:txBody>
          <a:bodyPr vert="horz" lIns="91440" tIns="45720" rIns="91440" bIns="45720" rtlCol="0" anchor="t">
            <a:normAutofit fontScale="50000" lnSpcReduction="20000"/>
          </a:bodyPr>
          <a:lstStyle/>
          <a:p>
            <a:r>
              <a:rPr lang="en-US" dirty="0" err="1">
                <a:solidFill>
                  <a:schemeClr val="tx1"/>
                </a:solidFill>
                <a:effectLst>
                  <a:outerShdw blurRad="38100" dist="19050" dir="2700000" algn="tl" rotWithShape="0">
                    <a:schemeClr val="dk1">
                      <a:alpha val="40000"/>
                    </a:schemeClr>
                  </a:outerShdw>
                </a:effectLst>
                <a:ea typeface="+mn-lt"/>
                <a:cs typeface="+mn-lt"/>
              </a:rPr>
              <a:t>by </a:t>
            </a:r>
            <a:endParaRPr lang="en-US" dirty="0">
              <a:ea typeface="+mn-lt"/>
              <a:cs typeface="+mn-lt"/>
            </a:endParaRPr>
          </a:p>
          <a:p>
            <a:endParaRPr lang="en-US" dirty="0">
              <a:ea typeface="+mn-lt"/>
              <a:cs typeface="+mn-lt"/>
            </a:endParaRPr>
          </a:p>
          <a:p>
            <a:r>
              <a:rPr lang="en-US" dirty="0">
                <a:ln/>
                <a:solidFill>
                  <a:schemeClr val="tx1"/>
                </a:solidFill>
                <a:effectLst>
                  <a:outerShdw blurRad="38100" dist="19050" dir="2700000" algn="tl" rotWithShape="0">
                    <a:schemeClr val="dk1">
                      <a:alpha val="40000"/>
                    </a:schemeClr>
                  </a:outerShdw>
                </a:effectLst>
                <a:ea typeface="+mn-lt"/>
                <a:cs typeface="+mn-lt"/>
              </a:rPr>
              <a:t>&lt; </a:t>
            </a:r>
            <a:r>
              <a:rPr lang="en-US" dirty="0" err="1">
                <a:ln/>
                <a:solidFill>
                  <a:schemeClr val="tx1"/>
                </a:solidFill>
                <a:effectLst>
                  <a:outerShdw blurRad="38100" dist="19050" dir="2700000" algn="tl" rotWithShape="0">
                    <a:schemeClr val="dk1">
                      <a:alpha val="40000"/>
                    </a:schemeClr>
                  </a:outerShdw>
                </a:effectLst>
                <a:ea typeface="+mn-lt"/>
                <a:cs typeface="+mn-lt"/>
              </a:rPr>
              <a:t>Maliheh</a:t>
            </a:r>
            <a:r>
              <a:rPr lang="en-US" dirty="0">
                <a:ln/>
                <a:solidFill>
                  <a:schemeClr val="tx1"/>
                </a:solidFill>
                <a:effectLst>
                  <a:outerShdw blurRad="38100" dist="19050" dir="2700000" algn="tl" rotWithShape="0">
                    <a:schemeClr val="dk1">
                      <a:alpha val="40000"/>
                    </a:schemeClr>
                  </a:outerShdw>
                </a:effectLst>
                <a:ea typeface="+mn-lt"/>
                <a:cs typeface="+mn-lt"/>
              </a:rPr>
              <a:t> </a:t>
            </a:r>
            <a:r>
              <a:rPr lang="en-US" dirty="0" err="1">
                <a:ln/>
                <a:solidFill>
                  <a:schemeClr val="tx1"/>
                </a:solidFill>
                <a:effectLst>
                  <a:outerShdw blurRad="38100" dist="19050" dir="2700000" algn="tl" rotWithShape="0">
                    <a:schemeClr val="dk1">
                      <a:alpha val="40000"/>
                    </a:schemeClr>
                  </a:outerShdw>
                </a:effectLst>
                <a:ea typeface="+mn-lt"/>
                <a:cs typeface="+mn-lt"/>
              </a:rPr>
              <a:t>Garoosiha</a:t>
            </a:r>
            <a:r>
              <a:rPr lang="en-US" dirty="0">
                <a:ln/>
                <a:solidFill>
                  <a:schemeClr val="tx1"/>
                </a:solidFill>
                <a:effectLst>
                  <a:outerShdw blurRad="38100" dist="19050" dir="2700000" algn="tl" rotWithShape="0">
                    <a:schemeClr val="dk1">
                      <a:alpha val="40000"/>
                    </a:schemeClr>
                  </a:outerShdw>
                </a:effectLst>
                <a:ea typeface="+mn-lt"/>
                <a:cs typeface="+mn-lt"/>
              </a:rPr>
              <a:t>&gt;, &lt;</a:t>
            </a:r>
            <a:r>
              <a:rPr lang="en-US" dirty="0" err="1">
                <a:ln/>
                <a:solidFill>
                  <a:schemeClr val="tx1"/>
                </a:solidFill>
                <a:effectLst>
                  <a:outerShdw blurRad="38100" dist="19050" dir="2700000" algn="tl" rotWithShape="0">
                    <a:schemeClr val="dk1">
                      <a:alpha val="40000"/>
                    </a:schemeClr>
                  </a:outerShdw>
                </a:effectLst>
                <a:ea typeface="+mn-lt"/>
                <a:cs typeface="+mn-lt"/>
              </a:rPr>
              <a:t>mgaroosiha</a:t>
            </a:r>
            <a:r>
              <a:rPr lang="en-US" dirty="0">
                <a:ln/>
                <a:solidFill>
                  <a:schemeClr val="tx1"/>
                </a:solidFill>
                <a:effectLst>
                  <a:outerShdw blurRad="38100" dist="19050" dir="2700000" algn="tl" rotWithShape="0">
                    <a:schemeClr val="dk1">
                      <a:alpha val="40000"/>
                    </a:schemeClr>
                  </a:outerShdw>
                </a:effectLst>
                <a:ea typeface="+mn-lt"/>
                <a:cs typeface="+mn-lt"/>
              </a:rPr>
              <a:t>@ torontomu.ca &gt; </a:t>
            </a:r>
            <a:endParaRPr lang="en-US" dirty="0">
              <a:ln/>
              <a:solidFill>
                <a:schemeClr val="tx1"/>
              </a:solidFill>
              <a:effectLst>
                <a:outerShdw blurRad="38100" dist="19050" dir="2700000" algn="tl" rotWithShape="0">
                  <a:schemeClr val="dk1">
                    <a:alpha val="40000"/>
                  </a:schemeClr>
                </a:outerShdw>
              </a:effectLst>
              <a:ea typeface="+mn-lt"/>
              <a:cs typeface="+mn-lt"/>
            </a:endParaRPr>
          </a:p>
          <a:p>
            <a:endParaRPr lang="en-US" dirty="0">
              <a:ln/>
              <a:solidFill>
                <a:schemeClr val="tx1"/>
              </a:solidFill>
              <a:effectLst>
                <a:outerShdw blurRad="38100" dist="19050" dir="2700000" algn="tl" rotWithShape="0">
                  <a:schemeClr val="dk1">
                    <a:alpha val="40000"/>
                  </a:schemeClr>
                </a:outerShdw>
              </a:effectLst>
            </a:endParaRPr>
          </a:p>
          <a:p>
            <a:r>
              <a:rPr lang="en-US" dirty="0">
                <a:ln/>
                <a:solidFill>
                  <a:schemeClr val="tx1"/>
                </a:solidFill>
                <a:effectLst>
                  <a:outerShdw blurRad="38100" dist="19050" dir="2700000" algn="tl" rotWithShape="0">
                    <a:schemeClr val="dk1">
                      <a:alpha val="40000"/>
                    </a:schemeClr>
                  </a:outerShdw>
                </a:effectLst>
                <a:ea typeface="+mn-lt"/>
                <a:cs typeface="+mn-lt"/>
              </a:rPr>
              <a:t>&lt;Shadi Rashed&gt;, &lt;</a:t>
            </a:r>
            <a:r>
              <a:rPr lang="en-US" dirty="0" err="1">
                <a:ln/>
                <a:solidFill>
                  <a:schemeClr val="tx1"/>
                </a:solidFill>
                <a:effectLst>
                  <a:outerShdw blurRad="38100" dist="19050" dir="2700000" algn="tl" rotWithShape="0">
                    <a:schemeClr val="dk1">
                      <a:alpha val="40000"/>
                    </a:schemeClr>
                  </a:outerShdw>
                </a:effectLst>
                <a:ea typeface="+mn-lt"/>
                <a:cs typeface="+mn-lt"/>
              </a:rPr>
              <a:t>shadi.rashed</a:t>
            </a:r>
            <a:r>
              <a:rPr lang="en-US" dirty="0">
                <a:ln/>
                <a:solidFill>
                  <a:schemeClr val="tx1"/>
                </a:solidFill>
                <a:effectLst>
                  <a:outerShdw blurRad="38100" dist="19050" dir="2700000" algn="tl" rotWithShape="0">
                    <a:schemeClr val="dk1">
                      <a:alpha val="40000"/>
                    </a:schemeClr>
                  </a:outerShdw>
                </a:effectLst>
                <a:ea typeface="+mn-lt"/>
                <a:cs typeface="+mn-lt"/>
              </a:rPr>
              <a:t>@ torontomu.ca &gt; </a:t>
            </a:r>
            <a:endParaRPr lang="en-US" dirty="0">
              <a:ln/>
              <a:solidFill>
                <a:schemeClr val="tx1"/>
              </a:solidFill>
              <a:effectLst>
                <a:outerShdw blurRad="38100" dist="19050" dir="2700000" algn="tl" rotWithShape="0">
                  <a:schemeClr val="dk1">
                    <a:alpha val="40000"/>
                  </a:schemeClr>
                </a:outerShdw>
              </a:effectLst>
              <a:ea typeface="+mn-lt"/>
              <a:cs typeface="+mn-lt"/>
            </a:endParaRPr>
          </a:p>
          <a:p>
            <a:endParaRPr lang="en-US" dirty="0">
              <a:ln/>
              <a:solidFill>
                <a:schemeClr val="tx1"/>
              </a:solidFill>
              <a:effectLst>
                <a:outerShdw blurRad="38100" dist="19050" dir="2700000" algn="tl" rotWithShape="0">
                  <a:schemeClr val="dk1">
                    <a:alpha val="40000"/>
                  </a:schemeClr>
                </a:outerShdw>
              </a:effectLst>
              <a:ea typeface="+mn-lt"/>
              <a:cs typeface="+mn-lt"/>
            </a:endParaRPr>
          </a:p>
          <a:p>
            <a:r>
              <a:rPr lang="en-US" dirty="0">
                <a:ln/>
                <a:solidFill>
                  <a:schemeClr val="tx1"/>
                </a:solidFill>
                <a:effectLst>
                  <a:outerShdw blurRad="38100" dist="19050" dir="2700000" algn="tl" rotWithShape="0">
                    <a:schemeClr val="dk1">
                      <a:alpha val="40000"/>
                    </a:schemeClr>
                  </a:outerShdw>
                </a:effectLst>
                <a:ea typeface="+mn-lt"/>
                <a:cs typeface="+mn-lt"/>
              </a:rPr>
              <a:t>&lt; Pooria Ghahramani&gt;, &lt; </a:t>
            </a:r>
            <a:r>
              <a:rPr lang="en-US" dirty="0" err="1">
                <a:ln/>
                <a:solidFill>
                  <a:schemeClr val="tx1"/>
                </a:solidFill>
                <a:effectLst>
                  <a:outerShdw blurRad="38100" dist="19050" dir="2700000" algn="tl" rotWithShape="0">
                    <a:schemeClr val="dk1">
                      <a:alpha val="40000"/>
                    </a:schemeClr>
                  </a:outerShdw>
                </a:effectLst>
                <a:ea typeface="+mn-lt"/>
                <a:cs typeface="+mn-lt"/>
              </a:rPr>
              <a:t>pooria.ghahramani@torontomu.ca</a:t>
            </a:r>
            <a:r>
              <a:rPr lang="en-US" dirty="0">
                <a:ln/>
                <a:solidFill>
                  <a:schemeClr val="tx1"/>
                </a:solidFill>
                <a:effectLst>
                  <a:outerShdw blurRad="38100" dist="19050" dir="2700000" algn="tl" rotWithShape="0">
                    <a:schemeClr val="dk1">
                      <a:alpha val="40000"/>
                    </a:schemeClr>
                  </a:outerShdw>
                </a:effectLst>
                <a:ea typeface="+mn-lt"/>
                <a:cs typeface="+mn-lt"/>
              </a:rPr>
              <a:t>&gt;</a:t>
            </a:r>
            <a:endParaRPr lang="en-US" dirty="0">
              <a:ln/>
              <a:solidFill>
                <a:schemeClr val="tx1"/>
              </a:solidFill>
              <a:effectLst>
                <a:outerShdw blurRad="38100" dist="19050" dir="2700000" algn="tl" rotWithShape="0">
                  <a:schemeClr val="dk1">
                    <a:alpha val="40000"/>
                  </a:schemeClr>
                </a:outerShdw>
              </a:effectLst>
              <a:cs typeface="Calibri" panose="020F0502020204030204"/>
            </a:endParaRPr>
          </a:p>
          <a:p>
            <a:br>
              <a:rPr lang="en-US" dirty="0"/>
            </a:br>
            <a:endParaRPr lang="en-US" dirty="0"/>
          </a:p>
          <a:p>
            <a:pPr algn="l"/>
            <a:r>
              <a:rPr lang="en-US" dirty="0">
                <a:cs typeface="Calibri" panose="020F0502020204030204"/>
              </a:rPr>
              <a:t>                                    </a:t>
            </a:r>
            <a:endParaRPr lang="en-US" dirty="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Weka Selected Attributes</a:t>
            </a:r>
            <a:endParaRPr lang="en-US" dirty="0"/>
          </a:p>
        </p:txBody>
      </p:sp>
      <p:pic>
        <p:nvPicPr>
          <p:cNvPr id="5" name="Content Placeholder 4"/>
          <p:cNvPicPr>
            <a:picLocks noGrp="1" noChangeAspect="1"/>
          </p:cNvPicPr>
          <p:nvPr>
            <p:ph idx="1"/>
          </p:nvPr>
        </p:nvPicPr>
        <p:blipFill>
          <a:blip r:embed="rId1"/>
          <a:stretch>
            <a:fillRect/>
          </a:stretch>
        </p:blipFill>
        <p:spPr>
          <a:xfrm>
            <a:off x="1543050" y="1854200"/>
            <a:ext cx="6057900" cy="1574800"/>
          </a:xfrm>
          <a:prstGeom prst="rect">
            <a:avLst/>
          </a:prstGeom>
        </p:spPr>
      </p:pic>
      <p:pic>
        <p:nvPicPr>
          <p:cNvPr id="7" name="Picture 6"/>
          <p:cNvPicPr>
            <a:picLocks noChangeAspect="1"/>
          </p:cNvPicPr>
          <p:nvPr/>
        </p:nvPicPr>
        <p:blipFill>
          <a:blip r:embed="rId2"/>
          <a:stretch>
            <a:fillRect/>
          </a:stretch>
        </p:blipFill>
        <p:spPr>
          <a:xfrm>
            <a:off x="1638300" y="3429000"/>
            <a:ext cx="5867400" cy="2451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Weka Selected Attributes</a:t>
            </a:r>
            <a:endParaRPr lang="en-US" dirty="0"/>
          </a:p>
        </p:txBody>
      </p:sp>
      <p:pic>
        <p:nvPicPr>
          <p:cNvPr id="5" name="Content Placeholder 4"/>
          <p:cNvPicPr>
            <a:picLocks noGrp="1" noChangeAspect="1"/>
          </p:cNvPicPr>
          <p:nvPr>
            <p:ph idx="1"/>
          </p:nvPr>
        </p:nvPicPr>
        <p:blipFill>
          <a:blip r:embed="rId1"/>
          <a:stretch>
            <a:fillRect/>
          </a:stretch>
        </p:blipFill>
        <p:spPr>
          <a:xfrm>
            <a:off x="1543050" y="1854200"/>
            <a:ext cx="6057900" cy="1574800"/>
          </a:xfrm>
          <a:prstGeom prst="rect">
            <a:avLst/>
          </a:prstGeom>
        </p:spPr>
      </p:pic>
      <p:pic>
        <p:nvPicPr>
          <p:cNvPr id="7" name="Picture 6"/>
          <p:cNvPicPr>
            <a:picLocks noChangeAspect="1"/>
          </p:cNvPicPr>
          <p:nvPr/>
        </p:nvPicPr>
        <p:blipFill>
          <a:blip r:embed="rId2"/>
          <a:stretch>
            <a:fillRect/>
          </a:stretch>
        </p:blipFill>
        <p:spPr>
          <a:xfrm>
            <a:off x="1638300" y="3429000"/>
            <a:ext cx="5867400" cy="2451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Weka Selected Attributes</a:t>
            </a:r>
            <a:br>
              <a:rPr lang="en-US" dirty="0"/>
            </a:br>
            <a:r>
              <a:rPr lang="en-US" dirty="0"/>
              <a:t>1- International Plan</a:t>
            </a:r>
            <a:endParaRPr lang="en-US" dirty="0"/>
          </a:p>
        </p:txBody>
      </p:sp>
      <p:pic>
        <p:nvPicPr>
          <p:cNvPr id="10" name="Picture 9"/>
          <p:cNvPicPr>
            <a:picLocks noChangeAspect="1"/>
          </p:cNvPicPr>
          <p:nvPr/>
        </p:nvPicPr>
        <p:blipFill>
          <a:blip r:embed="rId1"/>
          <a:stretch>
            <a:fillRect/>
          </a:stretch>
        </p:blipFill>
        <p:spPr>
          <a:xfrm>
            <a:off x="685800" y="1905000"/>
            <a:ext cx="7772400" cy="378979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Weka Selected Attributes</a:t>
            </a:r>
            <a:br>
              <a:rPr lang="en-US" dirty="0"/>
            </a:br>
            <a:r>
              <a:rPr lang="en-US" dirty="0"/>
              <a:t>2- Total Daily Minutes</a:t>
            </a:r>
            <a:endParaRPr lang="en-US" dirty="0"/>
          </a:p>
        </p:txBody>
      </p:sp>
      <p:pic>
        <p:nvPicPr>
          <p:cNvPr id="6" name="Picture 5"/>
          <p:cNvPicPr>
            <a:picLocks noChangeAspect="1"/>
          </p:cNvPicPr>
          <p:nvPr/>
        </p:nvPicPr>
        <p:blipFill>
          <a:blip r:embed="rId1"/>
          <a:stretch>
            <a:fillRect/>
          </a:stretch>
        </p:blipFill>
        <p:spPr>
          <a:xfrm>
            <a:off x="1295400" y="1828800"/>
            <a:ext cx="6934200" cy="43286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Weka Selected Attributes</a:t>
            </a:r>
            <a:br>
              <a:rPr lang="en-US" dirty="0"/>
            </a:br>
            <a:r>
              <a:rPr lang="en-US" dirty="0"/>
              <a:t>3 - Number of customer Service Calls</a:t>
            </a:r>
            <a:endParaRPr lang="en-US" dirty="0"/>
          </a:p>
        </p:txBody>
      </p:sp>
      <p:pic>
        <p:nvPicPr>
          <p:cNvPr id="3" name="Picture 2"/>
          <p:cNvPicPr>
            <a:picLocks noChangeAspect="1"/>
          </p:cNvPicPr>
          <p:nvPr/>
        </p:nvPicPr>
        <p:blipFill>
          <a:blip r:embed="rId1"/>
          <a:stretch>
            <a:fillRect/>
          </a:stretch>
        </p:blipFill>
        <p:spPr>
          <a:xfrm>
            <a:off x="685800" y="1600200"/>
            <a:ext cx="7772400" cy="47763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Weka Selected Attributes</a:t>
            </a:r>
            <a:br>
              <a:rPr lang="en-US" dirty="0"/>
            </a:br>
            <a:r>
              <a:rPr lang="en-US" dirty="0"/>
              <a:t>4- Churn </a:t>
            </a:r>
            <a:endParaRPr lang="en-US" dirty="0"/>
          </a:p>
        </p:txBody>
      </p:sp>
      <p:pic>
        <p:nvPicPr>
          <p:cNvPr id="4" name="Picture 3"/>
          <p:cNvPicPr>
            <a:picLocks noChangeAspect="1"/>
          </p:cNvPicPr>
          <p:nvPr/>
        </p:nvPicPr>
        <p:blipFill>
          <a:blip r:embed="rId1"/>
          <a:stretch>
            <a:fillRect/>
          </a:stretch>
        </p:blipFill>
        <p:spPr>
          <a:xfrm>
            <a:off x="685800" y="1618989"/>
            <a:ext cx="7772400" cy="362002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Filtered Data DT</a:t>
            </a:r>
            <a:endParaRPr lang="en-US" dirty="0"/>
          </a:p>
        </p:txBody>
      </p:sp>
      <p:sp>
        <p:nvSpPr>
          <p:cNvPr id="4" name="Content Placeholder 3"/>
          <p:cNvSpPr>
            <a:spLocks noGrp="1"/>
          </p:cNvSpPr>
          <p:nvPr>
            <p:ph idx="1"/>
          </p:nvPr>
        </p:nvSpPr>
        <p:spPr/>
        <p:txBody>
          <a:bodyPr/>
          <a:lstStyle/>
          <a:p>
            <a:endParaRPr lang="en-US"/>
          </a:p>
        </p:txBody>
      </p:sp>
      <p:pic>
        <p:nvPicPr>
          <p:cNvPr id="6" name="Content Placeholder 4"/>
          <p:cNvPicPr>
            <a:picLocks noChangeAspect="1"/>
          </p:cNvPicPr>
          <p:nvPr/>
        </p:nvPicPr>
        <p:blipFill>
          <a:blip r:embed="rId1"/>
          <a:stretch>
            <a:fillRect/>
          </a:stretch>
        </p:blipFill>
        <p:spPr>
          <a:xfrm>
            <a:off x="488950" y="1621631"/>
            <a:ext cx="8166100" cy="4483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of DT for filtered data</a:t>
            </a:r>
            <a:endParaRPr lang="en-US" dirty="0"/>
          </a:p>
        </p:txBody>
      </p:sp>
      <p:pic>
        <p:nvPicPr>
          <p:cNvPr id="9" name="Content Placeholder 8"/>
          <p:cNvPicPr>
            <a:picLocks noGrp="1" noChangeAspect="1"/>
          </p:cNvPicPr>
          <p:nvPr>
            <p:ph idx="1"/>
          </p:nvPr>
        </p:nvPicPr>
        <p:blipFill>
          <a:blip r:embed="rId1"/>
          <a:stretch>
            <a:fillRect/>
          </a:stretch>
        </p:blipFill>
        <p:spPr>
          <a:xfrm>
            <a:off x="863600" y="2034381"/>
            <a:ext cx="7416800" cy="3657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of NB for filtered data</a:t>
            </a:r>
            <a:endParaRPr lang="en-US" dirty="0"/>
          </a:p>
        </p:txBody>
      </p:sp>
      <p:pic>
        <p:nvPicPr>
          <p:cNvPr id="5" name="Content Placeholder 4"/>
          <p:cNvPicPr>
            <a:picLocks noGrp="1" noChangeAspect="1"/>
          </p:cNvPicPr>
          <p:nvPr>
            <p:ph idx="1"/>
          </p:nvPr>
        </p:nvPicPr>
        <p:blipFill>
          <a:blip r:embed="rId1"/>
          <a:stretch>
            <a:fillRect/>
          </a:stretch>
        </p:blipFill>
        <p:spPr>
          <a:xfrm>
            <a:off x="742950" y="2015331"/>
            <a:ext cx="7658100" cy="36957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Metrics Comparison</a:t>
            </a:r>
            <a:endParaRPr lang="en-US" dirty="0"/>
          </a:p>
        </p:txBody>
      </p:sp>
      <p:pic>
        <p:nvPicPr>
          <p:cNvPr id="4" name="Content Placeholder 8"/>
          <p:cNvPicPr>
            <a:picLocks noGrp="1" noChangeAspect="1"/>
          </p:cNvPicPr>
          <p:nvPr>
            <p:ph idx="1"/>
          </p:nvPr>
        </p:nvPicPr>
        <p:blipFill>
          <a:blip r:embed="rId1"/>
          <a:stretch>
            <a:fillRect/>
          </a:stretch>
        </p:blipFill>
        <p:spPr>
          <a:xfrm>
            <a:off x="863601" y="2034381"/>
            <a:ext cx="3708400" cy="3604419"/>
          </a:xfrm>
          <a:prstGeom prst="rect">
            <a:avLst/>
          </a:prstGeom>
        </p:spPr>
      </p:pic>
      <p:pic>
        <p:nvPicPr>
          <p:cNvPr id="5" name="Content Placeholder 4"/>
          <p:cNvPicPr>
            <a:picLocks noChangeAspect="1"/>
          </p:cNvPicPr>
          <p:nvPr/>
        </p:nvPicPr>
        <p:blipFill>
          <a:blip r:embed="rId2"/>
          <a:stretch>
            <a:fillRect/>
          </a:stretch>
        </p:blipFill>
        <p:spPr>
          <a:xfrm>
            <a:off x="4692650" y="2015331"/>
            <a:ext cx="3708400" cy="3695700"/>
          </a:xfrm>
          <a:prstGeom prst="rect">
            <a:avLst/>
          </a:prstGeom>
        </p:spPr>
      </p:pic>
      <p:sp>
        <p:nvSpPr>
          <p:cNvPr id="6" name="TextBox 5"/>
          <p:cNvSpPr txBox="1"/>
          <p:nvPr/>
        </p:nvSpPr>
        <p:spPr>
          <a:xfrm>
            <a:off x="990600" y="1219200"/>
            <a:ext cx="2667000" cy="369332"/>
          </a:xfrm>
          <a:prstGeom prst="rect">
            <a:avLst/>
          </a:prstGeom>
          <a:noFill/>
        </p:spPr>
        <p:txBody>
          <a:bodyPr wrap="square" rtlCol="0">
            <a:spAutoFit/>
          </a:bodyPr>
          <a:lstStyle/>
          <a:p>
            <a:pPr algn="ctr"/>
            <a:r>
              <a:rPr lang="en-US" dirty="0"/>
              <a:t>DT</a:t>
            </a:r>
            <a:endParaRPr lang="en-US" dirty="0"/>
          </a:p>
        </p:txBody>
      </p:sp>
      <p:sp>
        <p:nvSpPr>
          <p:cNvPr id="7" name="TextBox 6"/>
          <p:cNvSpPr txBox="1"/>
          <p:nvPr/>
        </p:nvSpPr>
        <p:spPr>
          <a:xfrm>
            <a:off x="4725987" y="1219200"/>
            <a:ext cx="2667000" cy="369332"/>
          </a:xfrm>
          <a:prstGeom prst="rect">
            <a:avLst/>
          </a:prstGeom>
          <a:noFill/>
        </p:spPr>
        <p:txBody>
          <a:bodyPr wrap="square" rtlCol="0">
            <a:spAutoFit/>
          </a:bodyPr>
          <a:lstStyle/>
          <a:p>
            <a:pPr algn="ctr"/>
            <a:r>
              <a:rPr lang="en-US" dirty="0"/>
              <a:t>NB</a:t>
            </a:r>
            <a:endParaRPr lang="en-US" dirty="0"/>
          </a:p>
        </p:txBody>
      </p:sp>
      <p:sp>
        <p:nvSpPr>
          <p:cNvPr id="3" name="TextBox 2"/>
          <p:cNvSpPr txBox="1"/>
          <p:nvPr/>
        </p:nvSpPr>
        <p:spPr>
          <a:xfrm>
            <a:off x="1028700" y="5879881"/>
            <a:ext cx="7086600" cy="737235"/>
          </a:xfrm>
          <a:prstGeom prst="rect">
            <a:avLst/>
          </a:prstGeom>
          <a:noFill/>
        </p:spPr>
        <p:txBody>
          <a:bodyPr wrap="square" rtlCol="0">
            <a:spAutoFit/>
          </a:bodyPr>
          <a:lstStyle/>
          <a:p>
            <a:r>
              <a:rPr lang="en-US" sz="1200" dirty="0"/>
              <a:t>In this Model: what is desired for us is the FP of position 0 to below. So, the higher precision is desirable for us.</a:t>
            </a:r>
            <a:endParaRPr lang="en-US" sz="1200" dirty="0"/>
          </a:p>
          <a:p>
            <a:r>
              <a:rPr lang="en-US" sz="1200" dirty="0"/>
              <a:t>Also filtering data does not increase the percision. </a:t>
            </a:r>
            <a:endParaRPr lang="en-US" sz="12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normAutofit lnSpcReduction="10000"/>
          </a:bodyPr>
          <a:lstStyle/>
          <a:p>
            <a:r>
              <a:rPr lang="en-US" sz="2400" dirty="0">
                <a:sym typeface="+mn-ea"/>
              </a:rPr>
              <a:t>Problem: the company would like to know in advance which customers would churn in near future. </a:t>
            </a:r>
            <a:r>
              <a:rPr lang="en-US" sz="2400" dirty="0">
                <a:sym typeface="+mn-ea"/>
              </a:rPr>
              <a:t>This dataset has 21 attributes including binary class attribute about churn</a:t>
            </a:r>
            <a:r>
              <a:rPr lang="en-US" sz="2400" dirty="0">
                <a:sym typeface="+mn-ea"/>
              </a:rPr>
              <a:t> </a:t>
            </a:r>
            <a:endParaRPr lang="en-US" sz="2400" dirty="0">
              <a:sym typeface="+mn-ea"/>
            </a:endParaRPr>
          </a:p>
          <a:p>
            <a:pPr marL="0" indent="0">
              <a:buNone/>
            </a:pPr>
            <a:endParaRPr lang="en-US" sz="2400" dirty="0">
              <a:sym typeface="+mn-ea"/>
            </a:endParaRPr>
          </a:p>
          <a:p>
            <a:r>
              <a:rPr lang="en-US" sz="2400" dirty="0"/>
              <a:t>Using Desition Tree for prediction of potential customers to churn </a:t>
            </a:r>
            <a:endParaRPr lang="en-US" sz="2400" dirty="0"/>
          </a:p>
          <a:p>
            <a:endParaRPr lang="en-US" sz="2400" dirty="0"/>
          </a:p>
          <a:p>
            <a:pPr marL="0" indent="0">
              <a:buNone/>
            </a:pPr>
            <a:endParaRPr lang="en-US" sz="2400" dirty="0"/>
          </a:p>
          <a:p>
            <a:r>
              <a:rPr lang="en-US" sz="2400" dirty="0"/>
              <a:t>Improving customer service and attention for customers who use the service for more minutes during the daytime.</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Modeling</a:t>
            </a:r>
            <a:endParaRPr lang="en-US" dirty="0"/>
          </a:p>
        </p:txBody>
      </p:sp>
      <p:sp>
        <p:nvSpPr>
          <p:cNvPr id="3" name="Content Placeholder 2"/>
          <p:cNvSpPr>
            <a:spLocks noGrp="1"/>
          </p:cNvSpPr>
          <p:nvPr>
            <p:ph idx="1"/>
          </p:nvPr>
        </p:nvSpPr>
        <p:spPr/>
        <p:txBody>
          <a:bodyPr/>
          <a:lstStyle/>
          <a:p>
            <a:r>
              <a:rPr lang="en-US" dirty="0"/>
              <a:t>Evaluation method</a:t>
            </a:r>
            <a:endParaRPr lang="en-US" dirty="0"/>
          </a:p>
          <a:p>
            <a:r>
              <a:rPr lang="en-US" dirty="0"/>
              <a:t>Results</a:t>
            </a:r>
            <a:endParaRPr lang="en-US" dirty="0"/>
          </a:p>
          <a:p>
            <a:endParaRPr lang="en-US" dirty="0"/>
          </a:p>
        </p:txBody>
      </p:sp>
      <p:graphicFrame>
        <p:nvGraphicFramePr>
          <p:cNvPr id="4" name="Table 3"/>
          <p:cNvGraphicFramePr>
            <a:graphicFrameLocks noGrp="1"/>
          </p:cNvGraphicFramePr>
          <p:nvPr/>
        </p:nvGraphicFramePr>
        <p:xfrm>
          <a:off x="990600" y="3048000"/>
          <a:ext cx="7162797" cy="2392680"/>
        </p:xfrm>
        <a:graphic>
          <a:graphicData uri="http://schemas.openxmlformats.org/drawingml/2006/table">
            <a:tbl>
              <a:tblPr firstRow="1" bandRow="1">
                <a:tableStyleId>{5940675A-B579-460E-94D1-54222C63F5DA}</a:tableStyleId>
              </a:tblPr>
              <a:tblGrid>
                <a:gridCol w="2445719"/>
                <a:gridCol w="1364278"/>
                <a:gridCol w="1697030"/>
                <a:gridCol w="1655770"/>
              </a:tblGrid>
              <a:tr h="370840">
                <a:tc>
                  <a:txBody>
                    <a:bodyPr/>
                    <a:lstStyle/>
                    <a:p>
                      <a:r>
                        <a:rPr lang="en-US" dirty="0"/>
                        <a:t>Model</a:t>
                      </a:r>
                      <a:endParaRPr lang="en-US" dirty="0"/>
                    </a:p>
                  </a:txBody>
                  <a:tcPr/>
                </a:tc>
                <a:tc>
                  <a:txBody>
                    <a:bodyPr/>
                    <a:lstStyle/>
                    <a:p>
                      <a:r>
                        <a:rPr lang="en-US" dirty="0"/>
                        <a:t>Accuracy</a:t>
                      </a:r>
                      <a:endParaRPr lang="en-US" dirty="0"/>
                    </a:p>
                  </a:txBody>
                  <a:tcPr/>
                </a:tc>
                <a:tc>
                  <a:txBody>
                    <a:bodyPr/>
                    <a:lstStyle/>
                    <a:p>
                      <a:r>
                        <a:rPr lang="en-US" dirty="0"/>
                        <a:t>Precision</a:t>
                      </a:r>
                      <a:endParaRPr lang="en-US" dirty="0"/>
                    </a:p>
                  </a:txBody>
                  <a:tcPr/>
                </a:tc>
                <a:tc>
                  <a:txBody>
                    <a:bodyPr/>
                    <a:lstStyle/>
                    <a:p>
                      <a:r>
                        <a:rPr lang="en-US" dirty="0"/>
                        <a:t>Recall</a:t>
                      </a:r>
                      <a:endParaRPr lang="en-US" dirty="0"/>
                    </a:p>
                  </a:txBody>
                  <a:tcPr/>
                </a:tc>
              </a:tr>
              <a:tr h="370840">
                <a:tc>
                  <a:txBody>
                    <a:bodyPr/>
                    <a:lstStyle/>
                    <a:p>
                      <a:r>
                        <a:rPr lang="en-US" dirty="0"/>
                        <a:t>Baseline decision tree</a:t>
                      </a:r>
                      <a:endParaRPr lang="en-US" dirty="0"/>
                    </a:p>
                  </a:txBody>
                  <a:tcPr/>
                </a:tc>
                <a:tc>
                  <a:txBody>
                    <a:bodyPr/>
                    <a:lstStyle/>
                    <a:p>
                      <a:pPr lvl="0">
                        <a:buNone/>
                      </a:pPr>
                      <a:r>
                        <a:rPr lang="en-US" dirty="0"/>
                        <a:t>93.6</a:t>
                      </a:r>
                      <a:endParaRPr lang="en-US" dirty="0"/>
                    </a:p>
                  </a:txBody>
                  <a:tcPr/>
                </a:tc>
                <a:tc>
                  <a:txBody>
                    <a:bodyPr/>
                    <a:lstStyle/>
                    <a:p>
                      <a:pPr lvl="0">
                        <a:buNone/>
                      </a:pPr>
                      <a:r>
                        <a:rPr lang="en-US" dirty="0"/>
                        <a:t>94</a:t>
                      </a:r>
                      <a:endParaRPr lang="en-US" dirty="0"/>
                    </a:p>
                  </a:txBody>
                  <a:tcPr/>
                </a:tc>
                <a:tc>
                  <a:txBody>
                    <a:bodyPr/>
                    <a:lstStyle/>
                    <a:p>
                      <a:pPr lvl="0">
                        <a:buNone/>
                      </a:pPr>
                      <a:r>
                        <a:rPr lang="en-US" dirty="0"/>
                        <a:t>98</a:t>
                      </a:r>
                      <a:endParaRPr lang="en-US" dirty="0"/>
                    </a:p>
                  </a:txBody>
                  <a:tcPr/>
                </a:tc>
              </a:tr>
              <a:tr h="370840">
                <a:tc>
                  <a:txBody>
                    <a:bodyPr/>
                    <a:lstStyle/>
                    <a:p>
                      <a:r>
                        <a:rPr lang="en-US" dirty="0"/>
                        <a:t>Baseline Naïve Bayes</a:t>
                      </a:r>
                      <a:endParaRPr lang="en-US" dirty="0"/>
                    </a:p>
                  </a:txBody>
                  <a:tcPr/>
                </a:tc>
                <a:tc>
                  <a:txBody>
                    <a:bodyPr/>
                    <a:lstStyle/>
                    <a:p>
                      <a:pPr lvl="0">
                        <a:buNone/>
                      </a:pPr>
                      <a:r>
                        <a:rPr lang="en-US" dirty="0"/>
                        <a:t>87.6</a:t>
                      </a:r>
                      <a:endParaRPr lang="en-US" dirty="0"/>
                    </a:p>
                  </a:txBody>
                  <a:tcPr/>
                </a:tc>
                <a:tc>
                  <a:txBody>
                    <a:bodyPr/>
                    <a:lstStyle/>
                    <a:p>
                      <a:pPr lvl="0">
                        <a:buNone/>
                      </a:pPr>
                      <a:r>
                        <a:rPr lang="en-US" dirty="0"/>
                        <a:t>91</a:t>
                      </a:r>
                      <a:endParaRPr lang="en-US" dirty="0"/>
                    </a:p>
                  </a:txBody>
                  <a:tcPr/>
                </a:tc>
                <a:tc>
                  <a:txBody>
                    <a:bodyPr/>
                    <a:lstStyle/>
                    <a:p>
                      <a:pPr lvl="0">
                        <a:buNone/>
                      </a:pPr>
                      <a:r>
                        <a:rPr lang="en-US" dirty="0"/>
                        <a:t>93</a:t>
                      </a:r>
                      <a:endParaRPr lang="en-US" dirty="0"/>
                    </a:p>
                  </a:txBody>
                  <a:tcPr/>
                </a:tc>
              </a:tr>
              <a:tr h="370840">
                <a:tc>
                  <a:txBody>
                    <a:bodyPr/>
                    <a:lstStyle/>
                    <a:p>
                      <a:r>
                        <a:rPr lang="en-US" dirty="0"/>
                        <a:t>Decision</a:t>
                      </a:r>
                      <a:r>
                        <a:rPr lang="en-US" baseline="0" dirty="0"/>
                        <a:t> tree  on selected features</a:t>
                      </a:r>
                      <a:endParaRPr lang="en-US" dirty="0"/>
                    </a:p>
                  </a:txBody>
                  <a:tcPr/>
                </a:tc>
                <a:tc>
                  <a:txBody>
                    <a:bodyPr/>
                    <a:lstStyle/>
                    <a:p>
                      <a:pPr lvl="0">
                        <a:buNone/>
                      </a:pPr>
                      <a:r>
                        <a:rPr lang="en-US" dirty="0"/>
                        <a:t>88.3</a:t>
                      </a:r>
                      <a:endParaRPr lang="en-US" dirty="0"/>
                    </a:p>
                  </a:txBody>
                  <a:tcPr/>
                </a:tc>
                <a:tc>
                  <a:txBody>
                    <a:bodyPr/>
                    <a:lstStyle/>
                    <a:p>
                      <a:pPr lvl="0">
                        <a:buNone/>
                      </a:pPr>
                      <a:r>
                        <a:rPr lang="en-US" dirty="0"/>
                        <a:t>91</a:t>
                      </a:r>
                      <a:endParaRPr lang="en-US" dirty="0"/>
                    </a:p>
                  </a:txBody>
                  <a:tcPr/>
                </a:tc>
                <a:tc>
                  <a:txBody>
                    <a:bodyPr/>
                    <a:lstStyle/>
                    <a:p>
                      <a:pPr lvl="0">
                        <a:buNone/>
                      </a:pPr>
                      <a:r>
                        <a:rPr lang="en-US" dirty="0"/>
                        <a:t>95</a:t>
                      </a:r>
                      <a:endParaRPr lang="en-US" dirty="0"/>
                    </a:p>
                  </a:txBody>
                  <a:tcPr/>
                </a:tc>
              </a:tr>
              <a:tr h="370840">
                <a:tc>
                  <a:txBody>
                    <a:bodyPr/>
                    <a:lstStyle/>
                    <a:p>
                      <a:r>
                        <a:rPr lang="en-US" dirty="0"/>
                        <a:t>Naïve Bayes on selected</a:t>
                      </a:r>
                      <a:r>
                        <a:rPr lang="en-US" baseline="0" dirty="0"/>
                        <a:t> features</a:t>
                      </a:r>
                      <a:endParaRPr lang="en-US" dirty="0"/>
                    </a:p>
                  </a:txBody>
                  <a:tcPr/>
                </a:tc>
                <a:tc>
                  <a:txBody>
                    <a:bodyPr/>
                    <a:lstStyle/>
                    <a:p>
                      <a:pPr lvl="0">
                        <a:buNone/>
                      </a:pPr>
                      <a:r>
                        <a:rPr lang="en-US" dirty="0"/>
                        <a:t>87.8</a:t>
                      </a:r>
                      <a:endParaRPr lang="en-US" dirty="0"/>
                    </a:p>
                  </a:txBody>
                  <a:tcPr/>
                </a:tc>
                <a:tc>
                  <a:txBody>
                    <a:bodyPr/>
                    <a:lstStyle/>
                    <a:p>
                      <a:pPr lvl="0">
                        <a:buNone/>
                      </a:pPr>
                      <a:r>
                        <a:rPr lang="en-US" dirty="0"/>
                        <a:t>89</a:t>
                      </a:r>
                      <a:endParaRPr lang="en-US" dirty="0"/>
                    </a:p>
                  </a:txBody>
                  <a:tcPr/>
                </a:tc>
                <a:tc>
                  <a:txBody>
                    <a:bodyPr/>
                    <a:lstStyle/>
                    <a:p>
                      <a:pPr lvl="0">
                        <a:buNone/>
                      </a:pPr>
                      <a:r>
                        <a:rPr lang="en-US" dirty="0"/>
                        <a:t>96</a:t>
                      </a:r>
                      <a:endParaRPr lang="en-US"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7313" y="857250"/>
            <a:ext cx="6429375" cy="51435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7313" y="857250"/>
            <a:ext cx="6429375" cy="5143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7313" y="857250"/>
            <a:ext cx="6429375" cy="5143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0090" y="762000"/>
            <a:ext cx="6493510" cy="577215"/>
          </a:xfrm>
          <a:prstGeom prst="rect">
            <a:avLst/>
          </a:prstGeom>
          <a:noFill/>
        </p:spPr>
        <p:txBody>
          <a:bodyPr wrap="square" rtlCol="0">
            <a:noAutofit/>
          </a:bodyPr>
          <a:p>
            <a:r>
              <a:rPr lang="en-US" sz="2800"/>
              <a:t>Findings according to data analysis</a:t>
            </a:r>
            <a:r>
              <a:rPr lang="en-US" sz="3200"/>
              <a:t> </a:t>
            </a:r>
            <a:endParaRPr lang="en-US" sz="3200"/>
          </a:p>
        </p:txBody>
      </p:sp>
      <p:sp>
        <p:nvSpPr>
          <p:cNvPr id="5" name="Text Box 4"/>
          <p:cNvSpPr txBox="1"/>
          <p:nvPr/>
        </p:nvSpPr>
        <p:spPr>
          <a:xfrm>
            <a:off x="551815" y="1600835"/>
            <a:ext cx="8111490" cy="4403725"/>
          </a:xfrm>
          <a:prstGeom prst="rect">
            <a:avLst/>
          </a:prstGeom>
          <a:noFill/>
        </p:spPr>
        <p:txBody>
          <a:bodyPr wrap="square" rtlCol="0">
            <a:noAutofit/>
          </a:bodyPr>
          <a:p>
            <a:pPr marL="285750" indent="-285750">
              <a:buFont typeface="Arial" panose="020B0604020202020204" pitchFamily="34" charset="0"/>
              <a:buChar char="•"/>
            </a:pPr>
            <a:r>
              <a:rPr lang="en-US" sz="2400"/>
              <a:t>In the company, approximately 0.16% of the customers churned.</a:t>
            </a:r>
            <a:endParaRPr lang="en-US" sz="2400"/>
          </a:p>
          <a:p>
            <a:pPr marL="285750" indent="-285750">
              <a:buFont typeface="Arial" panose="020B0604020202020204" pitchFamily="34" charset="0"/>
              <a:buChar char="•"/>
            </a:pPr>
            <a:r>
              <a:rPr lang="en-US" sz="2400"/>
              <a:t>The average call number for customer service is higher for customers with churn (1.44 vs 2.22).</a:t>
            </a:r>
            <a:endParaRPr lang="en-US" sz="2400"/>
          </a:p>
          <a:p>
            <a:pPr marL="285750" indent="-285750">
              <a:buFont typeface="Arial" panose="020B0604020202020204" pitchFamily="34" charset="0"/>
              <a:buChar char="•"/>
            </a:pPr>
            <a:r>
              <a:rPr lang="en-US" sz="2400"/>
              <a:t>The median day minutes of speaking are higher.</a:t>
            </a:r>
            <a:endParaRPr lang="en-US" sz="2400"/>
          </a:p>
          <a:p>
            <a:pPr marL="285750" indent="-285750">
              <a:buFont typeface="Arial" panose="020B0604020202020204" pitchFamily="34" charset="0"/>
              <a:buChar char="•"/>
            </a:pPr>
            <a:r>
              <a:rPr lang="en-US" sz="2400"/>
              <a:t>Some states have a higher churn rate.</a:t>
            </a:r>
            <a:endParaRPr lang="en-US" sz="2400"/>
          </a:p>
          <a:p>
            <a:pPr marL="285750" indent="-285750">
              <a:buFont typeface="Arial" panose="020B0604020202020204" pitchFamily="34" charset="0"/>
              <a:buChar char="•"/>
            </a:pPr>
            <a:r>
              <a:rPr lang="en-US" sz="2400"/>
              <a:t>It seems that the number of churns in customers with a voicemail plan is lower.</a:t>
            </a:r>
            <a:endParaRPr lang="en-US" sz="2400"/>
          </a:p>
          <a:p>
            <a:pPr marL="285750" indent="-285750">
              <a:buFont typeface="Arial" panose="020B0604020202020204" pitchFamily="34" charset="0"/>
              <a:buChar char="•"/>
            </a:pPr>
            <a:r>
              <a:rPr lang="en-US" sz="2400"/>
              <a:t>Churn in customers with an international plan seems to be higher.</a:t>
            </a:r>
            <a:endParaRPr lang="en-US" sz="2400"/>
          </a:p>
          <a:p>
            <a:pPr marL="285750" indent="-285750">
              <a:buFont typeface="Arial" panose="020B0604020202020204" pitchFamily="34" charset="0"/>
              <a:buChar char="•"/>
            </a:pPr>
            <a:r>
              <a:rPr lang="en-US" sz="2400"/>
              <a:t>The number of churns in each area code is not significantly different.</a:t>
            </a:r>
            <a:endParaRPr lang="en-US" sz="2400"/>
          </a:p>
          <a:p>
            <a:pPr marL="285750" indent="-285750">
              <a:buFont typeface="Arial" panose="020B0604020202020204" pitchFamily="34" charset="0"/>
              <a:buChar char="•"/>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7313" y="857250"/>
            <a:ext cx="6429375" cy="51435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7313" y="857250"/>
            <a:ext cx="6429375" cy="5143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7313" y="857250"/>
            <a:ext cx="6429375" cy="5143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56615" y="448310"/>
            <a:ext cx="8012430" cy="842010"/>
          </a:xfrm>
          <a:prstGeom prst="rect">
            <a:avLst/>
          </a:prstGeom>
          <a:noFill/>
        </p:spPr>
        <p:txBody>
          <a:bodyPr wrap="square" rtlCol="0">
            <a:noAutofit/>
          </a:bodyPr>
          <a:p>
            <a:endParaRPr lang="en-US"/>
          </a:p>
          <a:p>
            <a:r>
              <a:rPr lang="en-US" b="1">
                <a:sym typeface="+mn-ea"/>
              </a:rPr>
              <a:t>Findings and Suggestions: According to the decision</a:t>
            </a:r>
            <a:endParaRPr lang="en-US" b="1">
              <a:sym typeface="+mn-ea"/>
            </a:endParaRPr>
          </a:p>
          <a:p>
            <a:r>
              <a:rPr lang="en-US"/>
              <a:t> </a:t>
            </a:r>
            <a:endParaRPr lang="en-US"/>
          </a:p>
        </p:txBody>
      </p:sp>
      <p:sp>
        <p:nvSpPr>
          <p:cNvPr id="3" name="Text Box 2"/>
          <p:cNvSpPr txBox="1"/>
          <p:nvPr/>
        </p:nvSpPr>
        <p:spPr>
          <a:xfrm>
            <a:off x="950595" y="1750695"/>
            <a:ext cx="6987540" cy="4800600"/>
          </a:xfrm>
          <a:prstGeom prst="rect">
            <a:avLst/>
          </a:prstGeom>
          <a:noFill/>
        </p:spPr>
        <p:txBody>
          <a:bodyPr wrap="square" rtlCol="0">
            <a:noAutofit/>
          </a:bodyPr>
          <a:p>
            <a:pPr marL="285750" indent="-285750">
              <a:buFont typeface="Arial" panose="020B0604020202020204" pitchFamily="34" charset="0"/>
              <a:buChar char="•"/>
            </a:pPr>
            <a:r>
              <a:rPr lang="en-US"/>
              <a:t>The number of churns in customers with Day minutes &gt; 264.3 is truly significant; it implies that customers who use the telephone more are more likely to churn.</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number of churns in customers who call customer service more than 3 times is significantly higher.</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If we consider these two factors as the roots of the issue, we have four situations:</a:t>
            </a:r>
            <a:endParaRPr lang="en-US"/>
          </a:p>
          <a:p>
            <a:pPr marL="285750" indent="-285750">
              <a:buFont typeface="Arial" panose="020B0604020202020204" pitchFamily="34" charset="0"/>
              <a:buChar char="•"/>
            </a:pPr>
            <a:endParaRPr lang="en-US"/>
          </a:p>
          <a:p>
            <a:pPr lvl="1" indent="0" algn="l">
              <a:buNone/>
            </a:pPr>
            <a:r>
              <a:rPr lang="en-US"/>
              <a:t>Situation 1:</a:t>
            </a:r>
            <a:endParaRPr lang="en-US"/>
          </a:p>
          <a:p>
            <a:pPr lvl="1" indent="0" algn="l">
              <a:buNone/>
            </a:pPr>
            <a:r>
              <a:rPr lang="en-US"/>
              <a:t>Day minutes &lt;= 264.3 and customer service calls &lt;= 3. Comparing to the column where we don't have churn, it seems natural. Maybe considering the state and, according to the high-risk state, offering a voicemail plan will be practical.</a:t>
            </a:r>
            <a:endParaRPr lang="en-US"/>
          </a:p>
          <a:p>
            <a:pPr indent="0">
              <a:buFont typeface="Arial" panose="020B0604020202020204" pitchFamily="34" charset="0"/>
              <a:buNone/>
            </a:pPr>
            <a:endParaRPr lang="en-US"/>
          </a:p>
          <a:p>
            <a:pPr indent="0">
              <a:buFont typeface="Arial" panose="020B0604020202020204" pitchFamily="34" charset="0"/>
              <a:buNone/>
            </a:pPr>
            <a:endParaRPr lang="en-US"/>
          </a:p>
          <a:p>
            <a:pPr indent="0">
              <a:buFont typeface="Arial" panose="020B0604020202020204" pitchFamily="34" charset="0"/>
              <a:buNone/>
            </a:pPr>
            <a:endParaRPr lang="en-US"/>
          </a:p>
          <a:p>
            <a:pPr indent="0">
              <a:buFont typeface="Arial" panose="020B0604020202020204" pitchFamily="34" charset="0"/>
              <a:buNone/>
            </a:pPr>
            <a:endParaRPr lang="en-US"/>
          </a:p>
          <a:p>
            <a:pPr indent="0">
              <a:buFont typeface="Arial" panose="020B0604020202020204" pitchFamily="34" charset="0"/>
              <a:buNone/>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85800" y="683895"/>
            <a:ext cx="7271385" cy="582930"/>
          </a:xfrm>
          <a:prstGeom prst="rect">
            <a:avLst/>
          </a:prstGeom>
          <a:noFill/>
        </p:spPr>
        <p:txBody>
          <a:bodyPr wrap="square" rtlCol="0">
            <a:noAutofit/>
          </a:bodyPr>
          <a:p>
            <a:r>
              <a:rPr lang="en-US" sz="2000" b="1">
                <a:sym typeface="+mn-ea"/>
              </a:rPr>
              <a:t>Findings and Suggestions: According to the decision</a:t>
            </a:r>
            <a:endParaRPr lang="en-US" sz="2000" b="1">
              <a:sym typeface="+mn-ea"/>
            </a:endParaRPr>
          </a:p>
        </p:txBody>
      </p:sp>
      <p:sp>
        <p:nvSpPr>
          <p:cNvPr id="5" name="Text Box 4"/>
          <p:cNvSpPr txBox="1"/>
          <p:nvPr/>
        </p:nvSpPr>
        <p:spPr>
          <a:xfrm>
            <a:off x="762000" y="1676400"/>
            <a:ext cx="7536180" cy="4370705"/>
          </a:xfrm>
          <a:prstGeom prst="rect">
            <a:avLst/>
          </a:prstGeom>
          <a:noFill/>
        </p:spPr>
        <p:txBody>
          <a:bodyPr wrap="square" rtlCol="0">
            <a:noAutofit/>
          </a:bodyPr>
          <a:p>
            <a:pPr indent="0" algn="l">
              <a:buFont typeface="Arial" panose="020B0604020202020204" pitchFamily="34" charset="0"/>
              <a:buNone/>
            </a:pPr>
            <a:r>
              <a:rPr lang="en-US">
                <a:sym typeface="+mn-ea"/>
              </a:rPr>
              <a:t>Situation 2: Day minutes &lt;= 264.3 and customer service calls &gt; 3. Work on customer service and handle the situation.</a:t>
            </a:r>
            <a:endParaRPr lang="en-US">
              <a:sym typeface="+mn-ea"/>
            </a:endParaRPr>
          </a:p>
          <a:p>
            <a:pPr indent="0" algn="l">
              <a:buFont typeface="Arial" panose="020B0604020202020204" pitchFamily="34" charset="0"/>
              <a:buNone/>
            </a:pPr>
            <a:endParaRPr lang="en-US">
              <a:sym typeface="+mn-ea"/>
            </a:endParaRPr>
          </a:p>
          <a:p>
            <a:pPr indent="0" algn="l">
              <a:buFont typeface="Arial" panose="020B0604020202020204" pitchFamily="34" charset="0"/>
              <a:buNone/>
            </a:pPr>
            <a:r>
              <a:rPr lang="en-US">
                <a:sym typeface="+mn-ea"/>
              </a:rPr>
              <a:t>Situation 3: Day minutes &gt; 264.3 and customer service calls &lt;= 3. Giving discounts or promotions, such as international plans and voicemail plans, would be helpful.</a:t>
            </a:r>
            <a:endParaRPr lang="en-US">
              <a:sym typeface="+mn-ea"/>
            </a:endParaRPr>
          </a:p>
          <a:p>
            <a:pPr indent="0" algn="l">
              <a:buFont typeface="Arial" panose="020B0604020202020204" pitchFamily="34" charset="0"/>
              <a:buNone/>
            </a:pPr>
            <a:endParaRPr lang="en-US">
              <a:sym typeface="+mn-ea"/>
            </a:endParaRPr>
          </a:p>
          <a:p>
            <a:pPr indent="0" algn="l">
              <a:buFont typeface="Arial" panose="020B0604020202020204" pitchFamily="34" charset="0"/>
              <a:buNone/>
            </a:pPr>
            <a:r>
              <a:rPr lang="en-US">
                <a:sym typeface="+mn-ea"/>
              </a:rPr>
              <a:t>Situation 4: Day minutes &gt; 264.3 and customer service calls &gt; 3. Investigate customer service problems and solve them</a:t>
            </a:r>
            <a:endParaRPr lang="en-U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p>
            <a:r>
              <a:rPr lang="en-US" dirty="0"/>
              <a:t>Introduction</a:t>
            </a:r>
            <a:endParaRPr lang="en-US" dirty="0"/>
          </a:p>
        </p:txBody>
      </p:sp>
      <p:sp>
        <p:nvSpPr>
          <p:cNvPr id="16" name="Text Placeholder 3"/>
          <p:cNvSpPr>
            <a:spLocks noGrp="1"/>
          </p:cNvSpPr>
          <p:nvPr>
            <p:ph type="body" sz="half" idx="2"/>
          </p:nvPr>
        </p:nvSpPr>
        <p:spPr>
          <a:xfrm>
            <a:off x="457200" y="1435100"/>
            <a:ext cx="3008313" cy="4691063"/>
          </a:xfrm>
        </p:spPr>
        <p:txBody>
          <a:bodyPr/>
          <a:lstStyle/>
          <a:p>
            <a:endParaRPr lang="en-US"/>
          </a:p>
        </p:txBody>
      </p:sp>
      <p:graphicFrame>
        <p:nvGraphicFramePr>
          <p:cNvPr id="17" name="Content Placeholder 2"/>
          <p:cNvGraphicFramePr>
            <a:graphicFrameLocks noGrp="1"/>
          </p:cNvGraphicFramePr>
          <p:nvPr>
            <p:ph idx="1"/>
          </p:nvPr>
        </p:nvGraphicFramePr>
        <p:xfrm>
          <a:off x="3581400" y="381000"/>
          <a:ext cx="5111750" cy="58531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Recommendation</a:t>
            </a:r>
            <a:endParaRPr lang="en-US" dirty="0"/>
          </a:p>
        </p:txBody>
      </p:sp>
      <p:sp>
        <p:nvSpPr>
          <p:cNvPr id="4" name="Content Placeholder 3"/>
          <p:cNvSpPr>
            <a:spLocks noGrp="1"/>
          </p:cNvSpPr>
          <p:nvPr>
            <p:ph idx="1"/>
          </p:nvPr>
        </p:nvSpPr>
        <p:spPr/>
        <p:txBody>
          <a:bodyPr>
            <a:normAutofit fontScale="90000" lnSpcReduction="10000"/>
          </a:bodyPr>
          <a:lstStyle/>
          <a:p>
            <a:r>
              <a:rPr lang="en-US" sz="2400" dirty="0"/>
              <a:t>Identify customers with "Total Day Minutes" over 264.3 as potential churners. Create special campaigns to keep them as customers.</a:t>
            </a:r>
            <a:endParaRPr lang="en-US" sz="2400" dirty="0"/>
          </a:p>
          <a:p>
            <a:pPr marL="0" indent="0">
              <a:buNone/>
            </a:pPr>
            <a:endParaRPr lang="en-US" sz="2400" dirty="0"/>
          </a:p>
          <a:p>
            <a:r>
              <a:rPr lang="en-US" sz="2400" dirty="0"/>
              <a:t> Improve the customer service experience .  investigate the customer's issue. Understand the nature of the problem and gather all relevant information.</a:t>
            </a:r>
            <a:endParaRPr lang="en-US" sz="2400" dirty="0"/>
          </a:p>
          <a:p>
            <a:pPr marL="0" indent="0">
              <a:buNone/>
            </a:pPr>
            <a:endParaRPr lang="en-US" sz="2400" dirty="0"/>
          </a:p>
          <a:p>
            <a:r>
              <a:rPr lang="en-US" sz="2400" dirty="0"/>
              <a:t> Offer  discounts to increase their satisfaction and loyalty </a:t>
            </a:r>
            <a:r>
              <a:rPr lang="en-US" sz="2400" dirty="0">
                <a:sym typeface="+mn-ea"/>
              </a:rPr>
              <a:t>especially those with high "Total Day Minutes."It is good idea to offer them Int Plan or voice mail plan. </a:t>
            </a:r>
            <a:endParaRPr lang="en-US" sz="2400" dirty="0"/>
          </a:p>
          <a:p>
            <a:endParaRPr lang="en-US" sz="2400" dirty="0"/>
          </a:p>
          <a:p>
            <a:r>
              <a:rPr lang="en-US" sz="2400" dirty="0"/>
              <a:t>Regularly monitor customer usage patterns, especially "Total Day Minutes," </a:t>
            </a:r>
            <a:endParaRPr lang="en-US" sz="2400"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Recommendation</a:t>
            </a:r>
            <a:endParaRPr lang="en-US" dirty="0"/>
          </a:p>
        </p:txBody>
      </p:sp>
      <p:sp>
        <p:nvSpPr>
          <p:cNvPr id="4" name="Content Placeholder 3"/>
          <p:cNvSpPr>
            <a:spLocks noGrp="1"/>
          </p:cNvSpPr>
          <p:nvPr>
            <p:ph idx="1"/>
          </p:nvPr>
        </p:nvSpPr>
        <p:spPr/>
        <p:txBody>
          <a:bodyPr>
            <a:normAutofit lnSpcReduction="10000"/>
          </a:bodyPr>
          <a:lstStyle/>
          <a:p>
            <a:pPr algn="l">
              <a:buClrTx/>
              <a:buSzTx/>
            </a:pPr>
            <a:r>
              <a:rPr lang="en-US" sz="2400" dirty="0">
                <a:sym typeface="+mn-ea"/>
              </a:rPr>
              <a:t>Set up a feedback system to learn from customers facing issues</a:t>
            </a:r>
            <a:endParaRPr lang="en-US" sz="2400" dirty="0">
              <a:sym typeface="+mn-ea"/>
            </a:endParaRPr>
          </a:p>
          <a:p>
            <a:pPr marL="0" indent="0" algn="l">
              <a:buClrTx/>
              <a:buSzTx/>
              <a:buNone/>
            </a:pPr>
            <a:endParaRPr lang="en-US" sz="2400" dirty="0"/>
          </a:p>
          <a:p>
            <a:pPr algn="l">
              <a:buClrTx/>
              <a:buSzTx/>
            </a:pPr>
            <a:r>
              <a:rPr lang="en-US" sz="2400" dirty="0">
                <a:sym typeface="+mn-ea"/>
              </a:rPr>
              <a:t>Offer exclusive benefits, rewards, or personalized communication to show customers they are valued.</a:t>
            </a:r>
            <a:endParaRPr lang="en-US" sz="2400" dirty="0">
              <a:sym typeface="+mn-ea"/>
            </a:endParaRPr>
          </a:p>
          <a:p>
            <a:pPr marL="0" indent="0" algn="l">
              <a:buClrTx/>
              <a:buSzTx/>
              <a:buNone/>
            </a:pPr>
            <a:endParaRPr lang="en-US" sz="2400" dirty="0"/>
          </a:p>
          <a:p>
            <a:pPr algn="l">
              <a:buClrTx/>
              <a:buSzTx/>
            </a:pPr>
            <a:r>
              <a:rPr lang="en-US" sz="2400" dirty="0">
                <a:sym typeface="+mn-ea"/>
              </a:rPr>
              <a:t>Communicate effectively with customers in high-risk categories. </a:t>
            </a:r>
            <a:endParaRPr lang="en-US" sz="2400" dirty="0">
              <a:sym typeface="+mn-ea"/>
            </a:endParaRPr>
          </a:p>
          <a:p>
            <a:pPr marL="0" indent="0" algn="l">
              <a:buClrTx/>
              <a:buSzTx/>
              <a:buNone/>
            </a:pPr>
            <a:endParaRPr lang="en-US" sz="2400" dirty="0"/>
          </a:p>
          <a:p>
            <a:pPr algn="l">
              <a:buClrTx/>
              <a:buSzTx/>
            </a:pPr>
            <a:r>
              <a:rPr lang="en-US" sz="2400" dirty="0">
                <a:sym typeface="+mn-ea"/>
              </a:rPr>
              <a:t>Regularly review and adjust pricing and plans to stay competitive. </a:t>
            </a:r>
            <a:endParaRPr lang="en-US" sz="24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Workload Distribution</a:t>
            </a:r>
            <a:endParaRPr lang="en-US" dirty="0"/>
          </a:p>
        </p:txBody>
      </p:sp>
      <p:graphicFrame>
        <p:nvGraphicFramePr>
          <p:cNvPr id="4" name="Table 3"/>
          <p:cNvGraphicFramePr>
            <a:graphicFrameLocks noGrp="1"/>
          </p:cNvGraphicFramePr>
          <p:nvPr/>
        </p:nvGraphicFramePr>
        <p:xfrm>
          <a:off x="1143000" y="1676400"/>
          <a:ext cx="6781800" cy="2743200"/>
        </p:xfrm>
        <a:graphic>
          <a:graphicData uri="http://schemas.openxmlformats.org/drawingml/2006/table">
            <a:tbl>
              <a:tblPr firstRow="1" firstCol="1" bandRow="1">
                <a:tableStyleId>{5940675A-B579-460E-94D1-54222C63F5DA}</a:tableStyleId>
              </a:tblPr>
              <a:tblGrid>
                <a:gridCol w="2133600"/>
                <a:gridCol w="4648200"/>
              </a:tblGrid>
              <a:tr h="685800">
                <a:tc>
                  <a:txBody>
                    <a:bodyPr/>
                    <a:lstStyle/>
                    <a:p>
                      <a:pPr marL="0" marR="0">
                        <a:lnSpc>
                          <a:spcPct val="115000"/>
                        </a:lnSpc>
                        <a:spcBef>
                          <a:spcPts val="1000"/>
                        </a:spcBef>
                        <a:spcAft>
                          <a:spcPts val="0"/>
                        </a:spcAft>
                      </a:pPr>
                      <a:r>
                        <a:rPr lang="en-US" sz="2000" dirty="0">
                          <a:effectLst/>
                        </a:rPr>
                        <a:t>  Member Name</a:t>
                      </a:r>
                      <a:endParaRPr lang="en-US" sz="2000" b="1" dirty="0">
                        <a:solidFill>
                          <a:srgbClr val="4F81BD"/>
                        </a:solidFill>
                        <a:effectLst/>
                        <a:latin typeface="Calibri" panose="020F0502020204030204"/>
                        <a:ea typeface="Times New Roman" panose="02020603050405020304"/>
                        <a:cs typeface="Times New Roman" panose="02020603050405020304"/>
                      </a:endParaRPr>
                    </a:p>
                  </a:txBody>
                  <a:tcPr marL="68580" marR="68580" marT="0" marB="0"/>
                </a:tc>
                <a:tc>
                  <a:txBody>
                    <a:bodyPr/>
                    <a:lstStyle/>
                    <a:p>
                      <a:pPr marL="0" marR="0">
                        <a:lnSpc>
                          <a:spcPct val="115000"/>
                        </a:lnSpc>
                        <a:spcBef>
                          <a:spcPts val="1000"/>
                        </a:spcBef>
                        <a:spcAft>
                          <a:spcPts val="0"/>
                        </a:spcAft>
                      </a:pPr>
                      <a:r>
                        <a:rPr lang="en-US" sz="2000" dirty="0">
                          <a:effectLst/>
                        </a:rPr>
                        <a:t>List of Tasks Performed</a:t>
                      </a:r>
                      <a:endParaRPr lang="en-US" sz="2000" b="1" dirty="0">
                        <a:solidFill>
                          <a:srgbClr val="4F81BD"/>
                        </a:solidFill>
                        <a:effectLst/>
                        <a:latin typeface="Calibri" panose="020F0502020204030204"/>
                        <a:ea typeface="Times New Roman" panose="02020603050405020304"/>
                        <a:cs typeface="Times New Roman" panose="02020603050405020304"/>
                      </a:endParaRPr>
                    </a:p>
                  </a:txBody>
                  <a:tcPr marL="68580" marR="68580" marT="0" marB="0"/>
                </a:tc>
              </a:tr>
              <a:tr h="685800">
                <a:tc>
                  <a:txBody>
                    <a:bodyPr/>
                    <a:lstStyle/>
                    <a:p>
                      <a:pPr marL="0" marR="0">
                        <a:lnSpc>
                          <a:spcPct val="115000"/>
                        </a:lnSpc>
                        <a:spcBef>
                          <a:spcPts val="1000"/>
                        </a:spcBef>
                        <a:spcAft>
                          <a:spcPts val="0"/>
                        </a:spcAft>
                      </a:pPr>
                      <a:r>
                        <a:rPr lang="en-US" sz="1100">
                          <a:effectLst/>
                        </a:rPr>
                        <a:t> </a:t>
                      </a:r>
                      <a:endParaRPr lang="en-US" sz="1100">
                        <a:effectLst/>
                      </a:endParaRPr>
                    </a:p>
                    <a:p>
                      <a:pPr marL="0" marR="0">
                        <a:lnSpc>
                          <a:spcPct val="115000"/>
                        </a:lnSpc>
                        <a:spcBef>
                          <a:spcPts val="1000"/>
                        </a:spcBef>
                        <a:spcAft>
                          <a:spcPts val="0"/>
                        </a:spcAft>
                      </a:pPr>
                      <a:r>
                        <a:rPr lang="en-US" sz="1600" b="1" dirty="0">
                          <a:effectLst/>
                          <a:sym typeface="+mn-ea"/>
                        </a:rPr>
                        <a:t>       Shadi Rashed</a:t>
                      </a:r>
                      <a:endParaRPr lang="en-US" sz="1600" b="1" cap="none" spc="0" dirty="0">
                        <a:solidFill>
                          <a:schemeClr val="tx1"/>
                        </a:solidFill>
                        <a:effectLst/>
                        <a:latin typeface="Calibri" panose="020F0502020204030204"/>
                        <a:ea typeface="Times New Roman" panose="02020603050405020304"/>
                        <a:cs typeface="Times New Roman" panose="02020603050405020304"/>
                      </a:endParaRPr>
                    </a:p>
                    <a:p>
                      <a:pPr marL="0" marR="0">
                        <a:lnSpc>
                          <a:spcPct val="115000"/>
                        </a:lnSpc>
                        <a:spcBef>
                          <a:spcPts val="1000"/>
                        </a:spcBef>
                        <a:spcAft>
                          <a:spcPts val="0"/>
                        </a:spcAft>
                      </a:pPr>
                      <a:endParaRPr lang="en-US" sz="1600" b="1" dirty="0">
                        <a:solidFill>
                          <a:srgbClr val="4F81BD"/>
                        </a:solidFill>
                        <a:effectLst/>
                        <a:latin typeface="Calibri" panose="020F0502020204030204"/>
                        <a:ea typeface="Times New Roman" panose="02020603050405020304"/>
                        <a:cs typeface="Times New Roman" panose="02020603050405020304"/>
                      </a:endParaRPr>
                    </a:p>
                  </a:txBody>
                  <a:tcPr marL="68580" marR="68580" marT="0" marB="0"/>
                </a:tc>
                <a:tc>
                  <a:txBody>
                    <a:bodyPr/>
                    <a:lstStyle/>
                    <a:p>
                      <a:pPr marL="285750" marR="0" lvl="0" indent="-285750" algn="l">
                        <a:lnSpc>
                          <a:spcPct val="100000"/>
                        </a:lnSpc>
                        <a:spcBef>
                          <a:spcPts val="0"/>
                        </a:spcBef>
                        <a:spcAft>
                          <a:spcPts val="0"/>
                        </a:spcAft>
                        <a:buFont typeface="Arial" panose="020B0604020202020204"/>
                        <a:buChar char="•"/>
                      </a:pPr>
                      <a:r>
                        <a:rPr lang="en-US" sz="1100" dirty="0">
                          <a:effectLst/>
                        </a:rPr>
                        <a:t> </a:t>
                      </a:r>
                      <a:r>
                        <a:rPr lang="en-US" sz="1100" noProof="0" dirty="0">
                          <a:effectLst/>
                          <a:latin typeface="+mj-lt"/>
                          <a:cs typeface="+mj-lt"/>
                          <a:sym typeface="+mn-ea"/>
                        </a:rPr>
                        <a:t>cleaning data specially the important columns </a:t>
                      </a:r>
                      <a:endParaRPr lang="en-US" sz="1100" cap="none" spc="0" dirty="0">
                        <a:solidFill>
                          <a:schemeClr val="tx1"/>
                        </a:solidFill>
                        <a:latin typeface="+mj-lt"/>
                        <a:cs typeface="+mj-lt"/>
                      </a:endParaRPr>
                    </a:p>
                    <a:p>
                      <a:pPr marL="285750" marR="0" lvl="0" indent="-285750" algn="l">
                        <a:lnSpc>
                          <a:spcPct val="100000"/>
                        </a:lnSpc>
                        <a:spcBef>
                          <a:spcPts val="0"/>
                        </a:spcBef>
                        <a:spcAft>
                          <a:spcPts val="0"/>
                        </a:spcAft>
                        <a:buFont typeface="Arial" panose="020B0604020202020204"/>
                        <a:buChar char="•"/>
                      </a:pPr>
                      <a:r>
                        <a:rPr lang="en-US" sz="1100" noProof="0" dirty="0">
                          <a:effectLst/>
                          <a:latin typeface="+mj-lt"/>
                          <a:cs typeface="+mj-lt"/>
                          <a:sym typeface="+mn-ea"/>
                        </a:rPr>
                        <a:t>checking each datatype and if the datatypes are not according to what we expected change them.</a:t>
                      </a:r>
                      <a:endParaRPr lang="en-US" sz="1100" cap="none" spc="0" dirty="0">
                        <a:solidFill>
                          <a:schemeClr val="tx1"/>
                        </a:solidFill>
                        <a:latin typeface="+mj-lt"/>
                        <a:cs typeface="+mj-lt"/>
                      </a:endParaRPr>
                    </a:p>
                    <a:p>
                      <a:pPr marL="285750" lvl="0" indent="-285750" algn="l">
                        <a:lnSpc>
                          <a:spcPct val="100000"/>
                        </a:lnSpc>
                        <a:spcBef>
                          <a:spcPts val="0"/>
                        </a:spcBef>
                        <a:spcAft>
                          <a:spcPts val="0"/>
                        </a:spcAft>
                        <a:buFont typeface="Arial" panose="020B0604020202020204"/>
                        <a:buChar char="•"/>
                      </a:pPr>
                      <a:r>
                        <a:rPr lang="en-US" sz="1100" noProof="0" dirty="0">
                          <a:effectLst/>
                          <a:latin typeface="+mj-lt"/>
                          <a:cs typeface="+mj-lt"/>
                          <a:sym typeface="+mn-ea"/>
                        </a:rPr>
                        <a:t>Handling missing value and remove duplicates.</a:t>
                      </a:r>
                      <a:endParaRPr lang="en-US" sz="1100" cap="none" spc="0" dirty="0">
                        <a:solidFill>
                          <a:schemeClr val="tx1"/>
                        </a:solidFill>
                        <a:latin typeface="+mj-lt"/>
                        <a:cs typeface="+mj-lt"/>
                      </a:endParaRPr>
                    </a:p>
                    <a:p>
                      <a:pPr marL="285750" lvl="0" indent="-285750" algn="l">
                        <a:lnSpc>
                          <a:spcPct val="100000"/>
                        </a:lnSpc>
                        <a:spcBef>
                          <a:spcPts val="0"/>
                        </a:spcBef>
                        <a:spcAft>
                          <a:spcPts val="0"/>
                        </a:spcAft>
                        <a:buFont typeface="Arial" panose="020B0604020202020204"/>
                        <a:buChar char="•"/>
                      </a:pPr>
                      <a:r>
                        <a:rPr lang="en-US" sz="1100" noProof="0" dirty="0">
                          <a:effectLst/>
                          <a:latin typeface="+mj-lt"/>
                          <a:cs typeface="+mj-lt"/>
                          <a:sym typeface="+mn-ea"/>
                        </a:rPr>
                        <a:t>making the summary table (min, max, mean, …) and chart (histogram, box plot) for quantitative data and finding outlier values.</a:t>
                      </a:r>
                      <a:endParaRPr lang="en-US" sz="1100" b="1" dirty="0">
                        <a:solidFill>
                          <a:srgbClr val="4F81BD"/>
                        </a:solidFill>
                        <a:effectLst/>
                        <a:latin typeface="Calibri" panose="020F0502020204030204"/>
                        <a:ea typeface="Times New Roman" panose="02020603050405020304"/>
                        <a:cs typeface="Times New Roman" panose="02020603050405020304"/>
                      </a:endParaRPr>
                    </a:p>
                  </a:txBody>
                  <a:tcPr marL="68580" marR="68580" marT="0" marB="0"/>
                </a:tc>
              </a:tr>
              <a:tr h="685800">
                <a:tc>
                  <a:txBody>
                    <a:bodyPr/>
                    <a:lstStyle/>
                    <a:p>
                      <a:pPr marL="0" marR="0">
                        <a:lnSpc>
                          <a:spcPct val="115000"/>
                        </a:lnSpc>
                        <a:spcBef>
                          <a:spcPts val="1000"/>
                        </a:spcBef>
                        <a:spcAft>
                          <a:spcPts val="0"/>
                        </a:spcAft>
                      </a:pPr>
                      <a:r>
                        <a:rPr lang="en-US" sz="1100">
                          <a:effectLst/>
                        </a:rPr>
                        <a:t>  </a:t>
                      </a:r>
                      <a:endParaRPr lang="en-US" sz="1100">
                        <a:effectLst/>
                      </a:endParaRPr>
                    </a:p>
                    <a:p>
                      <a:pPr marL="0" marR="0">
                        <a:lnSpc>
                          <a:spcPct val="115000"/>
                        </a:lnSpc>
                        <a:spcBef>
                          <a:spcPts val="1000"/>
                        </a:spcBef>
                        <a:spcAft>
                          <a:spcPts val="0"/>
                        </a:spcAft>
                      </a:pPr>
                      <a:r>
                        <a:rPr lang="en-US" sz="1600" b="1" dirty="0">
                          <a:effectLst/>
                          <a:sym typeface="+mn-ea"/>
                        </a:rPr>
                        <a:t>   Pooria Ghahramani</a:t>
                      </a:r>
                      <a:endParaRPr lang="en-US" sz="1600" b="1" dirty="0">
                        <a:solidFill>
                          <a:schemeClr val="tx1"/>
                        </a:solidFill>
                        <a:effectLst/>
                      </a:endParaRPr>
                    </a:p>
                    <a:p>
                      <a:pPr marL="0" marR="0">
                        <a:lnSpc>
                          <a:spcPct val="115000"/>
                        </a:lnSpc>
                        <a:spcBef>
                          <a:spcPts val="1000"/>
                        </a:spcBef>
                        <a:spcAft>
                          <a:spcPts val="0"/>
                        </a:spcAft>
                      </a:pPr>
                      <a:endParaRPr lang="en-US" sz="1100" b="1">
                        <a:solidFill>
                          <a:srgbClr val="4F81BD"/>
                        </a:solidFill>
                        <a:effectLst/>
                        <a:latin typeface="Calibri" panose="020F0502020204030204"/>
                        <a:ea typeface="Times New Roman" panose="02020603050405020304"/>
                        <a:cs typeface="Times New Roman" panose="02020603050405020304"/>
                      </a:endParaRPr>
                    </a:p>
                  </a:txBody>
                  <a:tcPr marL="68580" marR="68580" marT="0" marB="0"/>
                </a:tc>
                <a:tc>
                  <a:txBody>
                    <a:bodyPr/>
                    <a:lstStyle/>
                    <a:p>
                      <a:pPr marL="285750" marR="0" lvl="0" indent="-285750" algn="l">
                        <a:lnSpc>
                          <a:spcPct val="100000"/>
                        </a:lnSpc>
                        <a:spcBef>
                          <a:spcPts val="0"/>
                        </a:spcBef>
                        <a:spcAft>
                          <a:spcPts val="0"/>
                        </a:spcAft>
                        <a:buFont typeface="Arial" panose="020B0604020202020204"/>
                        <a:buChar char="•"/>
                      </a:pPr>
                      <a:r>
                        <a:rPr lang="en-US" sz="1100">
                          <a:effectLst/>
                        </a:rPr>
                        <a:t> </a:t>
                      </a:r>
                      <a:r>
                        <a:rPr lang="en-US" sz="1100" noProof="0" dirty="0">
                          <a:effectLst/>
                          <a:sym typeface="+mn-ea"/>
                        </a:rPr>
                        <a:t>Predicting Class Attribute</a:t>
                      </a:r>
                      <a:endParaRPr lang="en-US" sz="1100" cap="none" spc="0" dirty="0">
                        <a:solidFill>
                          <a:schemeClr val="tx1"/>
                        </a:solidFill>
                      </a:endParaRPr>
                    </a:p>
                    <a:p>
                      <a:pPr marL="285750" marR="0" lvl="0" indent="-285750" algn="l">
                        <a:lnSpc>
                          <a:spcPct val="100000"/>
                        </a:lnSpc>
                        <a:spcBef>
                          <a:spcPts val="0"/>
                        </a:spcBef>
                        <a:spcAft>
                          <a:spcPts val="0"/>
                        </a:spcAft>
                        <a:buFont typeface="Arial" panose="020B0604020202020204"/>
                        <a:buChar char="•"/>
                      </a:pPr>
                      <a:r>
                        <a:rPr lang="en-US" sz="1100" noProof="0" dirty="0">
                          <a:effectLst/>
                          <a:sym typeface="+mn-ea"/>
                        </a:rPr>
                        <a:t>Specifying the better algorithm between two supervise learning(Desision Tree and Naiive Bayes)</a:t>
                      </a:r>
                      <a:endParaRPr lang="en-US" sz="1100" cap="none" spc="0" dirty="0">
                        <a:solidFill>
                          <a:schemeClr val="tx1"/>
                        </a:solidFill>
                      </a:endParaRPr>
                    </a:p>
                    <a:p>
                      <a:pPr marL="285750" lvl="0" indent="-285750" algn="l">
                        <a:lnSpc>
                          <a:spcPct val="100000"/>
                        </a:lnSpc>
                        <a:spcBef>
                          <a:spcPts val="0"/>
                        </a:spcBef>
                        <a:spcAft>
                          <a:spcPts val="0"/>
                        </a:spcAft>
                        <a:buFont typeface="Arial" panose="020B0604020202020204"/>
                        <a:buChar char="•"/>
                      </a:pPr>
                      <a:r>
                        <a:rPr lang="en-US" sz="1100" noProof="0" dirty="0">
                          <a:effectLst/>
                          <a:sym typeface="+mn-ea"/>
                        </a:rPr>
                        <a:t>Determining performance measures</a:t>
                      </a:r>
                      <a:endParaRPr lang="en-US" sz="1100" b="1">
                        <a:solidFill>
                          <a:srgbClr val="4F81BD"/>
                        </a:solidFill>
                        <a:effectLst/>
                        <a:latin typeface="Calibri" panose="020F0502020204030204"/>
                        <a:ea typeface="Times New Roman" panose="02020603050405020304"/>
                        <a:cs typeface="Times New Roman" panose="02020603050405020304"/>
                      </a:endParaRPr>
                    </a:p>
                  </a:txBody>
                  <a:tcPr marL="68580" marR="68580" marT="0" marB="0"/>
                </a:tc>
              </a:tr>
              <a:tr h="685800">
                <a:tc>
                  <a:txBody>
                    <a:bodyPr/>
                    <a:lstStyle/>
                    <a:p>
                      <a:pPr marL="0" marR="0">
                        <a:lnSpc>
                          <a:spcPct val="115000"/>
                        </a:lnSpc>
                        <a:spcBef>
                          <a:spcPts val="1000"/>
                        </a:spcBef>
                        <a:spcAft>
                          <a:spcPts val="0"/>
                        </a:spcAft>
                      </a:pPr>
                      <a:r>
                        <a:rPr lang="en-US" sz="1100">
                          <a:effectLst/>
                        </a:rPr>
                        <a:t> </a:t>
                      </a:r>
                      <a:endParaRPr lang="en-US" sz="1100">
                        <a:effectLst/>
                      </a:endParaRPr>
                    </a:p>
                    <a:p>
                      <a:pPr marL="0" marR="0" algn="ctr">
                        <a:lnSpc>
                          <a:spcPct val="115000"/>
                        </a:lnSpc>
                        <a:spcBef>
                          <a:spcPts val="1000"/>
                        </a:spcBef>
                        <a:spcAft>
                          <a:spcPts val="0"/>
                        </a:spcAft>
                      </a:pPr>
                      <a:r>
                        <a:rPr lang="en-US" sz="1600" b="1" dirty="0">
                          <a:effectLst/>
                          <a:sym typeface="+mn-ea"/>
                        </a:rPr>
                        <a:t>Maliheh Garoosiha </a:t>
                      </a:r>
                      <a:endParaRPr lang="en-US" sz="1600" b="1" dirty="0">
                        <a:solidFill>
                          <a:schemeClr val="tx1"/>
                        </a:solidFill>
                        <a:effectLst/>
                      </a:endParaRPr>
                    </a:p>
                    <a:p>
                      <a:pPr marL="0" marR="0">
                        <a:lnSpc>
                          <a:spcPct val="115000"/>
                        </a:lnSpc>
                        <a:spcBef>
                          <a:spcPts val="1000"/>
                        </a:spcBef>
                        <a:spcAft>
                          <a:spcPts val="0"/>
                        </a:spcAft>
                      </a:pPr>
                      <a:r>
                        <a:rPr lang="en-US" sz="1100" b="1">
                          <a:solidFill>
                            <a:srgbClr val="4F81BD"/>
                          </a:solidFill>
                          <a:effectLst/>
                          <a:latin typeface="Calibri" panose="020F0502020204030204"/>
                          <a:ea typeface="Times New Roman" panose="02020603050405020304"/>
                          <a:cs typeface="Times New Roman" panose="02020603050405020304"/>
                        </a:rPr>
                        <a:t> </a:t>
                      </a:r>
                      <a:endParaRPr lang="en-US" sz="1100" b="1">
                        <a:solidFill>
                          <a:srgbClr val="4F81BD"/>
                        </a:solidFill>
                        <a:effectLst/>
                        <a:latin typeface="Calibri" panose="020F0502020204030204"/>
                        <a:ea typeface="Times New Roman" panose="02020603050405020304"/>
                        <a:cs typeface="Times New Roman" panose="02020603050405020304"/>
                      </a:endParaRPr>
                    </a:p>
                  </a:txBody>
                  <a:tcPr marL="68580" marR="68580" marT="0" marB="0"/>
                </a:tc>
                <a:tc>
                  <a:txBody>
                    <a:bodyPr/>
                    <a:lstStyle/>
                    <a:p>
                      <a:pPr marL="285750" marR="0" indent="-285750" algn="l">
                        <a:lnSpc>
                          <a:spcPct val="100000"/>
                        </a:lnSpc>
                        <a:spcBef>
                          <a:spcPts val="0"/>
                        </a:spcBef>
                        <a:spcAft>
                          <a:spcPts val="0"/>
                        </a:spcAft>
                        <a:buClrTx/>
                        <a:buSzTx/>
                        <a:buFont typeface="Arial" panose="020B0604020202020204"/>
                        <a:buChar char="•"/>
                      </a:pPr>
                      <a:r>
                        <a:rPr lang="en-US" sz="1100">
                          <a:effectLst/>
                        </a:rPr>
                        <a:t> </a:t>
                      </a:r>
                      <a:r>
                        <a:rPr lang="en-US" sz="1100">
                          <a:effectLst/>
                          <a:sym typeface="+mn-ea"/>
                        </a:rPr>
                        <a:t>Analyzing data according to the selected model(final Decision tree)</a:t>
                      </a:r>
                      <a:endParaRPr lang="en-US" sz="1100" b="0" cap="none" spc="0">
                        <a:solidFill>
                          <a:schemeClr val="tx1"/>
                        </a:solidFill>
                        <a:effectLst/>
                        <a:latin typeface="+mn-lt"/>
                      </a:endParaRPr>
                    </a:p>
                    <a:p>
                      <a:pPr marL="285750" marR="0" indent="-285750" algn="l">
                        <a:lnSpc>
                          <a:spcPct val="100000"/>
                        </a:lnSpc>
                        <a:spcBef>
                          <a:spcPts val="0"/>
                        </a:spcBef>
                        <a:spcAft>
                          <a:spcPts val="0"/>
                        </a:spcAft>
                        <a:buClrTx/>
                        <a:buSzTx/>
                        <a:buFont typeface="Arial" panose="020B0604020202020204"/>
                        <a:buChar char="•"/>
                      </a:pPr>
                      <a:r>
                        <a:rPr lang="en-US" sz="1100">
                          <a:effectLst/>
                          <a:sym typeface="+mn-ea"/>
                        </a:rPr>
                        <a:t>      suggestion</a:t>
                      </a:r>
                      <a:endParaRPr lang="en-US" sz="1100" b="0" cap="none" spc="0">
                        <a:solidFill>
                          <a:schemeClr val="tx1"/>
                        </a:solidFill>
                        <a:effectLst/>
                        <a:latin typeface="+mn-lt"/>
                      </a:endParaRPr>
                    </a:p>
                    <a:p>
                      <a:pPr marL="285750" marR="0" indent="-285750" algn="l">
                        <a:lnSpc>
                          <a:spcPct val="100000"/>
                        </a:lnSpc>
                        <a:spcBef>
                          <a:spcPts val="0"/>
                        </a:spcBef>
                        <a:spcAft>
                          <a:spcPts val="0"/>
                        </a:spcAft>
                        <a:buClrTx/>
                        <a:buSzTx/>
                        <a:buFont typeface="Arial" panose="020B0604020202020204"/>
                        <a:buChar char="•"/>
                      </a:pPr>
                      <a:r>
                        <a:rPr lang="en-US" sz="1100">
                          <a:effectLst/>
                          <a:sym typeface="+mn-ea"/>
                        </a:rPr>
                        <a:t>Summarize findings by  Drawing plots, tables for main variable(Churn) </a:t>
                      </a:r>
                      <a:endParaRPr lang="en-US" sz="1100" b="0" cap="none" spc="0">
                        <a:solidFill>
                          <a:schemeClr val="tx1"/>
                        </a:solidFill>
                        <a:effectLst/>
                        <a:latin typeface="+mn-lt"/>
                      </a:endParaRPr>
                    </a:p>
                    <a:p>
                      <a:pPr marL="285750" marR="0" indent="-285750" algn="l">
                        <a:lnSpc>
                          <a:spcPct val="100000"/>
                        </a:lnSpc>
                        <a:spcBef>
                          <a:spcPts val="0"/>
                        </a:spcBef>
                        <a:spcAft>
                          <a:spcPts val="0"/>
                        </a:spcAft>
                        <a:buClrTx/>
                        <a:buSzTx/>
                        <a:buFont typeface="Arial" panose="020B0604020202020204"/>
                        <a:buChar char="•"/>
                      </a:pPr>
                      <a:r>
                        <a:rPr lang="en-US" sz="1100">
                          <a:effectLst/>
                          <a:sym typeface="+mn-ea"/>
                        </a:rPr>
                        <a:t>Writing suggestions according to the decision tree analysis to prevent churn</a:t>
                      </a:r>
                      <a:endParaRPr lang="en-US" sz="1100" b="1" dirty="0">
                        <a:solidFill>
                          <a:srgbClr val="4F81BD"/>
                        </a:solidFill>
                        <a:effectLst/>
                        <a:latin typeface="Calibri" panose="020F0502020204030204"/>
                        <a:ea typeface="Times New Roman" panose="02020603050405020304"/>
                        <a:cs typeface="Times New Roman" panose="02020603050405020304"/>
                      </a:endParaRPr>
                    </a:p>
                  </a:txBody>
                  <a:tcPr marL="68580" marR="68580"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p>
            <a:r>
              <a:rPr lang="en-US" dirty="0"/>
              <a:t>Data Preparation</a:t>
            </a:r>
            <a:endParaRPr lang="en-US" dirty="0"/>
          </a:p>
        </p:txBody>
      </p:sp>
      <p:sp>
        <p:nvSpPr>
          <p:cNvPr id="9" name="Text Placeholder 3"/>
          <p:cNvSpPr>
            <a:spLocks noGrp="1"/>
          </p:cNvSpPr>
          <p:nvPr>
            <p:ph type="body" sz="half" idx="2"/>
          </p:nvPr>
        </p:nvSpPr>
        <p:spPr>
          <a:xfrm>
            <a:off x="457200" y="1435100"/>
            <a:ext cx="3008313" cy="4691063"/>
          </a:xfrm>
        </p:spPr>
        <p:txBody>
          <a:bodyPr/>
          <a:lstStyle/>
          <a:p>
            <a:endParaRPr lang="en-US"/>
          </a:p>
        </p:txBody>
      </p:sp>
      <p:graphicFrame>
        <p:nvGraphicFramePr>
          <p:cNvPr id="5" name="Content Placeholder 2"/>
          <p:cNvGraphicFramePr>
            <a:graphicFrameLocks noGrp="1"/>
          </p:cNvGraphicFramePr>
          <p:nvPr>
            <p:ph idx="1"/>
          </p:nvPr>
        </p:nvGraphicFramePr>
        <p:xfrm>
          <a:off x="3634945" y="542578"/>
          <a:ext cx="5111750" cy="58531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Showing Outliers with histogram</a:t>
            </a:r>
            <a:endParaRPr lang="en-US" dirty="0"/>
          </a:p>
        </p:txBody>
      </p:sp>
      <p:pic>
        <p:nvPicPr>
          <p:cNvPr id="5" name="Picture 4" descr="A screenshot of a computer screen&#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t="8715" r="21569" b="5882"/>
          <a:stretch>
            <a:fillRect/>
          </a:stretch>
        </p:blipFill>
        <p:spPr>
          <a:xfrm>
            <a:off x="624840" y="1503680"/>
            <a:ext cx="7216775" cy="44202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DT</a:t>
            </a:r>
            <a:endParaRPr lang="en-US" dirty="0"/>
          </a:p>
        </p:txBody>
      </p:sp>
      <p:pic>
        <p:nvPicPr>
          <p:cNvPr id="5" name="Content Placeholder 4"/>
          <p:cNvPicPr>
            <a:picLocks noGrp="1" noChangeAspect="1"/>
          </p:cNvPicPr>
          <p:nvPr>
            <p:ph idx="1"/>
          </p:nvPr>
        </p:nvPicPr>
        <p:blipFill>
          <a:blip r:embed="rId1"/>
          <a:stretch>
            <a:fillRect/>
          </a:stretch>
        </p:blipFill>
        <p:spPr>
          <a:xfrm>
            <a:off x="1143000" y="1600200"/>
            <a:ext cx="6781800" cy="45259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of DT for Baseline</a:t>
            </a:r>
            <a:endParaRPr lang="en-US" dirty="0"/>
          </a:p>
        </p:txBody>
      </p:sp>
      <p:pic>
        <p:nvPicPr>
          <p:cNvPr id="4" name="Content Placeholder 3"/>
          <p:cNvPicPr>
            <a:picLocks noGrp="1" noChangeAspect="1"/>
          </p:cNvPicPr>
          <p:nvPr>
            <p:ph idx="1"/>
          </p:nvPr>
        </p:nvPicPr>
        <p:blipFill>
          <a:blip r:embed="rId1"/>
          <a:stretch>
            <a:fillRect/>
          </a:stretch>
        </p:blipFill>
        <p:spPr>
          <a:xfrm>
            <a:off x="844550" y="2047081"/>
            <a:ext cx="7454900" cy="3632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of NB for Baseline</a:t>
            </a:r>
            <a:endParaRPr lang="en-US" dirty="0"/>
          </a:p>
        </p:txBody>
      </p:sp>
      <p:pic>
        <p:nvPicPr>
          <p:cNvPr id="6" name="Content Placeholder 5"/>
          <p:cNvPicPr>
            <a:picLocks noGrp="1" noChangeAspect="1"/>
          </p:cNvPicPr>
          <p:nvPr>
            <p:ph idx="1"/>
          </p:nvPr>
        </p:nvPicPr>
        <p:blipFill>
          <a:blip r:embed="rId1"/>
          <a:stretch>
            <a:fillRect/>
          </a:stretch>
        </p:blipFill>
        <p:spPr>
          <a:xfrm>
            <a:off x="939800" y="2021681"/>
            <a:ext cx="7264400" cy="3683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4715</Words>
  <Application>WPS Presentation</Application>
  <PresentationFormat>On-screen Show (4:3)</PresentationFormat>
  <Paragraphs>200</Paragraphs>
  <Slides>31</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Arial</vt:lpstr>
      <vt:lpstr>Calibri</vt:lpstr>
      <vt:lpstr>Times New Roman</vt:lpstr>
      <vt:lpstr>Microsoft YaHei</vt:lpstr>
      <vt:lpstr>Arial Unicode MS</vt:lpstr>
      <vt:lpstr>Calibri</vt:lpstr>
      <vt:lpstr>Office Theme</vt:lpstr>
      <vt:lpstr>Telecommunications company customer churn</vt:lpstr>
      <vt:lpstr>Introduction</vt:lpstr>
      <vt:lpstr>Introduction</vt:lpstr>
      <vt:lpstr>Workload Distribution</vt:lpstr>
      <vt:lpstr>Data Preparation</vt:lpstr>
      <vt:lpstr>Data Preparation</vt:lpstr>
      <vt:lpstr>Baseline DT</vt:lpstr>
      <vt:lpstr>Metrics of DT for Baseline</vt:lpstr>
      <vt:lpstr>Metrics of NB for Baseline</vt:lpstr>
      <vt:lpstr>Weka Selected Attributes</vt:lpstr>
      <vt:lpstr>Weka Selected Attributes</vt:lpstr>
      <vt:lpstr>Weka Selected Attributes 1- International Plan</vt:lpstr>
      <vt:lpstr>Weka Selected Attributes 2- Total Daily Minutes</vt:lpstr>
      <vt:lpstr>Weka Selected Attributes 3 - Number of customer Service Calls</vt:lpstr>
      <vt:lpstr>Weka Selected Attributes 4- Churn </vt:lpstr>
      <vt:lpstr>Filtered Data DT</vt:lpstr>
      <vt:lpstr>Metrics of DT for filtered data</vt:lpstr>
      <vt:lpstr>Metrics of NB for filtered data</vt:lpstr>
      <vt:lpstr>Metrics Comparison</vt:lpstr>
      <vt:lpstr>Predictive Modeling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 and Recommendation</vt:lpstr>
      <vt:lpstr>Conclusion and Recommendation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for </dc:title>
  <dc:creator>Syed Shariyar Murtaza</dc:creator>
  <cp:lastModifiedBy>Asus</cp:lastModifiedBy>
  <cp:revision>121</cp:revision>
  <dcterms:created xsi:type="dcterms:W3CDTF">2006-08-16T00:00:00Z</dcterms:created>
  <dcterms:modified xsi:type="dcterms:W3CDTF">2023-12-11T22:41:29Z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AF43E8F527964388AD1E59434A61AF2E_13</vt:lpwstr>
  </property>
  <property fmtid="{D5CDD505-2E9C-101B-9397-08002B2CF9AE}" pid="3" name="KSOProductBuildVer">
    <vt:lpwstr>1033-12.2.0.13359</vt:lpwstr>
  </property>
</Properties>
</file>