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7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4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G:\DA\Projects\SQL\HBA_SQL_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G:\DA\Projects\SQL\HBA_SQL_Analysi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G:\DA\Projects\SQL\HBA_SQL_Analysis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G:\DA\Projects\SQL\HBA_SQL_Analysis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G:\DA\Projects\SQL\HBA_SQL_Analysis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G:\DA\Projects\SQL\HBA_SQL_Analysis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G:\DA\Projects\SQL\HBA_SQL_Analysis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G:\DA\Projects\SQL\HBA_SQL_Analysis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G:\DA\Projects\SQL\HBA_SQL_Analysis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G:\DA\Projects\SQL\HBA_SQL_Analysis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G:\DA\Projects\SQL\HBA_SQL_Analysis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G:\DA\Projects\SQL\HBA_SQL_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G:\DA\Projects\SQL\HBA_SQL_Analys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G:\DA\Projects\SQL\HBA_SQL_Analysi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G:\DA\Projects\SQL\HBA_SQL_Analysi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G:\DA\Projects\SQL\HBA_SQL_Analysi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G:\DA\Projects\SQL\HBA_SQL_Analysi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G:\DA\Projects\SQL\HBA_SQL_Analysi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G:\DA\Projects\SQL\HBA_SQL_Analysi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Query_A!$B$1</c:f>
              <c:strCache>
                <c:ptCount val="1"/>
                <c:pt idx="0">
                  <c:v>Torro_Total_Count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Query_A!$A$2:$A$3</c:f>
              <c:strCache>
                <c:ptCount val="2"/>
                <c:pt idx="0">
                  <c:v>host</c:v>
                </c:pt>
                <c:pt idx="1">
                  <c:v>Super Host</c:v>
                </c:pt>
              </c:strCache>
            </c:strRef>
          </c:cat>
          <c:val>
            <c:numRef>
              <c:f>Query_A!$B$2:$B$3</c:f>
              <c:numCache>
                <c:formatCode>General</c:formatCode>
                <c:ptCount val="2"/>
                <c:pt idx="0">
                  <c:v>7616</c:v>
                </c:pt>
                <c:pt idx="1">
                  <c:v>2353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A0-49B9-A743-F3C86F78DCCF}"/>
            </c:ext>
          </c:extLst>
        </c:ser>
        <c:ser>
          <c:idx val="1"/>
          <c:order val="1"/>
          <c:tx>
            <c:strRef>
              <c:f>Query_A!$C$1</c:f>
              <c:strCache>
                <c:ptCount val="1"/>
                <c:pt idx="0">
                  <c:v>Vanco_Total_Count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Query_A!$A$2:$A$3</c:f>
              <c:strCache>
                <c:ptCount val="2"/>
                <c:pt idx="0">
                  <c:v>host</c:v>
                </c:pt>
                <c:pt idx="1">
                  <c:v>Super Host</c:v>
                </c:pt>
              </c:strCache>
            </c:strRef>
          </c:cat>
          <c:val>
            <c:numRef>
              <c:f>Query_A!$C$2:$C$3</c:f>
              <c:numCache>
                <c:formatCode>General</c:formatCode>
                <c:ptCount val="2"/>
                <c:pt idx="0">
                  <c:v>1898</c:v>
                </c:pt>
                <c:pt idx="1">
                  <c:v>1228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7A0-49B9-A743-F3C86F78DCC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740805455"/>
        <c:axId val="1740815855"/>
        <c:axId val="0"/>
      </c:bar3DChart>
      <c:catAx>
        <c:axId val="17408054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0815855"/>
        <c:crosses val="autoZero"/>
        <c:auto val="1"/>
        <c:lblAlgn val="ctr"/>
        <c:lblOffset val="100"/>
        <c:noMultiLvlLbl val="0"/>
      </c:catAx>
      <c:valAx>
        <c:axId val="1740815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08054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[HBA_SQL_Analysis.xlsx]Query_A!PivotTable52</c:name>
    <c:fmtId val="13"/>
  </c:pivotSource>
  <c:chart>
    <c:autoTitleDeleted val="1"/>
    <c:pivotFmts>
      <c:pivotFmt>
        <c:idx val="0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2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2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2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Query_A!$L$92</c:f>
              <c:strCache>
                <c:ptCount val="1"/>
                <c:pt idx="0">
                  <c:v>Identity Verified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Query_A!$K$93:$K$98</c:f>
              <c:multiLvlStrCache>
                <c:ptCount val="4"/>
                <c:lvl>
                  <c:pt idx="0">
                    <c:v>Host</c:v>
                  </c:pt>
                  <c:pt idx="1">
                    <c:v>Super Host</c:v>
                  </c:pt>
                  <c:pt idx="2">
                    <c:v>Host</c:v>
                  </c:pt>
                  <c:pt idx="3">
                    <c:v>Super Host</c:v>
                  </c:pt>
                </c:lvl>
                <c:lvl>
                  <c:pt idx="0">
                    <c:v>Toronto</c:v>
                  </c:pt>
                  <c:pt idx="2">
                    <c:v>Vancouver</c:v>
                  </c:pt>
                </c:lvl>
              </c:multiLvlStrCache>
            </c:multiLvlStrRef>
          </c:cat>
          <c:val>
            <c:numRef>
              <c:f>Query_A!$L$93:$L$98</c:f>
              <c:numCache>
                <c:formatCode>General</c:formatCode>
                <c:ptCount val="4"/>
                <c:pt idx="0">
                  <c:v>5745</c:v>
                </c:pt>
                <c:pt idx="1">
                  <c:v>2222</c:v>
                </c:pt>
                <c:pt idx="2">
                  <c:v>1583</c:v>
                </c:pt>
                <c:pt idx="3">
                  <c:v>1184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86-419F-9B76-49A668047174}"/>
            </c:ext>
          </c:extLst>
        </c:ser>
        <c:ser>
          <c:idx val="1"/>
          <c:order val="1"/>
          <c:tx>
            <c:strRef>
              <c:f>Query_A!$M$92</c:f>
              <c:strCache>
                <c:ptCount val="1"/>
                <c:pt idx="0">
                  <c:v>Identity Notverified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Query_A!$K$93:$K$98</c:f>
              <c:multiLvlStrCache>
                <c:ptCount val="4"/>
                <c:lvl>
                  <c:pt idx="0">
                    <c:v>Host</c:v>
                  </c:pt>
                  <c:pt idx="1">
                    <c:v>Super Host</c:v>
                  </c:pt>
                  <c:pt idx="2">
                    <c:v>Host</c:v>
                  </c:pt>
                  <c:pt idx="3">
                    <c:v>Super Host</c:v>
                  </c:pt>
                </c:lvl>
                <c:lvl>
                  <c:pt idx="0">
                    <c:v>Toronto</c:v>
                  </c:pt>
                  <c:pt idx="2">
                    <c:v>Vancouver</c:v>
                  </c:pt>
                </c:lvl>
              </c:multiLvlStrCache>
            </c:multiLvlStrRef>
          </c:cat>
          <c:val>
            <c:numRef>
              <c:f>Query_A!$M$93:$M$98</c:f>
              <c:numCache>
                <c:formatCode>General</c:formatCode>
                <c:ptCount val="4"/>
                <c:pt idx="0">
                  <c:v>1871</c:v>
                </c:pt>
                <c:pt idx="1">
                  <c:v>131</c:v>
                </c:pt>
                <c:pt idx="2">
                  <c:v>315</c:v>
                </c:pt>
                <c:pt idx="3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786-419F-9B76-49A66804717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740822095"/>
        <c:axId val="1740819183"/>
      </c:barChart>
      <c:catAx>
        <c:axId val="174082209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0819183"/>
        <c:crosses val="autoZero"/>
        <c:auto val="1"/>
        <c:lblAlgn val="ctr"/>
        <c:lblOffset val="100"/>
        <c:noMultiLvlLbl val="0"/>
      </c:catAx>
      <c:valAx>
        <c:axId val="174081918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7408220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[HBA_SQL_Analysis.xlsx]Query_C!PivotTable53</c:name>
    <c:fmtId val="5"/>
  </c:pivotSource>
  <c:chart>
    <c:autoTitleDeleted val="1"/>
    <c:pivotFmts>
      <c:pivotFmt>
        <c:idx val="0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2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2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Query_C!$G$15</c:f>
              <c:strCache>
                <c:ptCount val="1"/>
                <c:pt idx="0">
                  <c:v>Sum of Positive Review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85000"/>
                    <a:satMod val="100000"/>
                    <a:lumMod val="100000"/>
                  </a:schemeClr>
                </a:gs>
                <a:gs pos="100000">
                  <a:schemeClr val="accent1">
                    <a:tint val="90000"/>
                    <a:shade val="100000"/>
                    <a:satMod val="150000"/>
                    <a:lumMod val="10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50800" dist="12700" dir="5400000" algn="ctr" rotWithShape="0">
                <a:srgbClr val="000000">
                  <a:alpha val="50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Query_C!$F$16:$F$21</c:f>
              <c:multiLvlStrCache>
                <c:ptCount val="4"/>
                <c:lvl>
                  <c:pt idx="0">
                    <c:v>Host</c:v>
                  </c:pt>
                  <c:pt idx="1">
                    <c:v>Super Host</c:v>
                  </c:pt>
                  <c:pt idx="2">
                    <c:v>Host</c:v>
                  </c:pt>
                  <c:pt idx="3">
                    <c:v>Super Host</c:v>
                  </c:pt>
                </c:lvl>
                <c:lvl>
                  <c:pt idx="0">
                    <c:v>Toronto</c:v>
                  </c:pt>
                  <c:pt idx="2">
                    <c:v>Vancouver</c:v>
                  </c:pt>
                </c:lvl>
              </c:multiLvlStrCache>
            </c:multiLvlStrRef>
          </c:cat>
          <c:val>
            <c:numRef>
              <c:f>Query_C!$G$16:$G$21</c:f>
              <c:numCache>
                <c:formatCode>General</c:formatCode>
                <c:ptCount val="4"/>
                <c:pt idx="0">
                  <c:v>153263</c:v>
                </c:pt>
                <c:pt idx="1">
                  <c:v>167331</c:v>
                </c:pt>
                <c:pt idx="2">
                  <c:v>48506</c:v>
                </c:pt>
                <c:pt idx="3">
                  <c:v>87351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1E-49DC-8126-09B8F4E88595}"/>
            </c:ext>
          </c:extLst>
        </c:ser>
        <c:ser>
          <c:idx val="1"/>
          <c:order val="1"/>
          <c:tx>
            <c:strRef>
              <c:f>Query_C!$H$15</c:f>
              <c:strCache>
                <c:ptCount val="1"/>
                <c:pt idx="0">
                  <c:v>Sum of Negative Review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100000"/>
                    <a:shade val="85000"/>
                    <a:satMod val="100000"/>
                    <a:lumMod val="100000"/>
                  </a:schemeClr>
                </a:gs>
                <a:gs pos="100000">
                  <a:schemeClr val="accent2">
                    <a:tint val="90000"/>
                    <a:shade val="100000"/>
                    <a:satMod val="150000"/>
                    <a:lumMod val="10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50800" dist="12700" dir="5400000" algn="ctr" rotWithShape="0">
                <a:srgbClr val="000000">
                  <a:alpha val="50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Query_C!$F$16:$F$21</c:f>
              <c:multiLvlStrCache>
                <c:ptCount val="4"/>
                <c:lvl>
                  <c:pt idx="0">
                    <c:v>Host</c:v>
                  </c:pt>
                  <c:pt idx="1">
                    <c:v>Super Host</c:v>
                  </c:pt>
                  <c:pt idx="2">
                    <c:v>Host</c:v>
                  </c:pt>
                  <c:pt idx="3">
                    <c:v>Super Host</c:v>
                  </c:pt>
                </c:lvl>
                <c:lvl>
                  <c:pt idx="0">
                    <c:v>Toronto</c:v>
                  </c:pt>
                  <c:pt idx="2">
                    <c:v>Vancouver</c:v>
                  </c:pt>
                </c:lvl>
              </c:multiLvlStrCache>
            </c:multiLvlStrRef>
          </c:cat>
          <c:val>
            <c:numRef>
              <c:f>Query_C!$H$16:$H$21</c:f>
              <c:numCache>
                <c:formatCode>General</c:formatCode>
                <c:ptCount val="4"/>
                <c:pt idx="0">
                  <c:v>5795</c:v>
                </c:pt>
                <c:pt idx="1">
                  <c:v>3909</c:v>
                </c:pt>
                <c:pt idx="2">
                  <c:v>1750</c:v>
                </c:pt>
                <c:pt idx="3">
                  <c:v>2042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91E-49DC-8126-09B8F4E8859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740832079"/>
        <c:axId val="1740830415"/>
      </c:barChart>
      <c:catAx>
        <c:axId val="1740832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0830415"/>
        <c:crosses val="autoZero"/>
        <c:auto val="1"/>
        <c:lblAlgn val="ctr"/>
        <c:lblOffset val="100"/>
        <c:noMultiLvlLbl val="0"/>
      </c:catAx>
      <c:valAx>
        <c:axId val="17408304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08320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[HBA_SQL_Analysis.xlsx]Query_D!PivotTable54</c:name>
    <c:fmtId val="7"/>
  </c:pivotSource>
  <c:chart>
    <c:autoTitleDeleted val="1"/>
    <c:pivotFmts>
      <c:pivotFmt>
        <c:idx val="0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9525" cap="flat" cmpd="sng" algn="ctr">
            <a:noFill/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9525" cap="flat" cmpd="sng" algn="ctr">
            <a:noFill/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9525" cap="flat" cmpd="sng" algn="ctr">
            <a:noFill/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Query_D!$F$21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83000"/>
                    <a:satMod val="100000"/>
                    <a:lumMod val="100000"/>
                  </a:schemeClr>
                </a:gs>
                <a:gs pos="100000">
                  <a:schemeClr val="accent1">
                    <a:tint val="61000"/>
                    <a:satMod val="150000"/>
                    <a:lumMod val="100000"/>
                  </a:schemeClr>
                </a:gs>
              </a:gsLst>
              <a:path path="circle">
                <a:fillToRect l="100000" t="100000" r="100000" b="100000"/>
              </a:path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  <a:sp3d contourW="9525">
              <a:contourClr>
                <a:schemeClr val="accent1">
                  <a:shade val="9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Query_D!$E$22:$E$27</c:f>
              <c:multiLvlStrCache>
                <c:ptCount val="4"/>
                <c:lvl>
                  <c:pt idx="0">
                    <c:v>Host</c:v>
                  </c:pt>
                  <c:pt idx="1">
                    <c:v>Super Host</c:v>
                  </c:pt>
                  <c:pt idx="2">
                    <c:v>Host</c:v>
                  </c:pt>
                  <c:pt idx="3">
                    <c:v>Super Host</c:v>
                  </c:pt>
                </c:lvl>
                <c:lvl>
                  <c:pt idx="0">
                    <c:v>Toronto</c:v>
                  </c:pt>
                  <c:pt idx="2">
                    <c:v>Vancouver</c:v>
                  </c:pt>
                </c:lvl>
              </c:multiLvlStrCache>
            </c:multiLvlStrRef>
          </c:cat>
          <c:val>
            <c:numRef>
              <c:f>Query_D!$F$22:$F$27</c:f>
              <c:numCache>
                <c:formatCode>General</c:formatCode>
                <c:ptCount val="4"/>
                <c:pt idx="0">
                  <c:v>4426</c:v>
                </c:pt>
                <c:pt idx="1">
                  <c:v>1672</c:v>
                </c:pt>
                <c:pt idx="2">
                  <c:v>1496</c:v>
                </c:pt>
                <c:pt idx="3">
                  <c:v>1062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70-4B98-8384-C89C81D74AB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810543743"/>
        <c:axId val="1810546239"/>
        <c:axId val="0"/>
      </c:bar3DChart>
      <c:catAx>
        <c:axId val="1810543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546239"/>
        <c:crosses val="autoZero"/>
        <c:auto val="1"/>
        <c:lblAlgn val="ctr"/>
        <c:lblOffset val="100"/>
        <c:noMultiLvlLbl val="0"/>
      </c:catAx>
      <c:valAx>
        <c:axId val="1810546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543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[HBA_SQL_Analysis.xlsx]Query_E!PivotTable55</c:name>
    <c:fmtId val="5"/>
  </c:pivotSource>
  <c:chart>
    <c:autoTitleDeleted val="1"/>
    <c:pivotFmts>
      <c:pivotFmt>
        <c:idx val="0"/>
        <c:dLbl>
          <c:idx val="0"/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2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3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4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rgbClr val="0070C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2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3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4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rgbClr val="0070C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2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3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4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rgbClr val="0070C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Query_E!$G$15:$G$17</c:f>
              <c:strCache>
                <c:ptCount val="1"/>
                <c:pt idx="0">
                  <c:v>Available - SuperHost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Query_E!$F$18:$F$24</c:f>
              <c:multiLvlStrCache>
                <c:ptCount val="4"/>
                <c:lvl>
                  <c:pt idx="0">
                    <c:v>2022</c:v>
                  </c:pt>
                  <c:pt idx="1">
                    <c:v>2023</c:v>
                  </c:pt>
                  <c:pt idx="2">
                    <c:v>2022</c:v>
                  </c:pt>
                  <c:pt idx="3">
                    <c:v>2023</c:v>
                  </c:pt>
                </c:lvl>
                <c:lvl>
                  <c:pt idx="0">
                    <c:v>Toronto</c:v>
                  </c:pt>
                  <c:pt idx="2">
                    <c:v>Vancouver</c:v>
                  </c:pt>
                </c:lvl>
              </c:multiLvlStrCache>
            </c:multiLvlStrRef>
          </c:cat>
          <c:val>
            <c:numRef>
              <c:f>Query_E!$G$18:$G$24</c:f>
              <c:numCache>
                <c:formatCode>General</c:formatCode>
                <c:ptCount val="4"/>
                <c:pt idx="0">
                  <c:v>23676</c:v>
                </c:pt>
                <c:pt idx="1">
                  <c:v>95271</c:v>
                </c:pt>
                <c:pt idx="2">
                  <c:v>116708</c:v>
                </c:pt>
                <c:pt idx="3">
                  <c:v>27656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DD-4CA2-A5DC-32C12ED286F3}"/>
            </c:ext>
          </c:extLst>
        </c:ser>
        <c:ser>
          <c:idx val="1"/>
          <c:order val="1"/>
          <c:tx>
            <c:strRef>
              <c:f>Query_E!$H$15:$H$17</c:f>
              <c:strCache>
                <c:ptCount val="1"/>
                <c:pt idx="0">
                  <c:v>Available - Host_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Query_E!$F$18:$F$24</c:f>
              <c:multiLvlStrCache>
                <c:ptCount val="4"/>
                <c:lvl>
                  <c:pt idx="0">
                    <c:v>2022</c:v>
                  </c:pt>
                  <c:pt idx="1">
                    <c:v>2023</c:v>
                  </c:pt>
                  <c:pt idx="2">
                    <c:v>2022</c:v>
                  </c:pt>
                  <c:pt idx="3">
                    <c:v>2023</c:v>
                  </c:pt>
                </c:lvl>
                <c:lvl>
                  <c:pt idx="0">
                    <c:v>Toronto</c:v>
                  </c:pt>
                  <c:pt idx="2">
                    <c:v>Vancouver</c:v>
                  </c:pt>
                </c:lvl>
              </c:multiLvlStrCache>
            </c:multiLvlStrRef>
          </c:cat>
          <c:val>
            <c:numRef>
              <c:f>Query_E!$H$18:$H$24</c:f>
              <c:numCache>
                <c:formatCode>General</c:formatCode>
                <c:ptCount val="4"/>
                <c:pt idx="0">
                  <c:v>37993</c:v>
                </c:pt>
                <c:pt idx="1">
                  <c:v>162162</c:v>
                </c:pt>
                <c:pt idx="2">
                  <c:v>134962</c:v>
                </c:pt>
                <c:pt idx="3">
                  <c:v>27458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ADD-4CA2-A5DC-32C12ED286F3}"/>
            </c:ext>
          </c:extLst>
        </c:ser>
        <c:ser>
          <c:idx val="2"/>
          <c:order val="2"/>
          <c:tx>
            <c:strRef>
              <c:f>Query_E!$I$15:$I$17</c:f>
              <c:strCache>
                <c:ptCount val="1"/>
                <c:pt idx="0">
                  <c:v>Not Available - SuperHost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Query_E!$F$18:$F$24</c:f>
              <c:multiLvlStrCache>
                <c:ptCount val="4"/>
                <c:lvl>
                  <c:pt idx="0">
                    <c:v>2022</c:v>
                  </c:pt>
                  <c:pt idx="1">
                    <c:v>2023</c:v>
                  </c:pt>
                  <c:pt idx="2">
                    <c:v>2022</c:v>
                  </c:pt>
                  <c:pt idx="3">
                    <c:v>2023</c:v>
                  </c:pt>
                </c:lvl>
                <c:lvl>
                  <c:pt idx="0">
                    <c:v>Toronto</c:v>
                  </c:pt>
                  <c:pt idx="2">
                    <c:v>Vancouver</c:v>
                  </c:pt>
                </c:lvl>
              </c:multiLvlStrCache>
            </c:multiLvlStrRef>
          </c:cat>
          <c:val>
            <c:numRef>
              <c:f>Query_E!$I$18:$I$24</c:f>
              <c:numCache>
                <c:formatCode>General</c:formatCode>
                <c:ptCount val="4"/>
                <c:pt idx="0">
                  <c:v>23968</c:v>
                </c:pt>
                <c:pt idx="1">
                  <c:v>106675</c:v>
                </c:pt>
                <c:pt idx="2">
                  <c:v>249495</c:v>
                </c:pt>
                <c:pt idx="3">
                  <c:v>64876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ADD-4CA2-A5DC-32C12ED286F3}"/>
            </c:ext>
          </c:extLst>
        </c:ser>
        <c:ser>
          <c:idx val="3"/>
          <c:order val="3"/>
          <c:tx>
            <c:strRef>
              <c:f>Query_E!$J$15:$J$17</c:f>
              <c:strCache>
                <c:ptCount val="1"/>
                <c:pt idx="0">
                  <c:v>Not Available - Host_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Query_E!$F$18:$F$24</c:f>
              <c:multiLvlStrCache>
                <c:ptCount val="4"/>
                <c:lvl>
                  <c:pt idx="0">
                    <c:v>2022</c:v>
                  </c:pt>
                  <c:pt idx="1">
                    <c:v>2023</c:v>
                  </c:pt>
                  <c:pt idx="2">
                    <c:v>2022</c:v>
                  </c:pt>
                  <c:pt idx="3">
                    <c:v>2023</c:v>
                  </c:pt>
                </c:lvl>
                <c:lvl>
                  <c:pt idx="0">
                    <c:v>Toronto</c:v>
                  </c:pt>
                  <c:pt idx="2">
                    <c:v>Vancouver</c:v>
                  </c:pt>
                </c:lvl>
              </c:multiLvlStrCache>
            </c:multiLvlStrRef>
          </c:cat>
          <c:val>
            <c:numRef>
              <c:f>Query_E!$J$18:$J$24</c:f>
              <c:numCache>
                <c:formatCode>General</c:formatCode>
                <c:ptCount val="4"/>
                <c:pt idx="0">
                  <c:v>138685</c:v>
                </c:pt>
                <c:pt idx="1">
                  <c:v>459050</c:v>
                </c:pt>
                <c:pt idx="2">
                  <c:v>330169</c:v>
                </c:pt>
                <c:pt idx="3">
                  <c:v>96521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ADD-4CA2-A5DC-32C12ED286F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810553727"/>
        <c:axId val="1810540831"/>
      </c:barChart>
      <c:catAx>
        <c:axId val="181055372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540831"/>
        <c:crosses val="autoZero"/>
        <c:auto val="1"/>
        <c:lblAlgn val="ctr"/>
        <c:lblOffset val="100"/>
        <c:noMultiLvlLbl val="0"/>
      </c:catAx>
      <c:valAx>
        <c:axId val="181054083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8105537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[HBA_SQL_Analysis.xlsx]Query_E!PivotTable3</c:name>
    <c:fmtId val="3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Query_E!$O$22</c:f>
              <c:strCache>
                <c:ptCount val="1"/>
                <c:pt idx="0">
                  <c:v>Sum of Super Host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Query_E!$N$23:$N$28</c:f>
              <c:multiLvlStrCache>
                <c:ptCount val="4"/>
                <c:lvl>
                  <c:pt idx="0">
                    <c:v>2022</c:v>
                  </c:pt>
                  <c:pt idx="1">
                    <c:v>2023</c:v>
                  </c:pt>
                  <c:pt idx="2">
                    <c:v>2022</c:v>
                  </c:pt>
                  <c:pt idx="3">
                    <c:v>2023</c:v>
                  </c:pt>
                </c:lvl>
                <c:lvl>
                  <c:pt idx="0">
                    <c:v>Toronto</c:v>
                  </c:pt>
                  <c:pt idx="2">
                    <c:v>Vancouver</c:v>
                  </c:pt>
                </c:lvl>
              </c:multiLvlStrCache>
            </c:multiLvlStrRef>
          </c:cat>
          <c:val>
            <c:numRef>
              <c:f>Query_E!$O$23:$O$28</c:f>
              <c:numCache>
                <c:formatCode>General</c:formatCode>
                <c:ptCount val="4"/>
                <c:pt idx="0">
                  <c:v>108</c:v>
                </c:pt>
                <c:pt idx="1">
                  <c:v>105</c:v>
                </c:pt>
                <c:pt idx="2">
                  <c:v>200</c:v>
                </c:pt>
                <c:pt idx="3">
                  <c:v>222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AB-4319-AE4F-A88D72898D5A}"/>
            </c:ext>
          </c:extLst>
        </c:ser>
        <c:ser>
          <c:idx val="1"/>
          <c:order val="1"/>
          <c:tx>
            <c:strRef>
              <c:f>Query_E!$P$22</c:f>
              <c:strCache>
                <c:ptCount val="1"/>
                <c:pt idx="0">
                  <c:v>Sum of Host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Query_E!$N$23:$N$28</c:f>
              <c:multiLvlStrCache>
                <c:ptCount val="4"/>
                <c:lvl>
                  <c:pt idx="0">
                    <c:v>2022</c:v>
                  </c:pt>
                  <c:pt idx="1">
                    <c:v>2023</c:v>
                  </c:pt>
                  <c:pt idx="2">
                    <c:v>2022</c:v>
                  </c:pt>
                  <c:pt idx="3">
                    <c:v>2023</c:v>
                  </c:pt>
                </c:lvl>
                <c:lvl>
                  <c:pt idx="0">
                    <c:v>Toronto</c:v>
                  </c:pt>
                  <c:pt idx="2">
                    <c:v>Vancouver</c:v>
                  </c:pt>
                </c:lvl>
              </c:multiLvlStrCache>
            </c:multiLvlStrRef>
          </c:cat>
          <c:val>
            <c:numRef>
              <c:f>Query_E!$P$23:$P$28</c:f>
              <c:numCache>
                <c:formatCode>General</c:formatCode>
                <c:ptCount val="4"/>
                <c:pt idx="0">
                  <c:v>110</c:v>
                </c:pt>
                <c:pt idx="1">
                  <c:v>107</c:v>
                </c:pt>
                <c:pt idx="2">
                  <c:v>228</c:v>
                </c:pt>
                <c:pt idx="3">
                  <c:v>253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CAB-4319-AE4F-A88D72898D5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87728928"/>
        <c:axId val="887731008"/>
      </c:barChart>
      <c:catAx>
        <c:axId val="887728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7731008"/>
        <c:crosses val="autoZero"/>
        <c:auto val="1"/>
        <c:lblAlgn val="ctr"/>
        <c:lblOffset val="100"/>
        <c:noMultiLvlLbl val="0"/>
      </c:catAx>
      <c:valAx>
        <c:axId val="887731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7728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[HBA_SQL_Analysis.xlsx]Query_G!PivotTable56</c:name>
    <c:fmtId val="7"/>
  </c:pivotSource>
  <c:chart>
    <c:autoTitleDeleted val="1"/>
    <c:pivotFmts>
      <c:pivotFmt>
        <c:idx val="0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2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3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4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2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3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4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2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3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4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Query_G!$I$31</c:f>
              <c:strCache>
                <c:ptCount val="1"/>
                <c:pt idx="0">
                  <c:v>Host_as_LocalHost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Query_G!$H$32:$H$34</c:f>
              <c:strCache>
                <c:ptCount val="2"/>
                <c:pt idx="0">
                  <c:v>Toronto</c:v>
                </c:pt>
                <c:pt idx="1">
                  <c:v>Vancouver</c:v>
                </c:pt>
              </c:strCache>
            </c:strRef>
          </c:cat>
          <c:val>
            <c:numRef>
              <c:f>Query_G!$I$32:$I$34</c:f>
              <c:numCache>
                <c:formatCode>General</c:formatCode>
                <c:ptCount val="2"/>
                <c:pt idx="0">
                  <c:v>3672</c:v>
                </c:pt>
                <c:pt idx="1">
                  <c:v>1254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9C-4EFF-A202-0018A8BDA581}"/>
            </c:ext>
          </c:extLst>
        </c:ser>
        <c:ser>
          <c:idx val="1"/>
          <c:order val="1"/>
          <c:tx>
            <c:strRef>
              <c:f>Query_G!$J$31</c:f>
              <c:strCache>
                <c:ptCount val="1"/>
                <c:pt idx="0">
                  <c:v>Host_as_OtherHost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Query_G!$H$32:$H$34</c:f>
              <c:strCache>
                <c:ptCount val="2"/>
                <c:pt idx="0">
                  <c:v>Toronto</c:v>
                </c:pt>
                <c:pt idx="1">
                  <c:v>Vancouver</c:v>
                </c:pt>
              </c:strCache>
            </c:strRef>
          </c:cat>
          <c:val>
            <c:numRef>
              <c:f>Query_G!$J$32:$J$34</c:f>
              <c:numCache>
                <c:formatCode>General</c:formatCode>
                <c:ptCount val="2"/>
                <c:pt idx="0">
                  <c:v>3944</c:v>
                </c:pt>
                <c:pt idx="1">
                  <c:v>644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B9C-4EFF-A202-0018A8BDA581}"/>
            </c:ext>
          </c:extLst>
        </c:ser>
        <c:ser>
          <c:idx val="2"/>
          <c:order val="2"/>
          <c:tx>
            <c:strRef>
              <c:f>Query_G!$K$31</c:f>
              <c:strCache>
                <c:ptCount val="1"/>
                <c:pt idx="0">
                  <c:v>SuperHost_as_LocalHost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Query_G!$H$32:$H$34</c:f>
              <c:strCache>
                <c:ptCount val="2"/>
                <c:pt idx="0">
                  <c:v>Toronto</c:v>
                </c:pt>
                <c:pt idx="1">
                  <c:v>Vancouver</c:v>
                </c:pt>
              </c:strCache>
            </c:strRef>
          </c:cat>
          <c:val>
            <c:numRef>
              <c:f>Query_G!$K$32:$K$34</c:f>
              <c:numCache>
                <c:formatCode>General</c:formatCode>
                <c:ptCount val="2"/>
                <c:pt idx="0">
                  <c:v>1181</c:v>
                </c:pt>
                <c:pt idx="1">
                  <c:v>822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B9C-4EFF-A202-0018A8BDA581}"/>
            </c:ext>
          </c:extLst>
        </c:ser>
        <c:ser>
          <c:idx val="3"/>
          <c:order val="3"/>
          <c:tx>
            <c:strRef>
              <c:f>Query_G!$L$31</c:f>
              <c:strCache>
                <c:ptCount val="1"/>
                <c:pt idx="0">
                  <c:v>SuperHost_as_OtherHost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Query_G!$H$32:$H$34</c:f>
              <c:strCache>
                <c:ptCount val="2"/>
                <c:pt idx="0">
                  <c:v>Toronto</c:v>
                </c:pt>
                <c:pt idx="1">
                  <c:v>Vancouver</c:v>
                </c:pt>
              </c:strCache>
            </c:strRef>
          </c:cat>
          <c:val>
            <c:numRef>
              <c:f>Query_G!$L$32:$L$34</c:f>
              <c:numCache>
                <c:formatCode>General</c:formatCode>
                <c:ptCount val="2"/>
                <c:pt idx="0">
                  <c:v>1172</c:v>
                </c:pt>
                <c:pt idx="1">
                  <c:v>406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B9C-4EFF-A202-0018A8BDA58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810534175"/>
        <c:axId val="1810534591"/>
      </c:barChart>
      <c:catAx>
        <c:axId val="181053417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534591"/>
        <c:crosses val="autoZero"/>
        <c:auto val="1"/>
        <c:lblAlgn val="ctr"/>
        <c:lblOffset val="100"/>
        <c:noMultiLvlLbl val="0"/>
      </c:catAx>
      <c:valAx>
        <c:axId val="181053459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810534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[HBA_SQL_Analysis.xlsx]Queries_Localandotherhost!PivotTable4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Queries_Localandotherhost!$B$16</c:f>
              <c:strCache>
                <c:ptCount val="1"/>
                <c:pt idx="0">
                  <c:v>Local Response Rate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Queries_Localandotherhost!$A$17:$A$18</c:f>
              <c:strCache>
                <c:ptCount val="2"/>
                <c:pt idx="0">
                  <c:v>Toronto</c:v>
                </c:pt>
                <c:pt idx="1">
                  <c:v>Vancouver</c:v>
                </c:pt>
              </c:strCache>
            </c:strRef>
          </c:cat>
          <c:val>
            <c:numRef>
              <c:f>Queries_Localandotherhost!$B$17:$B$18</c:f>
              <c:numCache>
                <c:formatCode>General</c:formatCode>
                <c:ptCount val="2"/>
                <c:pt idx="0">
                  <c:v>90</c:v>
                </c:pt>
                <c:pt idx="1">
                  <c:v>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BA-4D02-BC1F-78DD6DBD998F}"/>
            </c:ext>
          </c:extLst>
        </c:ser>
        <c:ser>
          <c:idx val="1"/>
          <c:order val="1"/>
          <c:tx>
            <c:strRef>
              <c:f>Queries_Localandotherhost!$C$16</c:f>
              <c:strCache>
                <c:ptCount val="1"/>
                <c:pt idx="0">
                  <c:v>Local Acceptence Rate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Queries_Localandotherhost!$A$17:$A$18</c:f>
              <c:strCache>
                <c:ptCount val="2"/>
                <c:pt idx="0">
                  <c:v>Toronto</c:v>
                </c:pt>
                <c:pt idx="1">
                  <c:v>Vancouver</c:v>
                </c:pt>
              </c:strCache>
            </c:strRef>
          </c:cat>
          <c:val>
            <c:numRef>
              <c:f>Queries_Localandotherhost!$C$17:$C$18</c:f>
              <c:numCache>
                <c:formatCode>General</c:formatCode>
                <c:ptCount val="2"/>
                <c:pt idx="0">
                  <c:v>78</c:v>
                </c:pt>
                <c:pt idx="1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BBA-4D02-BC1F-78DD6DBD998F}"/>
            </c:ext>
          </c:extLst>
        </c:ser>
        <c:ser>
          <c:idx val="2"/>
          <c:order val="2"/>
          <c:tx>
            <c:strRef>
              <c:f>Queries_Localandotherhost!$D$16</c:f>
              <c:strCache>
                <c:ptCount val="1"/>
                <c:pt idx="0">
                  <c:v>Other Response Rate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Queries_Localandotherhost!$A$17:$A$18</c:f>
              <c:strCache>
                <c:ptCount val="2"/>
                <c:pt idx="0">
                  <c:v>Toronto</c:v>
                </c:pt>
                <c:pt idx="1">
                  <c:v>Vancouver</c:v>
                </c:pt>
              </c:strCache>
            </c:strRef>
          </c:cat>
          <c:val>
            <c:numRef>
              <c:f>Queries_Localandotherhost!$D$17:$D$18</c:f>
              <c:numCache>
                <c:formatCode>General</c:formatCode>
                <c:ptCount val="2"/>
                <c:pt idx="0">
                  <c:v>88</c:v>
                </c:pt>
                <c:pt idx="1">
                  <c:v>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BBA-4D02-BC1F-78DD6DBD998F}"/>
            </c:ext>
          </c:extLst>
        </c:ser>
        <c:ser>
          <c:idx val="3"/>
          <c:order val="3"/>
          <c:tx>
            <c:strRef>
              <c:f>Queries_Localandotherhost!$E$16</c:f>
              <c:strCache>
                <c:ptCount val="1"/>
                <c:pt idx="0">
                  <c:v>Other Acceptence Rate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Queries_Localandotherhost!$A$17:$A$18</c:f>
              <c:strCache>
                <c:ptCount val="2"/>
                <c:pt idx="0">
                  <c:v>Toronto</c:v>
                </c:pt>
                <c:pt idx="1">
                  <c:v>Vancouver</c:v>
                </c:pt>
              </c:strCache>
            </c:strRef>
          </c:cat>
          <c:val>
            <c:numRef>
              <c:f>Queries_Localandotherhost!$E$17:$E$18</c:f>
              <c:numCache>
                <c:formatCode>General</c:formatCode>
                <c:ptCount val="2"/>
                <c:pt idx="0">
                  <c:v>79</c:v>
                </c:pt>
                <c:pt idx="1">
                  <c:v>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BBA-4D02-BC1F-78DD6DBD998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75791168"/>
        <c:axId val="675791584"/>
      </c:barChart>
      <c:catAx>
        <c:axId val="675791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5791584"/>
        <c:crosses val="autoZero"/>
        <c:auto val="1"/>
        <c:lblAlgn val="ctr"/>
        <c:lblOffset val="100"/>
        <c:noMultiLvlLbl val="0"/>
      </c:catAx>
      <c:valAx>
        <c:axId val="675791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5791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[HBA_SQL_Analysis.xlsx]Queries_Localandotherhost!PivotTable5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Queries_Localandotherhost!$B$29</c:f>
              <c:strCache>
                <c:ptCount val="1"/>
                <c:pt idx="0">
                  <c:v>Localhost Price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Queries_Localandotherhost!$A$30:$A$31</c:f>
              <c:strCache>
                <c:ptCount val="2"/>
                <c:pt idx="0">
                  <c:v>Toronto</c:v>
                </c:pt>
                <c:pt idx="1">
                  <c:v>Vancouver</c:v>
                </c:pt>
              </c:strCache>
            </c:strRef>
          </c:cat>
          <c:val>
            <c:numRef>
              <c:f>Queries_Localandotherhost!$B$30:$B$31</c:f>
              <c:numCache>
                <c:formatCode>General</c:formatCode>
                <c:ptCount val="2"/>
                <c:pt idx="0">
                  <c:v>154.49</c:v>
                </c:pt>
                <c:pt idx="1">
                  <c:v>181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24-48BC-A004-81E0055AD67B}"/>
            </c:ext>
          </c:extLst>
        </c:ser>
        <c:ser>
          <c:idx val="1"/>
          <c:order val="1"/>
          <c:tx>
            <c:strRef>
              <c:f>Queries_Localandotherhost!$C$29</c:f>
              <c:strCache>
                <c:ptCount val="1"/>
                <c:pt idx="0">
                  <c:v>Otherhost Price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Queries_Localandotherhost!$A$30:$A$31</c:f>
              <c:strCache>
                <c:ptCount val="2"/>
                <c:pt idx="0">
                  <c:v>Toronto</c:v>
                </c:pt>
                <c:pt idx="1">
                  <c:v>Vancouver</c:v>
                </c:pt>
              </c:strCache>
            </c:strRef>
          </c:cat>
          <c:val>
            <c:numRef>
              <c:f>Queries_Localandotherhost!$C$30:$C$31</c:f>
              <c:numCache>
                <c:formatCode>General</c:formatCode>
                <c:ptCount val="2"/>
                <c:pt idx="0">
                  <c:v>163.03</c:v>
                </c:pt>
                <c:pt idx="1">
                  <c:v>230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C24-48BC-A004-81E0055AD67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69231952"/>
        <c:axId val="969226960"/>
      </c:barChart>
      <c:catAx>
        <c:axId val="969231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9226960"/>
        <c:crosses val="autoZero"/>
        <c:auto val="1"/>
        <c:lblAlgn val="ctr"/>
        <c:lblOffset val="100"/>
        <c:noMultiLvlLbl val="0"/>
      </c:catAx>
      <c:valAx>
        <c:axId val="969226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9231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[HBA_SQL_Analysis.xlsx]Queries_Localandotherhost!PivotTable6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Queries_Localandotherhost!$B$43</c:f>
              <c:strCache>
                <c:ptCount val="1"/>
                <c:pt idx="0">
                  <c:v>LocalHost ReviewScore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Queries_Localandotherhost!$A$44:$A$45</c:f>
              <c:strCache>
                <c:ptCount val="2"/>
                <c:pt idx="0">
                  <c:v>Toronto</c:v>
                </c:pt>
                <c:pt idx="1">
                  <c:v>Vancouver</c:v>
                </c:pt>
              </c:strCache>
            </c:strRef>
          </c:cat>
          <c:val>
            <c:numRef>
              <c:f>Queries_Localandotherhost!$B$44:$B$45</c:f>
              <c:numCache>
                <c:formatCode>General</c:formatCode>
                <c:ptCount val="2"/>
                <c:pt idx="0">
                  <c:v>4.67</c:v>
                </c:pt>
                <c:pt idx="1">
                  <c:v>4.74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42-4513-AB34-CA4A6D0FF408}"/>
            </c:ext>
          </c:extLst>
        </c:ser>
        <c:ser>
          <c:idx val="1"/>
          <c:order val="1"/>
          <c:tx>
            <c:strRef>
              <c:f>Queries_Localandotherhost!$C$43</c:f>
              <c:strCache>
                <c:ptCount val="1"/>
                <c:pt idx="0">
                  <c:v>OtherHost ReviewScore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Queries_Localandotherhost!$A$44:$A$45</c:f>
              <c:strCache>
                <c:ptCount val="2"/>
                <c:pt idx="0">
                  <c:v>Toronto</c:v>
                </c:pt>
                <c:pt idx="1">
                  <c:v>Vancouver</c:v>
                </c:pt>
              </c:strCache>
            </c:strRef>
          </c:cat>
          <c:val>
            <c:numRef>
              <c:f>Queries_Localandotherhost!$C$44:$C$45</c:f>
              <c:numCache>
                <c:formatCode>General</c:formatCode>
                <c:ptCount val="2"/>
                <c:pt idx="0">
                  <c:v>4.6500000000000004</c:v>
                </c:pt>
                <c:pt idx="1">
                  <c:v>4.74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E42-4513-AB34-CA4A6D0FF40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69217808"/>
        <c:axId val="969229040"/>
      </c:barChart>
      <c:catAx>
        <c:axId val="969217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9229040"/>
        <c:crosses val="autoZero"/>
        <c:auto val="1"/>
        <c:lblAlgn val="ctr"/>
        <c:lblOffset val="100"/>
        <c:noMultiLvlLbl val="0"/>
      </c:catAx>
      <c:valAx>
        <c:axId val="969229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9217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[HBA_SQL_Analysis.xlsx]Query_G!PivotTable57</c:name>
    <c:fmtId val="5"/>
  </c:pivotSource>
  <c:chart>
    <c:autoTitleDeleted val="1"/>
    <c:pivotFmts>
      <c:pivotFmt>
        <c:idx val="0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2">
              <a:alpha val="85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round/>
          </a:ln>
          <a:effectLst/>
          <a:sp3d contourW="9525">
            <a:contourClr>
              <a:schemeClr val="accent2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3">
              <a:alpha val="85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round/>
          </a:ln>
          <a:effectLst/>
          <a:sp3d contourW="9525">
            <a:contourClr>
              <a:schemeClr val="accent3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4">
              <a:alpha val="85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round/>
          </a:ln>
          <a:effectLst/>
          <a:sp3d contourW="9525">
            <a:contourClr>
              <a:schemeClr val="accent4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2">
              <a:alpha val="85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round/>
          </a:ln>
          <a:effectLst/>
          <a:sp3d contourW="9525">
            <a:contourClr>
              <a:schemeClr val="accent2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3">
              <a:alpha val="85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round/>
          </a:ln>
          <a:effectLst/>
          <a:sp3d contourW="9525">
            <a:contourClr>
              <a:schemeClr val="accent3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4">
              <a:alpha val="85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round/>
          </a:ln>
          <a:effectLst/>
          <a:sp3d contourW="9525">
            <a:contourClr>
              <a:schemeClr val="accent4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2">
              <a:alpha val="85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round/>
          </a:ln>
          <a:effectLst/>
          <a:sp3d contourW="9525">
            <a:contourClr>
              <a:schemeClr val="accent2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3">
              <a:alpha val="85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round/>
          </a:ln>
          <a:effectLst/>
          <a:sp3d contourW="9525">
            <a:contourClr>
              <a:schemeClr val="accent3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4">
              <a:alpha val="85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round/>
          </a:ln>
          <a:effectLst/>
          <a:sp3d contourW="9525">
            <a:contourClr>
              <a:schemeClr val="accent4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Query_G!$I$51</c:f>
              <c:strCache>
                <c:ptCount val="1"/>
                <c:pt idx="0">
                  <c:v>Verified_Profiles of LocalHost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Query_G!$H$52:$H$54</c:f>
              <c:strCache>
                <c:ptCount val="2"/>
                <c:pt idx="0">
                  <c:v>Toronto</c:v>
                </c:pt>
                <c:pt idx="1">
                  <c:v>Vancouver</c:v>
                </c:pt>
              </c:strCache>
            </c:strRef>
          </c:cat>
          <c:val>
            <c:numRef>
              <c:f>Query_G!$I$52:$I$54</c:f>
              <c:numCache>
                <c:formatCode>General</c:formatCode>
                <c:ptCount val="2"/>
                <c:pt idx="0">
                  <c:v>4802</c:v>
                </c:pt>
                <c:pt idx="1">
                  <c:v>2059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61-4B3B-BF8C-1D9343C05EEB}"/>
            </c:ext>
          </c:extLst>
        </c:ser>
        <c:ser>
          <c:idx val="1"/>
          <c:order val="1"/>
          <c:tx>
            <c:strRef>
              <c:f>Query_G!$J$51</c:f>
              <c:strCache>
                <c:ptCount val="1"/>
                <c:pt idx="0">
                  <c:v>Not Verified_Profiles of LocalHost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Query_G!$H$52:$H$54</c:f>
              <c:strCache>
                <c:ptCount val="2"/>
                <c:pt idx="0">
                  <c:v>Toronto</c:v>
                </c:pt>
                <c:pt idx="1">
                  <c:v>Vancouver</c:v>
                </c:pt>
              </c:strCache>
            </c:strRef>
          </c:cat>
          <c:val>
            <c:numRef>
              <c:f>Query_G!$J$52:$J$54</c:f>
              <c:numCache>
                <c:formatCode>General</c:formatCode>
                <c:ptCount val="2"/>
                <c:pt idx="0">
                  <c:v>36</c:v>
                </c:pt>
                <c:pt idx="1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061-4B3B-BF8C-1D9343C05EEB}"/>
            </c:ext>
          </c:extLst>
        </c:ser>
        <c:ser>
          <c:idx val="2"/>
          <c:order val="2"/>
          <c:tx>
            <c:strRef>
              <c:f>Query_G!$K$51</c:f>
              <c:strCache>
                <c:ptCount val="1"/>
                <c:pt idx="0">
                  <c:v>Verified_Profiles of OtherHost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Query_G!$H$52:$H$54</c:f>
              <c:strCache>
                <c:ptCount val="2"/>
                <c:pt idx="0">
                  <c:v>Toronto</c:v>
                </c:pt>
                <c:pt idx="1">
                  <c:v>Vancouver</c:v>
                </c:pt>
              </c:strCache>
            </c:strRef>
          </c:cat>
          <c:val>
            <c:numRef>
              <c:f>Query_G!$K$52:$K$54</c:f>
              <c:numCache>
                <c:formatCode>General</c:formatCode>
                <c:ptCount val="2"/>
                <c:pt idx="0">
                  <c:v>5081</c:v>
                </c:pt>
                <c:pt idx="1">
                  <c:v>1045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061-4B3B-BF8C-1D9343C05EEB}"/>
            </c:ext>
          </c:extLst>
        </c:ser>
        <c:ser>
          <c:idx val="3"/>
          <c:order val="3"/>
          <c:tx>
            <c:strRef>
              <c:f>Query_G!$L$51</c:f>
              <c:strCache>
                <c:ptCount val="1"/>
                <c:pt idx="0">
                  <c:v>Not Verified_Profiles of OtherHost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Query_G!$H$52:$H$54</c:f>
              <c:strCache>
                <c:ptCount val="2"/>
                <c:pt idx="0">
                  <c:v>Toronto</c:v>
                </c:pt>
                <c:pt idx="1">
                  <c:v>Vancouver</c:v>
                </c:pt>
              </c:strCache>
            </c:strRef>
          </c:cat>
          <c:val>
            <c:numRef>
              <c:f>Query_G!$L$52:$L$54</c:f>
              <c:numCache>
                <c:formatCode>General</c:formatCode>
                <c:ptCount val="2"/>
                <c:pt idx="0">
                  <c:v>50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061-4B3B-BF8C-1D9343C05EE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739307535"/>
        <c:axId val="1739305455"/>
        <c:axId val="0"/>
      </c:bar3DChart>
      <c:catAx>
        <c:axId val="17393075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9305455"/>
        <c:crosses val="autoZero"/>
        <c:auto val="1"/>
        <c:lblAlgn val="ctr"/>
        <c:lblOffset val="100"/>
        <c:noMultiLvlLbl val="0"/>
      </c:catAx>
      <c:valAx>
        <c:axId val="17393054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93075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3731620668628541"/>
          <c:y val="0.21085411198600171"/>
          <c:w val="0.34248177311169437"/>
          <c:h val="0.6666710411198599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[HBA_SQL_Analysis.xlsx]Query_A!PivotTable23</c:name>
    <c:fmtId val="5"/>
  </c:pivotSource>
  <c:chart>
    <c:autoTitleDeleted val="1"/>
    <c:pivotFmts>
      <c:pivotFmt>
        <c:idx val="0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 w="9525">
              <a:noFill/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2">
                <a:alpha val="85000"/>
              </a:schemeClr>
            </a:solidFill>
            <a:ln w="9525">
              <a:noFill/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2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2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2.0564762719881485E-2"/>
          <c:y val="0.18597222222222223"/>
          <c:w val="0.94973058001806754"/>
          <c:h val="0.4657425634295713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Query_A!$F$12</c:f>
              <c:strCache>
                <c:ptCount val="1"/>
                <c:pt idx="0">
                  <c:v>Average of Total_Profile_Pic_Toro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Query_A!$E$13:$E$17</c:f>
              <c:strCache>
                <c:ptCount val="4"/>
                <c:pt idx="0">
                  <c:v>Host with Profile Pic</c:v>
                </c:pt>
                <c:pt idx="1">
                  <c:v>Host without Profile Pic</c:v>
                </c:pt>
                <c:pt idx="2">
                  <c:v>SuperHost With Profile Pic</c:v>
                </c:pt>
                <c:pt idx="3">
                  <c:v>SuperHost Without Profile Pic</c:v>
                </c:pt>
              </c:strCache>
            </c:strRef>
          </c:cat>
          <c:val>
            <c:numRef>
              <c:f>Query_A!$F$13:$F$17</c:f>
              <c:numCache>
                <c:formatCode>General</c:formatCode>
                <c:ptCount val="4"/>
                <c:pt idx="0">
                  <c:v>7532</c:v>
                </c:pt>
                <c:pt idx="1">
                  <c:v>84</c:v>
                </c:pt>
                <c:pt idx="2">
                  <c:v>2351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E7-468B-837C-31C685790E60}"/>
            </c:ext>
          </c:extLst>
        </c:ser>
        <c:ser>
          <c:idx val="1"/>
          <c:order val="1"/>
          <c:tx>
            <c:strRef>
              <c:f>Query_A!$G$12</c:f>
              <c:strCache>
                <c:ptCount val="1"/>
                <c:pt idx="0">
                  <c:v>Sum of Total_Profile_Pic_Vanco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Query_A!$E$13:$E$17</c:f>
              <c:strCache>
                <c:ptCount val="4"/>
                <c:pt idx="0">
                  <c:v>Host with Profile Pic</c:v>
                </c:pt>
                <c:pt idx="1">
                  <c:v>Host without Profile Pic</c:v>
                </c:pt>
                <c:pt idx="2">
                  <c:v>SuperHost With Profile Pic</c:v>
                </c:pt>
                <c:pt idx="3">
                  <c:v>SuperHost Without Profile Pic</c:v>
                </c:pt>
              </c:strCache>
            </c:strRef>
          </c:cat>
          <c:val>
            <c:numRef>
              <c:f>Query_A!$G$13:$G$17</c:f>
              <c:numCache>
                <c:formatCode>General</c:formatCode>
                <c:ptCount val="4"/>
                <c:pt idx="0">
                  <c:v>1879</c:v>
                </c:pt>
                <c:pt idx="1">
                  <c:v>19</c:v>
                </c:pt>
                <c:pt idx="2">
                  <c:v>1225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0E7-468B-837C-31C685790E6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740822927"/>
        <c:axId val="1740808367"/>
      </c:barChart>
      <c:catAx>
        <c:axId val="174082292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0808367"/>
        <c:crosses val="autoZero"/>
        <c:auto val="1"/>
        <c:lblAlgn val="ctr"/>
        <c:lblOffset val="100"/>
        <c:noMultiLvlLbl val="0"/>
      </c:catAx>
      <c:valAx>
        <c:axId val="174080836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7408229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4920626927303804"/>
          <c:y val="0.1709741571450196"/>
          <c:w val="0.83668608905069253"/>
          <c:h val="0.39294815247858605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Query_A!$E$33</c:f>
              <c:strCache>
                <c:ptCount val="1"/>
                <c:pt idx="0">
                  <c:v>Host don’t have Instant Booking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100000"/>
                    <a:shade val="85000"/>
                    <a:satMod val="100000"/>
                    <a:lumMod val="100000"/>
                  </a:schemeClr>
                </a:gs>
                <a:gs pos="100000">
                  <a:schemeClr val="accent6">
                    <a:tint val="90000"/>
                    <a:shade val="100000"/>
                    <a:satMod val="150000"/>
                    <a:lumMod val="10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76200" dist="25400" dir="5400000" algn="ct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">
                <a:rot lat="0" lon="0" rev="3600000"/>
              </a:lightRig>
            </a:scene3d>
            <a:sp3d prstMaterial="flat">
              <a:bevelT w="38100" h="44450" prst="angle"/>
              <a:contourClr>
                <a:scrgbClr r="0" g="0" b="0">
                  <a:shade val="35000"/>
                  <a:satMod val="160000"/>
                </a:scrgb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Query_A!$F$32:$G$32</c:f>
              <c:strCache>
                <c:ptCount val="2"/>
                <c:pt idx="0">
                  <c:v>Toronto</c:v>
                </c:pt>
                <c:pt idx="1">
                  <c:v>Vanco</c:v>
                </c:pt>
              </c:strCache>
            </c:strRef>
          </c:cat>
          <c:val>
            <c:numRef>
              <c:f>Query_A!$F$33:$G$33</c:f>
              <c:numCache>
                <c:formatCode>General</c:formatCode>
                <c:ptCount val="2"/>
                <c:pt idx="0">
                  <c:v>8093</c:v>
                </c:pt>
                <c:pt idx="1">
                  <c:v>1858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83-4570-990D-9B7DA1BE7D87}"/>
            </c:ext>
          </c:extLst>
        </c:ser>
        <c:ser>
          <c:idx val="1"/>
          <c:order val="1"/>
          <c:tx>
            <c:strRef>
              <c:f>Query_A!$E$34</c:f>
              <c:strCache>
                <c:ptCount val="1"/>
                <c:pt idx="0">
                  <c:v>SuperHost don’t have Instant Booking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100000"/>
                    <a:shade val="85000"/>
                    <a:satMod val="100000"/>
                    <a:lumMod val="100000"/>
                  </a:schemeClr>
                </a:gs>
                <a:gs pos="100000">
                  <a:schemeClr val="accent5">
                    <a:tint val="90000"/>
                    <a:shade val="100000"/>
                    <a:satMod val="150000"/>
                    <a:lumMod val="10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76200" dist="25400" dir="5400000" algn="ct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">
                <a:rot lat="0" lon="0" rev="3600000"/>
              </a:lightRig>
            </a:scene3d>
            <a:sp3d prstMaterial="flat">
              <a:bevelT w="38100" h="44450" prst="angle"/>
              <a:contourClr>
                <a:scrgbClr r="0" g="0" b="0">
                  <a:shade val="35000"/>
                  <a:satMod val="160000"/>
                </a:scrgb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Query_A!$F$32:$G$32</c:f>
              <c:strCache>
                <c:ptCount val="2"/>
                <c:pt idx="0">
                  <c:v>Toronto</c:v>
                </c:pt>
                <c:pt idx="1">
                  <c:v>Vanco</c:v>
                </c:pt>
              </c:strCache>
            </c:strRef>
          </c:cat>
          <c:val>
            <c:numRef>
              <c:f>Query_A!$F$34:$G$34</c:f>
              <c:numCache>
                <c:formatCode>General</c:formatCode>
                <c:ptCount val="2"/>
                <c:pt idx="0">
                  <c:v>3115</c:v>
                </c:pt>
                <c:pt idx="1">
                  <c:v>1300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E83-4570-990D-9B7DA1BE7D87}"/>
            </c:ext>
          </c:extLst>
        </c:ser>
        <c:ser>
          <c:idx val="2"/>
          <c:order val="2"/>
          <c:tx>
            <c:strRef>
              <c:f>Query_A!$E$35</c:f>
              <c:strCache>
                <c:ptCount val="1"/>
                <c:pt idx="0">
                  <c:v>Host has Instant Booking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100000"/>
                    <a:shade val="85000"/>
                    <a:satMod val="100000"/>
                    <a:lumMod val="100000"/>
                  </a:schemeClr>
                </a:gs>
                <a:gs pos="100000">
                  <a:schemeClr val="accent4">
                    <a:tint val="90000"/>
                    <a:shade val="100000"/>
                    <a:satMod val="150000"/>
                    <a:lumMod val="10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76200" dist="25400" dir="5400000" algn="ct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">
                <a:rot lat="0" lon="0" rev="3600000"/>
              </a:lightRig>
            </a:scene3d>
            <a:sp3d prstMaterial="flat">
              <a:bevelT w="38100" h="44450" prst="angle"/>
              <a:contourClr>
                <a:scrgbClr r="0" g="0" b="0">
                  <a:shade val="35000"/>
                  <a:satMod val="160000"/>
                </a:scrgb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Query_A!$F$32:$G$32</c:f>
              <c:strCache>
                <c:ptCount val="2"/>
                <c:pt idx="0">
                  <c:v>Toronto</c:v>
                </c:pt>
                <c:pt idx="1">
                  <c:v>Vanco</c:v>
                </c:pt>
              </c:strCache>
            </c:strRef>
          </c:cat>
          <c:val>
            <c:numRef>
              <c:f>Query_A!$F$35:$G$35</c:f>
              <c:numCache>
                <c:formatCode>General</c:formatCode>
                <c:ptCount val="2"/>
                <c:pt idx="0">
                  <c:v>3253</c:v>
                </c:pt>
                <c:pt idx="1">
                  <c:v>891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E83-4570-990D-9B7DA1BE7D87}"/>
            </c:ext>
          </c:extLst>
        </c:ser>
        <c:ser>
          <c:idx val="3"/>
          <c:order val="3"/>
          <c:tx>
            <c:strRef>
              <c:f>Query_A!$E$36</c:f>
              <c:strCache>
                <c:ptCount val="1"/>
                <c:pt idx="0">
                  <c:v>SuperHost has Instant Booking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tint val="100000"/>
                    <a:shade val="85000"/>
                    <a:satMod val="100000"/>
                    <a:lumMod val="100000"/>
                  </a:schemeClr>
                </a:gs>
                <a:gs pos="100000">
                  <a:schemeClr val="accent6">
                    <a:lumMod val="60000"/>
                    <a:tint val="90000"/>
                    <a:shade val="100000"/>
                    <a:satMod val="150000"/>
                    <a:lumMod val="10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76200" dist="25400" dir="5400000" algn="ct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">
                <a:rot lat="0" lon="0" rev="3600000"/>
              </a:lightRig>
            </a:scene3d>
            <a:sp3d prstMaterial="flat">
              <a:bevelT w="38100" h="44450" prst="angle"/>
              <a:contourClr>
                <a:scrgbClr r="0" g="0" b="0">
                  <a:shade val="35000"/>
                  <a:satMod val="160000"/>
                </a:scrgb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Query_A!$F$32:$G$32</c:f>
              <c:strCache>
                <c:ptCount val="2"/>
                <c:pt idx="0">
                  <c:v>Toronto</c:v>
                </c:pt>
                <c:pt idx="1">
                  <c:v>Vanco</c:v>
                </c:pt>
              </c:strCache>
            </c:strRef>
          </c:cat>
          <c:val>
            <c:numRef>
              <c:f>Query_A!$F$36:$G$36</c:f>
              <c:numCache>
                <c:formatCode>General</c:formatCode>
                <c:ptCount val="2"/>
                <c:pt idx="0">
                  <c:v>951</c:v>
                </c:pt>
                <c:pt idx="1">
                  <c:v>479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E83-4570-990D-9B7DA1BE7D8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740828335"/>
        <c:axId val="1740829167"/>
        <c:axId val="0"/>
      </c:bar3DChart>
      <c:catAx>
        <c:axId val="17408283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0829167"/>
        <c:crosses val="autoZero"/>
        <c:auto val="1"/>
        <c:lblAlgn val="ctr"/>
        <c:lblOffset val="100"/>
        <c:noMultiLvlLbl val="0"/>
      </c:catAx>
      <c:valAx>
        <c:axId val="17408291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08283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8344910733064165E-2"/>
          <c:y val="0.72905176748564138"/>
          <c:w val="0.94165508926693586"/>
          <c:h val="0.2444320331000116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[HBA_SQL_Analysis.xlsx]Query_A!PivotTable29</c:name>
    <c:fmtId val="13"/>
  </c:pivotSource>
  <c:chart>
    <c:autoTitleDeleted val="1"/>
    <c:pivotFmts>
      <c:pivotFmt>
        <c:idx val="0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2">
              <a:alpha val="85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round/>
          </a:ln>
          <a:effectLst/>
          <a:sp3d contourW="9525">
            <a:contourClr>
              <a:schemeClr val="accent2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3">
              <a:alpha val="85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round/>
          </a:ln>
          <a:effectLst/>
          <a:sp3d contourW="9525">
            <a:contourClr>
              <a:schemeClr val="accent3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4">
              <a:alpha val="85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round/>
          </a:ln>
          <a:effectLst/>
          <a:sp3d contourW="9525">
            <a:contourClr>
              <a:schemeClr val="accent4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2">
              <a:alpha val="85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round/>
          </a:ln>
          <a:effectLst/>
          <a:sp3d contourW="9525">
            <a:contourClr>
              <a:schemeClr val="accent2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3">
              <a:alpha val="85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round/>
          </a:ln>
          <a:effectLst/>
          <a:sp3d contourW="9525">
            <a:contourClr>
              <a:schemeClr val="accent3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4">
              <a:alpha val="85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round/>
          </a:ln>
          <a:effectLst/>
          <a:sp3d contourW="9525">
            <a:contourClr>
              <a:schemeClr val="accent4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2">
              <a:alpha val="85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round/>
          </a:ln>
          <a:effectLst/>
          <a:sp3d contourW="9525">
            <a:contourClr>
              <a:schemeClr val="accent2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3">
              <a:alpha val="85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round/>
          </a:ln>
          <a:effectLst/>
          <a:sp3d contourW="9525">
            <a:contourClr>
              <a:schemeClr val="accent3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4">
              <a:alpha val="85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round/>
          </a:ln>
          <a:effectLst/>
          <a:sp3d contourW="9525">
            <a:contourClr>
              <a:schemeClr val="accent4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Query_A!$L$40</c:f>
              <c:strCache>
                <c:ptCount val="1"/>
                <c:pt idx="0">
                  <c:v>Vancouver Acceptence_rate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Query_A!$K$41:$K$43</c:f>
              <c:strCache>
                <c:ptCount val="2"/>
                <c:pt idx="0">
                  <c:v>Host</c:v>
                </c:pt>
                <c:pt idx="1">
                  <c:v>Super host</c:v>
                </c:pt>
              </c:strCache>
            </c:strRef>
          </c:cat>
          <c:val>
            <c:numRef>
              <c:f>Query_A!$L$41:$L$43</c:f>
              <c:numCache>
                <c:formatCode>General</c:formatCode>
                <c:ptCount val="2"/>
                <c:pt idx="0">
                  <c:v>80</c:v>
                </c:pt>
                <c:pt idx="1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BB-4C02-9B4B-E6DDECC972BF}"/>
            </c:ext>
          </c:extLst>
        </c:ser>
        <c:ser>
          <c:idx val="1"/>
          <c:order val="1"/>
          <c:tx>
            <c:strRef>
              <c:f>Query_A!$M$40</c:f>
              <c:strCache>
                <c:ptCount val="1"/>
                <c:pt idx="0">
                  <c:v>Vancouver Response rate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Query_A!$K$41:$K$43</c:f>
              <c:strCache>
                <c:ptCount val="2"/>
                <c:pt idx="0">
                  <c:v>Host</c:v>
                </c:pt>
                <c:pt idx="1">
                  <c:v>Super host</c:v>
                </c:pt>
              </c:strCache>
            </c:strRef>
          </c:cat>
          <c:val>
            <c:numRef>
              <c:f>Query_A!$M$41:$M$43</c:f>
              <c:numCache>
                <c:formatCode>General</c:formatCode>
                <c:ptCount val="2"/>
                <c:pt idx="0">
                  <c:v>90</c:v>
                </c:pt>
                <c:pt idx="1">
                  <c:v>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ABB-4C02-9B4B-E6DDECC972BF}"/>
            </c:ext>
          </c:extLst>
        </c:ser>
        <c:ser>
          <c:idx val="2"/>
          <c:order val="2"/>
          <c:tx>
            <c:strRef>
              <c:f>Query_A!$N$40</c:f>
              <c:strCache>
                <c:ptCount val="1"/>
                <c:pt idx="0">
                  <c:v>Toronto Acceptence rate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Query_A!$K$41:$K$43</c:f>
              <c:strCache>
                <c:ptCount val="2"/>
                <c:pt idx="0">
                  <c:v>Host</c:v>
                </c:pt>
                <c:pt idx="1">
                  <c:v>Super host</c:v>
                </c:pt>
              </c:strCache>
            </c:strRef>
          </c:cat>
          <c:val>
            <c:numRef>
              <c:f>Query_A!$N$41:$N$43</c:f>
              <c:numCache>
                <c:formatCode>General</c:formatCode>
                <c:ptCount val="2"/>
                <c:pt idx="0">
                  <c:v>74</c:v>
                </c:pt>
                <c:pt idx="1">
                  <c:v>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ABB-4C02-9B4B-E6DDECC972BF}"/>
            </c:ext>
          </c:extLst>
        </c:ser>
        <c:ser>
          <c:idx val="3"/>
          <c:order val="3"/>
          <c:tx>
            <c:strRef>
              <c:f>Query_A!$O$40</c:f>
              <c:strCache>
                <c:ptCount val="1"/>
                <c:pt idx="0">
                  <c:v>Toronto Response rate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Query_A!$K$41:$K$43</c:f>
              <c:strCache>
                <c:ptCount val="2"/>
                <c:pt idx="0">
                  <c:v>Host</c:v>
                </c:pt>
                <c:pt idx="1">
                  <c:v>Super host</c:v>
                </c:pt>
              </c:strCache>
            </c:strRef>
          </c:cat>
          <c:val>
            <c:numRef>
              <c:f>Query_A!$O$41:$O$43</c:f>
              <c:numCache>
                <c:formatCode>General</c:formatCode>
                <c:ptCount val="2"/>
                <c:pt idx="0">
                  <c:v>84</c:v>
                </c:pt>
                <c:pt idx="1">
                  <c:v>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ABB-4C02-9B4B-E6DDECC972B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745890031"/>
        <c:axId val="1745877551"/>
        <c:axId val="0"/>
      </c:bar3DChart>
      <c:catAx>
        <c:axId val="17458900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5877551"/>
        <c:crosses val="autoZero"/>
        <c:auto val="1"/>
        <c:lblAlgn val="ctr"/>
        <c:lblOffset val="100"/>
        <c:noMultiLvlLbl val="0"/>
      </c:catAx>
      <c:valAx>
        <c:axId val="17458775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58900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[HBA_SQL_Analysis.xlsx]Query_A!PivotTable35</c:name>
    <c:fmtId val="7"/>
  </c:pivotSource>
  <c:chart>
    <c:autoTitleDeleted val="1"/>
    <c:pivotFmts>
      <c:pivotFmt>
        <c:idx val="0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2">
              <a:alpha val="85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round/>
          </a:ln>
          <a:effectLst/>
          <a:sp3d contourW="9525">
            <a:contourClr>
              <a:schemeClr val="accent2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2">
              <a:alpha val="85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round/>
          </a:ln>
          <a:effectLst/>
          <a:sp3d contourW="9525">
            <a:contourClr>
              <a:schemeClr val="accent2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2">
              <a:alpha val="85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round/>
          </a:ln>
          <a:effectLst/>
          <a:sp3d contourW="9525">
            <a:contourClr>
              <a:schemeClr val="accent2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Query_A!$L$50</c:f>
              <c:strCache>
                <c:ptCount val="1"/>
                <c:pt idx="0">
                  <c:v>Average Review_Score_Vanco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Query_A!$K$51:$K$53</c:f>
              <c:strCache>
                <c:ptCount val="2"/>
                <c:pt idx="0">
                  <c:v>host</c:v>
                </c:pt>
                <c:pt idx="1">
                  <c:v>Super host</c:v>
                </c:pt>
              </c:strCache>
            </c:strRef>
          </c:cat>
          <c:val>
            <c:numRef>
              <c:f>Query_A!$L$51:$L$53</c:f>
              <c:numCache>
                <c:formatCode>General</c:formatCode>
                <c:ptCount val="2"/>
                <c:pt idx="0">
                  <c:v>4.59</c:v>
                </c:pt>
                <c:pt idx="1">
                  <c:v>4.78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C4-45D1-AB5C-A38B55B671C7}"/>
            </c:ext>
          </c:extLst>
        </c:ser>
        <c:ser>
          <c:idx val="1"/>
          <c:order val="1"/>
          <c:tx>
            <c:strRef>
              <c:f>Query_A!$M$50</c:f>
              <c:strCache>
                <c:ptCount val="1"/>
                <c:pt idx="0">
                  <c:v>Average Review_Score_Toro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Query_A!$K$51:$K$53</c:f>
              <c:strCache>
                <c:ptCount val="2"/>
                <c:pt idx="0">
                  <c:v>host</c:v>
                </c:pt>
                <c:pt idx="1">
                  <c:v>Super host</c:v>
                </c:pt>
              </c:strCache>
            </c:strRef>
          </c:cat>
          <c:val>
            <c:numRef>
              <c:f>Query_A!$M$51:$M$53</c:f>
              <c:numCache>
                <c:formatCode>General</c:formatCode>
                <c:ptCount val="2"/>
                <c:pt idx="0">
                  <c:v>4.63</c:v>
                </c:pt>
                <c:pt idx="1">
                  <c:v>4.8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C4-45D1-AB5C-A38B55B671C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740823759"/>
        <c:axId val="1740822511"/>
        <c:axId val="0"/>
      </c:bar3DChart>
      <c:catAx>
        <c:axId val="17408237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0822511"/>
        <c:crosses val="autoZero"/>
        <c:auto val="1"/>
        <c:lblAlgn val="ctr"/>
        <c:lblOffset val="100"/>
        <c:noMultiLvlLbl val="0"/>
      </c:catAx>
      <c:valAx>
        <c:axId val="17408225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08237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[HBA_SQL_Analysis.xlsx]Query_A!PivotTable36</c:name>
    <c:fmtId val="11"/>
  </c:pivotSource>
  <c:chart>
    <c:autoTitleDeleted val="1"/>
    <c:pivotFmts>
      <c:pivotFmt>
        <c:idx val="0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2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3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4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5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6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2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3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4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5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6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2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3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4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5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6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Query_A!$L$72</c:f>
              <c:strCache>
                <c:ptCount val="1"/>
                <c:pt idx="0">
                  <c:v>ReviewScore_Communication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Query_A!$K$73:$K$78</c:f>
              <c:multiLvlStrCache>
                <c:ptCount val="4"/>
                <c:lvl>
                  <c:pt idx="0">
                    <c:v>Host</c:v>
                  </c:pt>
                  <c:pt idx="1">
                    <c:v>Super Host</c:v>
                  </c:pt>
                  <c:pt idx="2">
                    <c:v>Host</c:v>
                  </c:pt>
                  <c:pt idx="3">
                    <c:v>Super Host</c:v>
                  </c:pt>
                </c:lvl>
                <c:lvl>
                  <c:pt idx="0">
                    <c:v>Toronto</c:v>
                  </c:pt>
                  <c:pt idx="2">
                    <c:v>Vancouver</c:v>
                  </c:pt>
                </c:lvl>
              </c:multiLvlStrCache>
            </c:multiLvlStrRef>
          </c:cat>
          <c:val>
            <c:numRef>
              <c:f>Query_A!$L$73:$L$78</c:f>
              <c:numCache>
                <c:formatCode>General</c:formatCode>
                <c:ptCount val="4"/>
                <c:pt idx="0">
                  <c:v>4.78</c:v>
                </c:pt>
                <c:pt idx="1">
                  <c:v>4.93</c:v>
                </c:pt>
                <c:pt idx="2">
                  <c:v>4.78</c:v>
                </c:pt>
                <c:pt idx="3">
                  <c:v>4.9400000000000004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38-4276-83FE-7BC1199E9910}"/>
            </c:ext>
          </c:extLst>
        </c:ser>
        <c:ser>
          <c:idx val="1"/>
          <c:order val="1"/>
          <c:tx>
            <c:strRef>
              <c:f>Query_A!$M$72</c:f>
              <c:strCache>
                <c:ptCount val="1"/>
                <c:pt idx="0">
                  <c:v>ReviewScore_Cleanliness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Query_A!$K$73:$K$78</c:f>
              <c:multiLvlStrCache>
                <c:ptCount val="4"/>
                <c:lvl>
                  <c:pt idx="0">
                    <c:v>Host</c:v>
                  </c:pt>
                  <c:pt idx="1">
                    <c:v>Super Host</c:v>
                  </c:pt>
                  <c:pt idx="2">
                    <c:v>Host</c:v>
                  </c:pt>
                  <c:pt idx="3">
                    <c:v>Super Host</c:v>
                  </c:pt>
                </c:lvl>
                <c:lvl>
                  <c:pt idx="0">
                    <c:v>Toronto</c:v>
                  </c:pt>
                  <c:pt idx="2">
                    <c:v>Vancouver</c:v>
                  </c:pt>
                </c:lvl>
              </c:multiLvlStrCache>
            </c:multiLvlStrRef>
          </c:cat>
          <c:val>
            <c:numRef>
              <c:f>Query_A!$M$73:$M$78</c:f>
              <c:numCache>
                <c:formatCode>General</c:formatCode>
                <c:ptCount val="4"/>
                <c:pt idx="0">
                  <c:v>4.6100000000000003</c:v>
                </c:pt>
                <c:pt idx="1">
                  <c:v>4.83</c:v>
                </c:pt>
                <c:pt idx="2">
                  <c:v>4.6399999999999997</c:v>
                </c:pt>
                <c:pt idx="3">
                  <c:v>4.87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238-4276-83FE-7BC1199E9910}"/>
            </c:ext>
          </c:extLst>
        </c:ser>
        <c:ser>
          <c:idx val="2"/>
          <c:order val="2"/>
          <c:tx>
            <c:strRef>
              <c:f>Query_A!$N$72</c:f>
              <c:strCache>
                <c:ptCount val="1"/>
                <c:pt idx="0">
                  <c:v>ReviewScore_Checkin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Query_A!$K$73:$K$78</c:f>
              <c:multiLvlStrCache>
                <c:ptCount val="4"/>
                <c:lvl>
                  <c:pt idx="0">
                    <c:v>Host</c:v>
                  </c:pt>
                  <c:pt idx="1">
                    <c:v>Super Host</c:v>
                  </c:pt>
                  <c:pt idx="2">
                    <c:v>Host</c:v>
                  </c:pt>
                  <c:pt idx="3">
                    <c:v>Super Host</c:v>
                  </c:pt>
                </c:lvl>
                <c:lvl>
                  <c:pt idx="0">
                    <c:v>Toronto</c:v>
                  </c:pt>
                  <c:pt idx="2">
                    <c:v>Vancouver</c:v>
                  </c:pt>
                </c:lvl>
              </c:multiLvlStrCache>
            </c:multiLvlStrRef>
          </c:cat>
          <c:val>
            <c:numRef>
              <c:f>Query_A!$N$73:$N$78</c:f>
              <c:numCache>
                <c:formatCode>General</c:formatCode>
                <c:ptCount val="4"/>
                <c:pt idx="0">
                  <c:v>4.78</c:v>
                </c:pt>
                <c:pt idx="1">
                  <c:v>4.92</c:v>
                </c:pt>
                <c:pt idx="2">
                  <c:v>4.8</c:v>
                </c:pt>
                <c:pt idx="3">
                  <c:v>4.92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238-4276-83FE-7BC1199E9910}"/>
            </c:ext>
          </c:extLst>
        </c:ser>
        <c:ser>
          <c:idx val="3"/>
          <c:order val="3"/>
          <c:tx>
            <c:strRef>
              <c:f>Query_A!$O$72</c:f>
              <c:strCache>
                <c:ptCount val="1"/>
                <c:pt idx="0">
                  <c:v>ReviewScore_Accuracy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Query_A!$K$73:$K$78</c:f>
              <c:multiLvlStrCache>
                <c:ptCount val="4"/>
                <c:lvl>
                  <c:pt idx="0">
                    <c:v>Host</c:v>
                  </c:pt>
                  <c:pt idx="1">
                    <c:v>Super Host</c:v>
                  </c:pt>
                  <c:pt idx="2">
                    <c:v>Host</c:v>
                  </c:pt>
                  <c:pt idx="3">
                    <c:v>Super Host</c:v>
                  </c:pt>
                </c:lvl>
                <c:lvl>
                  <c:pt idx="0">
                    <c:v>Toronto</c:v>
                  </c:pt>
                  <c:pt idx="2">
                    <c:v>Vancouver</c:v>
                  </c:pt>
                </c:lvl>
              </c:multiLvlStrCache>
            </c:multiLvlStrRef>
          </c:cat>
          <c:val>
            <c:numRef>
              <c:f>Query_A!$O$73:$O$78</c:f>
              <c:numCache>
                <c:formatCode>General</c:formatCode>
                <c:ptCount val="4"/>
                <c:pt idx="0">
                  <c:v>4.71</c:v>
                </c:pt>
                <c:pt idx="1">
                  <c:v>4.8899999999999997</c:v>
                </c:pt>
                <c:pt idx="2">
                  <c:v>4.7300000000000004</c:v>
                </c:pt>
                <c:pt idx="3">
                  <c:v>4.9000000000000004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238-4276-83FE-7BC1199E9910}"/>
            </c:ext>
          </c:extLst>
        </c:ser>
        <c:ser>
          <c:idx val="4"/>
          <c:order val="4"/>
          <c:tx>
            <c:strRef>
              <c:f>Query_A!$P$72</c:f>
              <c:strCache>
                <c:ptCount val="1"/>
                <c:pt idx="0">
                  <c:v>ReviewScore_rating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Query_A!$K$73:$K$78</c:f>
              <c:multiLvlStrCache>
                <c:ptCount val="4"/>
                <c:lvl>
                  <c:pt idx="0">
                    <c:v>Host</c:v>
                  </c:pt>
                  <c:pt idx="1">
                    <c:v>Super Host</c:v>
                  </c:pt>
                  <c:pt idx="2">
                    <c:v>Host</c:v>
                  </c:pt>
                  <c:pt idx="3">
                    <c:v>Super Host</c:v>
                  </c:pt>
                </c:lvl>
                <c:lvl>
                  <c:pt idx="0">
                    <c:v>Toronto</c:v>
                  </c:pt>
                  <c:pt idx="2">
                    <c:v>Vancouver</c:v>
                  </c:pt>
                </c:lvl>
              </c:multiLvlStrCache>
            </c:multiLvlStrRef>
          </c:cat>
          <c:val>
            <c:numRef>
              <c:f>Query_A!$P$73:$P$78</c:f>
              <c:numCache>
                <c:formatCode>General</c:formatCode>
                <c:ptCount val="4"/>
                <c:pt idx="0">
                  <c:v>4.5599999999999996</c:v>
                </c:pt>
                <c:pt idx="1">
                  <c:v>4.87</c:v>
                </c:pt>
                <c:pt idx="2">
                  <c:v>4.63</c:v>
                </c:pt>
                <c:pt idx="3">
                  <c:v>4.87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238-4276-83FE-7BC1199E9910}"/>
            </c:ext>
          </c:extLst>
        </c:ser>
        <c:ser>
          <c:idx val="5"/>
          <c:order val="5"/>
          <c:tx>
            <c:strRef>
              <c:f>Query_A!$Q$72</c:f>
              <c:strCache>
                <c:ptCount val="1"/>
                <c:pt idx="0">
                  <c:v>ReviewScore_value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Query_A!$K$73:$K$78</c:f>
              <c:multiLvlStrCache>
                <c:ptCount val="4"/>
                <c:lvl>
                  <c:pt idx="0">
                    <c:v>Host</c:v>
                  </c:pt>
                  <c:pt idx="1">
                    <c:v>Super Host</c:v>
                  </c:pt>
                  <c:pt idx="2">
                    <c:v>Host</c:v>
                  </c:pt>
                  <c:pt idx="3">
                    <c:v>Super Host</c:v>
                  </c:pt>
                </c:lvl>
                <c:lvl>
                  <c:pt idx="0">
                    <c:v>Toronto</c:v>
                  </c:pt>
                  <c:pt idx="2">
                    <c:v>Vancouver</c:v>
                  </c:pt>
                </c:lvl>
              </c:multiLvlStrCache>
            </c:multiLvlStrRef>
          </c:cat>
          <c:val>
            <c:numRef>
              <c:f>Query_A!$Q$73:$Q$78</c:f>
              <c:numCache>
                <c:formatCode>General</c:formatCode>
                <c:ptCount val="4"/>
                <c:pt idx="0">
                  <c:v>4.63</c:v>
                </c:pt>
                <c:pt idx="1">
                  <c:v>4.8</c:v>
                </c:pt>
                <c:pt idx="2">
                  <c:v>4.59</c:v>
                </c:pt>
                <c:pt idx="3">
                  <c:v>4.78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238-4276-83FE-7BC1199E991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810539999"/>
        <c:axId val="1810547487"/>
      </c:barChart>
      <c:catAx>
        <c:axId val="181053999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547487"/>
        <c:crosses val="autoZero"/>
        <c:auto val="1"/>
        <c:lblAlgn val="ctr"/>
        <c:lblOffset val="100"/>
        <c:noMultiLvlLbl val="0"/>
      </c:catAx>
      <c:valAx>
        <c:axId val="181054748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8105399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[HBA_SQL_Analysis.xlsx]Query_A!PivotTable52</c:name>
    <c:fmtId val="7"/>
  </c:pivotSource>
  <c:chart>
    <c:autoTitleDeleted val="1"/>
    <c:pivotFmts>
      <c:pivotFmt>
        <c:idx val="0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2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2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2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Query_A!$L$92</c:f>
              <c:strCache>
                <c:ptCount val="1"/>
                <c:pt idx="0">
                  <c:v>Identity Verified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Query_A!$K$93:$K$98</c:f>
              <c:multiLvlStrCache>
                <c:ptCount val="4"/>
                <c:lvl>
                  <c:pt idx="0">
                    <c:v>Host</c:v>
                  </c:pt>
                  <c:pt idx="1">
                    <c:v>Super Host</c:v>
                  </c:pt>
                  <c:pt idx="2">
                    <c:v>Host</c:v>
                  </c:pt>
                  <c:pt idx="3">
                    <c:v>Super Host</c:v>
                  </c:pt>
                </c:lvl>
                <c:lvl>
                  <c:pt idx="0">
                    <c:v>Toronto</c:v>
                  </c:pt>
                  <c:pt idx="2">
                    <c:v>Vancouver</c:v>
                  </c:pt>
                </c:lvl>
              </c:multiLvlStrCache>
            </c:multiLvlStrRef>
          </c:cat>
          <c:val>
            <c:numRef>
              <c:f>Query_A!$L$93:$L$98</c:f>
              <c:numCache>
                <c:formatCode>General</c:formatCode>
                <c:ptCount val="4"/>
                <c:pt idx="0">
                  <c:v>5745</c:v>
                </c:pt>
                <c:pt idx="1">
                  <c:v>2222</c:v>
                </c:pt>
                <c:pt idx="2">
                  <c:v>1583</c:v>
                </c:pt>
                <c:pt idx="3">
                  <c:v>1184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27-4402-A738-318893386600}"/>
            </c:ext>
          </c:extLst>
        </c:ser>
        <c:ser>
          <c:idx val="1"/>
          <c:order val="1"/>
          <c:tx>
            <c:strRef>
              <c:f>Query_A!$M$92</c:f>
              <c:strCache>
                <c:ptCount val="1"/>
                <c:pt idx="0">
                  <c:v>Identity Notverified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Query_A!$K$93:$K$98</c:f>
              <c:multiLvlStrCache>
                <c:ptCount val="4"/>
                <c:lvl>
                  <c:pt idx="0">
                    <c:v>Host</c:v>
                  </c:pt>
                  <c:pt idx="1">
                    <c:v>Super Host</c:v>
                  </c:pt>
                  <c:pt idx="2">
                    <c:v>Host</c:v>
                  </c:pt>
                  <c:pt idx="3">
                    <c:v>Super Host</c:v>
                  </c:pt>
                </c:lvl>
                <c:lvl>
                  <c:pt idx="0">
                    <c:v>Toronto</c:v>
                  </c:pt>
                  <c:pt idx="2">
                    <c:v>Vancouver</c:v>
                  </c:pt>
                </c:lvl>
              </c:multiLvlStrCache>
            </c:multiLvlStrRef>
          </c:cat>
          <c:val>
            <c:numRef>
              <c:f>Query_A!$M$93:$M$98</c:f>
              <c:numCache>
                <c:formatCode>General</c:formatCode>
                <c:ptCount val="4"/>
                <c:pt idx="0">
                  <c:v>1871</c:v>
                </c:pt>
                <c:pt idx="1">
                  <c:v>131</c:v>
                </c:pt>
                <c:pt idx="2">
                  <c:v>315</c:v>
                </c:pt>
                <c:pt idx="3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C27-4402-A738-31889338660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740822095"/>
        <c:axId val="1740819183"/>
      </c:barChart>
      <c:catAx>
        <c:axId val="174082209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0819183"/>
        <c:crosses val="autoZero"/>
        <c:auto val="1"/>
        <c:lblAlgn val="ctr"/>
        <c:lblOffset val="100"/>
        <c:noMultiLvlLbl val="0"/>
      </c:catAx>
      <c:valAx>
        <c:axId val="174081918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7408220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[HBA_SQL_Analysis.xlsx]Query_A!PivotTable52</c:name>
    <c:fmtId val="10"/>
  </c:pivotSource>
  <c:chart>
    <c:autoTitleDeleted val="1"/>
    <c:pivotFmts>
      <c:pivotFmt>
        <c:idx val="0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2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2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2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Query_A!$L$92</c:f>
              <c:strCache>
                <c:ptCount val="1"/>
                <c:pt idx="0">
                  <c:v>Identity Verified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Query_A!$K$93:$K$98</c:f>
              <c:multiLvlStrCache>
                <c:ptCount val="4"/>
                <c:lvl>
                  <c:pt idx="0">
                    <c:v>Host</c:v>
                  </c:pt>
                  <c:pt idx="1">
                    <c:v>Super Host</c:v>
                  </c:pt>
                  <c:pt idx="2">
                    <c:v>Host</c:v>
                  </c:pt>
                  <c:pt idx="3">
                    <c:v>Super Host</c:v>
                  </c:pt>
                </c:lvl>
                <c:lvl>
                  <c:pt idx="0">
                    <c:v>Toronto</c:v>
                  </c:pt>
                  <c:pt idx="2">
                    <c:v>Vancouver</c:v>
                  </c:pt>
                </c:lvl>
              </c:multiLvlStrCache>
            </c:multiLvlStrRef>
          </c:cat>
          <c:val>
            <c:numRef>
              <c:f>Query_A!$L$93:$L$98</c:f>
              <c:numCache>
                <c:formatCode>General</c:formatCode>
                <c:ptCount val="4"/>
                <c:pt idx="0">
                  <c:v>5745</c:v>
                </c:pt>
                <c:pt idx="1">
                  <c:v>2222</c:v>
                </c:pt>
                <c:pt idx="2">
                  <c:v>1583</c:v>
                </c:pt>
                <c:pt idx="3">
                  <c:v>1184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E8-42E6-92BA-9F9728BE5699}"/>
            </c:ext>
          </c:extLst>
        </c:ser>
        <c:ser>
          <c:idx val="1"/>
          <c:order val="1"/>
          <c:tx>
            <c:strRef>
              <c:f>Query_A!$M$92</c:f>
              <c:strCache>
                <c:ptCount val="1"/>
                <c:pt idx="0">
                  <c:v>Identity Notverified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Query_A!$K$93:$K$98</c:f>
              <c:multiLvlStrCache>
                <c:ptCount val="4"/>
                <c:lvl>
                  <c:pt idx="0">
                    <c:v>Host</c:v>
                  </c:pt>
                  <c:pt idx="1">
                    <c:v>Super Host</c:v>
                  </c:pt>
                  <c:pt idx="2">
                    <c:v>Host</c:v>
                  </c:pt>
                  <c:pt idx="3">
                    <c:v>Super Host</c:v>
                  </c:pt>
                </c:lvl>
                <c:lvl>
                  <c:pt idx="0">
                    <c:v>Toronto</c:v>
                  </c:pt>
                  <c:pt idx="2">
                    <c:v>Vancouver</c:v>
                  </c:pt>
                </c:lvl>
              </c:multiLvlStrCache>
            </c:multiLvlStrRef>
          </c:cat>
          <c:val>
            <c:numRef>
              <c:f>Query_A!$M$93:$M$98</c:f>
              <c:numCache>
                <c:formatCode>General</c:formatCode>
                <c:ptCount val="4"/>
                <c:pt idx="0">
                  <c:v>1871</c:v>
                </c:pt>
                <c:pt idx="1">
                  <c:v>131</c:v>
                </c:pt>
                <c:pt idx="2">
                  <c:v>315</c:v>
                </c:pt>
                <c:pt idx="3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FE8-42E6-92BA-9F9728BE569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740822095"/>
        <c:axId val="1740819183"/>
      </c:barChart>
      <c:catAx>
        <c:axId val="174082209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0819183"/>
        <c:crosses val="autoZero"/>
        <c:auto val="1"/>
        <c:lblAlgn val="ctr"/>
        <c:lblOffset val="100"/>
        <c:noMultiLvlLbl val="0"/>
      </c:catAx>
      <c:valAx>
        <c:axId val="174081918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7408220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[HBA_SQL_Analysis.xlsx]Query_A!PivotTable23</c:name>
    <c:fmtId val="8"/>
  </c:pivotSource>
  <c:chart>
    <c:autoTitleDeleted val="1"/>
    <c:pivotFmts>
      <c:pivotFmt>
        <c:idx val="0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 w="9525">
              <a:noFill/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2">
                <a:alpha val="85000"/>
              </a:schemeClr>
            </a:solidFill>
            <a:ln w="9525">
              <a:noFill/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2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2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2.0564762719881485E-2"/>
          <c:y val="0.18597222222222223"/>
          <c:w val="0.94973058001806754"/>
          <c:h val="0.4657425634295713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Query_A!$F$12</c:f>
              <c:strCache>
                <c:ptCount val="1"/>
                <c:pt idx="0">
                  <c:v>Sum of Total_Profile_Pic_Toro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Query_A!$E$13:$E$17</c:f>
              <c:strCache>
                <c:ptCount val="4"/>
                <c:pt idx="0">
                  <c:v>Host with Profile Pic</c:v>
                </c:pt>
                <c:pt idx="1">
                  <c:v>Host without Profile Pic</c:v>
                </c:pt>
                <c:pt idx="2">
                  <c:v>SuperHost With Profile Pic</c:v>
                </c:pt>
                <c:pt idx="3">
                  <c:v>SuperHost Without Profile Pic</c:v>
                </c:pt>
              </c:strCache>
            </c:strRef>
          </c:cat>
          <c:val>
            <c:numRef>
              <c:f>Query_A!$F$13:$F$17</c:f>
              <c:numCache>
                <c:formatCode>General</c:formatCode>
                <c:ptCount val="4"/>
                <c:pt idx="0">
                  <c:v>7532</c:v>
                </c:pt>
                <c:pt idx="1">
                  <c:v>84</c:v>
                </c:pt>
                <c:pt idx="2">
                  <c:v>2351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A5-4F36-9394-C3FA0260D336}"/>
            </c:ext>
          </c:extLst>
        </c:ser>
        <c:ser>
          <c:idx val="1"/>
          <c:order val="1"/>
          <c:tx>
            <c:strRef>
              <c:f>Query_A!$G$12</c:f>
              <c:strCache>
                <c:ptCount val="1"/>
                <c:pt idx="0">
                  <c:v>Sum of Total_Profile_Pic_Vanco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Query_A!$E$13:$E$17</c:f>
              <c:strCache>
                <c:ptCount val="4"/>
                <c:pt idx="0">
                  <c:v>Host with Profile Pic</c:v>
                </c:pt>
                <c:pt idx="1">
                  <c:v>Host without Profile Pic</c:v>
                </c:pt>
                <c:pt idx="2">
                  <c:v>SuperHost With Profile Pic</c:v>
                </c:pt>
                <c:pt idx="3">
                  <c:v>SuperHost Without Profile Pic</c:v>
                </c:pt>
              </c:strCache>
            </c:strRef>
          </c:cat>
          <c:val>
            <c:numRef>
              <c:f>Query_A!$G$13:$G$17</c:f>
              <c:numCache>
                <c:formatCode>General</c:formatCode>
                <c:ptCount val="4"/>
                <c:pt idx="0">
                  <c:v>1879</c:v>
                </c:pt>
                <c:pt idx="1">
                  <c:v>19</c:v>
                </c:pt>
                <c:pt idx="2">
                  <c:v>1225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A5-4F36-9394-C3FA0260D33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740822927"/>
        <c:axId val="1740808367"/>
      </c:barChart>
      <c:catAx>
        <c:axId val="174082292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0808367"/>
        <c:crosses val="autoZero"/>
        <c:auto val="1"/>
        <c:lblAlgn val="ctr"/>
        <c:lblOffset val="100"/>
        <c:noMultiLvlLbl val="0"/>
      </c:catAx>
      <c:valAx>
        <c:axId val="174080836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7408229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8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00AC7CD-6317-4DF7-918E-F4915A6C9ACF}" type="datetimeFigureOut">
              <a:rPr lang="en-IN" smtClean="0"/>
              <a:t>11-06-2022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1549-E491-4AF0-954A-1C966AE4614D}" type="slidenum">
              <a:rPr lang="en-IN" smtClean="0"/>
              <a:t>‹#›</a:t>
            </a:fld>
            <a:endParaRPr lang="en-IN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5972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C7CD-6317-4DF7-918E-F4915A6C9ACF}" type="datetimeFigureOut">
              <a:rPr lang="en-IN" smtClean="0"/>
              <a:t>11-06-2022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1549-E491-4AF0-954A-1C966AE461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192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C7CD-6317-4DF7-918E-F4915A6C9ACF}" type="datetimeFigureOut">
              <a:rPr lang="en-IN" smtClean="0"/>
              <a:t>11-06-2022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1549-E491-4AF0-954A-1C966AE4614D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468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C7CD-6317-4DF7-918E-F4915A6C9ACF}" type="datetimeFigureOut">
              <a:rPr lang="en-IN" smtClean="0"/>
              <a:t>11-06-2022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1549-E491-4AF0-954A-1C966AE461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403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C7CD-6317-4DF7-918E-F4915A6C9ACF}" type="datetimeFigureOut">
              <a:rPr lang="en-IN" smtClean="0"/>
              <a:t>11-06-2022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1549-E491-4AF0-954A-1C966AE4614D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1389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C7CD-6317-4DF7-918E-F4915A6C9ACF}" type="datetimeFigureOut">
              <a:rPr lang="en-IN" smtClean="0"/>
              <a:t>11-06-2022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1549-E491-4AF0-954A-1C966AE461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74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C7CD-6317-4DF7-918E-F4915A6C9ACF}" type="datetimeFigureOut">
              <a:rPr lang="en-IN" smtClean="0"/>
              <a:t>11-06-2022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1549-E491-4AF0-954A-1C966AE461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131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C7CD-6317-4DF7-918E-F4915A6C9ACF}" type="datetimeFigureOut">
              <a:rPr lang="en-IN" smtClean="0"/>
              <a:t>11-06-2022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1549-E491-4AF0-954A-1C966AE461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64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C7CD-6317-4DF7-918E-F4915A6C9ACF}" type="datetimeFigureOut">
              <a:rPr lang="en-IN" smtClean="0"/>
              <a:t>11-06-2022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1549-E491-4AF0-954A-1C966AE461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349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C7CD-6317-4DF7-918E-F4915A6C9ACF}" type="datetimeFigureOut">
              <a:rPr lang="en-IN" smtClean="0"/>
              <a:t>11-06-2022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1549-E491-4AF0-954A-1C966AE461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822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C7CD-6317-4DF7-918E-F4915A6C9ACF}" type="datetimeFigureOut">
              <a:rPr lang="en-IN" smtClean="0"/>
              <a:t>11-06-2022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1549-E491-4AF0-954A-1C966AE4614D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287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00AC7CD-6317-4DF7-918E-F4915A6C9ACF}" type="datetimeFigureOut">
              <a:rPr lang="en-IN" smtClean="0"/>
              <a:t>11-06-2022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0061549-E491-4AF0-954A-1C966AE4614D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1383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D5B8D-A9AB-BB5E-FD2C-3D2F82C600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Host Behavior Analysis</a:t>
            </a:r>
            <a:br>
              <a:rPr lang="en-US" b="1" dirty="0"/>
            </a:br>
            <a:r>
              <a:rPr lang="en-US" sz="4000" b="1" dirty="0"/>
              <a:t>For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sz="4900" b="1" dirty="0"/>
              <a:t>Property Rental Company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600F6A-963E-034F-57F0-E63B8390CE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SQL PROJECT- By Yaseen Malik</a:t>
            </a:r>
          </a:p>
          <a:p>
            <a:pPr algn="r"/>
            <a:r>
              <a:rPr lang="en-US" dirty="0"/>
              <a:t>PREP1221053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7486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30CA-24D9-15B6-1DE6-318142661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3 metrics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35F91-29DD-79A0-B76B-EDC5DDD7E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9C8C68-91EC-A176-FE6D-4AD81B132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128" y="1984551"/>
            <a:ext cx="4389120" cy="3762294"/>
          </a:xfrm>
        </p:spPr>
        <p:txBody>
          <a:bodyPr/>
          <a:lstStyle/>
          <a:p>
            <a:r>
              <a:rPr lang="en-US" dirty="0"/>
              <a:t>Three Important Parameters could be Profile Pic, Identity Verified and response/Acceptance rate. Host needs to fulfill these parameter to become super host </a:t>
            </a:r>
            <a:endParaRPr lang="en-IN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E92E55F-93AF-107D-1E04-8236C5FAE4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7156113"/>
              </p:ext>
            </p:extLst>
          </p:nvPr>
        </p:nvGraphicFramePr>
        <p:xfrm>
          <a:off x="6094060" y="201304"/>
          <a:ext cx="529936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92079B9-73EF-08D7-5A7A-63A901938B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3184175"/>
              </p:ext>
            </p:extLst>
          </p:nvPr>
        </p:nvGraphicFramePr>
        <p:xfrm>
          <a:off x="5964716" y="3566160"/>
          <a:ext cx="555805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89464E1-DAFE-792D-BF70-4991756991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5976633"/>
              </p:ext>
            </p:extLst>
          </p:nvPr>
        </p:nvGraphicFramePr>
        <p:xfrm>
          <a:off x="544979" y="3960602"/>
          <a:ext cx="5170021" cy="24258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585762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AB3DC-37C9-CADE-A34B-36CA1F1ED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Positive and Negative Reviews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CD123-B242-D390-324C-14D4370E1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B104C6-AC14-3EEB-FEE3-1E42D35FD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Analyzed positive and negative review count through same bag of positive and negative words.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95874E-773A-27F9-ACA5-5E6DF5C36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248" y="1977243"/>
            <a:ext cx="6586309" cy="4643296"/>
          </a:xfrm>
          <a:prstGeom prst="rect">
            <a:avLst/>
          </a:prstGeo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F2E8B5B-C260-49AA-A194-E8F7622152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1733123"/>
              </p:ext>
            </p:extLst>
          </p:nvPr>
        </p:nvGraphicFramePr>
        <p:xfrm>
          <a:off x="496824" y="4106600"/>
          <a:ext cx="4916424" cy="25139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78087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28400-0006-7EB4-50F5-61D930EA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 large property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24BBC-9995-FC3C-1E96-C85175FBE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0FC38F-843C-FB6D-A50D-A2BA19A8D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Filtered out top 10 large property types on the basis of max accommodates.</a:t>
            </a:r>
          </a:p>
          <a:p>
            <a:r>
              <a:rPr lang="en-US" dirty="0"/>
              <a:t>Below is the analysis for the same large properties of super hosts and hosts in Toronto and Vancouver.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4D4259-2B4B-ACAE-7B00-2E591E5D3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8361" y="1390025"/>
            <a:ext cx="5365063" cy="4152189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BAAF4BB-92F9-4867-9671-24993DE23B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7952428"/>
              </p:ext>
            </p:extLst>
          </p:nvPr>
        </p:nvGraphicFramePr>
        <p:xfrm>
          <a:off x="482415" y="3829405"/>
          <a:ext cx="547254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11425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A9A40-F09B-9AE7-1264-D77C17993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 Listings for upcoming year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B15AC-92FF-4A14-F3A0-879802408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C05078-91D3-1DC9-045C-4E93C0532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Availability listing of super host is low which shows the demand for upcoming year.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0DCB4D-2985-6C45-2528-6FCAE54B8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669" y="994188"/>
            <a:ext cx="5914689" cy="5431098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4B25543-886A-4B02-B228-8150FF9186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0744213"/>
              </p:ext>
            </p:extLst>
          </p:nvPr>
        </p:nvGraphicFramePr>
        <p:xfrm>
          <a:off x="647299" y="3429000"/>
          <a:ext cx="4916825" cy="29962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5087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B7638-B1AE-02CE-C764-DE5642627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 listing for upcoming year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C8488-B077-D99B-62F9-2D9615595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C626C3-62EE-8F50-89B1-F98615737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Average adjusted Price for upcoming year has been analyzed where we can see Toronto average price for the listings is lower than Vancouver.</a:t>
            </a:r>
            <a:endParaRPr lang="en-IN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FFF3294-C387-0E29-DB53-A3A236CEE3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0561283"/>
              </p:ext>
            </p:extLst>
          </p:nvPr>
        </p:nvGraphicFramePr>
        <p:xfrm>
          <a:off x="722376" y="379066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A6463827-1410-D93A-68FA-A0F37E922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015" y="619696"/>
            <a:ext cx="5799161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057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1BC81-4047-F965-47AF-BCA4A033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Localhost and otherhost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5CEAB-22B7-2F10-2FCD-73CEBFB29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B553B-2C95-770A-AFA1-DA9254357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 Segregated Hosts as localhost whose host location and their listing neighbour location are same. </a:t>
            </a:r>
          </a:p>
          <a:p>
            <a:r>
              <a:rPr lang="en-US" dirty="0"/>
              <a:t>And segregated remaining as the Other host.</a:t>
            </a:r>
          </a:p>
          <a:p>
            <a:r>
              <a:rPr lang="en-US" dirty="0"/>
              <a:t>Below is the analysis for Local and other host.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EF783F-8F20-EB40-E360-86F240BDB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7707" y="822960"/>
            <a:ext cx="5678424" cy="5563531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0CEF8F3-95A3-F042-BFAB-FF70F621B5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1623781"/>
              </p:ext>
            </p:extLst>
          </p:nvPr>
        </p:nvGraphicFramePr>
        <p:xfrm>
          <a:off x="237944" y="3643291"/>
          <a:ext cx="562840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3426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DA7BE-F0EE-A34F-4339-4A1B3FBB8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and acceptance rate for local and otherhost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EF643-691B-1000-5CA1-737056CB7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A7596C-5649-38FB-7B0E-829B70FC9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C1EBEE-F351-FD12-B242-364673AFD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248" y="552996"/>
            <a:ext cx="6365424" cy="5724575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EEA342E-9820-794F-03C2-2CFD4AF753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9733952"/>
              </p:ext>
            </p:extLst>
          </p:nvPr>
        </p:nvGraphicFramePr>
        <p:xfrm>
          <a:off x="1024128" y="366325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50336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5ABA1-53B1-5DD4-E214-06D5743A0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AVG price for local and other host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730AA-1057-0456-FEC8-59EF22258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51BDB9-528D-EF8D-548F-54FC784DB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315677-75D1-055A-E7CD-67E1C23FD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295" y="850392"/>
            <a:ext cx="5806881" cy="5022783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D18B305-8195-A986-D864-18E6E97677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2012479"/>
              </p:ext>
            </p:extLst>
          </p:nvPr>
        </p:nvGraphicFramePr>
        <p:xfrm>
          <a:off x="1143000" y="327753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69903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FBE2E-F5D9-0E7B-BD2A-E657C6274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rating for local and other host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1B505-14CB-F6DA-52AE-8F80CEEA4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DB33FA-2919-EF5A-D2C4-1A79A5952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571F3F-2D4A-2DD5-9DFB-6FE656447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248" y="850392"/>
            <a:ext cx="6500955" cy="5184648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8F6C2E2-D0BE-E3D4-A270-396D2DEB1F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4158143"/>
              </p:ext>
            </p:extLst>
          </p:nvPr>
        </p:nvGraphicFramePr>
        <p:xfrm>
          <a:off x="841248" y="341528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14660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3F99D-1790-FB72-66AD-D31A4395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Verified profiles for local and other hosts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DDEF3-6D0A-89DA-A2CC-F601EAB22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987629-3752-8444-F7B5-C535F8CC7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cc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F17C98-B2FC-D44C-344A-1248F4EC5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151" y="1218872"/>
            <a:ext cx="6548121" cy="5184648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6AFBA58-C9B0-48EA-9E73-1A66137399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6337943"/>
              </p:ext>
            </p:extLst>
          </p:nvPr>
        </p:nvGraphicFramePr>
        <p:xfrm>
          <a:off x="363728" y="3754127"/>
          <a:ext cx="5037697" cy="26323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29819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4A1B-2C3A-5886-BE34-9E8686651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for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D92F6-87D5-ACC7-E4C1-C44A224F4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20240"/>
            <a:ext cx="9720073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Analysis on different metrics to draw the distinction between Super Host and Other Hosts for Acceptance rate, response rate, instant booking, profile picture, identity verified, review scores.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Top 3 crucial metrics to become a Super Host.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Positive and Negative review analysis for super hosts and other hosts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Large property comparison between super host and Other hosts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Average price and availability of the listings for the upcoming year between Super Hosts and Other Hosts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Trends between Local Hosts or Hosts residing in other locations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1697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1E40E-F8D1-3160-5DF2-893ADC195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FA367C-03F4-B834-7C2A-7D4E1B70AEA4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690495-8CB9-F1AB-FBC3-B9A5D88E0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1026" name="Picture 2" descr="How Researchers Can Find Different Results Using the Same Data –  Association for Psychological Science – APS">
            <a:extLst>
              <a:ext uri="{FF2B5EF4-FFF2-40B4-BE49-F238E27FC236}">
                <a16:creationId xmlns:a16="http://schemas.microsoft.com/office/drawing/2014/main" id="{43E9100D-E194-C4C5-3B31-99255767D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93"/>
            <a:ext cx="12188952" cy="457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797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4D86BE9-11D4-F5B4-E66B-D63D875C2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Hosts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6CDC1DA-E201-9C35-2CE8-55F8DF9BC2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8648" y="471509"/>
            <a:ext cx="5803710" cy="3115101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C091092-F2B7-BED5-FEF2-41A2FE46F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Segregated super host and hosts for Toronto and Vancouver</a:t>
            </a:r>
          </a:p>
          <a:p>
            <a:r>
              <a:rPr lang="en-US" dirty="0"/>
              <a:t>Here we can see that </a:t>
            </a:r>
          </a:p>
          <a:p>
            <a:r>
              <a:rPr lang="en-US" dirty="0"/>
              <a:t>Toronto has the highest hosts 7616 compared with Vancouver which is 2353</a:t>
            </a:r>
          </a:p>
          <a:p>
            <a:r>
              <a:rPr lang="en-US" dirty="0"/>
              <a:t>Even the Super hosts in Toronto are comparably greater than Vancouver Super hosts. </a:t>
            </a:r>
            <a:endParaRPr lang="en-IN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A3AD054F-8A80-43B3-B43E-39AF4FD816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9227952"/>
              </p:ext>
            </p:extLst>
          </p:nvPr>
        </p:nvGraphicFramePr>
        <p:xfrm>
          <a:off x="6096000" y="3586610"/>
          <a:ext cx="5436358" cy="2822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43664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DFE1-5C7D-7586-FC34-D2ED466A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 picture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74CFF1-8E5D-0711-C949-7A7A2C155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128" y="1856096"/>
            <a:ext cx="4389120" cy="4163704"/>
          </a:xfrm>
        </p:spPr>
        <p:txBody>
          <a:bodyPr/>
          <a:lstStyle/>
          <a:p>
            <a:r>
              <a:rPr lang="en-US" dirty="0"/>
              <a:t>Most of the Super host has the profile pictures.</a:t>
            </a:r>
          </a:p>
          <a:p>
            <a:r>
              <a:rPr lang="en-US" dirty="0"/>
              <a:t>Super host who doesn’t have profile pictures comparably with the host is negligibly very low.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967D95-FCE3-FF51-9A4E-6B5101D76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186" y="1542197"/>
            <a:ext cx="5825411" cy="3780429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BEAFA84-3526-42FB-9723-8E740187E6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4980666"/>
              </p:ext>
            </p:extLst>
          </p:nvPr>
        </p:nvGraphicFramePr>
        <p:xfrm>
          <a:off x="217135" y="3593456"/>
          <a:ext cx="555805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66360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6FCB2-DAB0-7DF3-053D-F42C747F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Instant booking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A1E993-D543-E206-893F-A0E5B2BA0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128" y="1828818"/>
            <a:ext cx="4389120" cy="3762294"/>
          </a:xfrm>
        </p:spPr>
        <p:txBody>
          <a:bodyPr/>
          <a:lstStyle/>
          <a:p>
            <a:r>
              <a:rPr lang="en-US" dirty="0"/>
              <a:t>Super Host has very less rate of instant booking </a:t>
            </a:r>
          </a:p>
          <a:p>
            <a:r>
              <a:rPr lang="en-US" dirty="0"/>
              <a:t>Than the hosts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D9F168-6AC6-2F73-32B1-A0BFA7FF7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603" y="1674117"/>
            <a:ext cx="5180269" cy="4712374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13C4E32-6E58-427E-A514-17FDEA9DC4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7910364"/>
              </p:ext>
            </p:extLst>
          </p:nvPr>
        </p:nvGraphicFramePr>
        <p:xfrm>
          <a:off x="366426" y="3709964"/>
          <a:ext cx="5401328" cy="28737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16250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C87F8-81C9-C8EF-FB42-59A8EB6A2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and response rate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BC4D0-1168-1FE0-B6A2-96CE87FFA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510F9E-8B10-057C-402C-603E3FB4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Average response rate and acceptance rate of Super hosts is higher than Hosts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074E7B-8667-5EB8-027D-F3CC181CB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822960"/>
            <a:ext cx="5788834" cy="5184648"/>
          </a:xfrm>
          <a:prstGeom prst="rect">
            <a:avLst/>
          </a:prstGeom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92FAC9C-8723-413F-802C-AD725DDADD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7277061"/>
              </p:ext>
            </p:extLst>
          </p:nvPr>
        </p:nvGraphicFramePr>
        <p:xfrm>
          <a:off x="432954" y="3751066"/>
          <a:ext cx="5282046" cy="2874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62419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0BE4D-5067-BE2E-449E-630AC29A6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review score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7F788-D958-918B-A99E-57D4296FD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75135B-EF4B-7D94-F9A5-F149A3EAA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Average review score of super host in Toronto is comparably good then super host in Vancouver.</a:t>
            </a:r>
          </a:p>
          <a:p>
            <a:r>
              <a:rPr lang="en-US" dirty="0"/>
              <a:t>If compared between host and super host, Super host has better average review score.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A236B5-D11C-4E6B-420C-E7110DFDA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278270"/>
            <a:ext cx="5678424" cy="5184648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AB80D35-A278-4D39-B3D6-87A6407A52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4619521"/>
              </p:ext>
            </p:extLst>
          </p:nvPr>
        </p:nvGraphicFramePr>
        <p:xfrm>
          <a:off x="450275" y="3743964"/>
          <a:ext cx="5264725" cy="27189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26882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F9A2F-657F-8D59-56D4-7BF6E3D10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scores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0909C-2DD8-CE17-19C7-8D0D28147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996DA1-5A87-54FD-81E6-E304A4588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Further review score analysis for different parameters in Toronto and Vancouver.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82445E-81EC-EE6B-CDA9-4841C3C1B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967" y="471509"/>
            <a:ext cx="5921209" cy="6154143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79C18E7-42E7-4BAD-9890-876EB6CC46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1105392"/>
              </p:ext>
            </p:extLst>
          </p:nvPr>
        </p:nvGraphicFramePr>
        <p:xfrm>
          <a:off x="388013" y="3698879"/>
          <a:ext cx="5385954" cy="29267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81761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71C08-049A-7E9E-E3E1-A62118F78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 identity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5B772-BD42-7D4F-73B8-AE0C449EC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5902CB-6117-66B8-2C47-5946BEF44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Rate of Identity verified within super host is higher than the hosts.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751300-84C3-6506-2EB6-BC8F92509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752" y="983982"/>
            <a:ext cx="5678424" cy="5563531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D246609-CF89-4DB2-9A9D-F525287E1C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8930835"/>
              </p:ext>
            </p:extLst>
          </p:nvPr>
        </p:nvGraphicFramePr>
        <p:xfrm>
          <a:off x="415636" y="3804313"/>
          <a:ext cx="529936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597106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218</TotalTime>
  <Words>494</Words>
  <Application>Microsoft Office PowerPoint</Application>
  <PresentationFormat>Widescreen</PresentationFormat>
  <Paragraphs>69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Tw Cen MT</vt:lpstr>
      <vt:lpstr>Tw Cen MT Condensed</vt:lpstr>
      <vt:lpstr>Wingdings</vt:lpstr>
      <vt:lpstr>Wingdings 3</vt:lpstr>
      <vt:lpstr>Integral</vt:lpstr>
      <vt:lpstr>Host Behavior Analysis For  Property Rental Company</vt:lpstr>
      <vt:lpstr>Objectives for analysis</vt:lpstr>
      <vt:lpstr>Hosts</vt:lpstr>
      <vt:lpstr>Profile picture</vt:lpstr>
      <vt:lpstr>Instant booking</vt:lpstr>
      <vt:lpstr>Acceptance and response rate</vt:lpstr>
      <vt:lpstr>Average review score</vt:lpstr>
      <vt:lpstr>Review scores</vt:lpstr>
      <vt:lpstr>Host identity</vt:lpstr>
      <vt:lpstr>Top 3 metrics</vt:lpstr>
      <vt:lpstr>Positive and Negative Reviews </vt:lpstr>
      <vt:lpstr>Host large property</vt:lpstr>
      <vt:lpstr>availability Listings for upcoming year</vt:lpstr>
      <vt:lpstr>Price listing for upcoming year</vt:lpstr>
      <vt:lpstr>Localhost and otherhost</vt:lpstr>
      <vt:lpstr>Response and acceptance rate for local and otherhost</vt:lpstr>
      <vt:lpstr>AVG price for local and other host</vt:lpstr>
      <vt:lpstr>Average rating for local and other host</vt:lpstr>
      <vt:lpstr>Verified profiles for local and other hosts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Host Behavior Analysis For  Property Rental Company</dc:title>
  <dc:creator>Yaseen Malik</dc:creator>
  <cp:lastModifiedBy>Yaseen Malik</cp:lastModifiedBy>
  <cp:revision>16</cp:revision>
  <dcterms:created xsi:type="dcterms:W3CDTF">2022-06-09T13:16:52Z</dcterms:created>
  <dcterms:modified xsi:type="dcterms:W3CDTF">2022-06-11T05:23:22Z</dcterms:modified>
</cp:coreProperties>
</file>