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A40830-BDA8-4DBF-A058-07B1CF4EECB9}">
  <a:tblStyle styleId="{CEA40830-BDA8-4DBF-A058-07B1CF4EEC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0bdfe8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0bdfe8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076adf9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076adf9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0daf775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0daf775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0daf775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0daf775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0daf775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0daf775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0daf7756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0daf7756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0daf775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0daf775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0daf7756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0daf7756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bdfe8c7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0bdfe8c7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0bdfe8c7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0bdfe8c7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0bdfe8c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0bdfe8c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073ed1b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073ed1b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0bdfe8c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0bdfe8c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0bdfe8c7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0bdfe8c7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0bdfe8c7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0bdfe8c7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0bdfe8c7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0bdfe8c7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0bdfe8c7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0bdfe8c7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0bdfe8c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0bdfe8c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0bdfe8c7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0bdfe8c7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0bdfe8c7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0bdfe8c7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dfe8c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dfe8c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076adf9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076adf9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076adf9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076adf9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073ed1b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073ed1b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0bdfe8c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0bdfe8c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076adf92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076adf92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0bdfe8c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0bdfe8c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gif"/><Relationship Id="rId4" Type="http://schemas.openxmlformats.org/officeDocument/2006/relationships/image" Target="../media/image1.gif"/><Relationship Id="rId5"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9" cy="5143500"/>
          </a:xfrm>
          <a:prstGeom prst="rect">
            <a:avLst/>
          </a:prstGeom>
          <a:noFill/>
          <a:ln>
            <a:noFill/>
          </a:ln>
        </p:spPr>
      </p:pic>
      <p:sp>
        <p:nvSpPr>
          <p:cNvPr id="55" name="Google Shape;55;p13"/>
          <p:cNvSpPr txBox="1"/>
          <p:nvPr/>
        </p:nvSpPr>
        <p:spPr>
          <a:xfrm>
            <a:off x="2214950" y="4062925"/>
            <a:ext cx="50715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lt1"/>
                </a:solidFill>
                <a:latin typeface="Times New Roman"/>
                <a:ea typeface="Times New Roman"/>
                <a:cs typeface="Times New Roman"/>
                <a:sym typeface="Times New Roman"/>
              </a:rPr>
              <a:t>Detection of Negation and Uncertainty</a:t>
            </a:r>
            <a:endParaRPr b="1" sz="2100">
              <a:solidFill>
                <a:schemeClr val="lt1"/>
              </a:solidFill>
              <a:latin typeface="Times New Roman"/>
              <a:ea typeface="Times New Roman"/>
              <a:cs typeface="Times New Roman"/>
              <a:sym typeface="Times New Roman"/>
            </a:endParaRPr>
          </a:p>
        </p:txBody>
      </p:sp>
      <p:sp>
        <p:nvSpPr>
          <p:cNvPr id="56" name="Google Shape;56;p13"/>
          <p:cNvSpPr txBox="1"/>
          <p:nvPr/>
        </p:nvSpPr>
        <p:spPr>
          <a:xfrm>
            <a:off x="0" y="0"/>
            <a:ext cx="2389200" cy="205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lt1"/>
                </a:solidFill>
                <a:latin typeface="Times New Roman"/>
                <a:ea typeface="Times New Roman"/>
                <a:cs typeface="Times New Roman"/>
                <a:sym typeface="Times New Roman"/>
              </a:rPr>
              <a:t>George Vlad Manolache   1718986</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chemeClr val="lt1"/>
                </a:solidFill>
                <a:latin typeface="Times New Roman"/>
                <a:ea typeface="Times New Roman"/>
                <a:cs typeface="Times New Roman"/>
                <a:sym typeface="Times New Roman"/>
              </a:rPr>
              <a:t>Darian	Balagiu	                 1719581</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chemeClr val="lt1"/>
                </a:solidFill>
                <a:latin typeface="Times New Roman"/>
                <a:ea typeface="Times New Roman"/>
                <a:cs typeface="Times New Roman"/>
                <a:sym typeface="Times New Roman"/>
              </a:rPr>
              <a:t>Petru Balan		    1719379</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chemeClr val="lt1"/>
                </a:solidFill>
                <a:latin typeface="Times New Roman"/>
                <a:ea typeface="Times New Roman"/>
                <a:cs typeface="Times New Roman"/>
                <a:sym typeface="Times New Roman"/>
              </a:rPr>
              <a:t>Valentin Micu-Hontan	    1718971</a:t>
            </a:r>
            <a:endParaRPr sz="11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chemeClr val="lt1"/>
                </a:solidFill>
                <a:latin typeface="Times New Roman"/>
                <a:ea typeface="Times New Roman"/>
                <a:cs typeface="Times New Roman"/>
                <a:sym typeface="Times New Roman"/>
              </a:rPr>
              <a:t>Horia Andrei Moraru	    1710314</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34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GB" sz="1920"/>
              <a:t>APPROACH 1: CUTEXT MEDICAL TERMS LIBRARY</a:t>
            </a:r>
            <a:endParaRPr b="1" sz="1920"/>
          </a:p>
          <a:p>
            <a:pPr indent="0" lvl="0" marL="0" rtl="0" algn="ctr">
              <a:spcBef>
                <a:spcPts val="0"/>
              </a:spcBef>
              <a:spcAft>
                <a:spcPts val="0"/>
              </a:spcAft>
              <a:buSzPts val="990"/>
              <a:buNone/>
            </a:pPr>
            <a:r>
              <a:t/>
            </a:r>
            <a:endParaRPr sz="2520">
              <a:highlight>
                <a:schemeClr val="dk1"/>
              </a:highlight>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0" y="1256286"/>
            <a:ext cx="9144000" cy="2145678"/>
          </a:xfrm>
          <a:prstGeom prst="rect">
            <a:avLst/>
          </a:prstGeom>
          <a:noFill/>
          <a:ln>
            <a:noFill/>
          </a:ln>
        </p:spPr>
      </p:pic>
      <p:sp>
        <p:nvSpPr>
          <p:cNvPr id="129" name="Google Shape;129;p22"/>
          <p:cNvSpPr txBox="1"/>
          <p:nvPr/>
        </p:nvSpPr>
        <p:spPr>
          <a:xfrm>
            <a:off x="235700" y="3582200"/>
            <a:ext cx="820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There is not enough similarity between the imported corpus and the test set. </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223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220"/>
              <a:t>APPROACH 2: BASELINE</a:t>
            </a:r>
            <a:endParaRPr b="1" sz="2220"/>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3"/>
          <p:cNvPicPr preferRelativeResize="0"/>
          <p:nvPr/>
        </p:nvPicPr>
        <p:blipFill>
          <a:blip r:embed="rId3">
            <a:alphaModFix/>
          </a:blip>
          <a:stretch>
            <a:fillRect/>
          </a:stretch>
        </p:blipFill>
        <p:spPr>
          <a:xfrm>
            <a:off x="0" y="715177"/>
            <a:ext cx="9144001" cy="2160396"/>
          </a:xfrm>
          <a:prstGeom prst="rect">
            <a:avLst/>
          </a:prstGeom>
          <a:noFill/>
          <a:ln>
            <a:noFill/>
          </a:ln>
        </p:spPr>
      </p:pic>
      <p:sp>
        <p:nvSpPr>
          <p:cNvPr id="137" name="Google Shape;137;p23"/>
          <p:cNvSpPr txBox="1"/>
          <p:nvPr/>
        </p:nvSpPr>
        <p:spPr>
          <a:xfrm>
            <a:off x="-150" y="2875575"/>
            <a:ext cx="9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1"/>
                </a:solidFill>
              </a:rPr>
              <a:t>Cue words dispersion</a:t>
            </a:r>
            <a:endParaRPr b="1" sz="1800">
              <a:solidFill>
                <a:schemeClr val="dk1"/>
              </a:solidFill>
            </a:endParaRPr>
          </a:p>
        </p:txBody>
      </p:sp>
      <p:graphicFrame>
        <p:nvGraphicFramePr>
          <p:cNvPr id="138" name="Google Shape;138;p23"/>
          <p:cNvGraphicFramePr/>
          <p:nvPr/>
        </p:nvGraphicFramePr>
        <p:xfrm>
          <a:off x="165725" y="3476675"/>
          <a:ext cx="3000000" cy="3000000"/>
        </p:xfrm>
        <a:graphic>
          <a:graphicData uri="http://schemas.openxmlformats.org/drawingml/2006/table">
            <a:tbl>
              <a:tblPr>
                <a:noFill/>
                <a:tableStyleId>{CEA40830-BDA8-4DBF-A058-07B1CF4EECB9}</a:tableStyleId>
              </a:tblPr>
              <a:tblGrid>
                <a:gridCol w="3104575"/>
                <a:gridCol w="2770450"/>
                <a:gridCol w="2937525"/>
              </a:tblGrid>
              <a:tr h="381000">
                <a:tc>
                  <a:txBody>
                    <a:bodyPr/>
                    <a:lstStyle/>
                    <a:p>
                      <a:pPr indent="0" lvl="0" marL="0" rtl="0" algn="ctr">
                        <a:spcBef>
                          <a:spcPts val="0"/>
                        </a:spcBef>
                        <a:spcAft>
                          <a:spcPts val="0"/>
                        </a:spcAft>
                        <a:buNone/>
                      </a:pPr>
                      <a:r>
                        <a:rPr lang="en-GB"/>
                        <a:t>NEG</a:t>
                      </a:r>
                      <a:endParaRPr/>
                    </a:p>
                  </a:txBody>
                  <a:tcPr marT="91425" marB="91425" marR="91425" marL="91425"/>
                </a:tc>
                <a:tc>
                  <a:txBody>
                    <a:bodyPr/>
                    <a:lstStyle/>
                    <a:p>
                      <a:pPr indent="0" lvl="0" marL="0" rtl="0" algn="ctr">
                        <a:spcBef>
                          <a:spcPts val="0"/>
                        </a:spcBef>
                        <a:spcAft>
                          <a:spcPts val="0"/>
                        </a:spcAft>
                        <a:buNone/>
                      </a:pPr>
                      <a:r>
                        <a:rPr lang="en-GB"/>
                        <a:t>UNC</a:t>
                      </a:r>
                      <a:endParaRPr/>
                    </a:p>
                  </a:txBody>
                  <a:tcPr marT="91425" marB="91425" marR="91425" marL="91425"/>
                </a:tc>
                <a:tc>
                  <a:txBody>
                    <a:bodyPr/>
                    <a:lstStyle/>
                    <a:p>
                      <a:pPr indent="0" lvl="0" marL="0" rtl="0" algn="ctr">
                        <a:spcBef>
                          <a:spcPts val="0"/>
                        </a:spcBef>
                        <a:spcAft>
                          <a:spcPts val="0"/>
                        </a:spcAft>
                        <a:buNone/>
                      </a:pPr>
                      <a:r>
                        <a:rPr lang="en-GB"/>
                        <a:t>NEG &amp; UNC</a:t>
                      </a:r>
                      <a:endParaRPr/>
                    </a:p>
                  </a:txBody>
                  <a:tcPr marT="91425" marB="91425" marR="91425" marL="91425"/>
                </a:tc>
              </a:tr>
              <a:tr h="381000">
                <a:tc>
                  <a:txBody>
                    <a:bodyPr/>
                    <a:lstStyle/>
                    <a:p>
                      <a:pPr indent="0" lvl="0" marL="0" rtl="0" algn="ctr">
                        <a:spcBef>
                          <a:spcPts val="0"/>
                        </a:spcBef>
                        <a:spcAft>
                          <a:spcPts val="0"/>
                        </a:spcAft>
                        <a:buNone/>
                      </a:pPr>
                      <a:r>
                        <a:rPr lang="en-GB" sz="1300"/>
                        <a:t>‘Niega’, ‘negativo’, ‘negatividad</a:t>
                      </a:r>
                      <a:endParaRPr sz="13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dk1"/>
                          </a:solidFill>
                        </a:rPr>
                        <a:t>‘Posible’, ‘Probable’, ‘Sospecha de’</a:t>
                      </a:r>
                      <a:endParaRPr sz="1300">
                        <a:solidFill>
                          <a:schemeClr val="dk1"/>
                        </a:solidFill>
                      </a:endParaRPr>
                    </a:p>
                    <a:p>
                      <a:pPr indent="0" lvl="0" marL="0" rtl="0" algn="ctr">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GB" sz="1300"/>
                        <a:t>‘Sin’ , ‘No’ </a:t>
                      </a:r>
                      <a:endParaRPr sz="13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120"/>
              <a:t>APPROACH 3: BASELINE + CUTEXT</a:t>
            </a:r>
            <a:endParaRPr b="1" sz="2120"/>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4"/>
          <p:cNvPicPr preferRelativeResize="0"/>
          <p:nvPr/>
        </p:nvPicPr>
        <p:blipFill>
          <a:blip r:embed="rId3">
            <a:alphaModFix/>
          </a:blip>
          <a:stretch>
            <a:fillRect/>
          </a:stretch>
        </p:blipFill>
        <p:spPr>
          <a:xfrm>
            <a:off x="0" y="1017717"/>
            <a:ext cx="9144000" cy="2125516"/>
          </a:xfrm>
          <a:prstGeom prst="rect">
            <a:avLst/>
          </a:prstGeom>
          <a:noFill/>
          <a:ln>
            <a:noFill/>
          </a:ln>
        </p:spPr>
      </p:pic>
      <p:sp>
        <p:nvSpPr>
          <p:cNvPr id="146" name="Google Shape;146;p24"/>
          <p:cNvSpPr txBox="1"/>
          <p:nvPr/>
        </p:nvSpPr>
        <p:spPr>
          <a:xfrm>
            <a:off x="221575" y="3313475"/>
            <a:ext cx="3992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Expanding the coverage of the model by combining the 2 vocabularies</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Removing intersected words</a:t>
            </a:r>
            <a:endParaRPr sz="1800">
              <a:solidFill>
                <a:schemeClr val="dk2"/>
              </a:solidFill>
            </a:endParaRPr>
          </a:p>
        </p:txBody>
      </p:sp>
      <p:pic>
        <p:nvPicPr>
          <p:cNvPr id="147" name="Google Shape;147;p24"/>
          <p:cNvPicPr preferRelativeResize="0"/>
          <p:nvPr/>
        </p:nvPicPr>
        <p:blipFill>
          <a:blip r:embed="rId4">
            <a:alphaModFix/>
          </a:blip>
          <a:stretch>
            <a:fillRect/>
          </a:stretch>
        </p:blipFill>
        <p:spPr>
          <a:xfrm>
            <a:off x="5289075" y="3205600"/>
            <a:ext cx="3733500" cy="157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GB" sz="2020"/>
              <a:t>APPROACH 4: HONORABLE MENTIONS</a:t>
            </a:r>
            <a:endParaRPr b="1" sz="2020"/>
          </a:p>
        </p:txBody>
      </p:sp>
      <p:sp>
        <p:nvSpPr>
          <p:cNvPr id="153" name="Google Shape;153;p25"/>
          <p:cNvSpPr txBox="1"/>
          <p:nvPr>
            <p:ph idx="1" type="body"/>
          </p:nvPr>
        </p:nvSpPr>
        <p:spPr>
          <a:xfrm>
            <a:off x="464200" y="11663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Extending the scopes until the end of the sentence</a:t>
            </a:r>
            <a:endParaRPr/>
          </a:p>
          <a:p>
            <a:pPr indent="0" lvl="0" marL="0" rtl="0" algn="l">
              <a:spcBef>
                <a:spcPts val="1200"/>
              </a:spcBef>
              <a:spcAft>
                <a:spcPts val="1200"/>
              </a:spcAft>
              <a:buNone/>
            </a:pPr>
            <a:r>
              <a:t/>
            </a:r>
            <a:endParaRPr/>
          </a:p>
        </p:txBody>
      </p:sp>
      <p:pic>
        <p:nvPicPr>
          <p:cNvPr id="154" name="Google Shape;154;p25"/>
          <p:cNvPicPr preferRelativeResize="0"/>
          <p:nvPr/>
        </p:nvPicPr>
        <p:blipFill>
          <a:blip r:embed="rId3">
            <a:alphaModFix/>
          </a:blip>
          <a:stretch>
            <a:fillRect/>
          </a:stretch>
        </p:blipFill>
        <p:spPr>
          <a:xfrm>
            <a:off x="0" y="1801858"/>
            <a:ext cx="9144001" cy="2052735"/>
          </a:xfrm>
          <a:prstGeom prst="rect">
            <a:avLst/>
          </a:prstGeom>
          <a:noFill/>
          <a:ln>
            <a:noFill/>
          </a:ln>
        </p:spPr>
      </p:pic>
      <p:sp>
        <p:nvSpPr>
          <p:cNvPr id="155" name="Google Shape;155;p25"/>
          <p:cNvSpPr txBox="1"/>
          <p:nvPr/>
        </p:nvSpPr>
        <p:spPr>
          <a:xfrm>
            <a:off x="568425" y="4089850"/>
            <a:ext cx="72507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Best ever performance on NSCO and USCO</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Worse performance on NEG and UNC</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153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Machine Learning Model</a:t>
            </a:r>
            <a:endParaRPr/>
          </a:p>
        </p:txBody>
      </p:sp>
      <p:sp>
        <p:nvSpPr>
          <p:cNvPr id="161" name="Google Shape;161;p26"/>
          <p:cNvSpPr txBox="1"/>
          <p:nvPr>
            <p:ph idx="1" type="body"/>
          </p:nvPr>
        </p:nvSpPr>
        <p:spPr>
          <a:xfrm>
            <a:off x="311700" y="726575"/>
            <a:ext cx="4325400" cy="358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AutoNum type="arabicPeriod"/>
            </a:pPr>
            <a:r>
              <a:rPr lang="en-GB">
                <a:solidFill>
                  <a:schemeClr val="dk1"/>
                </a:solidFill>
              </a:rPr>
              <a:t>Preprocessing</a:t>
            </a:r>
            <a:endParaRPr>
              <a:solidFill>
                <a:schemeClr val="dk1"/>
              </a:solidFill>
            </a:endParaRPr>
          </a:p>
          <a:p>
            <a:pPr indent="-342900" lvl="0" marL="457200" rtl="0" algn="l">
              <a:spcBef>
                <a:spcPts val="0"/>
              </a:spcBef>
              <a:spcAft>
                <a:spcPts val="0"/>
              </a:spcAft>
              <a:buSzPts val="1800"/>
              <a:buChar char="-"/>
            </a:pPr>
            <a:r>
              <a:rPr lang="en-GB"/>
              <a:t>Uploading a language model for Spanish and Catalan </a:t>
            </a:r>
            <a:endParaRPr/>
          </a:p>
          <a:p>
            <a:pPr indent="-342900" lvl="0" marL="457200" rtl="0" algn="l">
              <a:spcBef>
                <a:spcPts val="0"/>
              </a:spcBef>
              <a:spcAft>
                <a:spcPts val="0"/>
              </a:spcAft>
              <a:buSzPts val="1800"/>
              <a:buChar char="-"/>
            </a:pPr>
            <a:r>
              <a:rPr lang="en-GB"/>
              <a:t>Removes non </a:t>
            </a:r>
            <a:r>
              <a:rPr lang="en-GB"/>
              <a:t>alphanumeric</a:t>
            </a:r>
            <a:r>
              <a:rPr lang="en-GB"/>
              <a:t> characters</a:t>
            </a:r>
            <a:endParaRPr/>
          </a:p>
          <a:p>
            <a:pPr indent="-342900" lvl="0" marL="457200" rtl="0" algn="l">
              <a:spcBef>
                <a:spcPts val="0"/>
              </a:spcBef>
              <a:spcAft>
                <a:spcPts val="0"/>
              </a:spcAft>
              <a:buSzPts val="1800"/>
              <a:buChar char="-"/>
            </a:pPr>
            <a:r>
              <a:rPr lang="en-GB"/>
              <a:t>Splits the documents into sentences</a:t>
            </a:r>
            <a:endParaRPr/>
          </a:p>
          <a:p>
            <a:pPr indent="-342900" lvl="0" marL="457200" rtl="0" algn="l">
              <a:spcBef>
                <a:spcPts val="0"/>
              </a:spcBef>
              <a:spcAft>
                <a:spcPts val="0"/>
              </a:spcAft>
              <a:buSzPts val="1800"/>
              <a:buChar char="-"/>
            </a:pPr>
            <a:r>
              <a:rPr lang="en-GB"/>
              <a:t>Extracts the lemma, PoS, suffix and prefix for each word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311700" y="3465750"/>
            <a:ext cx="4506851" cy="1137150"/>
          </a:xfrm>
          <a:prstGeom prst="rect">
            <a:avLst/>
          </a:prstGeom>
          <a:noFill/>
          <a:ln>
            <a:noFill/>
          </a:ln>
        </p:spPr>
      </p:pic>
      <p:sp>
        <p:nvSpPr>
          <p:cNvPr id="163" name="Google Shape;163;p26"/>
          <p:cNvSpPr txBox="1"/>
          <p:nvPr/>
        </p:nvSpPr>
        <p:spPr>
          <a:xfrm>
            <a:off x="5843600" y="726575"/>
            <a:ext cx="238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2. BIOE Tagging </a:t>
            </a:r>
            <a:endParaRPr sz="1800">
              <a:solidFill>
                <a:schemeClr val="dk1"/>
              </a:solidFill>
            </a:endParaRPr>
          </a:p>
        </p:txBody>
      </p:sp>
      <p:pic>
        <p:nvPicPr>
          <p:cNvPr id="164" name="Google Shape;164;p26"/>
          <p:cNvPicPr preferRelativeResize="0"/>
          <p:nvPr/>
        </p:nvPicPr>
        <p:blipFill>
          <a:blip r:embed="rId4">
            <a:alphaModFix/>
          </a:blip>
          <a:stretch>
            <a:fillRect/>
          </a:stretch>
        </p:blipFill>
        <p:spPr>
          <a:xfrm>
            <a:off x="5031191" y="1255925"/>
            <a:ext cx="3404958" cy="388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22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Training the CRF</a:t>
            </a:r>
            <a:endParaRPr/>
          </a:p>
        </p:txBody>
      </p:sp>
      <p:sp>
        <p:nvSpPr>
          <p:cNvPr id="170" name="Google Shape;170;p27"/>
          <p:cNvSpPr txBox="1"/>
          <p:nvPr/>
        </p:nvSpPr>
        <p:spPr>
          <a:xfrm>
            <a:off x="235675" y="838750"/>
            <a:ext cx="3992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GB" sz="1800">
                <a:solidFill>
                  <a:schemeClr val="dk2"/>
                </a:solidFill>
              </a:rPr>
              <a:t>Lowercase token, </a:t>
            </a:r>
            <a:r>
              <a:rPr lang="en-GB" sz="1800">
                <a:solidFill>
                  <a:schemeClr val="dk2"/>
                </a:solidFill>
              </a:rPr>
              <a:t>PoS, lemma, suffix</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Specifying the position of </a:t>
            </a:r>
            <a:r>
              <a:rPr lang="en-GB" sz="1800">
                <a:solidFill>
                  <a:schemeClr val="dk2"/>
                </a:solidFill>
              </a:rPr>
              <a:t>the</a:t>
            </a:r>
            <a:r>
              <a:rPr lang="en-GB" sz="1800">
                <a:solidFill>
                  <a:schemeClr val="dk2"/>
                </a:solidFill>
              </a:rPr>
              <a:t> word in the sentence</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Giving the model the ability to understand context by adding features of the nearby words with a window size of 3</a:t>
            </a:r>
            <a:endParaRPr sz="1800">
              <a:solidFill>
                <a:schemeClr val="dk2"/>
              </a:solidFill>
            </a:endParaRPr>
          </a:p>
        </p:txBody>
      </p:sp>
      <p:sp>
        <p:nvSpPr>
          <p:cNvPr id="171" name="Google Shape;171;p27"/>
          <p:cNvSpPr txBox="1"/>
          <p:nvPr/>
        </p:nvSpPr>
        <p:spPr>
          <a:xfrm>
            <a:off x="34550" y="3496075"/>
            <a:ext cx="5296200" cy="146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{'bias': 1.0, </a:t>
            </a:r>
            <a:r>
              <a:rPr lang="en-GB" sz="1050">
                <a:solidFill>
                  <a:schemeClr val="accent2"/>
                </a:solidFill>
                <a:highlight>
                  <a:schemeClr val="accent4"/>
                </a:highlight>
                <a:latin typeface="Courier New"/>
                <a:ea typeface="Courier New"/>
                <a:cs typeface="Courier New"/>
                <a:sym typeface="Courier New"/>
              </a:rPr>
              <a:t>'word.lower()': 'no'</a:t>
            </a:r>
            <a:r>
              <a:rPr lang="en-GB" sz="1050">
                <a:solidFill>
                  <a:schemeClr val="accent2"/>
                </a:solidFill>
                <a:highlight>
                  <a:srgbClr val="FFFFFF"/>
                </a:highlight>
                <a:latin typeface="Courier New"/>
                <a:ea typeface="Courier New"/>
                <a:cs typeface="Courier New"/>
                <a:sym typeface="Courier New"/>
              </a:rPr>
              <a:t>, 'pos': 'ADV', 'lemma': 'no', 'suffix': 'no', 'word.isdigit()': False, '+1:word.lower()': 'habitos', '+1:pos': 'NOUN', '+1:lemma': 'habito', '+1:suffix': 'tos', '+1:word.isdigit()': False, '+2:word.lower()': 'toxicos', '+2:pos': 'ADJ', '+2:lemma': 'toxico', '+2:suffix': 'cos', '+2:word.isdigit()': False, </a:t>
            </a:r>
            <a:r>
              <a:rPr lang="en-GB" sz="1050">
                <a:solidFill>
                  <a:schemeClr val="accent2"/>
                </a:solidFill>
                <a:highlight>
                  <a:schemeClr val="accent4"/>
                </a:highlight>
                <a:latin typeface="Courier New"/>
                <a:ea typeface="Courier New"/>
                <a:cs typeface="Courier New"/>
                <a:sym typeface="Courier New"/>
              </a:rPr>
              <a:t>'bos': True</a:t>
            </a:r>
            <a:r>
              <a:rPr lang="en-GB" sz="1050">
                <a:solidFill>
                  <a:schemeClr val="accent2"/>
                </a:solidFill>
                <a:highlight>
                  <a:srgbClr val="FFFFFF"/>
                </a:highlight>
                <a:latin typeface="Courier New"/>
                <a:ea typeface="Courier New"/>
                <a:cs typeface="Courier New"/>
                <a:sym typeface="Courier New"/>
              </a:rPr>
              <a:t>, 'eos': False}</a:t>
            </a:r>
            <a:endParaRPr sz="1050">
              <a:solidFill>
                <a:schemeClr val="accent2"/>
              </a:solidFill>
              <a:highlight>
                <a:srgbClr val="FFFFFF"/>
              </a:highlight>
              <a:latin typeface="Courier New"/>
              <a:ea typeface="Courier New"/>
              <a:cs typeface="Courier New"/>
              <a:sym typeface="Courier New"/>
            </a:endParaRPr>
          </a:p>
        </p:txBody>
      </p:sp>
      <p:pic>
        <p:nvPicPr>
          <p:cNvPr id="172" name="Google Shape;172;p27"/>
          <p:cNvPicPr preferRelativeResize="0"/>
          <p:nvPr/>
        </p:nvPicPr>
        <p:blipFill>
          <a:blip r:embed="rId3">
            <a:alphaModFix/>
          </a:blip>
          <a:stretch>
            <a:fillRect/>
          </a:stretch>
        </p:blipFill>
        <p:spPr>
          <a:xfrm>
            <a:off x="4976275" y="223200"/>
            <a:ext cx="4167726" cy="3020775"/>
          </a:xfrm>
          <a:prstGeom prst="rect">
            <a:avLst/>
          </a:prstGeom>
          <a:noFill/>
          <a:ln>
            <a:noFill/>
          </a:ln>
        </p:spPr>
      </p:pic>
      <p:pic>
        <p:nvPicPr>
          <p:cNvPr id="173" name="Google Shape;173;p27"/>
          <p:cNvPicPr preferRelativeResize="0"/>
          <p:nvPr/>
        </p:nvPicPr>
        <p:blipFill>
          <a:blip r:embed="rId4">
            <a:alphaModFix/>
          </a:blip>
          <a:stretch>
            <a:fillRect/>
          </a:stretch>
        </p:blipFill>
        <p:spPr>
          <a:xfrm>
            <a:off x="4976275" y="3479725"/>
            <a:ext cx="4167724" cy="149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209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4. Labelling words from Test Set</a:t>
            </a:r>
            <a:endParaRPr/>
          </a:p>
        </p:txBody>
      </p:sp>
      <p:sp>
        <p:nvSpPr>
          <p:cNvPr id="179" name="Google Shape;179;p28"/>
          <p:cNvSpPr txBox="1"/>
          <p:nvPr>
            <p:ph idx="1" type="body"/>
          </p:nvPr>
        </p:nvSpPr>
        <p:spPr>
          <a:xfrm>
            <a:off x="311700" y="1149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GB" sz="2800">
                <a:solidFill>
                  <a:schemeClr val="dk1"/>
                </a:solidFill>
              </a:rPr>
              <a:t>→</a:t>
            </a:r>
            <a:endParaRPr/>
          </a:p>
        </p:txBody>
      </p:sp>
      <p:pic>
        <p:nvPicPr>
          <p:cNvPr id="180" name="Google Shape;180;p28"/>
          <p:cNvPicPr preferRelativeResize="0"/>
          <p:nvPr/>
        </p:nvPicPr>
        <p:blipFill>
          <a:blip r:embed="rId3">
            <a:alphaModFix/>
          </a:blip>
          <a:stretch>
            <a:fillRect/>
          </a:stretch>
        </p:blipFill>
        <p:spPr>
          <a:xfrm>
            <a:off x="-43200" y="1311925"/>
            <a:ext cx="3626975" cy="2611575"/>
          </a:xfrm>
          <a:prstGeom prst="rect">
            <a:avLst/>
          </a:prstGeom>
          <a:noFill/>
          <a:ln>
            <a:noFill/>
          </a:ln>
        </p:spPr>
      </p:pic>
      <p:sp>
        <p:nvSpPr>
          <p:cNvPr id="181" name="Google Shape;181;p28"/>
          <p:cNvSpPr txBox="1"/>
          <p:nvPr/>
        </p:nvSpPr>
        <p:spPr>
          <a:xfrm>
            <a:off x="3459050" y="2257025"/>
            <a:ext cx="9063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6100">
                <a:solidFill>
                  <a:schemeClr val="dk1"/>
                </a:solidFill>
              </a:rPr>
              <a:t>→</a:t>
            </a:r>
            <a:endParaRPr sz="6800">
              <a:solidFill>
                <a:schemeClr val="dk2"/>
              </a:solidFill>
            </a:endParaRPr>
          </a:p>
        </p:txBody>
      </p:sp>
      <p:pic>
        <p:nvPicPr>
          <p:cNvPr id="182" name="Google Shape;182;p28"/>
          <p:cNvPicPr preferRelativeResize="0"/>
          <p:nvPr/>
        </p:nvPicPr>
        <p:blipFill>
          <a:blip r:embed="rId4">
            <a:alphaModFix/>
          </a:blip>
          <a:stretch>
            <a:fillRect/>
          </a:stretch>
        </p:blipFill>
        <p:spPr>
          <a:xfrm>
            <a:off x="4572000" y="2164725"/>
            <a:ext cx="4577499" cy="1051675"/>
          </a:xfrm>
          <a:prstGeom prst="rect">
            <a:avLst/>
          </a:prstGeom>
          <a:noFill/>
          <a:ln>
            <a:noFill/>
          </a:ln>
        </p:spPr>
      </p:pic>
      <p:sp>
        <p:nvSpPr>
          <p:cNvPr id="183" name="Google Shape;183;p28"/>
          <p:cNvSpPr txBox="1"/>
          <p:nvPr/>
        </p:nvSpPr>
        <p:spPr>
          <a:xfrm>
            <a:off x="3459050" y="2426225"/>
            <a:ext cx="124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Mapping BIOE tags to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GB" sz="1000">
                <a:solidFill>
                  <a:schemeClr val="dk1"/>
                </a:solidFill>
              </a:rPr>
              <a:t>NEG,UNC,NSCO,USCO </a:t>
            </a:r>
            <a:endParaRPr sz="1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t>Deep</a:t>
            </a:r>
            <a:r>
              <a:rPr lang="en-GB"/>
              <a:t> Learning Model</a:t>
            </a:r>
            <a:endParaRPr/>
          </a:p>
        </p:txBody>
      </p:sp>
      <p:sp>
        <p:nvSpPr>
          <p:cNvPr id="189" name="Google Shape;189;p29"/>
          <p:cNvSpPr txBox="1"/>
          <p:nvPr>
            <p:ph idx="1" type="body"/>
          </p:nvPr>
        </p:nvSpPr>
        <p:spPr>
          <a:xfrm>
            <a:off x="311700" y="10877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GB" sz="1400">
                <a:solidFill>
                  <a:schemeClr val="dk1"/>
                </a:solidFill>
              </a:rPr>
              <a:t>Sentence Tagging and processing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  ground truth that the model tries to predict is the sentence tagged with the followings tags that we later index:</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B-NEG: Beginning of Negation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E-NEG: End of Negation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B-NSCO: Beginning of Negation Scope</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I-NSCO: Inside of Negation Scope</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E-NSCO: End of Negation Scope</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B-UNC: Beginning of Uncertainty </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E-UNC: End of Uncertainty</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I-UNC: Inside of Uncertainty</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B-USCO: Beginning of Uncertainty Scope</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I-USCO: Beginning of Uncertainty Scope</a:t>
            </a:r>
            <a:endParaRPr sz="11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sz="1100">
                <a:solidFill>
                  <a:schemeClr val="dk1"/>
                </a:solidFill>
              </a:rPr>
              <a:t>E-USCO: End of Uncertainty Scope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O: Other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Before giving it to the training set as ground truth, we marked the start and end of every sentence with indexes and added padding to give every sentence the same length to prepare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it for the data loader.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a:t>
            </a:r>
            <a:r>
              <a:rPr lang="en-GB"/>
              <a:t>rchitecture</a:t>
            </a:r>
            <a:endParaRPr/>
          </a:p>
        </p:txBody>
      </p:sp>
      <p:sp>
        <p:nvSpPr>
          <p:cNvPr id="195" name="Google Shape;195;p30"/>
          <p:cNvSpPr txBox="1"/>
          <p:nvPr>
            <p:ph idx="1" type="body"/>
          </p:nvPr>
        </p:nvSpPr>
        <p:spPr>
          <a:xfrm>
            <a:off x="423750" y="1628725"/>
            <a:ext cx="4581600" cy="289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The architecture of  the model is the  following:</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Word Embedding dimension: 300</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Embeddings dimension (Characters / PoS-tagging): 50 / 50</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One-hot dimension (Casing): 8</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Bi-LSTM output dimension: 128 (per each LSTM)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2 Dense layers after Bi-LSTM layer: 128 respectively 16 (tag size) for predictions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Conv2D (kernel size / filter): 3 / 28</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Batch size / Model optimizer: 64 / Adam optimizer  [12]</a:t>
            </a:r>
            <a:endParaRPr sz="1100">
              <a:solidFill>
                <a:schemeClr val="dk1"/>
              </a:solidFill>
            </a:endParaRPr>
          </a:p>
        </p:txBody>
      </p:sp>
      <p:pic>
        <p:nvPicPr>
          <p:cNvPr id="196" name="Google Shape;196;p30"/>
          <p:cNvPicPr preferRelativeResize="0"/>
          <p:nvPr/>
        </p:nvPicPr>
        <p:blipFill>
          <a:blip r:embed="rId3">
            <a:alphaModFix/>
          </a:blip>
          <a:stretch>
            <a:fillRect/>
          </a:stretch>
        </p:blipFill>
        <p:spPr>
          <a:xfrm>
            <a:off x="5237075" y="281288"/>
            <a:ext cx="3802325" cy="493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02" name="Google Shape;202;p31"/>
          <p:cNvSpPr txBox="1"/>
          <p:nvPr>
            <p:ph idx="1" type="body"/>
          </p:nvPr>
        </p:nvSpPr>
        <p:spPr>
          <a:xfrm>
            <a:off x="521800" y="2034925"/>
            <a:ext cx="4581600" cy="2891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GB" sz="1300">
                <a:solidFill>
                  <a:schemeClr val="dk1"/>
                </a:solidFill>
              </a:rPr>
              <a:t>We think that the Deep Learning model didn’t achieve the best results in all categories as expected, because we did not have enough data to train the model.</a:t>
            </a:r>
            <a:endParaRPr sz="1300">
              <a:solidFill>
                <a:schemeClr val="dk1"/>
              </a:solidFill>
            </a:endParaRPr>
          </a:p>
        </p:txBody>
      </p:sp>
      <p:pic>
        <p:nvPicPr>
          <p:cNvPr id="203" name="Google Shape;203;p31"/>
          <p:cNvPicPr preferRelativeResize="0"/>
          <p:nvPr/>
        </p:nvPicPr>
        <p:blipFill>
          <a:blip r:embed="rId3">
            <a:alphaModFix/>
          </a:blip>
          <a:stretch>
            <a:fillRect/>
          </a:stretch>
        </p:blipFill>
        <p:spPr>
          <a:xfrm>
            <a:off x="5269825" y="1380250"/>
            <a:ext cx="3562475" cy="27054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3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Tagging tehniques</a:t>
            </a:r>
            <a:endParaRPr/>
          </a:p>
        </p:txBody>
      </p:sp>
      <p:sp>
        <p:nvSpPr>
          <p:cNvPr id="62" name="Google Shape;62;p14"/>
          <p:cNvSpPr txBox="1"/>
          <p:nvPr>
            <p:ph idx="1" type="body"/>
          </p:nvPr>
        </p:nvSpPr>
        <p:spPr>
          <a:xfrm>
            <a:off x="166825" y="807850"/>
            <a:ext cx="8665500" cy="37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Rule Based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Machine learning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GB">
                <a:solidFill>
                  <a:schemeClr val="dk1"/>
                </a:solidFill>
              </a:rPr>
              <a:t>Deep learning</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3869550" y="2112175"/>
            <a:ext cx="2415875" cy="1360150"/>
          </a:xfrm>
          <a:prstGeom prst="rect">
            <a:avLst/>
          </a:prstGeom>
          <a:noFill/>
          <a:ln>
            <a:noFill/>
          </a:ln>
        </p:spPr>
      </p:pic>
      <p:pic>
        <p:nvPicPr>
          <p:cNvPr id="64" name="Google Shape;64;p14"/>
          <p:cNvPicPr preferRelativeResize="0"/>
          <p:nvPr/>
        </p:nvPicPr>
        <p:blipFill>
          <a:blip r:embed="rId4">
            <a:alphaModFix/>
          </a:blip>
          <a:stretch>
            <a:fillRect/>
          </a:stretch>
        </p:blipFill>
        <p:spPr>
          <a:xfrm>
            <a:off x="3137325" y="3553050"/>
            <a:ext cx="3629477" cy="1590450"/>
          </a:xfrm>
          <a:prstGeom prst="rect">
            <a:avLst/>
          </a:prstGeom>
          <a:noFill/>
          <a:ln>
            <a:noFill/>
          </a:ln>
        </p:spPr>
      </p:pic>
      <p:pic>
        <p:nvPicPr>
          <p:cNvPr id="65" name="Google Shape;65;p14"/>
          <p:cNvPicPr preferRelativeResize="0"/>
          <p:nvPr/>
        </p:nvPicPr>
        <p:blipFill>
          <a:blip r:embed="rId5">
            <a:alphaModFix/>
          </a:blip>
          <a:stretch>
            <a:fillRect/>
          </a:stretch>
        </p:blipFill>
        <p:spPr>
          <a:xfrm>
            <a:off x="3377300" y="671300"/>
            <a:ext cx="3400375" cy="136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a:t>
            </a:r>
            <a:r>
              <a:rPr lang="en-GB"/>
              <a:t> between models</a:t>
            </a:r>
            <a:endParaRPr/>
          </a:p>
        </p:txBody>
      </p:sp>
      <p:sp>
        <p:nvSpPr>
          <p:cNvPr id="209" name="Google Shape;20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404525" y="1152476"/>
            <a:ext cx="8197125" cy="329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 between models</a:t>
            </a:r>
            <a:endParaRPr/>
          </a:p>
        </p:txBody>
      </p:sp>
      <p:sp>
        <p:nvSpPr>
          <p:cNvPr id="216" name="Google Shape;216;p33"/>
          <p:cNvSpPr txBox="1"/>
          <p:nvPr>
            <p:ph idx="1" type="body"/>
          </p:nvPr>
        </p:nvSpPr>
        <p:spPr>
          <a:xfrm>
            <a:off x="311700" y="1544700"/>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b="1" lang="en-GB" sz="1600">
                <a:solidFill>
                  <a:schemeClr val="dk1"/>
                </a:solidFill>
              </a:rPr>
              <a:t>Deep Learning</a:t>
            </a:r>
            <a:r>
              <a:rPr lang="en-GB" sz="1600">
                <a:solidFill>
                  <a:schemeClr val="dk1"/>
                </a:solidFill>
              </a:rPr>
              <a:t>: High performance, especially in precision for NEG and UNC classes. Best choice for accurate negation and uncertainty detection.</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Machine Learning</a:t>
            </a:r>
            <a:r>
              <a:rPr lang="en-GB" sz="1600">
                <a:solidFill>
                  <a:schemeClr val="dk1"/>
                </a:solidFill>
              </a:rPr>
              <a:t>: Strong performance, particularly in NCSO class. Balanced and reliable across all metrics.</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Rule-Based</a:t>
            </a:r>
            <a:r>
              <a:rPr lang="en-GB" sz="1600">
                <a:solidFill>
                  <a:schemeClr val="dk1"/>
                </a:solidFill>
              </a:rPr>
              <a:t>: Least effective, with lower precision, recall, and F1 scores across all classes. Suitable for simpler scenarios.</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222" name="Google Shape;222;p34"/>
          <p:cNvSpPr txBox="1"/>
          <p:nvPr>
            <p:ph idx="1" type="body"/>
          </p:nvPr>
        </p:nvSpPr>
        <p:spPr>
          <a:xfrm>
            <a:off x="311700" y="1544700"/>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GB" sz="1600">
                <a:solidFill>
                  <a:schemeClr val="dk1"/>
                </a:solidFill>
              </a:rPr>
              <a:t>This study explored various models for detecting negation and uncertainty cues in medical documents. We compared Rule-Based, Machine Learning, and Deep Learning models, highlighting their effectiveness across different classes of negation and uncertainty.</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228" name="Google Shape;228;p35"/>
          <p:cNvSpPr txBox="1"/>
          <p:nvPr>
            <p:ph idx="1" type="body"/>
          </p:nvPr>
        </p:nvSpPr>
        <p:spPr>
          <a:xfrm>
            <a:off x="311700" y="1544700"/>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GB" sz="1600">
                <a:solidFill>
                  <a:schemeClr val="dk1"/>
                </a:solidFill>
              </a:rPr>
              <a:t>This study explored various models for detecting negation and uncertainty cues in medical documents. We compared Rule-Based, Machine Learning, and Deep Learning models, highlighting their effectiveness across different classes of negation and uncertainty.</a:t>
            </a:r>
            <a:endParaRPr sz="1600">
              <a:solidFill>
                <a:schemeClr val="dk1"/>
              </a:solidFill>
            </a:endParaRPr>
          </a:p>
          <a:p>
            <a:pPr indent="0" lvl="0" marL="45720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While the Machine Learning model proved to be the most effective overall, the Deep Learning model shows significant potential, especially with more training data. The Rule-Based model, although less effective, provides a baseline for simpler scenarios.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213650" y="36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234" name="Google Shape;234;p36"/>
          <p:cNvSpPr txBox="1"/>
          <p:nvPr>
            <p:ph idx="1" type="body"/>
          </p:nvPr>
        </p:nvSpPr>
        <p:spPr>
          <a:xfrm>
            <a:off x="213650" y="1830325"/>
            <a:ext cx="10405800" cy="444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700">
                <a:solidFill>
                  <a:schemeClr val="dk1"/>
                </a:solidFill>
              </a:rPr>
              <a:t>Rule-based Methods</a:t>
            </a:r>
            <a:endParaRPr b="1" sz="1700">
              <a:solidFill>
                <a:schemeClr val="dk1"/>
              </a:solidFill>
            </a:endParaRPr>
          </a:p>
          <a:p>
            <a:pPr indent="-336550" lvl="0" marL="457200" rtl="0" algn="l">
              <a:spcBef>
                <a:spcPts val="1200"/>
              </a:spcBef>
              <a:spcAft>
                <a:spcPts val="0"/>
              </a:spcAft>
              <a:buClr>
                <a:schemeClr val="dk1"/>
              </a:buClr>
              <a:buSzPts val="1700"/>
              <a:buChar char="●"/>
            </a:pPr>
            <a:r>
              <a:rPr b="1" lang="en-GB" sz="1700">
                <a:solidFill>
                  <a:schemeClr val="dk1"/>
                </a:solidFill>
              </a:rPr>
              <a:t>Universidad Politécnica de Madrid</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An Approach to Detect Negation on Medical Documents in Spanish</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Integrating Speculation Detection (2021)</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University of Pittsburgh</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A Simple Algorithm for Identifying Negated Findings and Diseases (2002)</a:t>
            </a:r>
            <a:endParaRPr sz="1700">
              <a:solidFill>
                <a:schemeClr val="dk1"/>
              </a:solidFill>
            </a:endParaRPr>
          </a:p>
          <a:p>
            <a:pPr indent="0" lvl="0" marL="914400" rtl="0" algn="l">
              <a:spcBef>
                <a:spcPts val="1200"/>
              </a:spcBef>
              <a:spcAft>
                <a:spcPts val="0"/>
              </a:spcAft>
              <a:buNone/>
            </a:pPr>
            <a:r>
              <a:t/>
            </a:r>
            <a:endParaRPr sz="273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213650" y="36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240" name="Google Shape;240;p37"/>
          <p:cNvSpPr txBox="1"/>
          <p:nvPr>
            <p:ph idx="1" type="body"/>
          </p:nvPr>
        </p:nvSpPr>
        <p:spPr>
          <a:xfrm>
            <a:off x="213650" y="1424100"/>
            <a:ext cx="10405800" cy="444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700">
                <a:solidFill>
                  <a:schemeClr val="dk1"/>
                </a:solidFill>
              </a:rPr>
              <a:t>Machine Learning Methods</a:t>
            </a:r>
            <a:endParaRPr b="1" sz="1700">
              <a:solidFill>
                <a:schemeClr val="dk1"/>
              </a:solidFill>
            </a:endParaRPr>
          </a:p>
          <a:p>
            <a:pPr indent="-336550" lvl="0" marL="457200" rtl="0" algn="l">
              <a:spcBef>
                <a:spcPts val="1200"/>
              </a:spcBef>
              <a:spcAft>
                <a:spcPts val="0"/>
              </a:spcAft>
              <a:buClr>
                <a:schemeClr val="dk1"/>
              </a:buClr>
              <a:buSzPts val="1700"/>
              <a:buChar char="●"/>
            </a:pPr>
            <a:r>
              <a:rPr b="1" lang="en-GB" sz="1700">
                <a:solidFill>
                  <a:schemeClr val="dk1"/>
                </a:solidFill>
              </a:rPr>
              <a:t>Universitat de Barcelona, Spain</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Detection of Negation Cues in Spanish: TheCLiC-Neg System (2019)</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University of Antwerp</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A metalearning approach to processing the scope of negation (2009)</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Universitat Politècnica de Catalunya</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Negation Cues Detection Using CRF on Spanish Product Review Texts (2018)</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University of Oslo, Department of Informatics</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An open-source tool for negation detection: a maximum-margin approach (2017)</a:t>
            </a:r>
            <a:endParaRPr sz="170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213650" y="36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246" name="Google Shape;246;p38"/>
          <p:cNvSpPr txBox="1"/>
          <p:nvPr>
            <p:ph idx="1" type="body"/>
          </p:nvPr>
        </p:nvSpPr>
        <p:spPr>
          <a:xfrm>
            <a:off x="213650" y="1578175"/>
            <a:ext cx="10405800" cy="444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700">
                <a:solidFill>
                  <a:schemeClr val="dk1"/>
                </a:solidFill>
              </a:rPr>
              <a:t>Deep Learning Methods</a:t>
            </a:r>
            <a:endParaRPr b="1" sz="1700">
              <a:solidFill>
                <a:schemeClr val="dk1"/>
              </a:solidFill>
            </a:endParaRPr>
          </a:p>
          <a:p>
            <a:pPr indent="-336550" lvl="0" marL="457200" rtl="0" algn="l">
              <a:spcBef>
                <a:spcPts val="1200"/>
              </a:spcBef>
              <a:spcAft>
                <a:spcPts val="0"/>
              </a:spcAft>
              <a:buClr>
                <a:schemeClr val="dk1"/>
              </a:buClr>
              <a:buSzPts val="1700"/>
              <a:buChar char="●"/>
            </a:pPr>
            <a:r>
              <a:rPr b="1" lang="en-GB" sz="1700">
                <a:solidFill>
                  <a:schemeClr val="dk1"/>
                </a:solidFill>
              </a:rPr>
              <a:t>Universidad Nacional de Educación a Distancia (UNED)</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University of Oslo, Department of Informatics (2018)</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H. Fabregat, A. Duque, L. Araujo</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Extending a Deep Learning Approach for Negation Cues Detection in Spanish (2019)</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University of Edinburgh</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Neural Networks For Negation Scope Detection (2016)</a:t>
            </a:r>
            <a:endParaRPr sz="170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152400" y="152400"/>
            <a:ext cx="8839200" cy="4416706"/>
          </a:xfrm>
          <a:prstGeom prst="rect">
            <a:avLst/>
          </a:prstGeom>
          <a:noFill/>
          <a:ln>
            <a:noFill/>
          </a:ln>
        </p:spPr>
      </p:pic>
      <p:sp>
        <p:nvSpPr>
          <p:cNvPr id="252" name="Google Shape;252;p39"/>
          <p:cNvSpPr txBox="1"/>
          <p:nvPr/>
        </p:nvSpPr>
        <p:spPr>
          <a:xfrm>
            <a:off x="2007725" y="667700"/>
            <a:ext cx="1428600" cy="7143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800">
                <a:solidFill>
                  <a:schemeClr val="dk2"/>
                </a:solidFill>
              </a:rPr>
              <a:t>Questions?</a:t>
            </a:r>
            <a:endParaRPr i="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49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3712400" y="1259400"/>
            <a:ext cx="5268127" cy="3202551"/>
          </a:xfrm>
          <a:prstGeom prst="rect">
            <a:avLst/>
          </a:prstGeom>
          <a:noFill/>
          <a:ln>
            <a:noFill/>
          </a:ln>
        </p:spPr>
      </p:pic>
      <p:sp>
        <p:nvSpPr>
          <p:cNvPr id="73" name="Google Shape;73;p15"/>
          <p:cNvSpPr txBox="1"/>
          <p:nvPr/>
        </p:nvSpPr>
        <p:spPr>
          <a:xfrm>
            <a:off x="311700" y="221417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1F2328"/>
                </a:solidFill>
                <a:highlight>
                  <a:srgbClr val="FFFFFF"/>
                </a:highlight>
              </a:rPr>
              <a:t>The dataset we will be working with is a collection of real medical notes that have been manually labelled to find negation cues and negated sequences of words. The dataset is packaged in two JSON files.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4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Extracting the Ground Truth</a:t>
            </a:r>
            <a:endParaRPr/>
          </a:p>
        </p:txBody>
      </p:sp>
      <p:pic>
        <p:nvPicPr>
          <p:cNvPr id="79" name="Google Shape;79;p16"/>
          <p:cNvPicPr preferRelativeResize="0"/>
          <p:nvPr/>
        </p:nvPicPr>
        <p:blipFill>
          <a:blip r:embed="rId3">
            <a:alphaModFix/>
          </a:blip>
          <a:stretch>
            <a:fillRect/>
          </a:stretch>
        </p:blipFill>
        <p:spPr>
          <a:xfrm>
            <a:off x="3352300" y="1017725"/>
            <a:ext cx="5718124" cy="3861099"/>
          </a:xfrm>
          <a:prstGeom prst="rect">
            <a:avLst/>
          </a:prstGeom>
          <a:noFill/>
          <a:ln>
            <a:noFill/>
          </a:ln>
        </p:spPr>
      </p:pic>
      <p:pic>
        <p:nvPicPr>
          <p:cNvPr id="80" name="Google Shape;80;p16"/>
          <p:cNvPicPr preferRelativeResize="0"/>
          <p:nvPr/>
        </p:nvPicPr>
        <p:blipFill>
          <a:blip r:embed="rId4">
            <a:alphaModFix/>
          </a:blip>
          <a:stretch>
            <a:fillRect/>
          </a:stretch>
        </p:blipFill>
        <p:spPr>
          <a:xfrm>
            <a:off x="0" y="1969426"/>
            <a:ext cx="4108549" cy="2090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Set Analysis</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152400" y="1821171"/>
            <a:ext cx="9143999" cy="18059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6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Hypothesis</a:t>
            </a:r>
            <a:endParaRPr/>
          </a:p>
        </p:txBody>
      </p:sp>
      <p:sp>
        <p:nvSpPr>
          <p:cNvPr id="93" name="Google Shape;93;p18"/>
          <p:cNvSpPr txBox="1"/>
          <p:nvPr>
            <p:ph idx="1" type="body"/>
          </p:nvPr>
        </p:nvSpPr>
        <p:spPr>
          <a:xfrm>
            <a:off x="311700" y="623875"/>
            <a:ext cx="8520600" cy="427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AutoNum type="arabicPeriod"/>
            </a:pPr>
            <a:r>
              <a:rPr lang="en-GB" sz="1100">
                <a:solidFill>
                  <a:schemeClr val="dk1"/>
                </a:solidFill>
              </a:rPr>
              <a:t>Negation and uncertainty cues are easier to find than scopes because they are easier to </a:t>
            </a:r>
            <a:r>
              <a:rPr lang="en-GB" sz="1100">
                <a:solidFill>
                  <a:schemeClr val="dk1"/>
                </a:solidFill>
              </a:rPr>
              <a:t>predict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200">
              <a:solidFill>
                <a:srgbClr val="CCCCCC"/>
              </a:solidFill>
              <a:latin typeface="Courier New"/>
              <a:ea typeface="Courier New"/>
              <a:cs typeface="Courier New"/>
              <a:sym typeface="Courier New"/>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NEG and UNC cues amount to much more constrained sets of words than NSCO and USCO scopes, so we can expect better precision on the cues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Scopes have unpredictable length and are a lot more likely to extend on various words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sz="1100">
                <a:solidFill>
                  <a:schemeClr val="dk1"/>
                </a:solidFill>
              </a:rPr>
              <a:t>There is an obvious need for generating a corpus that contains medical terms that are likely to appear in documents</a:t>
            </a:r>
            <a:endParaRPr sz="1100">
              <a:solidFill>
                <a:schemeClr val="dk1"/>
              </a:solidFill>
            </a:endParaRPr>
          </a:p>
          <a:p>
            <a:pPr indent="0" lvl="0" marL="0" rtl="0" algn="l">
              <a:spcBef>
                <a:spcPts val="0"/>
              </a:spcBef>
              <a:spcAft>
                <a:spcPts val="1200"/>
              </a:spcAft>
              <a:buNone/>
            </a:pPr>
            <a:r>
              <a:t/>
            </a:r>
            <a:endParaRPr/>
          </a:p>
        </p:txBody>
      </p:sp>
      <p:graphicFrame>
        <p:nvGraphicFramePr>
          <p:cNvPr id="94" name="Google Shape;94;p18"/>
          <p:cNvGraphicFramePr/>
          <p:nvPr/>
        </p:nvGraphicFramePr>
        <p:xfrm>
          <a:off x="682125" y="1476800"/>
          <a:ext cx="3000000" cy="3000000"/>
        </p:xfrm>
        <a:graphic>
          <a:graphicData uri="http://schemas.openxmlformats.org/drawingml/2006/table">
            <a:tbl>
              <a:tblPr>
                <a:noFill/>
                <a:tableStyleId>{CEA40830-BDA8-4DBF-A058-07B1CF4EECB9}</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NEG</a:t>
                      </a:r>
                      <a:endParaRPr/>
                    </a:p>
                  </a:txBody>
                  <a:tcPr marT="91425" marB="91425" marR="91425" marL="91425"/>
                </a:tc>
                <a:tc>
                  <a:txBody>
                    <a:bodyPr/>
                    <a:lstStyle/>
                    <a:p>
                      <a:pPr indent="0" lvl="0" marL="0" rtl="0" algn="l">
                        <a:spcBef>
                          <a:spcPts val="0"/>
                        </a:spcBef>
                        <a:spcAft>
                          <a:spcPts val="0"/>
                        </a:spcAft>
                        <a:buNone/>
                      </a:pPr>
                      <a:r>
                        <a:rPr lang="en-GB"/>
                        <a:t>UNC</a:t>
                      </a:r>
                      <a:endParaRPr/>
                    </a:p>
                  </a:txBody>
                  <a:tcPr marT="91425" marB="91425" marR="91425" marL="91425"/>
                </a:tc>
                <a:tc>
                  <a:txBody>
                    <a:bodyPr/>
                    <a:lstStyle/>
                    <a:p>
                      <a:pPr indent="0" lvl="0" marL="0" rtl="0" algn="l">
                        <a:spcBef>
                          <a:spcPts val="0"/>
                        </a:spcBef>
                        <a:spcAft>
                          <a:spcPts val="0"/>
                        </a:spcAft>
                        <a:buNone/>
                      </a:pPr>
                      <a:r>
                        <a:rPr lang="en-GB"/>
                        <a:t>NSCO</a:t>
                      </a:r>
                      <a:endParaRPr/>
                    </a:p>
                  </a:txBody>
                  <a:tcPr marT="91425" marB="91425" marR="91425" marL="91425"/>
                </a:tc>
                <a:tc>
                  <a:txBody>
                    <a:bodyPr/>
                    <a:lstStyle/>
                    <a:p>
                      <a:pPr indent="0" lvl="0" marL="0" rtl="0" algn="l">
                        <a:spcBef>
                          <a:spcPts val="0"/>
                        </a:spcBef>
                        <a:spcAft>
                          <a:spcPts val="0"/>
                        </a:spcAft>
                        <a:buNone/>
                      </a:pPr>
                      <a:r>
                        <a:rPr lang="en-GB"/>
                        <a:t>USCO</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no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sin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afebril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niega</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negativo</a:t>
                      </a:r>
                      <a:endParaRPr sz="10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posible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probable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compatible con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sospecha de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sugestiva de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aparentemente</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probablemente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habitos toxicos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incidencias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doloroso a la </a:t>
                      </a:r>
                      <a:r>
                        <a:rPr lang="en-GB" sz="1000">
                          <a:solidFill>
                            <a:schemeClr val="dk1"/>
                          </a:solidFill>
                        </a:rPr>
                        <a:t>palpación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alergias medicamentosas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alteraciones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soplos</a:t>
                      </a:r>
                      <a:endParaRPr sz="1000">
                        <a:solidFill>
                          <a:schemeClr val="dk1"/>
                        </a:solidFill>
                      </a:endParaRPr>
                    </a:p>
                    <a:p>
                      <a:pPr indent="0" lvl="0" marL="0" rtl="0" algn="l">
                        <a:lnSpc>
                          <a:spcPct val="115000"/>
                        </a:lnSpc>
                        <a:spcBef>
                          <a:spcPts val="0"/>
                        </a:spcBef>
                        <a:spcAft>
                          <a:spcPts val="0"/>
                        </a:spcAft>
                        <a:buNone/>
                      </a:pPr>
                      <a:r>
                        <a:rPr lang="en-GB" sz="1000">
                          <a:solidFill>
                            <a:schemeClr val="dk1"/>
                          </a:solidFill>
                        </a:rPr>
                        <a:t>ruidos sobreañadidos</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integra</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malignidad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proceso neoformativo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la normalidad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neoformacion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rPr>
                        <a:t>broncopatia</a:t>
                      </a:r>
                      <a:endParaRPr sz="10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77050" y="15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Rule Based Model Algorithm</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277050" y="726575"/>
            <a:ext cx="8520600" cy="43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1.1 Create a vocabulary from training data. Extract words from the GT predictions.</a:t>
            </a:r>
            <a:endParaRPr sz="1000">
              <a:solidFill>
                <a:schemeClr val="dk1"/>
              </a:solidFill>
            </a:endParaRPr>
          </a:p>
          <a:p>
            <a:pPr indent="0" lvl="0" marL="0" rtl="0" algn="l">
              <a:spcBef>
                <a:spcPts val="1200"/>
              </a:spcBef>
              <a:spcAft>
                <a:spcPts val="0"/>
              </a:spcAft>
              <a:buNone/>
            </a:pPr>
            <a:r>
              <a:rPr lang="en-GB"/>
              <a:t>1.2 Add CUTEXT terms</a:t>
            </a:r>
            <a:endParaRPr/>
          </a:p>
          <a:p>
            <a:pPr indent="0" lvl="0" marL="0" rtl="0" algn="l">
              <a:spcBef>
                <a:spcPts val="0"/>
              </a:spcBef>
              <a:spcAft>
                <a:spcPts val="0"/>
              </a:spcAft>
              <a:buClr>
                <a:schemeClr val="dk1"/>
              </a:buClr>
              <a:buSzPts val="1100"/>
              <a:buFont typeface="Arial"/>
              <a:buNone/>
            </a:pPr>
            <a:r>
              <a:rPr lang="en-GB" sz="1000">
                <a:solidFill>
                  <a:schemeClr val="dk1"/>
                </a:solidFill>
              </a:rPr>
              <a:t>NEG:  {'retiro', 'desaparicion del', 'afebril', 'suspendido', 'indetectable', 'se retira', 'ceden', 'excepto', 'arritmicos',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UNC:  {'sugiera de', 'plantea', 'se desconoce', 'probablemente', 'desconocido', 'sospechan de', 'orientan', 'sugieran',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NSCO:  {'itus', 'mg/dl -urocultivo', 'despistaje de virus respiratorio', 'reiniciar la vmni', 'palpo masas ni visceromegalias',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USCO:  {'una polirradiculopatia senstivo-motora de caracteristicas desmielinizantes', 'crisis miastenica de predominio bulbar', …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GB"/>
              <a:t>2.  Generate a regex that is looking for cues and scopes next to each other</a:t>
            </a:r>
            <a:endParaRPr/>
          </a:p>
          <a:p>
            <a:pPr indent="0" lvl="0" marL="0" rtl="0" algn="l">
              <a:spcBef>
                <a:spcPts val="1200"/>
              </a:spcBef>
              <a:spcAft>
                <a:spcPts val="0"/>
              </a:spcAft>
              <a:buNone/>
            </a:pPr>
            <a:r>
              <a:rPr lang="en-GB"/>
              <a:t>3.  Apply the regex on each document</a:t>
            </a:r>
            <a:endParaRPr/>
          </a:p>
          <a:p>
            <a:pPr indent="0" lvl="0" marL="0" rtl="0" algn="l">
              <a:spcBef>
                <a:spcPts val="1200"/>
              </a:spcBef>
              <a:spcAft>
                <a:spcPts val="0"/>
              </a:spcAft>
              <a:buNone/>
            </a:pPr>
            <a:r>
              <a:rPr lang="en-GB"/>
              <a:t>4.  Map the words matched by the regex to the GT format: (start, 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0" y="3853350"/>
            <a:ext cx="5943600" cy="390525"/>
          </a:xfrm>
          <a:prstGeom prst="rect">
            <a:avLst/>
          </a:prstGeom>
          <a:noFill/>
          <a:ln>
            <a:noFill/>
          </a:ln>
        </p:spPr>
      </p:pic>
      <p:sp>
        <p:nvSpPr>
          <p:cNvPr id="102" name="Google Shape;102;p19"/>
          <p:cNvSpPr txBox="1"/>
          <p:nvPr/>
        </p:nvSpPr>
        <p:spPr>
          <a:xfrm>
            <a:off x="6559875" y="3451908"/>
            <a:ext cx="2420100" cy="13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highlight>
                  <a:srgbClr val="FFFF00"/>
                </a:highlight>
              </a:rPr>
              <a:t>              "start": 449,</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"end": 452,</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"labels": ["NEG"]</a:t>
            </a:r>
            <a:endParaRPr sz="1100">
              <a:highlight>
                <a:srgbClr val="FFFF00"/>
              </a:highlight>
            </a:endParaRPr>
          </a:p>
          <a:p>
            <a:pPr indent="0" lvl="0" marL="0" rtl="0" algn="l">
              <a:spcBef>
                <a:spcPts val="0"/>
              </a:spcBef>
              <a:spcAft>
                <a:spcPts val="0"/>
              </a:spcAft>
              <a:buNone/>
            </a:pPr>
            <a:r>
              <a:rPr lang="en-GB" sz="1100"/>
              <a:t>	</a:t>
            </a:r>
            <a:endParaRPr/>
          </a:p>
        </p:txBody>
      </p:sp>
      <p:pic>
        <p:nvPicPr>
          <p:cNvPr id="103" name="Google Shape;103;p19"/>
          <p:cNvPicPr preferRelativeResize="0"/>
          <p:nvPr/>
        </p:nvPicPr>
        <p:blipFill>
          <a:blip r:embed="rId4">
            <a:alphaModFix/>
          </a:blip>
          <a:stretch>
            <a:fillRect/>
          </a:stretch>
        </p:blipFill>
        <p:spPr>
          <a:xfrm>
            <a:off x="0" y="4469575"/>
            <a:ext cx="6559875" cy="484934"/>
          </a:xfrm>
          <a:prstGeom prst="rect">
            <a:avLst/>
          </a:prstGeom>
          <a:noFill/>
          <a:ln>
            <a:noFill/>
          </a:ln>
        </p:spPr>
      </p:pic>
      <p:sp>
        <p:nvSpPr>
          <p:cNvPr id="104" name="Google Shape;104;p19"/>
          <p:cNvSpPr txBox="1"/>
          <p:nvPr/>
        </p:nvSpPr>
        <p:spPr>
          <a:xfrm>
            <a:off x="7021200" y="4183775"/>
            <a:ext cx="2122800" cy="132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highlight>
                  <a:srgbClr val="FFFF00"/>
                </a:highlight>
              </a:rPr>
              <a:t>              "start": 452,</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"end": 468,</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"labels": ["NSCO"]</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558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Generate the RegEx</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155850" y="686750"/>
            <a:ext cx="8832298" cy="4523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77050" y="15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Rule Based Model Algorithm</a:t>
            </a:r>
            <a:endParaRPr/>
          </a:p>
          <a:p>
            <a:pPr indent="0" lvl="0" marL="0" rtl="0" algn="l">
              <a:spcBef>
                <a:spcPts val="0"/>
              </a:spcBef>
              <a:spcAft>
                <a:spcPts val="0"/>
              </a:spcAft>
              <a:buNone/>
            </a:pPr>
            <a:r>
              <a:t/>
            </a:r>
            <a:endParaRPr/>
          </a:p>
        </p:txBody>
      </p:sp>
      <p:sp>
        <p:nvSpPr>
          <p:cNvPr id="117" name="Google Shape;117;p21"/>
          <p:cNvSpPr txBox="1"/>
          <p:nvPr>
            <p:ph idx="1" type="body"/>
          </p:nvPr>
        </p:nvSpPr>
        <p:spPr>
          <a:xfrm>
            <a:off x="277050" y="726575"/>
            <a:ext cx="8520600" cy="43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1.1 Create a vocabulary from training data. Extract words from the GT predictions.</a:t>
            </a:r>
            <a:endParaRPr sz="1000">
              <a:solidFill>
                <a:schemeClr val="dk1"/>
              </a:solidFill>
            </a:endParaRPr>
          </a:p>
          <a:p>
            <a:pPr indent="0" lvl="0" marL="0" rtl="0" algn="l">
              <a:spcBef>
                <a:spcPts val="1200"/>
              </a:spcBef>
              <a:spcAft>
                <a:spcPts val="0"/>
              </a:spcAft>
              <a:buNone/>
            </a:pPr>
            <a:r>
              <a:rPr lang="en-GB"/>
              <a:t>1.2 Add CUTEXT terms</a:t>
            </a:r>
            <a:endParaRPr/>
          </a:p>
          <a:p>
            <a:pPr indent="0" lvl="0" marL="0" rtl="0" algn="l">
              <a:spcBef>
                <a:spcPts val="0"/>
              </a:spcBef>
              <a:spcAft>
                <a:spcPts val="0"/>
              </a:spcAft>
              <a:buClr>
                <a:schemeClr val="dk1"/>
              </a:buClr>
              <a:buSzPts val="1100"/>
              <a:buFont typeface="Arial"/>
              <a:buNone/>
            </a:pPr>
            <a:r>
              <a:rPr lang="en-GB" sz="1000">
                <a:solidFill>
                  <a:schemeClr val="dk1"/>
                </a:solidFill>
              </a:rPr>
              <a:t>NEG:  {'retiro', 'desaparicion del', 'afebril', 'suspendido', 'indetectable', 'se retira', 'ceden', 'excepto', 'arritmicos',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UNC:  {'sugiera de', 'plantea', 'se desconoce', 'probablemente', 'desconocido', 'sospechan de', 'orientan', 'sugieran',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NSCO:  {'itus', 'mg/dl -urocultivo', 'despistaje de virus respiratorio', 'reiniciar la vmni', 'palpo masas ni visceromegalias', … }</a:t>
            </a:r>
            <a:endParaRPr sz="1000">
              <a:solidFill>
                <a:schemeClr val="dk1"/>
              </a:solidFill>
            </a:endParaRPr>
          </a:p>
          <a:p>
            <a:pPr indent="0" lvl="0" marL="0" rtl="0" algn="l">
              <a:spcBef>
                <a:spcPts val="0"/>
              </a:spcBef>
              <a:spcAft>
                <a:spcPts val="0"/>
              </a:spcAft>
              <a:buClr>
                <a:schemeClr val="dk1"/>
              </a:buClr>
              <a:buSzPts val="1100"/>
              <a:buFont typeface="Arial"/>
              <a:buNone/>
            </a:pPr>
            <a:r>
              <a:rPr lang="en-GB" sz="1000">
                <a:solidFill>
                  <a:schemeClr val="dk1"/>
                </a:solidFill>
              </a:rPr>
              <a:t>USCO:  {'una polirradiculopatia senstivo-motora de caracteristicas desmielinizantes', 'crisis miastenica de predominio bulbar', …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GB"/>
              <a:t>2.  Generate a regex that is looking for cues and scopes next to each other</a:t>
            </a:r>
            <a:endParaRPr/>
          </a:p>
          <a:p>
            <a:pPr indent="0" lvl="0" marL="0" rtl="0" algn="l">
              <a:spcBef>
                <a:spcPts val="1200"/>
              </a:spcBef>
              <a:spcAft>
                <a:spcPts val="0"/>
              </a:spcAft>
              <a:buNone/>
            </a:pPr>
            <a:r>
              <a:rPr lang="en-GB"/>
              <a:t>3.  Apply the regex on each document</a:t>
            </a:r>
            <a:endParaRPr/>
          </a:p>
          <a:p>
            <a:pPr indent="0" lvl="0" marL="0" rtl="0" algn="l">
              <a:spcBef>
                <a:spcPts val="1200"/>
              </a:spcBef>
              <a:spcAft>
                <a:spcPts val="0"/>
              </a:spcAft>
              <a:buNone/>
            </a:pPr>
            <a:r>
              <a:rPr lang="en-GB"/>
              <a:t>4.  Map the words matched by the regex to the GT format: (start, end)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0" y="3853350"/>
            <a:ext cx="5943600" cy="390525"/>
          </a:xfrm>
          <a:prstGeom prst="rect">
            <a:avLst/>
          </a:prstGeom>
          <a:noFill/>
          <a:ln>
            <a:noFill/>
          </a:ln>
        </p:spPr>
      </p:pic>
      <p:sp>
        <p:nvSpPr>
          <p:cNvPr id="119" name="Google Shape;119;p21"/>
          <p:cNvSpPr txBox="1"/>
          <p:nvPr/>
        </p:nvSpPr>
        <p:spPr>
          <a:xfrm>
            <a:off x="6559875" y="3451908"/>
            <a:ext cx="2420100" cy="13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highlight>
                  <a:srgbClr val="FFFF00"/>
                </a:highlight>
              </a:rPr>
              <a:t>              "start": 449,</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"end": 452,</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"labels": ["NEG"]</a:t>
            </a:r>
            <a:endParaRPr sz="1100">
              <a:highlight>
                <a:srgbClr val="FFFF00"/>
              </a:highlight>
            </a:endParaRPr>
          </a:p>
          <a:p>
            <a:pPr indent="0" lvl="0" marL="0" rtl="0" algn="l">
              <a:spcBef>
                <a:spcPts val="0"/>
              </a:spcBef>
              <a:spcAft>
                <a:spcPts val="0"/>
              </a:spcAft>
              <a:buNone/>
            </a:pPr>
            <a:r>
              <a:rPr lang="en-GB" sz="1100"/>
              <a:t>	</a:t>
            </a:r>
            <a:endParaRPr/>
          </a:p>
        </p:txBody>
      </p:sp>
      <p:pic>
        <p:nvPicPr>
          <p:cNvPr id="120" name="Google Shape;120;p21"/>
          <p:cNvPicPr preferRelativeResize="0"/>
          <p:nvPr/>
        </p:nvPicPr>
        <p:blipFill>
          <a:blip r:embed="rId4">
            <a:alphaModFix/>
          </a:blip>
          <a:stretch>
            <a:fillRect/>
          </a:stretch>
        </p:blipFill>
        <p:spPr>
          <a:xfrm>
            <a:off x="0" y="4469575"/>
            <a:ext cx="6559875" cy="484934"/>
          </a:xfrm>
          <a:prstGeom prst="rect">
            <a:avLst/>
          </a:prstGeom>
          <a:noFill/>
          <a:ln>
            <a:noFill/>
          </a:ln>
        </p:spPr>
      </p:pic>
      <p:sp>
        <p:nvSpPr>
          <p:cNvPr id="121" name="Google Shape;121;p21"/>
          <p:cNvSpPr txBox="1"/>
          <p:nvPr/>
        </p:nvSpPr>
        <p:spPr>
          <a:xfrm>
            <a:off x="7021200" y="4183775"/>
            <a:ext cx="2122800" cy="132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highlight>
                  <a:srgbClr val="FFFF00"/>
                </a:highlight>
              </a:rPr>
              <a:t>              "start": 452,</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"end": 468,</a:t>
            </a:r>
            <a:endParaRPr sz="1100">
              <a:highlight>
                <a:srgbClr val="FFFF00"/>
              </a:highlight>
            </a:endParaRPr>
          </a:p>
          <a:p>
            <a:pPr indent="0" lvl="0" marL="0" rtl="0" algn="l">
              <a:lnSpc>
                <a:spcPct val="115000"/>
              </a:lnSpc>
              <a:spcBef>
                <a:spcPts val="0"/>
              </a:spcBef>
              <a:spcAft>
                <a:spcPts val="0"/>
              </a:spcAft>
              <a:buNone/>
            </a:pPr>
            <a:r>
              <a:rPr lang="en-GB" sz="1100">
                <a:highlight>
                  <a:srgbClr val="FFFF00"/>
                </a:highlight>
              </a:rPr>
              <a:t>              "labels"</a:t>
            </a:r>
            <a:r>
              <a:rPr lang="en-GB" sz="1100">
                <a:highlight>
                  <a:srgbClr val="FFFF00"/>
                </a:highlight>
              </a:rPr>
              <a:t>: [</a:t>
            </a:r>
            <a:r>
              <a:rPr lang="en-GB" sz="1100">
                <a:highlight>
                  <a:srgbClr val="FFFF00"/>
                </a:highlight>
              </a:rPr>
              <a:t>"NSCO"]</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