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4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F2CE-B9A9-45BA-8A9D-2C82680AEA74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21-C028-4385-927D-74A0D44C1C7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47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F2CE-B9A9-45BA-8A9D-2C82680AEA74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21-C028-4385-927D-74A0D44C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25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F2CE-B9A9-45BA-8A9D-2C82680AEA74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21-C028-4385-927D-74A0D44C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F2CE-B9A9-45BA-8A9D-2C82680AEA74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21-C028-4385-927D-74A0D44C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0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F2CE-B9A9-45BA-8A9D-2C82680AEA74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21-C028-4385-927D-74A0D44C1C7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7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F2CE-B9A9-45BA-8A9D-2C82680AEA74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21-C028-4385-927D-74A0D44C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1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F2CE-B9A9-45BA-8A9D-2C82680AEA74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21-C028-4385-927D-74A0D44C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16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F2CE-B9A9-45BA-8A9D-2C82680AEA74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21-C028-4385-927D-74A0D44C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3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F2CE-B9A9-45BA-8A9D-2C82680AEA74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21-C028-4385-927D-74A0D44C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6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ECF2CE-B9A9-45BA-8A9D-2C82680AEA74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01E21-C028-4385-927D-74A0D44C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F2CE-B9A9-45BA-8A9D-2C82680AEA74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1E21-C028-4385-927D-74A0D44C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21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ECF2CE-B9A9-45BA-8A9D-2C82680AEA74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D01E21-C028-4385-927D-74A0D44C1C7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76E4-CDBD-338B-D8B4-E1E39CBC0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Neural Network Implementation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62116-D3A9-F637-25B6-8C452A3DE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Exploring ANN and CNN with PyTorch and </a:t>
            </a:r>
            <a:r>
              <a:rPr lang="en-GB" dirty="0" err="1"/>
              <a:t>Keras</a:t>
            </a:r>
            <a:endParaRPr lang="en-GB" dirty="0"/>
          </a:p>
          <a:p>
            <a:endParaRPr lang="en-GB" dirty="0"/>
          </a:p>
          <a:p>
            <a:r>
              <a:rPr lang="en-GB" dirty="0"/>
              <a:t>Moiz </a:t>
            </a:r>
            <a:r>
              <a:rPr lang="en-GB" dirty="0" err="1"/>
              <a:t>asif</a:t>
            </a:r>
            <a:r>
              <a:rPr lang="en-GB" dirty="0"/>
              <a:t>(sp23-bai-026),Muhammad </a:t>
            </a:r>
            <a:r>
              <a:rPr lang="en-GB" dirty="0" err="1"/>
              <a:t>hammad</a:t>
            </a:r>
            <a:r>
              <a:rPr lang="en-GB" dirty="0"/>
              <a:t>(sp23-bai-034)</a:t>
            </a:r>
          </a:p>
        </p:txBody>
      </p:sp>
    </p:spTree>
    <p:extLst>
      <p:ext uri="{BB962C8B-B14F-4D97-AF65-F5344CB8AC3E}">
        <p14:creationId xmlns:p14="http://schemas.microsoft.com/office/powerpoint/2010/main" val="12631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5643-326E-8166-5A24-2AFE9218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4AE6-F008-6D10-7B79-C0629831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CLASSFICATION (MNIST):  </a:t>
            </a:r>
          </a:p>
          <a:p>
            <a:r>
              <a:rPr lang="en-GB" dirty="0"/>
              <a:t>The MNIST dataset contains 70,000 grayscale images of handwritten digits (0-9), each sized 28x28 pixels. It is split into 60,000 training samples and 10,000 test samples, with labels for 10 classes. The data is normalized to the range [0, 1] and reshaped to (28, 28, 1) for CNN input. This dataset is widely used for benchmarking both artificial neural networks (ANNs) and convolutional neural networks (CNNs).</a:t>
            </a:r>
          </a:p>
          <a:p>
            <a:r>
              <a:rPr lang="en-GB" dirty="0"/>
              <a:t>Regression ():  The White Wine Quality Dataset consists of  </a:t>
            </a:r>
            <a:r>
              <a:rPr lang="en-GB" b="1" dirty="0"/>
              <a:t>4,898 samples</a:t>
            </a:r>
            <a:r>
              <a:rPr lang="en-GB" dirty="0"/>
              <a:t> with </a:t>
            </a:r>
            <a:r>
              <a:rPr lang="en-GB" b="1" dirty="0"/>
              <a:t>11 numerical features</a:t>
            </a:r>
            <a:r>
              <a:rPr lang="en-GB" dirty="0"/>
              <a:t> representing physicochemical properties of white wines, such as acidity, residual sugar, alcohol, and </a:t>
            </a:r>
            <a:r>
              <a:rPr lang="en-GB" dirty="0" err="1"/>
              <a:t>pH.</a:t>
            </a:r>
            <a:r>
              <a:rPr lang="en-GB" dirty="0"/>
              <a:t> The target variable,  </a:t>
            </a:r>
            <a:r>
              <a:rPr lang="en-GB" b="1" dirty="0"/>
              <a:t>quality</a:t>
            </a:r>
            <a:r>
              <a:rPr lang="en-GB" dirty="0"/>
              <a:t>, is an integer score (0–10) representing wine quality. The dataset was split into  </a:t>
            </a:r>
            <a:r>
              <a:rPr lang="en-GB" b="1" dirty="0"/>
              <a:t>80% training data (~3,918 samples) </a:t>
            </a:r>
            <a:r>
              <a:rPr lang="en-GB" dirty="0"/>
              <a:t>and  </a:t>
            </a:r>
            <a:r>
              <a:rPr lang="en-GB" b="1" dirty="0"/>
              <a:t>20% test data (~980 samples) </a:t>
            </a:r>
            <a:r>
              <a:rPr lang="en-GB" dirty="0"/>
              <a:t>, with 10% of the training data used as a validation set (~392 samples). This dataset is used for a </a:t>
            </a:r>
            <a:r>
              <a:rPr lang="en-GB" b="1" dirty="0"/>
              <a:t>regression task </a:t>
            </a:r>
            <a:r>
              <a:rPr lang="en-GB" dirty="0"/>
              <a:t>to predict wine quality based on its features.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54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214-0407-B152-440A-FE0D74D3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1B45-B326-3930-C723-124F4FA0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PyTorch ANN Models</a:t>
            </a:r>
            <a:r>
              <a:rPr lang="en-GB" dirty="0"/>
              <a:t>: For classification, a simple ANN was implemented for the MNIST dataset with an input layer (784 neurons), three hidden layers (512, 256, 128 neurons with ReLU activation), and a 10-neuron output layer. The model achieved a validation accuracy of XX% and a test accuracy of XX%. For regression, an ANN was used on the White Wine Quality dataset with 11 input features, two hidden layers (64, 32 neurons with ReLU activation), and a single output neuron. The model achieved an MSE of XX, MAE of XX, and an R² score of XX. Training and validation losses were tracked for both tasks</a:t>
            </a:r>
          </a:p>
          <a:p>
            <a:r>
              <a:rPr lang="en-GB" b="1" dirty="0" err="1"/>
              <a:t>Keras</a:t>
            </a:r>
            <a:r>
              <a:rPr lang="en-GB" b="1" dirty="0"/>
              <a:t> CNN Architecture</a:t>
            </a:r>
            <a:r>
              <a:rPr lang="en-GB" dirty="0"/>
              <a:t>: A CNN was implemented for MNIST classification with a convolutional layer (32 filters, 3x3 kernel, ReLU), max-pooling (2x2), a dense layer (128 neurons, ReLU), dropout (0.2), and a </a:t>
            </a:r>
            <a:r>
              <a:rPr lang="en-GB" dirty="0" err="1"/>
              <a:t>softmax</a:t>
            </a:r>
            <a:r>
              <a:rPr lang="en-GB" dirty="0"/>
              <a:t> output layer (10 classes). The model, trained for 5 epochs with Adam optimizer and categorical cross-entropy loss, achieved a test accuracy of XX% and loss of XX. Confusion matrix and learning curves were </a:t>
            </a:r>
            <a:r>
              <a:rPr lang="en-GB" dirty="0" err="1"/>
              <a:t>analyzed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13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B6C6-A88B-18CD-CFF7-511265AD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9017-D3D8-767D-CF54-184DABBC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500" b="1" dirty="0"/>
              <a:t>ANN Classification Training Configuration</a:t>
            </a:r>
            <a:r>
              <a:rPr lang="en-GB" sz="1500" dirty="0"/>
              <a:t>:  </a:t>
            </a:r>
          </a:p>
          <a:p>
            <a:r>
              <a:rPr lang="en-GB" sz="1500" dirty="0"/>
              <a:t>Learning Rate: 0.001  </a:t>
            </a:r>
          </a:p>
          <a:p>
            <a:r>
              <a:rPr lang="en-GB" sz="1500" dirty="0"/>
              <a:t>Batch Size: 64  </a:t>
            </a:r>
          </a:p>
          <a:p>
            <a:r>
              <a:rPr lang="en-GB" sz="1500" dirty="0"/>
              <a:t>Number of Epochs: 10 </a:t>
            </a:r>
          </a:p>
          <a:p>
            <a:r>
              <a:rPr lang="en-GB" sz="1500" b="1" dirty="0"/>
              <a:t>ANN Regression Training Configuration</a:t>
            </a:r>
            <a:r>
              <a:rPr lang="en-GB" sz="1500" dirty="0"/>
              <a:t>:  </a:t>
            </a:r>
          </a:p>
          <a:p>
            <a:r>
              <a:rPr lang="en-GB" sz="1500" dirty="0"/>
              <a:t>Learning rate: 0.001  </a:t>
            </a:r>
          </a:p>
          <a:p>
            <a:pPr marL="0" indent="0">
              <a:buNone/>
            </a:pPr>
            <a:r>
              <a:rPr lang="en-GB" sz="1500" dirty="0"/>
              <a:t>  Batch size: 32  </a:t>
            </a:r>
          </a:p>
          <a:p>
            <a:r>
              <a:rPr lang="en-GB" sz="1500" dirty="0"/>
              <a:t>Number of epochs: 20 </a:t>
            </a:r>
          </a:p>
          <a:p>
            <a:r>
              <a:rPr lang="en-GB" sz="1500" b="1" dirty="0"/>
              <a:t>CNN Classification Training Configuration</a:t>
            </a:r>
            <a:r>
              <a:rPr lang="en-GB" sz="1500" dirty="0"/>
              <a:t>:  </a:t>
            </a:r>
          </a:p>
          <a:p>
            <a:r>
              <a:rPr lang="en-GB" sz="1500" dirty="0"/>
              <a:t>Learning rate: 0.001  </a:t>
            </a:r>
          </a:p>
          <a:p>
            <a:r>
              <a:rPr lang="en-GB" sz="1500" dirty="0"/>
              <a:t>Batch size: 32  </a:t>
            </a:r>
          </a:p>
          <a:p>
            <a:r>
              <a:rPr lang="en-GB" sz="1500" dirty="0"/>
              <a:t>Number of epochs: 5</a:t>
            </a:r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73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3BC4-0E3E-7EBE-53F2-F4D2124A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CNN: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3FDC-AB82-3D77-86B8-D0F9D7A4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CNN:  </a:t>
            </a:r>
          </a:p>
        </p:txBody>
      </p:sp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909DC0D8-C2E3-9DFF-A12E-9A18793DE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1188715"/>
            <a:ext cx="10872238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264D-E7C5-C128-12DB-6969B049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 (Regression)</a:t>
            </a:r>
          </a:p>
        </p:txBody>
      </p:sp>
      <p:pic>
        <p:nvPicPr>
          <p:cNvPr id="5" name="Content Placeholder 4" descr="A graph of training and validation&#10;&#10;Description automatically generated">
            <a:extLst>
              <a:ext uri="{FF2B5EF4-FFF2-40B4-BE49-F238E27FC236}">
                <a16:creationId xmlns:a16="http://schemas.microsoft.com/office/drawing/2014/main" id="{13F967B8-2850-061A-5E52-61F7B68EC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911" y="1846263"/>
            <a:ext cx="5092504" cy="4022725"/>
          </a:xfrm>
        </p:spPr>
      </p:pic>
    </p:spTree>
    <p:extLst>
      <p:ext uri="{BB962C8B-B14F-4D97-AF65-F5344CB8AC3E}">
        <p14:creationId xmlns:p14="http://schemas.microsoft.com/office/powerpoint/2010/main" val="373965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8D6E-B1A6-8C57-113F-B9A41B3C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 (Classification)</a:t>
            </a:r>
          </a:p>
        </p:txBody>
      </p:sp>
      <p:pic>
        <p:nvPicPr>
          <p:cNvPr id="5" name="Content Placeholder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37A2CD46-8E32-F905-06B1-D9EF6C0EE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30" y="1846263"/>
            <a:ext cx="9761265" cy="4022725"/>
          </a:xfrm>
        </p:spPr>
      </p:pic>
    </p:spTree>
    <p:extLst>
      <p:ext uri="{BB962C8B-B14F-4D97-AF65-F5344CB8AC3E}">
        <p14:creationId xmlns:p14="http://schemas.microsoft.com/office/powerpoint/2010/main" val="274809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CA80-DC1D-63A0-9649-7BDA78F7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TABLE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59086D-F6C0-D0CA-0726-8D70CB74B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346428"/>
              </p:ext>
            </p:extLst>
          </p:nvPr>
        </p:nvGraphicFramePr>
        <p:xfrm>
          <a:off x="1096963" y="3473069"/>
          <a:ext cx="10058400" cy="769112"/>
        </p:xfrm>
        <a:graphic>
          <a:graphicData uri="http://schemas.openxmlformats.org/drawingml/2006/table">
            <a:tbl>
              <a:tblPr firstRow="1" firstCol="1" bandRow="1"/>
              <a:tblGrid>
                <a:gridCol w="2011680">
                  <a:extLst>
                    <a:ext uri="{9D8B030D-6E8A-4147-A177-3AD203B41FA5}">
                      <a16:colId xmlns:a16="http://schemas.microsoft.com/office/drawing/2014/main" val="280943496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44747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3597471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45080983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671994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Dataset / Task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Key Hyperparams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Final Metric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Training Time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750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PyTorch ANN (Reg)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White wine Quality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LR=0.001, Epoch=20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MSE = 0.5331; MAE = 0.5706 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35s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71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PyTorch ANN (Class)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MNIST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LR=0.001, Epoch=10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Accuracy = 82.4%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~2 min 33s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781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Keras CNN (Class)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MNIST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LR=0.0001, Epoch=5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Accuracy = 88.7%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~ 4 min 21 s 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49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1268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53</TotalTime>
  <Words>580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Retrospect</vt:lpstr>
      <vt:lpstr>Neural Network Implementation and Analysis</vt:lpstr>
      <vt:lpstr>DATASET  DESCRIPTION:</vt:lpstr>
      <vt:lpstr>Model Details</vt:lpstr>
      <vt:lpstr>Training Configuration</vt:lpstr>
      <vt:lpstr>GRAPHS CNN: </vt:lpstr>
      <vt:lpstr>ANN (Regression)</vt:lpstr>
      <vt:lpstr>ANN (Classification)</vt:lpstr>
      <vt:lpstr>COMPARISON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SP23-BAI-026 (MOIZ ASIF)</dc:creator>
  <cp:lastModifiedBy>SP23-BAI-026 (MOIZ ASIF)</cp:lastModifiedBy>
  <cp:revision>1</cp:revision>
  <dcterms:created xsi:type="dcterms:W3CDTF">2024-12-29T14:23:18Z</dcterms:created>
  <dcterms:modified xsi:type="dcterms:W3CDTF">2024-12-29T15:17:11Z</dcterms:modified>
</cp:coreProperties>
</file>