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1" r:id="rId6"/>
    <p:sldId id="267" r:id="rId7"/>
    <p:sldId id="27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ileron Heavy" panose="020B0604020202020204" charset="0"/>
      <p:regular r:id="rId13"/>
    </p:embeddedFont>
    <p:embeddedFont>
      <p:font typeface="Aileron Regular" panose="020B0604020202020204" charset="0"/>
      <p:regular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 Kumar Sukesan" initials="SKS" lastIdx="1" clrIdx="0">
    <p:extLst>
      <p:ext uri="{19B8F6BF-5375-455C-9EA6-DF929625EA0E}">
        <p15:presenceInfo xmlns:p15="http://schemas.microsoft.com/office/powerpoint/2012/main" userId="02d62c324ca92f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45" d="100"/>
          <a:sy n="45" d="100"/>
        </p:scale>
        <p:origin x="8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3659611">
            <a:off x="11453307" y="2444298"/>
            <a:ext cx="8883717" cy="105132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63793">
            <a:off x="11486090" y="-3480649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957164">
            <a:off x="-1076970" y="7872102"/>
            <a:ext cx="3555479" cy="34488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4353887">
            <a:off x="-578635" y="-1305871"/>
            <a:ext cx="3677034" cy="35667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5821" y="2548304"/>
            <a:ext cx="7606345" cy="6709996"/>
          </a:xfrm>
          <a:prstGeom prst="rect">
            <a:avLst/>
          </a:prstGeom>
        </p:spPr>
      </p:pic>
      <p:sp>
        <p:nvSpPr>
          <p:cNvPr id="8" name="AutoShape 2" descr="data:image/jpeg;base64,/9j/4AAQSkZJRgABAQEAYABgAAD/2wBDAAgGBgcGBQgHBwcJCQgKDBQNDAsLDBkSEw8UHRofHh0aHBwgJC4nICIsIxwcKDcpLDAxNDQ0Hyc5PTgyPC4zNDL/2wBDAQkJCQwLDBgNDRgyIRwhMjIyMjIyMjIyMjIyMjIyMjIyMjIyMjIyMjIyMjIyMjIyMjIyMjIyMjIyMjIyMjIyMjL/wAARCAD9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8s8Ya3e3GtXFqJmS3gbYsanAOOpPqam8KeK5bC5W0v5me0c4DMc+WfX6VjeJf+Rjv/wDrs386yq5HJqVz88qY2vSxkqsZapv7r7eh70CGAIIIPIIpa4HwV4n+5pV6/HSCQn/x0/0/L0rvq6YyUldH3GCxlPF0lUh812YUUUVR1hRRRQAUUUUAFFFFABRRRQAUUUUAFFFFABRRRQAUUUUAFFFFABRRRQAUUUUAFFFFABRRRQAUUUUAFFFFABRRRQAUUUUAFFFFABRRRQAUUUUAFFFFABRRRQAUUUUAFFFFABRRRQAUVxPiX4n6N4X1l9Lvba9eZEVy0SKVwRnuwrI/4Xj4b/589S/79p/8VVqnJ6pEOpFaXPTaK84tPjR4evLyC1jtNRDzSLGpMaYBJx/er0elKLjuOMlLYKKKKkoKKKKACiiigAooooAKKKKACiiigAooooAKKKKACiiigAooooAKKKKACiiigAoorJ1/xLpPhmy+06pdrCp+4nV3Poq9TTSb0Qm0tzWorxTWPjrKXZNG0lFXtLdtkn/gK9PzNc3J8Y/F7tlbm2jH91bdcfrmtVQmzN1oI+j6K+dIPjR4siYGRrKcdw8GP/QSK7Dw98bre9uorXWNNa3aRgomt23KCfVTyB9CaTozQKtBnrdFFFZGoUUUUAFFFFABRRWfe63pmnSiK7vI45Dzt5JH1A6UNpbkTqQprmm0l5mhRUUFxDdQrNbypLG3RkOQaloKTTV0eM+Jf+Rjv/8Ars386ywCc4BOOTWp4l/5GO//AOuzfzrQ8Dwx3GuvBMgeOSB1ZT0IrjteVj85dF1sY6Sdrya/E5sEqQQcEdK9Q8H+Jf7VthZ3Tj7ZEOCf+Wi+v19fzrifEvh+XQ78gAtayHMT/wBD7ism2uZbS5juIHKSxtuVh2NOLcJG2FxNbLcS1JeTX9fge7UVkeHtdh13TxKuFnTAmj9D6j2Na9dSaauj72lVhWgqkHdMKKKKZoFFFFABRRRQAUUUUAFIzqi7nYKPUnFLXCfF/wD5J1ef9dYv/QxTirtIUnZXO2+02/8Az3i/77FH2m3/AOe8X/fYr43yaMmun6v5nP8AWPI+yPtNv/z3i/77FH2m3/57xf8AfYr43yaMmj6v5h9Y8j7I+02//PeL/vsUfabf/nvF/wB9ivjfJoyaPq/mH1jyPsj7Tb/894v++xR9pt/+e8X/AH2K+N8mjJo+r+YfWPI+yPtNv/z3i/77FPSRJBlHVgO6nNfGmTXvfwL/AORV1H/r9P8A6AtROjyxvcuFbmdrHqVFFFYGwUUUUAFFFFABRRRQAUUUUAFFFFABRRRQAUUUUAFFFFABRRRQAUUUUAFFFFABRRRQAUUUUAFFFFAHzh8Y/wDkoVx/1wi/9BrgK774x/8AJQrj/rhF/wCg1wNehT+FHBU+JmhoX/Iw6b/19Rf+hCvr6vkHQv8AkYdN/wCvqL/0IV9fVhiN0b4fZhRRRXMdAUUUUAFFFFABRRRQAUUUUAFFFFABRRRQAUUUUAFFFFABRRRQAUUUUAFFFFAGL4q8R2vhXQJ9Tuvm2fLFHnmRz0X/AD2Br5d1zXb/AMRapLqGozmWaQ8D+FB2VR2Arvvjbrj3niaDSEf9zYxBmUHrI/J/8d2/ma8vrtowtG5x1p3lYKKK7vwv8Kde8SWiXrmOws5BlJJ87nHqFHb3OK0clFXZkouTsjhKtab/AMhS0/67J/MV6y/wFmEX7vX4zJ6NbEA/+PVyeqfDnxB4Wv7a5uoEns1nTNxbtuVfmH3h1H4jFSqkXomW6clq0fS9FFFcB3BRRRQAUUVBd3cNjaSXNw+2KNdzH/PegUpKKu9jP8Ra5FoenGU4ad/lhT1PqfYV5BcXEt1cSTzOXkdizMT1NXdc1ibWtSe5lJC9I0zwq9hUOl6bPq2oR2luPmc8nso7k1yzk5PQ+DzLHTx9dRp/CtEu/n8ztPhw85ivlO77OCpXPTdznH4Y/Su7qnpmnQaVYR2luPlQcnux7k1crogrRsfY5fh5YbDRpSd2jxnxL/yMd/8A9dm/nWn4B/5GQf8AXJqzPEv/ACMd/wD9dm/nWn4B/wCRkH/XJq5o/GfF4b/kZL/H+p6PqmmW+rWElpcD5WHysOqnsRXjuq6ZPpN/JaXAwyngjow7EV7dWH4n0BNc08hABdxAmJj3/wBk+xrepDmV0fTZxlqxVP2lNe+vxXb/ACPMdF1efRtRS6hOQOHTs69xXsNjfQajZR3Vs+6OQZHqPUH3rxCWJ4ZWikUq6EhlI5Bro/CHiI6Re/Z7h/8AQ5j82f4G/vf4/wD1qypz5XZnhZNmTw1T2NT4X+D/AK3PVaKQEEAg5B6EUtdJ9uFFFFABRRRQAUUUUAFcJ8YP+SdXn/XWL/0MV3dY/ifw7b+KdDl0q5mlhikZWLxY3Dac96qDtJNkyV4tI+SaK95/4UVon/QV1D/xz/Cj/hRWif8AQV1D/wAc/wAK6/bwOT2Mzwaivef+FFaJ/wBBXUP/ABz/AArxvxLpcWieJdQ0yGR5IraZo1Z8ZIHrirjUjLREypyjuZVFFWLGBbrULa3clVllVCR1AJxVkFeivef+FFaJ/wBBXUP/ABz/AAo/4UVon/QV1D/xz/CsfbwNfYzPBq97+BX/ACKuo/8AX6f/AEBab/worRP+grqH/jn+Fdn4P8IWng3Tp7KzuJp0mm80tNjIOAMcD2rOrVjKNkaUqcoyuzoqKKK5jpCiiigAooooAKKKKACiiigAooooAKKKKACiiigAooooAKKKKACiiigCveX1pp1s1ze3MVvAv3pJXCqPxNebeIvjXpFhvh0a3fUJhwJWykQ/qfyH1qt8d5caLpEWfvXDt+Sgf1rwuumlSi1zM56tVp2R2c/jzxD4m16xS+vmW3NzH/o8HyR/eHUDr+Oa+m6+P9F/5D2n/wDXzH/6EK+wKVdJWSCg273Ciiiuc6AooooA+b/jH/yUK4/64Rf+g1wNd/8AGP8A5KFcf9cIv/Qa4CvQp/CjgqfEzQ0L/kYdN/6+ov8A0IV9fV8g6F/yMOm/9fUX/oQr6+rDEbo3w+zCiiiuY6AooooAKKKKACiiigAooooAKKKKACiiigAooooAKKKKACiiigAooooAKKKKAPlPx3cm78d61KTn/S3QfRTtH6CudrX8Vf8AI3az/wBf03/oZrIr0o7I86W50XgTRo9e8aaZYTrugaXfKvqqgsR+OMfjX1WqhVCqAFAwAB0r5u+D3/JRLT2il/8AQDX0lXJiH71jqoL3bhSMoZSrAFSMEEcGlorA3CiiigAooooAK8y8beIf7Qu/7Ptn/wBGgb5iDw7/AOArpvGWv/2Vp/2WBsXVwMAjqi9z/Qfj6V5XWFWf2UfLZ/mFv9lpv1/y/wAxyKzuqKCWY4AA61614V0BdE0/dKAbuYAyH+76LXPeBPD29hq10nyqcQKR1Pdvw7f/AFq9Ap0oW95mmQ5dyR+s1Fq9vTv8/wAvUKKKK2PpTxnxL/yMd/8A9dm/nWn4B/5GQf8AXJqzPEv/ACMd/wD9dm/nWn4B/wCRkH/XJq5I/Gfn+G/5GS/x/qep0UUV1n6AcR448OedG2rWifvEH79R3H978O9ed170QGBBAIPBB715P4t8PnRtQ82Ff9EnJMf+ye6/57Vz1YfaR8jn2Xcj+s01o9/Xv8/zOk8DeIftMI0u6f8Aexj9yx/iX+79R/L6V2teEW88lrcRzwuUkjYMrDsRXsegaxHrelx3K4Eg+WVB/C3+HeqpTurM7cizH20Pq9R+9HbzX/ANSiiitj6EKKKKACiiigAooooAKKKKACvlXx//AMj9rf8A19v/ADr6qr5V8f8A/I/a3/19v/OujD/EzDEbI5urukf8hqx/6+I//QhVKrukf8hqx/6+I/8A0IV1M5VufYNFFFeaeiFFFFABRRRQAUVWvr+00yzkvL64jt7eMZeSQ4Arx3xN8bpTI9v4ctlVBx9quFyT7qnb8fyq4wlLYiU4x3Pa6QuoOCwB9Ca+TdR8YeItWcteazeSA/wCUqv/AHyMD9KyDPKxy0jk+patlh31Zk8QuiPsqivj221bUbJg1rf3UBByDHKy/wAjXYaH8XPE+kyKLm5XUbcHmO5GWx7OOfzzSeHfRjWIXVH0lRXMeEPHWk+MLYm0Yw3iDMtrIfmX3H94e4/HFdPWDTTszZNNXQUUUUhhRTXdY0Z3YKijLMxwAPU15Z4q+NNjp8r2mgwLfTLwbiQkRA+wHLfoPrVRg5PQmUlHc9Vor5d1P4k+LNUZvM1iaFD/AAW37oD/AL55/M1gyazqkxJl1K7cnqWnY/1rZYd9WYvELoj7Aor5Ah1rVbdt0OpXkZHdJ2H9a6LS/ij4t0thjU2uox/BdKJAfxPzfrQ8O+jBYhdUfTtFeXeGfjTpmpSJba3B/Z8zcCZTuiJ9+6/qPevT45EljWSN1eNxlWU5BHqDWMoOO5tGSlsOoqtqMrwaXdzRnEkcLspx0IUkV83/APC1/Gef+Qt/5Aj/APiaqFNz2JnUUNzsPj1N+80OD2mf/wBAFeNVsa/4o1fxPLDLq119oaFSsZ2KuAevQCseuynHljY5Jy5pXL2i/wDIe0//AK+Y/wD0IV9gV8awTSW9xHPE22SNg6nHQg5Fdj/wtjxn/wBBYf8AgPH/APE1nVpudrF0qihe59M0V8zf8LY8Z/8AQWH/AIDx/wDxNeg/CfxlrvibV7+DVr3z44oA6Dy1XB3AdgKxlRlFXZvGtGTsj1iiiisTU+cPjH/yUK4/64Rf+g1wFd98Y/8AkoVx/wBcIv8A0GuBr0Kfwo4KnxM0NC/5GHTf+vqL/wBCFfX1fIOhf8jDpv8A19Rf+hCvr6sMRujfD7MKKKK5joCiisjxD4n0rwvYfa9UuRGDwka8vIfRR3/lTSb0Qm0tWa9FfP3iH4063qDtFo8aadb9A+A8p/E8D8B+NcJe+INY1Fy17ql5OT18yZiPyzW0cPJ7mLrxWx9d71JwGGfTNLXxp50uc+Y2frWhZeIta05w1nqt7AR0CTsB+War6v5k/WPI+u6K8A8O/GnWbCRItZiTULfoXACSgfUcH8R+Ne26Hr2m+I9NS/0y4E0LcEdGQ+jDsaxnTlDc2hUjLY0qKKKgsKKK5zxH450DwupXULwG4xkW0PzyH8O344ppNuyE2lqzo6K8I1r446pcM0ejWMNnHniSb945/DoP1rh7/wAb+JtTJN1rd6QT91JSi/kuBWyoSe5k68VsfVxIAySB9aAyt90g/Q18cSXdxM26WeV2PdnJNIlzPG25JpFI7qxFV9X8yPrHkfZNFfJ+neNfEulODaa1eKB/A8hdf++WyK9M8KfGsSzR2niSBIwxwLyAYA/3l/qPyqJUJLbUuNeL3PZKKZDNFcQpNDIskUihkdDkMD0INPrE2CiuN+Juuaj4e8Im+0yfyLj7Qib9gbg5zwR7V4x/wtjxn/0Fh/4Dx/8AxNawpSkroznVUXZmD4p/5G7Wf+v6b/0M1kVNd3U17eTXdw++aeRpJGxjLE5J/Ooa7VscT3O9+D3/ACUS0/64y/8AoBr6Rr5B0bWr/QNRTUNNm8m5QFVfaGwCMHgjFdL/AMLY8Z/9BYf+A8f/AMTWFWk5yujanVUVZn0zRXzN/wALY8Z/9BYf+A8f/wATXtXw11vUPEHg6K/1KfzrlpnUvtC8A8cAYrGdKUVdm8Kqk7I6+iiisjQKr3t5Dp9lNdTtiOJdx9/b61Yrzrx9rZnuV0uBv3cR3Skd29Pw/r7VM5cqucWYYxYSg6nXp6nK6pqM2q6jNdzH5nPA7KOwFWvDujPreqpAMiFfmlcdl/xNZSqzsFUEsTgAV7B4Y0VdF0lI2UfaZcPMffsPw/xrnhHmep8dlmDljsTzVNUtX5+XzNeGKOCFIYkCRooVVHQAU+iiuo+9SSVkFFFFAzxnxL/yMd//ANdm/nWn4B/5GQf9cmrM8S/8jHf/APXZv51p+Af+RkH/AFyauSPxn5/hv+Rkv8f6nqdFFFdZ+gBVLVdNh1bTpbOcfK4+Vscq3YirtFG5M4RnFxkrpnht/ZTadfS2k67ZI2wff3rT8L642i6qrOT9ml+SVfb1/D/Guw8c6F9tsv7RgT9/bj5wB95P/rfyzXmdckk4SPgMXQqZdi/ce2qfl/WjPelZXUMpBVhkEdxS1x3gTW/tdkdNnbM1uMxk909Pw/qK7GuqMuZXPuMJiY4mjGrHqFFFFM6QooooAKKKKACiiigAr5V8f/8AI/a3/wBfb/zr6qr5V8f/API/a3/19v8Azrow/wATMMRsjm6u6R/yGrH/AK+I/wD0IVSq7pH/ACGrH/r4j/8AQhXUzlW59g0UUV5p6IUUUUAFVtQ1C20rT5768lEVvAheRz2H+NWa8O+Nfipp76Lw3ayfuYAJbrB+855VT9Bz+PtVwhzSsROXLG5xvjfxxfeMdTLOzQ6fEx+z2wPAH95vVj+nQVylFFd6SSsjhbbd2FFe3eAPhJafYYdV8RxGWaUB47MkhUB6F/U+3bv7epQaLpdtEIoNNs4owMBUgUD+VYyrxTsjaNCTV2fH9FfRfjv4ZaZrmmT3el2kVpqkSl08lQqzY/hYDjJ7H1r51IKkgjBHUGtITU1dGc4ODsy1pmp3ej6lBf2MzRXELbkYfyPqD6V9UeE/EUHinw7bapCArONssYP3JB94f1HsRXyZXrHwO1trfWr3RpG/dXUfnRj0dev5qT/3zWdaF437F0Z2lbue7UUVFczrbWs07fdiRnP0AzXGdh4p8YfG80t6/hrT5SlvFj7Y6nmRuuz6Dv7/AEryGp727lv7+4u52LSzyNI5Pck5NQV6MIqKsefOTk7hRXWfDzwpF4u8TrZXLslpDGZp9hwWUEDaD2ySP1r6Ds/A/hewjCQaFY8DGZIRI35tk1E6qg7FwpOaufKFFfWN14K8MXqbZtB0857pAqH81wa4TxF8EdOuUebQbp7SbqIJyXjPsD1H61Ma8XuN0JLY8NghkuLiOCJS0kjBEUdSScAV9b+HtJXQvD1hpiHP2aFUY+rdWP4nNeKfD3wHqdp8RETWLJ4V09TcEsMq56JtPQ88/wDAa9+rOvO9kjShG12ylq//ACBb/wD695P/AEE18fnqa+x7yD7VZXFvu2+bGybsZxkYzXjn/ChZP+hhX/wEP/xdFGcYp3HWhKTVjxqiui8aeFj4Q17+zDdi6PkrL5gj2dc8YyfSudrqTTV0crTTswoqeytvtl/b2u7Z50qx7sZxk4zXr3/ChJP+hhX/AMBP/s6mU4x3HGEpbHjVesfAj/kP6r/16r/6EKu/8KEk/wChhX/wE/8As663wF8OW8Fahd3TamLvz4hHtEOzbznP3jWVSrBxaTNadOSkm0d5RRRXIdZ83/GP/koVx/1wi/8AQa4Gu++Mf/JQrj/rhF/6DXA16FP4UcFT4maGhf8AIw6b/wBfUX/oQr6+r5B0L/kYdN/6+ov/AEIV9fVhiN0b4fZhRRRnAya5joOf8YeK7Twjob39xh5m+S3hzgyP6fQdzXzFrmu6h4i1OTUNSnaWZzwP4UHZVHYCt34i+KX8U+KZ5Y3JsbYmG2GeNoPLf8CPP0x6VyNdtKnyq/U4qtTmdugUVZ0+wudU1CCxs4jLcTuEjQdya+hvCfwp0TQrWOTUYItR1AgF3lXdGh9FU8fiefpVTqKG5MKbnsfOGD6UV9hHSNNaLym060MZGNhhXH5Yrx34qfDiz02wbX9EgEESMBc26fdUHgOo7c4BHTmohXUnYuVFxVzx+ul8E+Lbrwjr0d3GzNayEJcwg8On+I6j/wCvXNUVs0mrMyTad0fZNvcRXdtFcwOJIZUDo46MpGQalrzj4M622peD2sJW3S6fL5YyefLblf13D8K9Hrz5R5XY74y5lcZNH50EkW9k3qV3IcEZHUH1r5G1/T7rStfvrG8d3uIZmV3c5L88N+Iwfxr68rw/44eHvJv7PX4U+SceROQP4xyp/EZH/Aa1oStK3cyrxvG55DRXb+Gfhb4g8RxpcmNbGzfkTXAILD1Vep/Qe9ekab8D9At0Bv7y8vJMc7SI1/IZP610SqxjuYRpSkeAUV9Lj4S+DAm3+y3PubmTP/oVYOu/BHSbi2d9FuprS4A+VJm3xsfQ9x9efpUqvBlOhNHg1FWdQsLnS9QnsbyIxXEDlJEPYiq1bGJ6/wDBfxfLHet4avJS0MoL2hY/cYcsv0IyfqD617fXyDoWovpOvWGoIxU286SHHoDyPyzX16CGUMDkEZFcdeNpX7nXQleNux578aP+RBb/AK+o/wCtfOlfVnjXwufF3h86Wt2LUmVZPMMe/pnjGR615x/woST/AKGFf/AT/wCzqqNSMY2bJq05SldI8aoq3qll/Zmr3lh5nmfZp3h34xu2sRnH4VUrpOYKK3vCHhs+K/EMWki6FsZEZvMKb8bRnpkV6P8A8KEk/wChhX/wE/8As6mVSMXZsuNOUldHjVfR/wAG/wDkn0H/AF8S/wA65X/hQkn/AEMK/wDgJ/8AZ16T4M8NHwl4dTSmuhclZGfzAmzqemMmsK1SMo2TNqVOUZXZ0FFFFcx0mbruqLo+kTXZxvA2xg92PT/H8K8ZlkeaV5ZGLO5LMT1JNdZ4+1b7Vqa2EbZith82O7nr+Q4/OuUt4JLm4jgiUtJIwVQO5NctWV5WPhs7xbxGJ9nHaOnz6/5HWeA9F+2X51GZMw25+TI6v/8AW6/lXpdUtJ06PStMgs48fu1+Y/3m7n86p+KdQm0zQLi4tziXhFb+7k4zW8VyRPpcHQjl+DvLdK7/AK/A2Nw3bcjPpmlrwtLy5juRcrPIJgc+ZuOc/WvSPC/jCPUwtnfMsd30V+gk/wADUxqpuxz4HPKWJqezmuV9Nd/+CdZRRRWp7h4z4l/5GO//AOuzfzrT8A/8jIP+uTVmeJf+Rjv/APrs3860/AP/ACMg/wCuTVyR+M/P8N/yMl/j/U9TooorrP0AKK4/xJ40isQ1ppzLLc9Gk6qn09TXAf2pf/avtP2ubzs537zmspVUnY8PGZ7Qw8+SC5n1t0/zPbiAQQQCDwQa8h8VaKdG1d0Qf6PL88R9vT8P8K9M8PahJqmhW13MP3jAhjjqQSM/jiqvi3SBq2iyBFzcQfvI8dT6j8R+uKc480bovM8NHHYRVKe6V1/l/XU8t0vUJdM1GG8hPzRtnHqO4/EV7Ta3Md5aRXMJzHKoZT9a8Kr0T4fat5lvLpkrfNH+8iz6dx+fP4msqUrOx4vD+M9nWdCW0tvX/g/5Hb0UUV0n2YUUUUAFFFFABRRRQAV8q+P/APkftb/6+3/nX1VXyr4//wCR+1v/AK+3/nXRh/iZhiNkc3V3SP8AkNWP/XxH/wChCqVXdI/5DVj/ANfEf/oQrqZyrc+waKKK809EKKKKAIbq5js7Oe6mOI4Y2kc+gAya+Q9V1CbVtWu9QnOZbmVpW9snOK+l/iVemx+HuryA4Z4hEP8AgbBT+hNfLldWHWjZy4h6pBXZfC/QE1/xtapOm+2tQbmUEcHbjAP/AAIj8M1xteofB3W9F0KfVrjVb+G1eRY0i8zPzDLFsfpW1RtRdjKmk5K579RXMf8ACxPCP/QetfzP+FH/AAsTwj/0HrX8z/hXDyS7Hbzx7nT18o+OLFNO8b6xbRjCLdMyj0DfMP519D/8LE8I/wDQetfzP+FeBfEa/stT8daje6fcJcW0vllZE6HEag/qDW9BNSdzGu01ocrXR+Ar46d470a4zgG5WMn2f5T+jVzlW9MkMOrWco6pOjfkwrpaurHMnZ3PsOqmqwtcaPewIMtJbyIv1KkVborzT0T4yPU5pK7H4k+FpfDPiqfbGRY3bGa2fHGCclfwJx9MVx1ekmmro85pp2Z1Xw+8VJ4S8UR3twrNaSoYZwvUKSDkfQgH86+mtP1Gy1WzS7sLmO4t3HyyRtkf/WPtXx3WnoviHVvD119o0u+ltn/iCn5W+qng/jWVSlz6rc1p1eTRn13RXjXh745KdkPiCwx2Nxa/1Q/0P4V6po+vaXr9r9p0u9iuY++w/MvsR1H41yypyjudMZxlsaNFFFQWFFFFAHzt8av+R9H/AF6R/wA2rzqvRfjV/wAj6P8Ar0j/AJtXnVehT+BHBU+Jl7Rf+Q9p/wD18x/+hCvsCvj/AEX/AJD2n/8AXzH/AOhCvsCsMRujfD7MKKKK5joCiiigD5v+Mf8AyUK4/wCuEX/oNcDXffGP/koVx/1wi/8AQa4GvQp/CjgqfEzQ0L/kYdN/6+ov/QhX19XyDoX/ACMOm/8AX1F/6EK+vqwxG6N8PswrlfiNrJ0PwNqNxG22aVPIiI67n4yPoMn8K6qvJPjveFNG0myDcSzvKR/uqB/7PWNNXkka1HaLZ4ZRRRXoHAexfA3QEknvtemTJi/0eAkdCRlj+WB+Jr2yvKPhj4r8N6F4ItrW91a3gumlkkkjYnIJbA7egFdh/wALE8I/9B61/M/4VxVVJyeh203FRWp09Z+vWS6l4f1GycZWe2kT8Spx+tZH/CxPCP8A0HrX8z/hSH4h+ECCDr1pg8dT/hWajJdC3KPc+Wj1pKknKm4kKHKljg+2ajr0Tzz1L4GXxh8UX1kT8txa7vxVhj9GNe+V81/CGUx/EWxXtJHKp/74J/pX0pXFXXvnZQfuhVa90+01KFYb23jniV1kCSLkblOQcVZorE2CiiqGo63pWkJu1HUbW1HpLKFJ+g6mjcLl+iuIvPi34PtGKrqElwR/zxgYj8yAKyZvjj4bQkR2epSe/loP/ZqtU5voR7SHc5H45adHb+JbG/RQGu7ciTHdkOM/kQPwryyu7+JPjix8aSac1la3EH2USBvO287tuMYJ9K4Su2mmopM46jTk2gHWvsHR5DLoenyE5L20bE/VRXx8OtfXugf8i5pf/XpF/wCgCscRsjXD7s0aKKK5TqPkjxT/AMjdrP8A1/Tf+hmsitfxT/yN2s/9f03/AKGayK9JbHnPc734Pf8AJRLT/rjL/wCgGvpGvm74Pf8AJRLT/rjL/wCgGvpGuTEfEddD4QooorA2CqmqXyabplxePjESEgHuew/E4q3XDfETUtsNvpyNy/72Qe3Qf1/IVM5cqucePxP1bDyq9Vt69DgZpnuJ5JpG3O7FmJ7k113w/wBK+0ajJqEi5jtxhM93P+A/mK40DJxXs3hzTRpWh29uRiQrvk/3j/h0/CuelG8rnyOR4X2+K55bR1+fT/P5GrUF5aQ31pLa3CbopFwwqeiuo+5lFSVnszyLxF4YudDm3jMtox+SUDp7H0NYQJUgg4I6GvdpoYriF4Zo1kjcYZWGQRXmnifwfLpZa7sg0tmTkjq0f19veuadO2qPjc0yaVC9WhrHt2/4BqeFfGRkMen6m+WPyxTnv7N/j+dd3XhlnZ3F7dx29vGzSucAAV7jGpSJFZtxVQCfWtKUm1qepkOLrV6Uo1NVG1n+nyPG/Ev/ACMd/wD9dm/nWn4B/wCRkH/XJqzPEv8AyMd//wBdm/nVjwnqVtpWrtd3TERrC2ABksewFYr4z5yjOMMwUpOyUv1PW5poreF5ppFjjQZZmOABXnPiXxrJe7rTTWaO36NJ0Z/8BWRr/iW71yYhiY7VT8kKnj6n1NYoBJwBkmqnVvojvzPO5Vr0qGke/V/5ISug8PeFbrW5BK2YbQH5pSPvey+tbHhrwS03l3mqqUj6pAeC3+96D2616DHGkUaxxqqIowqqMACnClfVlZZkcqtquI0j26v17L8SO0tYbG0itoF2xRLtUVNRRXQfYRioqy2PIvFulf2XrsqouIZv3sfsD1H4HNZ+jag+l6tb3a5/dv8AMB3XoR+VeieO9M+26J9qRcy2p3f8BPB/ofwry2uSa5ZaHwOZ0Hg8Y3DT7S/ryZ7zG6yxrIhDIwDKR3Bp1c14H1L7doKwscyWx8s/7v8AD/h+FdLXVF3Vz7jDV1Xoxqx6oKKKKZuFFFFABRRRQAV8q+P/APkftb/6+3/nX1VXyr4//wCR+1v/AK+3/nXRh/iZhiNkc3V3SP8AkNWP/XxH/wChCqVXdI/5DVj/ANfEf/oQrqZyrc+waKKK809EKKKKAOB+MbFfh7cAfxTxA/nn+lfN9fS3xcgM3w6vyoz5bxP/AOPgf1r5prsofAclf4goors/h/4Gi8bS30b6i1o1sqMMRb9wbPuOmP1rZtJXZik27I4yivbP+FCwf9DA/wD4Cj/4uj/hQsH/AEMD/wDgKP8A4us/bQ7mnsZ9jxOivbP+FCwf9DA//gKP/i6P+FCwf9DA/wD4Cj/4uj20O4exn2PE6mtATeQgdfMX+dezf8KFg/6GB/8AwFH/AMXUlv8AAqCC5im/t528tw237KBnB/3qPbQ7h7GfY9dH3R9KWiiuE7TI8R+HNP8AFGkSadqEe5D8ySL96NuzKfWvnbxd8PNa8JyvJJEbmwz8t3EpK4/2h/Cfrx719QUjKrqVYBlIwQRwRWlOq4Gc6amfGVFfSHiT4SeHtcLzWiHTbtud8A+Qn3Tp+WK8e8T/AA38QeGN801v9qs1/wCXm3yygf7Q6r+PHvXXCrGRyypSichVvTdUvtHvUvNPupba4To8bY/A+o9jVSirMz6F+H/xRg8SOml6sEt9UIxG44Sf6eje3ft6V6TXxmjvHIskbFXU5VlOCD6ivp/4deKG8U+E4bmdgbyA+Rce7AcN+IIP1zXJWpqOqOujUctGdbRRRWBufO3xq/5H0f8AXpH/ADavOq9F+NX/ACPo/wCvSP8Am1edV6FP4EcFT4mXtF/5D2n/APXzH/6EK+wK+P8ARf8AkPaf/wBfMf8A6EK+wKwxG6N8PswooormOgKKKKAPm/4x/wDJQrj/AK4Rf+g1wNd98Y/+ShXH/XCL/wBBrga9Cn8KOCp8TNDQv+Rh03/r6i/9CFfX1fIOhf8AIw6b/wBfUX/oQr6+rDEbo3w+zCvEPjyx/tDRV7CKU/qte314v8erc7tEue2Joz/44f8AGs6Pxout8DPGaKKK7jiCivTPBvwqg8WeG4dVOsNbs7ujRC33bcHHXcO3NdB/woWD/oYH/wDAUf8AxdZurBOzZoqU2rpHidFe2f8AChYP+hgf/wABR/8AF0f8KFg/6GB//AUf/F0vbQ7j9jPseJ0V7Z/woWD/AKGB/wDwFH/xdH/ChYP+hgf/AMBR/wDF0e2h3D2M+xw/woBPxH0vH/TT/wBFtX01XnHhL4TReFvEUGrrq73LQq4EZgC53KV67j616PXNWkpSujooxcY2YVjeI/FGleFtP+16ncbM8RxLy8h9FH9egq5rGqW2iaRdaldtiC2jLtjqfQD3JwPxr5V8SeIr7xPrM2o30hLOcJGD8sa9lHsKKVPneuwVanItNzrPE3xe17WXeHTm/syzPAERzIw937fhivP5ZpZ5WkmkeSRjlmdiSfxplbPh3wvq3im++y6Xb+YVGZJGOEjHqx/ya7EoxWhyNyk9TGor3HSPgVZRqr6xqksz947ZQi/mck/kK6SH4ReDYlAbT5ZSO73D8/kQKzdeCNFQmz5qor0v4ueFdG8MzaUNItDbi4WUyDzGbONuOpPqa80rSMlJXRnKLi7MB1r690D/AJFzS/8Ar0i/9AFfIQ619e6B/wAi5pf/AF6Rf+gCsMRsjbD7s0aKKK5TqPkjxT/yN2s/9f03/oZrIrX8U/8AI3az/wBf03/oZrIr0lsec9zvfg9/yUS0/wCuMv8A6Aa+ka+bvg9/yUS0/wCuMv8A6Aa+ka5MR8R10PhCiiisDYK8Z8R6h/aWu3VwDlN+1P8AdHA/xr1PxDe/2foN5cA4YRlUP+0eB/OvFzyawrPofK8SYj4KC9X+S/U2/Cmnf2l4gt42GY4z5r/Qf/XwPxr2CuI+Hdhss7m+YfNIwjX6Dk/zH5V29XSVonoZDh/ZYRTe8tf8v68worzPxR4r1BtWmtbOd4IIHKfuzgsRwST9aseHfHEsci22rOZImOFnx8y/X1H60e1jew1nmG9u6Luul+h6JR1GDTY5EljWSNldGGVZTkEU6tD2dyKK1t4GZoYIo2bqUQAn8qloooEkkrI8Z8S/8jHf/wDXZv51lVueLbOe28RXZljIWVzIh7MD6VV0fQ7zWroRW0eEB+eRvuoPeuNp81j83r0pyxU6cVrd6fMp2trPe3CwW8TSSucBVFemeG/B0GlBbq8CzXnUDqsf09T71qaJoFnodvsgXdMw+eZh8zf4D2rVreFO2rPqssyWNC1WvrLt0X+bCiio5poreF5ppFjjQZZmOABWp7zaSuySivO9Z8fXDXBj0oBIV/5auuWb8D0FbHhLxVLrMklpeKouEXerqMBh3yPXmoVSLdjzaWb4WrX9hB69+jOpmiSeCSGQbkkUqw9Qa8R1Gzew1G4tX+9E5XPr717jXmnxCsPI1aK8UYW4T5uP4l4/liorK6ucPEWH56CrLeL/AAf/AAbEHgPUPsmvfZ2OI7lSn/AhyP6j8a9Srwq0ne1u4biP78bh1+oOa9xgmS4t4p4zlJEDr9CM0UXpYnhzEc1GVF/Zd/k/+CSUUUVsfRhRRRQAUUUUAFfKvj//AJH7W/8Ar7f+dfVVfKvj/wD5H7W/+vt/510Yf4mYYjZHN1d0j/kNWP8A18R/+hCqVXdI/wCQ1Y/9fEf/AKEK6mcq3PsGiiivNPRCiiigDH8VacdX8KapYKMvNbOEH+0Blf1Ar5JPBxX2dXy58RvDzeHfGV5AqFba4b7RbnttY5x+ByPwrpw8t0c2IjszlK9B+DusppnjZbaVgsd/EYBnpv4K/wAsfjXn1PilkgmSWJ2SRGDKynBBHQiuiS5lYwi+V3PsuivPvAnxN0/xFZw2epTx2urKArByFWY/3lPTJ9Pyr0GuCUXF2Z3xkpK6CiisvWPEej6BAZdU1CC2GMhWbLt9FHJ/AVKTew27GpRXi2ofGoz+J7BbCFodHjmH2hpAN8yngn/ZAznHXgfSvaFZXUMpBUjII7irlBx3JjNS2FoooqChpkRXVGdQzZ2qTycdcU6vAPi34quH8bwQafcvEdJXCyRsQRK2CxB+m0fga2vCvxsTy0tfEsB3AY+2QLnPuyf1H5Vr7GXLdGXto81mey0hAIwRkHqKy9M8S6JrMYfT9UtbjP8ACsg3D6qeR+VamRjOePWs2mjVNM8l+J/w2sG0u517R4Vtri3Uy3EKDCSL3YDsR1468968Mr6J+J3jjTNM8O3mk21zHcajdxmHy42DeUp4YsR04zgda+dq7KLly6nHWUebQK9k+A1w/na3bZ/d7Ynx6HLD/P0rxuvcfgRp7R6bq2ospCzSpCh9doJP/oQp1vgYqPxo9dooorhO0+dvjV/yPg/69I/5tXnVeofHK2Mfi2yuMcS2YGfcM3+Iry+u+n8COCp8bLujsE1uwY9FuIyf++hX2DXxkrFHVlOCDkGvq/wl4ms/FGg297bTI02wC4iz80b45BH16HuKyxCejNsO90b1FUtS1fTtHtzPqN7BaxjvK4GfoO/4V57/AMLgsr7xdpulaXCWsprgRTXUwxu3cDaOwyRyfyrnjCUtjeU1Hc9PoooqSj5v+Mf/ACUK4/64Rf8AoNcDXffGP/koVx/1wi/9Brga9Cn8KOCp8TNDQv8AkYdN/wCvqL/0IV9fV8g6F/yMOm/9fUX/AKEK+vqwxG6N8Pswrzj406abzwSl2gJazuFc4/utlT+pWvR6paxpsWs6NeabP/q7mJoyfTI4P4HmsIS5ZJm01zRaPj6irOo2E+l6jcWN0hSe3kMbr7g4qtXonnnuPwL1lJNN1DRnf95FILiMHurABvyIH/fVeu18i+HtdvPDet2+qWTfvYTyp6Op6qfYivpjwv410fxXaLJZXCpc4/eWsjASIfp3HuK460GnzI66M01ynRUUUVgbhRXNeIfHnh7w1G/2y+SS4A4toCHkJ+g6fjiuK8GfFO58RePHsrtEt7G5jKWsQ5KuvIye5Iz+lWqcmrkOcU7HrVFFFQWeWfHLUZLfw3YWCNhbq4LP7hB0/NgfwrwSvcvjxAzaRo9wB8qTyIT/ALyg/wDsprw2u2j8BxVvjCvpz4W6Zb6d4B094UAkulM8r92Yk/yAA/CvmOvoj4P+I7bUvCcWktKovbEspjJ5ZCSQw9Rzj8PelXT5R0GuY9Goorm/FvjbSvCNk0l3KJLth+6tUb53Pv6D3P61yJNuyOttJXZ5t8epEN5okQdTIscrMueQCVwf0P5V49Wlr2uXviPWZ9Tv33TSngDoi9lHsKza74R5YpHDOXNJsB1r690D/kXNL/69Iv8A0AV8hDrX17oH/IuaX/16Rf8AoArHEbI1w+7NGiiiuU6j5I8U/wDI3az/ANf03/oZrIrX8U/8jdrP/X9N/wChmsivSWx5z3O9+D3/ACUS0/64y/8AoBr6Rr5u+D3/ACUS0/64y/8AoBr6RrkxHxHXQ+EKKKKwNji/iJeeXp1raBsGWQuR7KP/AK/6V5wOTius+IFyZdeSHPywxAY9zk/1Fc9plt9s1S1tsZEsqqfoTzXJUd5HwGbTdfHSS72X9ep674esxY6BZwYw3lhm+rcn+dadAAAwOgorqSsrH3lKmqcFBbJWPPvF/hOY3E2qWKmRXO6WIDlT3I9RXC173XHeJvBkd8HvNNVY7nq0XRX+noaxqUuqPmc1yRybr4f5r/L/AC+45bw54qudEkEUmZrNj80ZPK+616jY31tqNqlzayiSNu46j2I7GvEJYpIJWilRkkU4ZWGCDV/R9bvNFuhNbP8AKfvxn7rj3qYVHHRnBlmcTwr9lV1h+K/rse00Vl6Lrtnrlt5lu22RR+8iY/Mv+I961K6E09Ufa0qsKsFODumRT2tvdJsuII5lHaRAw/Wlhgit4xHBEkaDoqKAP0qSimPljfmtqFFFYmv+JbTQ4SGIlumHyQg/qfQUm0ldkVq1OjB1KjskXtT1S00m0NxdyBF6Kvdj6AV5br/ia71yYqSYrVT8kIPH1Pqaoanqt3q10bi7lLt2HZR6AVXtraa7nSC3jaSRzhVUZJrmnUctEfFZjm1TGP2dPSHbq/X/ACIwCTgDJNejeCfDlxYM2o3imOR02xxnqAe5/KrXhrwfDpW26vAst51A6rH9PU+9dVWlOnbVnq5TkzpSVevv0Xb1CuY8d2f2nw8ZgMtbyBx9Dwf5j8q6eqmp2wvNLurYjPmRMo+uOK1krqx7mMo+2w86fdM8Pr1zwZd/a/DNuCctCTEfw6foRXkh6mu/+HFzmK+tT2KyD9Qf5Cuak7SPjsgq8mMUf5k1+v6Hd0UUV1H3QUUUUAFFFFABXyr4/wD+R+1v/r7f+dfVVfLvjvT72Xx1rTx2k7I105DCMkHmujD/ABMwr7I5Orukf8hqx/6+I/8A0IU3+y9Q/wCfG5/79N/hVzSdNv11mxY2VwALhCT5Tf3h7V1M5VufW9FFFeaeiFFFFABXIfEPwYnjDQtkO1dRtsvbOeMnuhPof5gV19FNNp3Qmk1ZnxvdWs9ldS2t1E8M8TFHjcYKkdjUNfTvjX4d6Z4wj88n7LqSrhLlFzu9A47j9R+leEeIfAPiHw3I32uweS3B4uIAXjI+o6fjiu2FWMjinScTma2bHxb4h02MR2es30UY6IJm2j8OlY1FaNJ7kJtbHQ3HjnxTdRlJdevyp6hZiv8AKsGSWSaQySyM7tyWY5JplOSN5HCRozM3AVRkmhJLYG29xtfS3wp8Q/274Lgilfdc2B+zyZPJUD5D+XH4GvG9B+GHifXWVvsLWVues13lOPZfvH8q9v8ABHgOz8F20vk3MtxdXAAmkb5VOOgC9up9TWFeUXG3U3oxknfodbVHWdTi0bRbzUpuY7aFpCPXA4H4nir1MlijmieKVFeNwVZGGQwPUEVyI6mfHd5dzX97Pd3Dbpp5GkdvVicmoK9r8W/BUTSyXnhqVYyx3GymbA/4A3b6H868n1Tw9rGiyFNS025tiP4njO0/Ruh/A16EZxlscEoSjuZuSOhqb7Zcldv2iXb6bzioKKsgKKVVZmCqpLE4AA611nh/4ceJfEEiGKwe2tyebi6BjUD2B5P4Ck2luNJvY5zTdOutW1GCwsomluJ3CIg9f8PevqzwvoMPhrw5Z6VEQ3kp+8cD77nlj+f6VleDPAGmeDrffF/pGoOuJbp1wceij+EV1tcdWpzaLY66VPl1e4UUUVibHlPxy0d7nQrHVo1z9klMchHZXxg/mAPxrwevsXUbC21XTriwvIxJbzoUdT3B/rXzR4z8Aap4SvJGaJ7jTS37q6RcjHYN/dP+RXXQmrcrOWvB35kcjUkM81u++GV42/vIxB/So6K6DnHyzSzvvlkeRj3Zsmlgme3uIp4ziSNw6n0IORUddDoXgjxD4ikUWGmy+Uf+W8o2Rj/gR6/hmk2luNJvY+o9NvU1HS7S+jxsuIUlXHowB/rVqsfwrpNxoXhiw0u6uEnmto9hkQEA8nAGfQcfhWxXnPfQ9Bbanzf8Y/8AkoVx/wBcIv8A0GuBr0b4vWV3P4/uHhtZpE8mIbljJH3a4T+y9Q/58bn/AL9N/hXfT+FHDU+Jkuhf8jDpv/X1F/6EK+vq+S9D02+XX9OZrK4AF1GSTEePmHtX1pWGI3Rvh9mFFFFcx0Hk3xc8BSakh8RaXCXuYkxdxIOZFHRx6kDr7fSvCq+zq8v8bfCG11mWTUNDaOzvWJZ4GGIpT6jH3T+n06100q1lyyOerSvrE8Bp0cjxOHjdkdTkMpwRWnrPhrWdAnMWp6fPb4OA7LlG+jDg/nWVXSnc5mrHQW3jnxTaRhIdevwo6Bpi386hvfF3iLUU2XetX0qHqhmYKfwHFYtFLlXYOZgSScmp7K7m0++gvLd9k0EiyI3owORRa2V1fTCG0tpp5T0SJCxP4Cu+8O/B3X9VdJNSC6Zank+Z80hHso6fiRRKSW44xb2PedD1WHXNDs9Tg/1dzEHx/dPcfgcj8K0KyvDvh+z8MaNFpdiZWhjJO6Vskk9T7fQVq157tfQ71e2pyvxF0F/EPgq9tYULXMQE8KjqWXt9SMj8a+W+hr7OrxT4k/C24N3Nrfh+AyxyEvcWiD5lbuyDuD6fl7b0KiXuswrQb95HjlSQTzWsyzW8skUqnKvGxVh9CKa6NG7I6lWU4IIwQabXWcp0X/CeeK/J8r+37/ZjH+tOfz61gzTy3MzTTyvLK5yzuxYk+5NNRHkdURSzMcAAZJNeoeBvhHe6nNHf+IIntLEHcLdvlll+o/hH6/zqG4wV2WlKbscU/ha9i8GjxJMDHbyXKwRKRy4wxLfTIx+dYVfSvxR0sS/De6t7ODAtjE0cUa9AGAwAPY186/2XqH/Pjc/9+m/wpU58yuOpDldioOtfXugf8i5pf/XpF/6AK+TRpeoZ/wCPG5/79N/hX1noQK+HtMDAgi0iBBGCPkFZYjZGmH3ZoUUUVynUfJHin/kbtZ/6/pv/AEM1kV0HifTr5/FesOlncMpvZiCIjg/Ofasr+y9Q/wCfG5/79N/hXorY857nZfB7/kolp/1xl/8AQDX0jXzr8I7K7g+INo81rNGnlSjc0ZA+4a+iq5a/xHXQ+EKKKKwNjxzxTN5/ia/fOcSlfy4/pVnwVb+f4ntiekYZz+AOP1xWRqb+Zql2/wDemc/mTXTfDuMNrc8h/gtzj8WWuSOsz8+wv77MYt9ZX/G56XRRRXWfoIUUUUAYPiHwva65GZBiK7UfLKB19m9a8s1DTrrTLpra6iMci+vQj1B7ivcaz9W0e01m0MF0nP8ABIPvIfasp01LVHiZnk8MVepS0n+D9f8AM8cs7240+5S4tZWjlQ8EV6h4b8WW+sosE+2G9A5Xs/uv+Fee654fu9DuNkw3wsf3cqjhv8D7Vlo7RuHRirKcgg4IrGMnBnzWFxmIy6q4tadU/wCvxPeaK4fw143SULaas4RwMLcHof8Ae/xqj4m8avdb7PTGKQdHm6M/09BW/tI2ufVSzrCqh7ZP5db/ANdTX8S+M4tPDWmnMst10aTqsf8Aia83nnluZnmmdnkc5ZmOSTUddB4e8LXWtyCRsw2in5pSOvsvqawblNnylfEYnMqyilfslsv67mfpOj3es3YgtY892c/dUepNeqaF4etNCt9sQ8ydh88zDk+w9BV2w0610y1W3tIhHGOvqx9Se5q1W8KajqfU5blFPCLnnrP8vT/MKKKK0PYCiiigDxHV4Ps2sXkGMBJnUfTJxW/8PpjH4gePPEkLD8QQf6Gs7xcnl+Kb4erg/moP9af4MkKeKrPH8RYH/vk1yLSZ+fYf9zmKS6Tt+Nj12iiius/QQooooAKKKKACiiigAooooAKKKKACiiigAooooAKKKKAMe+8KeH9TYteaNYyuermFQ35jmstvhn4OY5Ohw/hI4/8AZq6yiqUpLZkuMX0OYh+HXhCA5TQbU/74L/zJrbstI03TRix0+1tv+uMKp/IVcopOTe7GopbBRRRSGFFFFABSMqspVgCD1BFLRQBl3HhvQ7okz6NYSE9S1shP8qrL4L8MK2R4f00H/r2T/Ct2inzMVkU7XSNNscG00+1tyOhihVf5CrlFFIYUUUUAFFFFABSMquhR1DKwwQRkGlooA5m++HvhPUXZ59Etg7dWiBj/APQSKz0+EvgxH3f2W59muJCP/Qq7aiq55dyeSPYxNP8AB/h3SmDWWjWcbjo5iDN+Zya2+gwKKKTbe40ktgooopDCiiigAooooAKKKKACiiigBskaSoUkRXRuCrDINYN34H8L3zFp9CsSx6skQQn/AL5xXQUU02thNJ7nJf8ACsvBuc/2HF/39k/+Kq1b+AfClqQY9BsiR0Lx7/8A0LNdHRT55dxcsexDbWdtZx+Xa20MCf3YkCj8hU1FFSUFFFFABRRRQBkap4W0LW236jpVrcSf89GjAf8A76HP61jD4W+DQ+7+xk+hmkx/6FXYUVSlJbMlxi90ZWmeGtE0Y7tO0u1tn/vpGN3/AH11rVooqW29ykktgooooAKKKKACiiigAooooAKKKKACiiigDwm55upT/tGux+HH/H/eH/pkP51yN+nl6hcJ/dkYfrXVfDqQDV7qP+9Bn8mH+NckPjR+fZXpj4X7v8mek1ynjjW7nS7KCC0cxyXBOZB1AGOB+ddXWR4h0KLXrAQs2yZDuifHQ+h9jXTNNrQ+1x8KtTDTjRdpdDzHTfEmp6bdCZLqSRc/NHIxZW+v+Neo6Jr1prlt5kDbZVH7yInlf8R715HqOm3Wl3bW13EUdenoR6g9xTLO9uNPukuLWVo5UPBFc8ZuLsz4/A5pXwVTkqXceqe69D3Oiud8N+KrfWoxDNthvQOUzw/uv+FdFXSmmro+2oYiniIKpTd0yG6tYL23e3uYlkicYKtXmPiXwjPpDNc2u6ayJzn+KP2P+NeqUjKGUqwBUjBBHWpnBSOXH5dSxkLS0ktn/XQ8For0TW/AK3E5n0uSOHd1hkyFH0Iz+VW/D/gqDTHFzfMlxcA5RQPkT356msPZSvY+UjkeLdb2bVl36GL4Z8FPdFLzU1KQdUh6M/19BXokcaQxrHGioijCqowAKdRXRGKitD67BYClg4ctNa9X1YUUVn6vrNpotqZ7p+T9yMfec+3+NU3bc6qlSFOLnN2SLV1dwWVs9xcyrHEg5Zq811/xreX8zRWEj21spwCpw7+5I6fSsrXPEF5rlxvnbbCp/dxKflX/ABPvWWiNI4RFLMTgADJNc06jeiPjcyzqeIfs6Gkfxf8AwDtfBniW9k1SPT7uZ545gQhc5KkAnr6cV6JXHeEPCkmmyLqF9xcFf3cX9zPc++K7GtqaajqfQ5PDEQwyVfe+l97Hk3jcY8VXXuE/9BFV/CX/ACNNh/vn/wBBNSeMpPM8VXvsVH5KKb4PUt4qsfZmP/jprn+38z5OWuZ6fz/+3Hr9FFFdZ+gBRRTJRKVHlMitnksuf6igB9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Nl7/wA9oP8Av0f/AIqgCzRVbZe/89oP+/R/+Ko2Xv8Az2g/79H/AOKoAs0VW2Xv/PaD/v0f/iqNl7/z2g/79H/4qgCzRVbZe/8APaD/AL9H/wCKo2Xv/PaD/v0f/iqALNFVtl7/AM9oP+/R/wDiqkiW4DHzZI2XHAVCP6mgDx3xJB9n8R38eMfvmb8zn+taHga4EHiaFT/y1Rk/TP8ASrHxAtDDryzgfLPEDn3HB/QCud027NjqVtdDP7qRWOO4B6VyP3Zn57U/2XMG39mV/le/5HuNFIrK6K6nKsMgjuKWus/QjP1bR7TWbQwXSc/wSD7yH1FeVa5oF3odzsnXdEx/dyqOG/wPtXstQXlnb39q9tcxLJE45U/z+tZzpqR5OZZVTxkeZaT7/wCZ4bHI8UiyRsVdTkMDgg16N4Y8ZpdhLLU3CXHRJjwH+voa5vxJ4UuNFkM8O6WyY8PjlPZv8a5usE5QZ8nRr4nLK7TVn1XR/wBdGe90V5z4Y8aPbFLLU2LwfdSY8lPr6ivREdZEV0YMjDIZTkEV0xkpLQ+2wWOpYyHNTevVdUOoooqjsCiiuL8TeNEtPMstMYPP915hyE+nqfeplJRV2c2KxdLC0/aVX/wfQ1PEXim20SMxJia8YfLGDwvu3+FeXX+oXOp3b3N1KZJG9eg9h6Cq8kjyyNJIzO7HJZjkmtHRtCvNbufLt0xGD88rfdUf57VzSk5s+JxmOxGY1VCK06RRUsrG41C6S2tYmklboBXqHhzwpb6KizzbZr0jl8cJ7L/jWho2h2eiW3lWyZcj55WHzN/9b2rTraFO2rPossyaGGtVraz/AAX/AAfMKKKp6teCw0m6uieY4yV+vb9cVqe3OahFyeyPINcuPtWuXs3Zpmx9M8fpWz4BhMniMPjiKJmz+n9a5cnLE+td/wDDi0Iivbw9ysa/zP8ASuSGsz4HLIuvj4t97/qd3RRRXWfoAUUUUAFFFFABRRRQAUUUUAFFFFABRRRQAUUUUAFFFFABRRRQAUUUUAFFFFABRRRQAUUUUAFFFFABRRRQAUUUUAFFFFABRRRQAUUUUAFFFFABRRRQAUUUUAFFFFABRRRQAUUUUAFFFFABRRRQAUUUUAFFFFABRRRQAUUUUAFFFFABRRRQAUUUUAFFFFABRRRQAUUUUAFFFFAHJ+PtPNzoqXSLl7Z8nj+FuD+uK8wr3a5t47u1lt5RmOVCjD2NeJ6jZSadqE9pKPnicr9fQ/jXPWjrc+O4iwzhVVdbS0fqv+B+R6h4N1MahoESM2Zbf90w9h90/l/KuhryPwjrX9j6uvmti2n+SX29D+H8s1651GRWlOV4nt5NjFiMMk/ijo/0YUUUVoesNdEkRkkUMjDDKwyCK878T+C3tS97pil4Orwjkp7j1FejUVMoqS1OLG4GljIctRa9H1R4JXSeG/Fdxo0ggnLTWTHlM8p7r/hXR+J/BaXYe90xAk/V4RwH9x6GvOnR4nZJFKspwQRgiuZqUGfFVqOJyyumnZ9H0f8AXVHuVpeW9/bJcW0qyROOGH+etT141oev3eh3O+E7oWP7yJjw3+B969W0nV7TWbMXFq+ezofvIfQ1vCopH1uW5rTxkeV6T7f5EupLM+l3aW+fPaFxHj+9g4rxB1ZXZWBDA8giveazrjQdKurg3E9jC8pOSxHX6+tFSDlsZZtlc8a4yhKzXc858N+E7jWXE84aGzB5fHL+y/416hZ2Vvp9qltaxLHEvQD+Z9TUyqqKFRQqgYAAwBS04QUTpwGW0sHH3dZPd/10CiiirPRCuK+IWpiKyh05G+eU+ZIP9kdPzP8AKuwuJ4rW3knmYLHGpZiewFeMazqcmr6pNePwHPyr/dXsKyqysrHhZ9jFRw/slvL8uv8AkUOpr2PwvYf2d4etYmGJHXzHz6tz/LA/CvNfC+lHVtbhiZcwofMl/wB0dvx4H417FU0Y9Ti4cwz97EP0X6/oFFFFbn1QUUUUAFFFFABWFd+LtHsvE1v4enuCuoXCgooU7RnOAT2Jx+o9a2Lm4itLWa5ncJDChkdj2UDJNeGvod74j8M6z49AdNR+2C6s+TlYYjg4+g/9A960hFPcicmtj3eiszw9rEWv+H7HVIsBbiIMyj+FujD8CCK06zatoWncKKKKAGTSCGCSUgkIpYgewrF8JeKLfxdozala28sEYlaLbKRnIAOePrWtff8AIPuf+uTfyNcB8FP+REf/AK/JP/QVq0lytktvmSPRqKKKgoKKKy7TxDpl7rd5o8M5N/aANNCyMpAOOQSMEcjp60WYXNSis/WNasNAsPtupTGG2DhDJsLAE9M4HA96TV9d07Q7KO71C4EcMkixxlVLF2PQADJNOzFdGjRR2rL0fxDpmvNdjTbgzi1l8qVtjBQ3oCRz+FFmO5qUUUUgCiiub1rx54b0Gc297qSG5BwYYVMjg+4XOPxppN7CbS3Okorl9H+IfhrW7xbO2v8Ay7pjhYriMxlj6DPBPtmuooaa3BNPYKKKKQwoqnqmp2uj6bNqF67JbQjdIyoWIGcZwOafp+oWuq6fBfWUoltp0DxuBjI/GnZ2uF9bFmiiszTPEGm6zeX1rYTmaSxk8qfCEKrcjAJGD0PSlZhc06KKKACiiud13xz4e8O3H2a/vwLn/nhEhkcfUDp+NNJvYTaW50VFcppfxH8L6tdLaxaj5NwxwsdyhiyfQE8Z/Guroaa3BNPYKKKKQwooooAKKKKACiijoMmgDC1vxdo/h/UbGx1G4Mc962IgFJA5Ayx7DJ/Q1u14rPoj/Em78Va6oLR2yfZdL5PLJ82R9cf+PmvRfAWv/wDCR+D7K8ds3Ma+RcevmLwSfqMH8a0lBJGcZts6WiiiszQKKKKAOf8ADHiy28UNqAt7aaH7FP5L+YR8x55GPpXQV5d8KbiG0j8VXFxKkMMd+WeSRgqqPm5JNbUnxa8Hx3fkf2jIwBwZFgcp+eK0lB8zUUZxmuVOTO3oqG0u7e/tIrq0mSa3lXckiHIYVNWZoFFFFABRUdxcQ2lu89xKkMMY3PJIwVVHqSa42f4seEIZ2jF/LKFOGkjt3ZR+OP5U1FvZCcktztqKz9I1vTNetPtWl3kVzEDglDyp9COoP1rQpWsO9wooooAKKbJIkMbSSuqRqMszHAA9Sa4+8+KPhO0uGhXUHuWX7xtoWkUfiBg/hTUW9hOSW52VFY+g+KdF8SxM+lXyTlBl48FXX6qece9bFDTW4Jp7BRRRSGFFFc3r3jzw54bn+z6hqCi4HWGJS7j6gdPxppN6ITaW50lc/wCGPFlt4obUBb200P2KfyX8wj5jzyMfSk8P+N/D/iaQw6bfq9wBnyZFKPj1APX8K5P4Q/6zxP8A9hA/+zVSjo7k82qsem0UUVBYVxXj3QzcW66pAuZIhtmA7r2P4f56V2tIyq6MjqGVhggjgiplHmVjmxmFjiqLpS6/gzwWvSfBPiQXcC6ZdP8A6RGP3TE/fUdvqP5fSuX8V+HX0W+8yIE2cxzG390/3TWDFK8MqyxsVdTlWBwQa5k3CR8NQrVstxT5lto13X9bHvFFcv4Y8WxatGlrdssd6BgZ4En09/auorqTTV0fd4bE08TTVSm7oKKKKZuFc54k8K2+tRmaHbFegcPjh/Zv8a6Oik0mrMxr4eniKbp1FdM8JubeW0uZLeZdskbFWHoRXTfD+V08QNGGIR4W3DscYNY/iL/kYtQ/67v/ADNavgH/AJGQf9cmrljpM+DwUfZ4+EV0lb8T1Oiiius/QgooooAKKK4jxd4tWFJNO06TMp+WWVT932Hv7/5Eykoq7OXF4unhabqVH/wSh438SC6kOl2j5hjb98w/jYdvoP5/SuKAJOB3ortPBPhs3My6pdp+4jP7lWH32Hf6D+dc2s5Hw/7/ADPFeb+5L/gHTeENE/sjSg8q4urjDyZ6qOy/59a6GiiupKysj7zD0IUKSpQ2QUUUUzYKKKKACiiigDgvilqM/wDY9p4dsTm+1mdYFA6iPI3H6cgfQmuv07SrbTdFt9KiQG3hhEO0j7wxg5+v9a8qGmt8SviRqlyL66tdO0lBbwTWrbW3ZI4Pud5+mK6P/hVqf9DX4i/8C/8A61bNJJRbMk225JFb4dyP4e8R654MuGO2CU3VkW/iibGf0Kn67q9JrxfxN4cl+Hes6N4pttRv7+OOfybprp97BCOgPoRuH1xXssUsc8KTRMHjkUMrDoQeQamovtLqOm/svoPooorM0IL7/kH3P/XJv5GuA+Cn/IiP/wBfkn/oK1399/yD7n/rk38jXAfBT/kRH/6/JP8A0Fa0XwMh/Gj0aiiisywrzfx2p8M+MNF8YwgiDf8AY7/HdD0J/DP/AHytekVleJNFi8Q+Hb7S5cfv4iEY/wALjlT+BAqoOz1JmrrQk1vS4Nf0G706UgxXUJUN1weqsPocH8K8s8Jz3vi3xDouk6jGwj8MRsbrcciSZW2J9cAD8jWx4e8atp/wuvJ7w41LRwbJo36mQfLHn9Af901m6do8vw/v/DWtTM+NQBtdWZiTiSQ7lJ+h4J/2fetYppNfcZSabTO3+IGvnw74PvLmNsXUo8i3A6724yPoMn8Kk8C+Hx4a8I2Viy4uGXzbj/ro3J/LgfhXNawP+Eu+KtjpI+fT9DT7Vc+jSnBVT/47/wCPV6RUS0ikaLWTYUUUVmWHUYNYOn6H4b8Jxs1vDaWZdizTTON7En+8xzj2qbxVq0mheFtR1OFA8tvCWQHpu6DPtk1yXg7wXpmsaJa69r4Or6jfRiZpLliyoD0UL04q0tLt6EN62W5Y+Imn6P4g8H319by20t5YxGeG4gdWddvJGR2I/pW94J1ObWPBmlX9yxeeSACRj/EykqT+OM1zfjfwT4XtPCOqX0OmQWlxBbO0ckLGP5scAgHBycDBrW+GX/JOdH/65v8A+jGqnbk07kq/Pr2OtooorI1Ibu1hvbOa1uEDwzIY5FPdSMEV598MbibSLzWPBt45M2mzGS3J/jiY9R+YP/A69Hrzbx9G3hvxXovjKBSIlcWl+B3jboT+GfxC1pDW8e5E9LSOv8W62vh3wtf6mSA8UREQPeQ8L+pFZfw30NtE8G2vng/a7zN1cE9Sz9AfoMfjmsbxqw8UeMNA8KwsHtQft97tOQYx90fjz/30K9HAAGAMAUnpG3cFrK/YKKKKgsbIWEbFBlgDge9eU/Ca/wBJVNROpzQx+I5btzP9pIWUjjhc++7IH+FesVz+ueCPDviJ2l1HTInnYczR5Rz9SOv45q4ySTTIkm2mi5rPh7SPENr5Gp2MVwh5DEYZfow5H4VpRosUaxooVEAVQOwFeWa94V1TwJpU+teGtfvBb2uHksbtvMjZcgHHbv6Z969E0DVP7a8P2GpmPyzdQLIU/ukjkUSWl09Ai9bNamjRRRUFhRRRQAUUUUAFcj8SNdfRPB9wLcn7Zen7Lbqv3tzcEj6DP44rrq8k8SWzfED4oRaFHczQ2GkRF5poThlkOM4PrnaPwNXTV3d9CKjaVkegeEdCXw54WsdMAHmRx5mI7yHlv1P6Vx/h/wD4pL4p6noTfJYawv2u0HYPySB/48P+ArVv/hVqf9DX4i/8C/8A61cz418DXHhbT7bxLYavqV9c6dcI5F5Lv2pnqOPXGfY1cbNtX3IldJO2x7NRVPSdSh1jSLTUbc5iuYlkX2yOn1HSrlYmwUUUUAeHeAfDjeJdY1qC/kY6Lb35mkt1OPPlydoYjnaBk49xXrd14Y0S80t9Ol0u1Fqy7QiRKu33GBwfeuI+EP8ArPE//YQP/s1em1rVk+YypRXKeZfB2Sa2t9e0OSQumnXpVCe2SwP6pn8a9NrzL4Xf8jT42/6/x/6HLXptKr8RVP4QooorMs8w1/f44+JK+F3kddG0yMXF4iHHnPwQCf8AgSj/AL6r0a106ysbRbS1tIYbdRtEcaALj6V5Be+HdPufjRqFhrTTxw6jEJrR4pTHubA4z3+64/Cuv/4VP4c/56al/wCBZraSVkrmMW7t2Mjxlp0fgTWLLxdosYt4HnEGo2sYwkiN/FjoDwfxwfWvTkdZEV0OVYZB9RXn9x8L/B6yxW1zdXQkmP7uKW95kI9AevWu+ghW3t44EzsjQIuTk4AxUzaaRcE02SUUUVmWUdX0iy13TZNP1CIy20hBZQxXOCCORz2qCGTQNBiWyhl0+wVRgRB0j/SuY+JesX9qmj6Lp9y1o+r3QgkuV4MaZUHB7E7h+VaVj8OfCtlbiM6TDcv/ABzXP7x3Pckn+lXa0dWRf3tEcl44htPD/i7w74m0byo3ubryLnyCNkynGc44yQT+npXq9eMfEnwzoeg3ugS6XapazT3o3xo52sARztJwOvUV7PVTtyoUPiaCiiisjQ5zx1r7+GvCF9qMOPtAURwZHR2OAfw5P4VhfDzwPZafo8Gr6nAt3q98onklnG8oG5AGe+Dyeuan+LdhNffD+7MKljbSJOwH90HB/IHP4Vv+EdWt9a8Kabe27Aq0Cq4B+66jDKfoRWm1PQz3nqQa/wCD9O1qFZYY0stThO+2vYECvG46Zx1Hsa474Med5PiL7SQZ/to8wr03c5x+NeoSSJFE0kjqkaAszMcAAdSa8x+DcqXCeI5ozujkvtyn1ByRTi24MTSU0eoUUUVkahRRRQBXvbKDULSS1uYw8UgwR6e4968m8Q+HLnQrk5BktXP7uUDr7H0New1FcW8N3A8FxGskTjDKw4NROCkeZmWWU8bDtJbP9H5HhSsVYMpIYHII7V22g+O5IAttqoaSMcCccsPr6/z+tQ+IPA89mWudNDT2/Ux9XT/EVx5BUkEYI7Guf3oM+QTxeWVuz/B/5nudpeW19AJrWdJYz3Q5/wD1VPXhlnf3dhMJbWeSJx3VsZ+vrXWaf8Q7uIBL+3Scf30O1v8AA/pWsaye59DheIaM1auuV/ev8z0eiuctPG+i3QAeZ4GPaVD/ADGRWtDq+m3AzDf2z+wlGa1Uk9j2aWLoVfgmn8zyTxF/yMWof9d3/ma1fAP/ACMg/wCuTVk+ISG8QX5BBBnfBB9zWt4B/wCRkH/XJq5Y/GfD4X/kYx/x/qep0UVm6rrun6Mq/bJsO3KxqMsf8+9dTaW597UqQpR55uy8zSqK5uYLSBpriVIo16sxwK4XUPiKxBXT7QL/ALcxyfyH+NcfqGq3uqS+ZeXDynsCeB9B0FZyqpbHh4riChTVqPvP7kdT4i8cPdq9ppZaOEjDTHhm+noP1+lcVSgEnAGSa7Tw34JluWS71RTHB1WE8M/19B+tY+9Nnzn+1ZnX7v8ABL9Cj4V8LSavMt1cqUskPPYyH0H9TXqUcaRRrHGoVFGFUDAAojjSGJY4kVEUYVVGABTq6IQUUfZ5fl9PB0+WOre7/roFFFFWd4UUUUAFFFFABVHWYr6fRryHTHjS9kiZIXlJCqx4ycA9OtXqKAOY8B+FT4R8NpYSvHJdvI0txJHnDMeBgnnAAFdPRRTbbd2JJJWRk+JtEj8ReHL7SpNo8+MhGborjlT+BAqv4N0zU9F8MWum6rLBLPbAxq8LEgoPu9QOQOPwFb1FHM7WCyvcKKKKQxsiLLG0bDKsCp+hryvSPBPjvwrNc2Ogavp40uWUyK1wpLL2zjaecAd8cV6tRVRk4kyimNTdsXfgtj5sdM06iipKCiiigDzvUvhvNeeP11eO5iTR5pY7m7tdxzJKgOOMYIJ55Pc11vijQ4/Efhu90tyqtNH+7c/wOOVP5gVr0VTm3byJUEr+ZyXgLwpc+GNPu31K4S51S9mMtxOjFsgfdGSAT3P411tFFJtt3Y0klZBRRRSGV76yt9SsLiyuk3288ZjkX1BGDXnuneHfHXhBWsNCu9O1HSgxMKXu5Xiyc44/x/AV6VRVKTWhLinqcJJ4O1zxJBJ/wluqQOuxvJsbJCsKOQQHYnlyM5A9q1fAeh6p4c8NLpeqXEEzQSt5JhzgRnkA5A5yW/Oumooc21YFBJ3CiiipKCsXxdZWeoeEtUt79xHbG3dmkI+5tGQ34EA1tV5r47ufFHiGW48K6VoU8VrLIiyai7YjZOCcccDPXk9MY5qoK7Jm7Ig+DWl3Emm3XiG/d5Z7kLbQO5yRFGAOPbIA/wCA16jVLSNMh0bR7TTbcfuraJY1Prgcn6k8/jV2icuaVwhHljYKKKKkohu7ZbyzntXeREmjMbNG21gCMZB7GuDg8PeOvDS/Z9E1mz1OwXiOHUlIdB6Bh1/P8K9CoqlJolxTPOb3w3418XILLxDfWGn6UWDSwWALPLg5wSf8fwNegWlrDY2cFpbII4IEEcajsoGAKmoocm9AUUgoooqSgooooAKKKKAI5/NFvJ5AQzbD5Yc4XdjjPtmuS8A+ELrwxbahPqc0Nxqd/OZZpYiSMdhkgdyx/GuxopptKwmk3cKrahYw6np1zY3K7obiNonHsRirNFIZyngDw/qvhfQpNK1Ke3njjmZrZ4WY4Q8kHIGOcn8a6uiim3d3YkrKwUUUUhnH+BPCl94YbWDeywSfbbrzo/JYnA565A55rsKKKcm27sSSSsjj/BvhS+8O6z4ivLuW3ePUrkTQiJiSo3OfmyBz8w6ZrsKKKG23dgkkrIKKKKQznfFvg+y8WWcSyyPbXlu2+2u4vvxN/UcDisGOH4n2Ef2VJtEv1UYS6m3K+PVgMc16BRVKbSsS4pu5xWg+CbtNcHiDxPqI1LVUGIFRcQ24/wBkev4D8+a7Wiik5N7jUUtgooopDOd8ZeE7fxdo4tHma3uYX822uFHMb/1B/wA9KwbaL4oW8S2bSaFOF+UXkpfcR6kDGT+FegUVSm0rEuKbueZ6/wDDXUtX00Xcmri78RLOkouZhsiRVz+7RQDtGTnpzivRrUTrZwLdMrXAjUSso4LY5I9s1NRQ5NqzBRSd0FFFFSUNkjSWNo5FV0cFWVhkEHqDXmsngHxD4Z1Ke78E6rFFaztuewu8lAfY4Of0Pua9MoqoycSZRTPPU8MeL/ErLF4s1W3g00HMllp4I872ZvT2yfwq94P8IX3hbxBrTrPbnSLx/NghjXDRtngYxwADjr6V2lFNzdrCUFe4UUUVBYUUUUAFFFFABWLq/hfTdYy8sXlTn/lrHwT9fWtqik0nuZVaNOtHkqK6PLNT8C6pZEvbBbuLsY/vf98/4Zrm5YJYJCksbo46qwwRXu9QXNnbXibLm3imX0kQGsnRXQ8DEcOUpO9GXL5PVf5/meF0uSOhNesXPgnRLklhA8LHvG5/kcisuX4c2nJivpl/30DfyxWbpSPKqZBjI7JP0f8AnY86rqfAAJ8SZA6QsT+lWpPAYRsDUe//ADw/+yrr9A8O2uhQt5RaSaQfPKwxkegHYU4U5c12a5blOJjiYzmrKLvuv0NmvJvG0dwnia4aYNtYKYyem3A6frXrNVrzTrPUEVLu3jmCnK7hyPoa2nHmVj6PM8C8ZR9nF2adzw9UZ2CqpJJwABW/pngzVtRKs8X2aE/xzcH8B1r0+00yxsB/otpDEfVVGfz61bqFRXU8rD8OQTvXnfyX+f8Awxg6L4T07R8SBfPuB/y1kHT6DtW9RRWqSWiPoaNCnQhyUlZBRRRTNQooooAKKKKACiiigAooooAKKKKACiiigAooooAKKKKACiiigAooooAKKKKACiiigAooooAKKKKACiiigAooooAKKKKACiiigAooooAKKKKACiiigAooooAKKKKACiiigAooooAKKKKACiiigAooooAKKKKACiiigAooooAKKKKACiiigAooooAKKKKACiiigAooooAKKKKACiiigAoooo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28" y="3675376"/>
            <a:ext cx="9439275" cy="29847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406" y="3848100"/>
            <a:ext cx="14643679" cy="2042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414"/>
              </a:lnSpc>
            </a:pPr>
            <a:r>
              <a:rPr lang="en-US" sz="12500" b="1" dirty="0">
                <a:solidFill>
                  <a:srgbClr val="41525B"/>
                </a:solidFill>
                <a:latin typeface="Aileron Heavy" panose="020B0604020202020204" charset="0"/>
              </a:rPr>
              <a:t> Testing Types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926266">
            <a:off x="13167065" y="5427548"/>
            <a:ext cx="7620799" cy="90186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22478" y="-1183714"/>
            <a:ext cx="3555479" cy="3448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0" y="8711070"/>
            <a:ext cx="3876675" cy="1225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DDC10A0-C013-4470-846D-5E9F3817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94" y="172236"/>
            <a:ext cx="13881253" cy="1000450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-1543537" y="6763230"/>
            <a:ext cx="5144475" cy="49901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4353887">
            <a:off x="-1145501" y="-1752365"/>
            <a:ext cx="5351080" cy="51905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687063" y="-1652162"/>
            <a:ext cx="5144475" cy="49901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6194015">
            <a:off x="14583760" y="6663026"/>
            <a:ext cx="5351080" cy="5190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01100"/>
            <a:ext cx="3876675" cy="1225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22478" y="-1183714"/>
            <a:ext cx="3555479" cy="34488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89E8B9-9DD4-4317-AA7C-86A85B3FA00B}"/>
              </a:ext>
            </a:extLst>
          </p:cNvPr>
          <p:cNvSpPr txBox="1">
            <a:spLocks/>
          </p:cNvSpPr>
          <p:nvPr/>
        </p:nvSpPr>
        <p:spPr>
          <a:xfrm>
            <a:off x="2514600" y="1774968"/>
            <a:ext cx="15544800" cy="8039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Aileron Regular" panose="020B0604020202020204" charset="0"/>
              </a:rPr>
              <a:t>Manual Testing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24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Testing of the Software manually i.e. without using any automated tool or any script.</a:t>
            </a:r>
            <a:endParaRPr lang="en-US" sz="2400" b="1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Different stages for manual testing like unit testing, Integration testing, System testing and User Acceptance testing.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Testers use test plan, test cases or test scenarios to test the Software to ensure the completeness of testing.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Aileron Regular" panose="020B060402020202020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Aileron Regular" panose="020B0604020202020204" charset="0"/>
              </a:rPr>
              <a:t>Automation Testing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sz="24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Tester writes scripts and uses another software to test the software 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This process involves Test Automation of a manual process.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Automation Testing is used to re-run the test scenarios that were performed manually, quickly and repeatedly.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4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Increases the test coverage; improve accuracy, saves time and money in comparison to manual testing.</a:t>
            </a:r>
          </a:p>
          <a:p>
            <a:endParaRPr lang="en-US" sz="2400" dirty="0">
              <a:latin typeface="Aileron Regular" panose="020B060402020202020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54B326C-461D-41AD-9FDD-364302BA6E70}"/>
              </a:ext>
            </a:extLst>
          </p:cNvPr>
          <p:cNvSpPr txBox="1"/>
          <p:nvPr/>
        </p:nvSpPr>
        <p:spPr>
          <a:xfrm>
            <a:off x="6019800" y="268116"/>
            <a:ext cx="823231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 panose="020B0604020202020204" charset="0"/>
              </a:rPr>
              <a:t>Testing Types</a:t>
            </a:r>
            <a:endParaRPr lang="en-IN" sz="7500" spc="225" dirty="0">
              <a:solidFill>
                <a:srgbClr val="21384C"/>
              </a:solidFill>
              <a:latin typeface="Aileron Heavy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3876675" cy="122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-1543537" y="6763230"/>
            <a:ext cx="5144475" cy="49901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353887">
            <a:off x="-1145501" y="-1752365"/>
            <a:ext cx="5351080" cy="519054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87063" y="-1652162"/>
            <a:ext cx="5144475" cy="49901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194015">
            <a:off x="14583760" y="6663026"/>
            <a:ext cx="5351080" cy="5190548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2F73A97-C349-451C-83AC-7003E5E093D1}"/>
              </a:ext>
            </a:extLst>
          </p:cNvPr>
          <p:cNvSpPr txBox="1"/>
          <p:nvPr/>
        </p:nvSpPr>
        <p:spPr>
          <a:xfrm>
            <a:off x="4495800" y="308949"/>
            <a:ext cx="823231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 panose="020B0604020202020204" charset="0"/>
              </a:rPr>
              <a:t>Testing Methods</a:t>
            </a:r>
            <a:endParaRPr lang="en-IN" sz="7500" spc="225" dirty="0">
              <a:solidFill>
                <a:srgbClr val="21384C"/>
              </a:solidFill>
              <a:latin typeface="Aileron Heavy" panose="020B060402020202020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8FB97-CB5C-4ED3-A75A-0933FB1300E3}"/>
              </a:ext>
            </a:extLst>
          </p:cNvPr>
          <p:cNvSpPr txBox="1">
            <a:spLocks/>
          </p:cNvSpPr>
          <p:nvPr/>
        </p:nvSpPr>
        <p:spPr>
          <a:xfrm>
            <a:off x="1600200" y="1600200"/>
            <a:ext cx="16459200" cy="75819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000" b="1" u="sng" dirty="0">
                <a:latin typeface="Aileron Regular" panose="020B0604020202020204" charset="0"/>
              </a:rPr>
              <a:t>White Box Testing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sz="2000" b="1" dirty="0">
              <a:latin typeface="Aileron Regular" panose="020B0604020202020204" charset="0"/>
            </a:endParaRP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White box testing is the detailed investigation of internal logic and structure of the code.</a:t>
            </a: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Also called glass testing or open box testing.</a:t>
            </a: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The tester needs to have a look inside the source code and find out which unit/chunk of the code is behaving inappropriately</a:t>
            </a:r>
            <a:endParaRPr lang="en-US" sz="2000" b="1" dirty="0">
              <a:latin typeface="Aileron Regular" panose="020B060402020202020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sz="2000" b="1" dirty="0">
              <a:latin typeface="Aileron Regular" panose="020B060402020202020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000" b="1" u="sng" dirty="0">
                <a:latin typeface="Aileron Regular" panose="020B0604020202020204" charset="0"/>
              </a:rPr>
              <a:t>Grey Box Testing</a:t>
            </a:r>
          </a:p>
          <a:p>
            <a:pPr marL="285750" indent="-285750">
              <a:spcBef>
                <a:spcPct val="0"/>
              </a:spcBef>
              <a:buFont typeface="Wingdings" pitchFamily="2" charset="2"/>
              <a:buChar char="§"/>
            </a:pPr>
            <a:endParaRPr lang="en-US" sz="20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Its a technique to test the application with limited knowledge of the internal workings of an application.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"The more you know the better” carries a lot of weight when testing an application. 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000" b="1" u="sng" dirty="0">
                <a:latin typeface="Aileron Regular" panose="020B0604020202020204" charset="0"/>
              </a:rPr>
              <a:t>Black Box Testing</a:t>
            </a:r>
          </a:p>
          <a:p>
            <a:pPr>
              <a:spcBef>
                <a:spcPct val="0"/>
              </a:spcBef>
              <a:buNone/>
            </a:pPr>
            <a:endParaRPr lang="en-US" sz="20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 tester will interact with the system’s user interface by providing inputs and examining outputs without knowing how and where the inputs are worked upon.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0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0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Focuses on functional requirement of the software</a:t>
            </a:r>
          </a:p>
          <a:p>
            <a:endParaRPr lang="en-US" sz="2000" dirty="0">
              <a:latin typeface="Aileron Regular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3" y="8706276"/>
            <a:ext cx="3876675" cy="122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165820">
            <a:off x="13027828" y="5553518"/>
            <a:ext cx="7620799" cy="9018697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FE7B59A6-1DE4-415A-9E7A-32386E5B037E}"/>
              </a:ext>
            </a:extLst>
          </p:cNvPr>
          <p:cNvSpPr txBox="1"/>
          <p:nvPr/>
        </p:nvSpPr>
        <p:spPr>
          <a:xfrm>
            <a:off x="5638801" y="419100"/>
            <a:ext cx="112014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7500" spc="225" dirty="0">
                <a:solidFill>
                  <a:srgbClr val="21384C"/>
                </a:solidFill>
                <a:latin typeface="Aileron Heavy"/>
              </a:rPr>
              <a:t>Functional and Non-functional Testing</a:t>
            </a:r>
            <a:endParaRPr lang="en-US" sz="7500" spc="225" dirty="0">
              <a:solidFill>
                <a:srgbClr val="21384C"/>
              </a:solidFill>
              <a:latin typeface="Aileron Heavy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7315D4-F628-4D03-9B94-63726D2A94CB}"/>
              </a:ext>
            </a:extLst>
          </p:cNvPr>
          <p:cNvSpPr txBox="1">
            <a:spLocks/>
          </p:cNvSpPr>
          <p:nvPr/>
        </p:nvSpPr>
        <p:spPr>
          <a:xfrm>
            <a:off x="1479646" y="3161714"/>
            <a:ext cx="15741554" cy="63547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Aileron Regular" panose="020B0604020202020204" charset="0"/>
              </a:rPr>
              <a:t>Functional testing </a:t>
            </a:r>
            <a:r>
              <a:rPr lang="en-US" sz="2000" dirty="0">
                <a:latin typeface="Aileron Regular" panose="020B0604020202020204" charset="0"/>
              </a:rPr>
              <a:t>is a type of software testing in which the system is tested against the functional requirements and specifications. Functional testing ensures that the requirements or specifications are properly satisfied by the application.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ileron Regular" panose="020B060402020202020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2000" b="1" dirty="0">
                <a:latin typeface="Aileron Regular" panose="020B0604020202020204" charset="0"/>
              </a:rPr>
              <a:t>Examples:</a:t>
            </a:r>
          </a:p>
          <a:p>
            <a:r>
              <a:rPr lang="en-IN" sz="2000" dirty="0">
                <a:latin typeface="Aileron Regular" panose="020B0604020202020204" charset="0"/>
              </a:rPr>
              <a:t>Unit Testing</a:t>
            </a:r>
          </a:p>
          <a:p>
            <a:r>
              <a:rPr lang="en-IN" sz="2000" dirty="0">
                <a:latin typeface="Aileron Regular" panose="020B0604020202020204" charset="0"/>
              </a:rPr>
              <a:t>Smoke Testing</a:t>
            </a:r>
          </a:p>
          <a:p>
            <a:r>
              <a:rPr lang="en-IN" sz="2000" dirty="0">
                <a:latin typeface="Aileron Regular" panose="020B0604020202020204" charset="0"/>
              </a:rPr>
              <a:t>Integration Testing</a:t>
            </a:r>
          </a:p>
          <a:p>
            <a:r>
              <a:rPr lang="en-IN" sz="2000" dirty="0">
                <a:latin typeface="Aileron Regular" panose="020B0604020202020204" charset="0"/>
              </a:rPr>
              <a:t>Regression Testing</a:t>
            </a:r>
          </a:p>
          <a:p>
            <a:pPr marL="0" indent="0">
              <a:buFont typeface="Arial" pitchFamily="34" charset="0"/>
              <a:buNone/>
            </a:pPr>
            <a:endParaRPr lang="en-IN" sz="2000" dirty="0">
              <a:latin typeface="Aileron Regular" panose="020B060402020202020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Aileron Regular" panose="020B0604020202020204" charset="0"/>
              </a:rPr>
              <a:t>Non-functional testing </a:t>
            </a:r>
            <a:r>
              <a:rPr lang="en-US" sz="2000" dirty="0">
                <a:latin typeface="Aileron Regular" panose="020B0604020202020204" charset="0"/>
              </a:rPr>
              <a:t>is defined as a type of software testing to check non-functional aspects of a software application. It is designed to test the readiness of a system as per </a:t>
            </a:r>
            <a:r>
              <a:rPr lang="en-IN" sz="2000" dirty="0">
                <a:latin typeface="Aileron Regular" panose="020B0604020202020204" charset="0"/>
              </a:rPr>
              <a:t>non functional parameters.</a:t>
            </a:r>
          </a:p>
          <a:p>
            <a:pPr marL="0" indent="0">
              <a:buFont typeface="Arial" pitchFamily="34" charset="0"/>
              <a:buNone/>
            </a:pPr>
            <a:endParaRPr lang="en-IN" sz="2000" dirty="0">
              <a:latin typeface="Aileron Regular" panose="020B060402020202020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2000" b="1" dirty="0">
                <a:latin typeface="Aileron Regular" panose="020B0604020202020204" charset="0"/>
              </a:rPr>
              <a:t>Examples:</a:t>
            </a:r>
          </a:p>
          <a:p>
            <a:r>
              <a:rPr lang="en-IN" sz="2000" dirty="0">
                <a:latin typeface="Aileron Regular" panose="020B0604020202020204" charset="0"/>
              </a:rPr>
              <a:t>Performance Testing</a:t>
            </a:r>
          </a:p>
          <a:p>
            <a:r>
              <a:rPr lang="en-IN" sz="2000" dirty="0">
                <a:latin typeface="Aileron Regular" panose="020B0604020202020204" charset="0"/>
              </a:rPr>
              <a:t>Load Testing</a:t>
            </a:r>
          </a:p>
          <a:p>
            <a:r>
              <a:rPr lang="en-IN" sz="2000" dirty="0">
                <a:latin typeface="Aileron Regular" panose="020B0604020202020204" charset="0"/>
              </a:rPr>
              <a:t>Stress Testing</a:t>
            </a:r>
            <a:endParaRPr lang="en-US" sz="2000" dirty="0">
              <a:latin typeface="Aileron Regular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23900"/>
            <a:ext cx="3876675" cy="1225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155" y="8420100"/>
            <a:ext cx="3876675" cy="122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165820">
            <a:off x="13448900" y="5777651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10950" y="874513"/>
            <a:ext cx="10266101" cy="853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3" y="8799574"/>
            <a:ext cx="3876675" cy="1225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343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Arial</vt:lpstr>
      <vt:lpstr>Wingdings</vt:lpstr>
      <vt:lpstr>Aileron Heavy</vt:lpstr>
      <vt:lpstr>Aileron Regular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BLue White BG + Blobs Sales Presentation</dc:title>
  <cp:lastModifiedBy>Yogeswari Kannan</cp:lastModifiedBy>
  <cp:revision>44</cp:revision>
  <dcterms:created xsi:type="dcterms:W3CDTF">2006-08-16T00:00:00Z</dcterms:created>
  <dcterms:modified xsi:type="dcterms:W3CDTF">2022-04-16T02:51:13Z</dcterms:modified>
  <dc:identifier>DADyL4Dkous</dc:identifier>
</cp:coreProperties>
</file>