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8" r:id="rId4"/>
    <p:sldId id="275" r:id="rId5"/>
    <p:sldId id="276" r:id="rId6"/>
    <p:sldId id="274" r:id="rId7"/>
  </p:sldIdLst>
  <p:sldSz cx="18288000" cy="10287000"/>
  <p:notesSz cx="6858000" cy="9144000"/>
  <p:embeddedFontLst>
    <p:embeddedFont>
      <p:font typeface="Aileron Heavy" panose="020B0604020202020204" charset="0"/>
      <p:regular r:id="rId8"/>
    </p:embeddedFont>
    <p:embeddedFont>
      <p:font typeface="Calibri" panose="020F0502020204030204" pitchFamily="34" charset="0"/>
      <p:regular r:id="rId9"/>
      <p:bold r:id="rId10"/>
      <p:italic r:id="rId11"/>
      <p:boldItalic r:id="rId12"/>
    </p:embeddedFont>
    <p:embeddedFont>
      <p:font typeface="Aileron Regular"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il Kumar Sukesan" initials="SKS" lastIdx="1" clrIdx="0">
    <p:extLst>
      <p:ext uri="{19B8F6BF-5375-455C-9EA6-DF929625EA0E}">
        <p15:presenceInfo xmlns:p15="http://schemas.microsoft.com/office/powerpoint/2012/main" userId="02d62c324ca92f8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22" autoAdjust="0"/>
  </p:normalViewPr>
  <p:slideViewPr>
    <p:cSldViewPr>
      <p:cViewPr varScale="1">
        <p:scale>
          <a:sx n="45" d="100"/>
          <a:sy n="45" d="100"/>
        </p:scale>
        <p:origin x="834" y="-1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3659611">
            <a:off x="11453307" y="2444298"/>
            <a:ext cx="8883717" cy="10513275"/>
          </a:xfrm>
          <a:prstGeom prst="rect">
            <a:avLst/>
          </a:prstGeom>
        </p:spPr>
      </p:pic>
      <p:pic>
        <p:nvPicPr>
          <p:cNvPr id="3" name="Picture 3"/>
          <p:cNvPicPr>
            <a:picLocks noChangeAspect="1"/>
          </p:cNvPicPr>
          <p:nvPr/>
        </p:nvPicPr>
        <p:blipFill>
          <a:blip r:embed="rId3"/>
          <a:srcRect/>
          <a:stretch>
            <a:fillRect/>
          </a:stretch>
        </p:blipFill>
        <p:spPr>
          <a:xfrm rot="-1363793">
            <a:off x="11486090" y="-3480649"/>
            <a:ext cx="7620799" cy="9018697"/>
          </a:xfrm>
          <a:prstGeom prst="rect">
            <a:avLst/>
          </a:prstGeom>
        </p:spPr>
      </p:pic>
      <p:pic>
        <p:nvPicPr>
          <p:cNvPr id="4" name="Picture 4"/>
          <p:cNvPicPr>
            <a:picLocks noChangeAspect="1"/>
          </p:cNvPicPr>
          <p:nvPr/>
        </p:nvPicPr>
        <p:blipFill>
          <a:blip r:embed="rId4"/>
          <a:srcRect/>
          <a:stretch>
            <a:fillRect/>
          </a:stretch>
        </p:blipFill>
        <p:spPr>
          <a:xfrm rot="9957164">
            <a:off x="-1076970" y="7872102"/>
            <a:ext cx="3555479" cy="3448815"/>
          </a:xfrm>
          <a:prstGeom prst="rect">
            <a:avLst/>
          </a:prstGeom>
        </p:spPr>
      </p:pic>
      <p:pic>
        <p:nvPicPr>
          <p:cNvPr id="5" name="Picture 5"/>
          <p:cNvPicPr>
            <a:picLocks noChangeAspect="1"/>
          </p:cNvPicPr>
          <p:nvPr/>
        </p:nvPicPr>
        <p:blipFill>
          <a:blip r:embed="rId5"/>
          <a:srcRect/>
          <a:stretch>
            <a:fillRect/>
          </a:stretch>
        </p:blipFill>
        <p:spPr>
          <a:xfrm rot="-4353887">
            <a:off x="-578635" y="-1305871"/>
            <a:ext cx="3677034" cy="3566723"/>
          </a:xfrm>
          <a:prstGeom prst="rect">
            <a:avLst/>
          </a:prstGeom>
        </p:spPr>
      </p:pic>
      <p:pic>
        <p:nvPicPr>
          <p:cNvPr id="6" name="Picture 6"/>
          <p:cNvPicPr>
            <a:picLocks noChangeAspect="1"/>
          </p:cNvPicPr>
          <p:nvPr/>
        </p:nvPicPr>
        <p:blipFill>
          <a:blip r:embed="rId6"/>
          <a:srcRect/>
          <a:stretch>
            <a:fillRect/>
          </a:stretch>
        </p:blipFill>
        <p:spPr>
          <a:xfrm>
            <a:off x="465821" y="2548304"/>
            <a:ext cx="7606345" cy="6709996"/>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57400" y="3162300"/>
            <a:ext cx="10286999" cy="2971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114800" y="3498830"/>
            <a:ext cx="11063485" cy="2042226"/>
          </a:xfrm>
          <a:prstGeom prst="rect">
            <a:avLst/>
          </a:prstGeom>
        </p:spPr>
        <p:txBody>
          <a:bodyPr wrap="square" lIns="0" tIns="0" rIns="0" bIns="0" rtlCol="0" anchor="t">
            <a:spAutoFit/>
          </a:bodyPr>
          <a:lstStyle/>
          <a:p>
            <a:pPr>
              <a:lnSpc>
                <a:spcPts val="17414"/>
              </a:lnSpc>
            </a:pPr>
            <a:r>
              <a:rPr lang="en-US" sz="12500" b="1" dirty="0">
                <a:solidFill>
                  <a:srgbClr val="41525B"/>
                </a:solidFill>
                <a:latin typeface="Aileron Heavy" panose="020B0604020202020204" charset="0"/>
              </a:rPr>
              <a:t>Bug life cycle</a:t>
            </a:r>
          </a:p>
        </p:txBody>
      </p:sp>
      <p:pic>
        <p:nvPicPr>
          <p:cNvPr id="3" name="Picture 3"/>
          <p:cNvPicPr>
            <a:picLocks noChangeAspect="1"/>
          </p:cNvPicPr>
          <p:nvPr/>
        </p:nvPicPr>
        <p:blipFill>
          <a:blip r:embed="rId2"/>
          <a:srcRect/>
          <a:stretch>
            <a:fillRect/>
          </a:stretch>
        </p:blipFill>
        <p:spPr>
          <a:xfrm rot="-4337488">
            <a:off x="-2330753" y="-4990885"/>
            <a:ext cx="7620799" cy="9018697"/>
          </a:xfrm>
          <a:prstGeom prst="rect">
            <a:avLst/>
          </a:prstGeom>
        </p:spPr>
      </p:pic>
      <p:pic>
        <p:nvPicPr>
          <p:cNvPr id="4" name="Picture 4"/>
          <p:cNvPicPr>
            <a:picLocks noChangeAspect="1"/>
          </p:cNvPicPr>
          <p:nvPr/>
        </p:nvPicPr>
        <p:blipFill>
          <a:blip r:embed="rId2"/>
          <a:srcRect/>
          <a:stretch>
            <a:fillRect/>
          </a:stretch>
        </p:blipFill>
        <p:spPr>
          <a:xfrm rot="-3926266">
            <a:off x="13167065" y="5427548"/>
            <a:ext cx="7620799" cy="9018697"/>
          </a:xfrm>
          <a:prstGeom prst="rect">
            <a:avLst/>
          </a:prstGeom>
        </p:spPr>
      </p:pic>
      <p:pic>
        <p:nvPicPr>
          <p:cNvPr id="5" name="Picture 5"/>
          <p:cNvPicPr>
            <a:picLocks noChangeAspect="1"/>
          </p:cNvPicPr>
          <p:nvPr/>
        </p:nvPicPr>
        <p:blipFill>
          <a:blip r:embed="rId3"/>
          <a:srcRect/>
          <a:stretch>
            <a:fillRect/>
          </a:stretch>
        </p:blipFill>
        <p:spPr>
          <a:xfrm>
            <a:off x="15622478" y="-1183714"/>
            <a:ext cx="3555479" cy="344881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684140" y="8267700"/>
            <a:ext cx="3876675" cy="122582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222E9255-07B2-4109-BA9F-8D1B818E4B7E}"/>
              </a:ext>
            </a:extLst>
          </p:cNvPr>
          <p:cNvPicPr>
            <a:picLocks noChangeAspect="1" noChangeArrowheads="1"/>
          </p:cNvPicPr>
          <p:nvPr/>
        </p:nvPicPr>
        <p:blipFill>
          <a:blip r:embed="rId2"/>
          <a:srcRect/>
          <a:stretch>
            <a:fillRect/>
          </a:stretch>
        </p:blipFill>
        <p:spPr bwMode="auto">
          <a:xfrm>
            <a:off x="46890" y="867561"/>
            <a:ext cx="9829800" cy="7997936"/>
          </a:xfrm>
          <a:prstGeom prst="rect">
            <a:avLst/>
          </a:prstGeom>
          <a:noFill/>
          <a:ln w="9525">
            <a:noFill/>
            <a:miter lim="800000"/>
            <a:headEnd/>
            <a:tailEnd/>
          </a:ln>
          <a:effectLst/>
        </p:spPr>
      </p:pic>
      <p:pic>
        <p:nvPicPr>
          <p:cNvPr id="2" name="Picture 2"/>
          <p:cNvPicPr>
            <a:picLocks noChangeAspect="1"/>
          </p:cNvPicPr>
          <p:nvPr/>
        </p:nvPicPr>
        <p:blipFill>
          <a:blip r:embed="rId3"/>
          <a:srcRect/>
          <a:stretch>
            <a:fillRect/>
          </a:stretch>
        </p:blipFill>
        <p:spPr>
          <a:xfrm rot="-10800000">
            <a:off x="-1543537" y="6763230"/>
            <a:ext cx="5144475" cy="4990140"/>
          </a:xfrm>
          <a:prstGeom prst="rect">
            <a:avLst/>
          </a:prstGeom>
        </p:spPr>
      </p:pic>
      <p:pic>
        <p:nvPicPr>
          <p:cNvPr id="3" name="Picture 3"/>
          <p:cNvPicPr>
            <a:picLocks noChangeAspect="1"/>
          </p:cNvPicPr>
          <p:nvPr/>
        </p:nvPicPr>
        <p:blipFill>
          <a:blip r:embed="rId4"/>
          <a:srcRect/>
          <a:stretch>
            <a:fillRect/>
          </a:stretch>
        </p:blipFill>
        <p:spPr>
          <a:xfrm rot="-4353887">
            <a:off x="-1145501" y="-1752365"/>
            <a:ext cx="5351080" cy="5190548"/>
          </a:xfrm>
          <a:prstGeom prst="rect">
            <a:avLst/>
          </a:prstGeom>
        </p:spPr>
      </p:pic>
      <p:pic>
        <p:nvPicPr>
          <p:cNvPr id="4" name="Picture 4"/>
          <p:cNvPicPr>
            <a:picLocks noChangeAspect="1"/>
          </p:cNvPicPr>
          <p:nvPr/>
        </p:nvPicPr>
        <p:blipFill>
          <a:blip r:embed="rId3"/>
          <a:srcRect/>
          <a:stretch>
            <a:fillRect/>
          </a:stretch>
        </p:blipFill>
        <p:spPr>
          <a:xfrm>
            <a:off x="14687063" y="-1652162"/>
            <a:ext cx="5144475" cy="4990140"/>
          </a:xfrm>
          <a:prstGeom prst="rect">
            <a:avLst/>
          </a:prstGeom>
        </p:spPr>
      </p:pic>
      <p:pic>
        <p:nvPicPr>
          <p:cNvPr id="5" name="Picture 5"/>
          <p:cNvPicPr>
            <a:picLocks noChangeAspect="1"/>
          </p:cNvPicPr>
          <p:nvPr/>
        </p:nvPicPr>
        <p:blipFill>
          <a:blip r:embed="rId4"/>
          <a:srcRect/>
          <a:stretch>
            <a:fillRect/>
          </a:stretch>
        </p:blipFill>
        <p:spPr>
          <a:xfrm rot="6194015">
            <a:off x="14583760" y="6663026"/>
            <a:ext cx="5351080" cy="5190548"/>
          </a:xfrm>
          <a:prstGeom prst="rect">
            <a:avLst/>
          </a:prstGeom>
        </p:spPr>
      </p:pic>
      <p:sp>
        <p:nvSpPr>
          <p:cNvPr id="10" name="TextBox 9">
            <a:extLst>
              <a:ext uri="{FF2B5EF4-FFF2-40B4-BE49-F238E27FC236}">
                <a16:creationId xmlns:a16="http://schemas.microsoft.com/office/drawing/2014/main" id="{124CC313-5260-4A3B-B9EE-C0978AA7A102}"/>
              </a:ext>
            </a:extLst>
          </p:cNvPr>
          <p:cNvSpPr txBox="1"/>
          <p:nvPr/>
        </p:nvSpPr>
        <p:spPr>
          <a:xfrm>
            <a:off x="9296400" y="901179"/>
            <a:ext cx="8047834" cy="8556188"/>
          </a:xfrm>
          <a:prstGeom prst="rect">
            <a:avLst/>
          </a:prstGeom>
          <a:noFill/>
        </p:spPr>
        <p:txBody>
          <a:bodyPr wrap="square">
            <a:spAutoFit/>
          </a:bodyPr>
          <a:lstStyle/>
          <a:p>
            <a:pPr marL="0" indent="0" algn="just">
              <a:buNone/>
            </a:pPr>
            <a:r>
              <a:rPr lang="en-US" sz="2200" b="1" dirty="0">
                <a:latin typeface="Aileron Regular" panose="020B0604020202020204" charset="0"/>
              </a:rPr>
              <a:t>New</a:t>
            </a:r>
          </a:p>
          <a:p>
            <a:pPr marL="0" indent="0" algn="just">
              <a:buNone/>
            </a:pPr>
            <a:r>
              <a:rPr lang="en-US" sz="2200" dirty="0">
                <a:latin typeface="Aileron Regular" panose="020B0604020202020204" charset="0"/>
              </a:rPr>
              <a:t>When a defect is logged and posted for the first time. It’s state is given as new.</a:t>
            </a:r>
          </a:p>
          <a:p>
            <a:pPr marL="0" indent="0" algn="just">
              <a:buNone/>
            </a:pPr>
            <a:endParaRPr lang="en-US" sz="2200" b="1" dirty="0">
              <a:latin typeface="Aileron Regular" panose="020B0604020202020204" charset="0"/>
            </a:endParaRPr>
          </a:p>
          <a:p>
            <a:pPr marL="0" indent="0" algn="just">
              <a:buNone/>
            </a:pPr>
            <a:r>
              <a:rPr lang="en-US" sz="2200" b="1" dirty="0">
                <a:latin typeface="Aileron Regular" panose="020B0604020202020204" charset="0"/>
              </a:rPr>
              <a:t>Assigned</a:t>
            </a:r>
          </a:p>
          <a:p>
            <a:pPr marL="0" indent="0" algn="just">
              <a:buNone/>
            </a:pPr>
            <a:r>
              <a:rPr lang="en-US" sz="2200" dirty="0">
                <a:latin typeface="Aileron Regular" panose="020B0604020202020204" charset="0"/>
              </a:rPr>
              <a:t>After the tester has posted the bug, the lead of the tester approves that the bug is genuine and he assigns the bug to corresponding developer and the developer team. It’s state given as assigned.</a:t>
            </a:r>
          </a:p>
          <a:p>
            <a:pPr marL="0" indent="0" algn="just">
              <a:buNone/>
            </a:pPr>
            <a:endParaRPr lang="en-US" sz="2200" dirty="0">
              <a:latin typeface="Aileron Regular" panose="020B0604020202020204" charset="0"/>
            </a:endParaRPr>
          </a:p>
          <a:p>
            <a:pPr marL="0" indent="0" algn="just">
              <a:buNone/>
            </a:pPr>
            <a:r>
              <a:rPr lang="en-US" sz="2200" b="1" dirty="0">
                <a:latin typeface="Aileron Regular" panose="020B0604020202020204" charset="0"/>
              </a:rPr>
              <a:t>Open</a:t>
            </a:r>
            <a:endParaRPr lang="en-US" sz="2200" dirty="0">
              <a:latin typeface="Aileron Regular" panose="020B0604020202020204" charset="0"/>
            </a:endParaRPr>
          </a:p>
          <a:p>
            <a:pPr marL="0" indent="0" algn="just">
              <a:buNone/>
            </a:pPr>
            <a:r>
              <a:rPr lang="en-US" sz="2200" dirty="0">
                <a:latin typeface="Aileron Regular" panose="020B0604020202020204" charset="0"/>
              </a:rPr>
              <a:t>At  this state the developer has started analyzing and working on the defect fix.</a:t>
            </a:r>
          </a:p>
          <a:p>
            <a:pPr marL="0" indent="0" algn="just">
              <a:buNone/>
            </a:pPr>
            <a:endParaRPr lang="en-US" sz="2200" b="1" dirty="0">
              <a:latin typeface="Aileron Regular" panose="020B0604020202020204" charset="0"/>
            </a:endParaRPr>
          </a:p>
          <a:p>
            <a:pPr marL="0" indent="0" algn="just">
              <a:buNone/>
            </a:pPr>
            <a:r>
              <a:rPr lang="en-US" sz="2200" b="1" dirty="0">
                <a:latin typeface="Aileron Regular" panose="020B0604020202020204" charset="0"/>
              </a:rPr>
              <a:t>Fixed</a:t>
            </a:r>
          </a:p>
          <a:p>
            <a:pPr marL="0" indent="0" algn="just">
              <a:buNone/>
            </a:pPr>
            <a:r>
              <a:rPr lang="en-US" sz="2200" dirty="0">
                <a:latin typeface="Aileron Regular" panose="020B0604020202020204" charset="0"/>
              </a:rPr>
              <a:t>When developer makes necessary code changes and verifies the changes then he/she can make bug status as ‘Fixed’ and the bug is passed to testing team.</a:t>
            </a:r>
          </a:p>
          <a:p>
            <a:pPr marL="0" indent="0" algn="just">
              <a:buNone/>
            </a:pPr>
            <a:endParaRPr lang="en-US" sz="2200" b="1" dirty="0">
              <a:latin typeface="Aileron Regular" panose="020B0604020202020204" charset="0"/>
            </a:endParaRPr>
          </a:p>
          <a:p>
            <a:pPr marL="0" indent="0" algn="just">
              <a:buNone/>
            </a:pPr>
            <a:r>
              <a:rPr lang="en-US" sz="2200" b="1" dirty="0">
                <a:latin typeface="Aileron Regular" panose="020B0604020202020204" charset="0"/>
              </a:rPr>
              <a:t>Pending retest</a:t>
            </a:r>
          </a:p>
          <a:p>
            <a:pPr marL="0" indent="0" algn="just">
              <a:buNone/>
            </a:pPr>
            <a:r>
              <a:rPr lang="en-US" sz="2200" dirty="0">
                <a:latin typeface="Aileron Regular" panose="020B0604020202020204" charset="0"/>
              </a:rPr>
              <a:t>After fixing the defect the developer has given that particular code for retesting to the tester. Here the testing is pending on the testers end. Hence its status is pending retest.</a:t>
            </a:r>
          </a:p>
          <a:p>
            <a:pPr marL="0" indent="0" algn="just">
              <a:buNone/>
            </a:pPr>
            <a:endParaRPr lang="en-US" sz="2200" dirty="0">
              <a:latin typeface="Aileron Regular" panose="020B0604020202020204" charset="0"/>
            </a:endParaRPr>
          </a:p>
          <a:p>
            <a:pPr algn="just"/>
            <a:endParaRPr lang="en-US" sz="2200" dirty="0">
              <a:latin typeface="Aileron Regular" panose="020B0604020202020204" charset="0"/>
            </a:endParaRPr>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9966" y="9061174"/>
            <a:ext cx="3876675" cy="122582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222E9255-07B2-4109-BA9F-8D1B818E4B7E}"/>
              </a:ext>
            </a:extLst>
          </p:cNvPr>
          <p:cNvPicPr>
            <a:picLocks noChangeAspect="1" noChangeArrowheads="1"/>
          </p:cNvPicPr>
          <p:nvPr/>
        </p:nvPicPr>
        <p:blipFill>
          <a:blip r:embed="rId2"/>
          <a:srcRect/>
          <a:stretch>
            <a:fillRect/>
          </a:stretch>
        </p:blipFill>
        <p:spPr bwMode="auto">
          <a:xfrm>
            <a:off x="46890" y="867561"/>
            <a:ext cx="9829800" cy="7997936"/>
          </a:xfrm>
          <a:prstGeom prst="rect">
            <a:avLst/>
          </a:prstGeom>
          <a:noFill/>
          <a:ln w="9525">
            <a:noFill/>
            <a:miter lim="800000"/>
            <a:headEnd/>
            <a:tailEnd/>
          </a:ln>
          <a:effectLst/>
        </p:spPr>
      </p:pic>
      <p:pic>
        <p:nvPicPr>
          <p:cNvPr id="2" name="Picture 2"/>
          <p:cNvPicPr>
            <a:picLocks noChangeAspect="1"/>
          </p:cNvPicPr>
          <p:nvPr/>
        </p:nvPicPr>
        <p:blipFill>
          <a:blip r:embed="rId3"/>
          <a:srcRect/>
          <a:stretch>
            <a:fillRect/>
          </a:stretch>
        </p:blipFill>
        <p:spPr>
          <a:xfrm rot="-10800000">
            <a:off x="-1543537" y="6763230"/>
            <a:ext cx="5144475" cy="4990140"/>
          </a:xfrm>
          <a:prstGeom prst="rect">
            <a:avLst/>
          </a:prstGeom>
        </p:spPr>
      </p:pic>
      <p:pic>
        <p:nvPicPr>
          <p:cNvPr id="3" name="Picture 3"/>
          <p:cNvPicPr>
            <a:picLocks noChangeAspect="1"/>
          </p:cNvPicPr>
          <p:nvPr/>
        </p:nvPicPr>
        <p:blipFill>
          <a:blip r:embed="rId4"/>
          <a:srcRect/>
          <a:stretch>
            <a:fillRect/>
          </a:stretch>
        </p:blipFill>
        <p:spPr>
          <a:xfrm rot="-4353887">
            <a:off x="-1145501" y="-1752365"/>
            <a:ext cx="5351080" cy="5190548"/>
          </a:xfrm>
          <a:prstGeom prst="rect">
            <a:avLst/>
          </a:prstGeom>
        </p:spPr>
      </p:pic>
      <p:pic>
        <p:nvPicPr>
          <p:cNvPr id="4" name="Picture 4"/>
          <p:cNvPicPr>
            <a:picLocks noChangeAspect="1"/>
          </p:cNvPicPr>
          <p:nvPr/>
        </p:nvPicPr>
        <p:blipFill>
          <a:blip r:embed="rId3"/>
          <a:srcRect/>
          <a:stretch>
            <a:fillRect/>
          </a:stretch>
        </p:blipFill>
        <p:spPr>
          <a:xfrm>
            <a:off x="14687063" y="-1652162"/>
            <a:ext cx="5144475" cy="4990140"/>
          </a:xfrm>
          <a:prstGeom prst="rect">
            <a:avLst/>
          </a:prstGeom>
        </p:spPr>
      </p:pic>
      <p:pic>
        <p:nvPicPr>
          <p:cNvPr id="5" name="Picture 5"/>
          <p:cNvPicPr>
            <a:picLocks noChangeAspect="1"/>
          </p:cNvPicPr>
          <p:nvPr/>
        </p:nvPicPr>
        <p:blipFill>
          <a:blip r:embed="rId4"/>
          <a:srcRect/>
          <a:stretch>
            <a:fillRect/>
          </a:stretch>
        </p:blipFill>
        <p:spPr>
          <a:xfrm rot="6194015">
            <a:off x="14583760" y="6663026"/>
            <a:ext cx="5351080" cy="5190548"/>
          </a:xfrm>
          <a:prstGeom prst="rect">
            <a:avLst/>
          </a:prstGeom>
        </p:spPr>
      </p:pic>
      <p:sp>
        <p:nvSpPr>
          <p:cNvPr id="10" name="TextBox 9">
            <a:extLst>
              <a:ext uri="{FF2B5EF4-FFF2-40B4-BE49-F238E27FC236}">
                <a16:creationId xmlns:a16="http://schemas.microsoft.com/office/drawing/2014/main" id="{124CC313-5260-4A3B-B9EE-C0978AA7A102}"/>
              </a:ext>
            </a:extLst>
          </p:cNvPr>
          <p:cNvSpPr txBox="1"/>
          <p:nvPr/>
        </p:nvSpPr>
        <p:spPr>
          <a:xfrm>
            <a:off x="9296400" y="933943"/>
            <a:ext cx="8001000" cy="7879080"/>
          </a:xfrm>
          <a:prstGeom prst="rect">
            <a:avLst/>
          </a:prstGeom>
          <a:noFill/>
        </p:spPr>
        <p:txBody>
          <a:bodyPr wrap="square">
            <a:spAutoFit/>
          </a:bodyPr>
          <a:lstStyle/>
          <a:p>
            <a:pPr algn="just"/>
            <a:r>
              <a:rPr lang="en-US" sz="2200" b="1" dirty="0">
                <a:latin typeface="Aileron Regular" panose="020B0604020202020204" charset="0"/>
              </a:rPr>
              <a:t>Retest</a:t>
            </a:r>
          </a:p>
          <a:p>
            <a:pPr algn="just"/>
            <a:r>
              <a:rPr lang="en-US" sz="2200" dirty="0">
                <a:latin typeface="Aileron Regular" panose="020B0604020202020204" charset="0"/>
              </a:rPr>
              <a:t>At this stage the tester do the retesting of the changed code which developer has given to him to check whether the defect got fixed or not.</a:t>
            </a:r>
          </a:p>
          <a:p>
            <a:pPr lvl="1" algn="just">
              <a:buNone/>
            </a:pPr>
            <a:endParaRPr lang="en-US" sz="2200" dirty="0">
              <a:latin typeface="Aileron Regular" panose="020B0604020202020204" charset="0"/>
            </a:endParaRPr>
          </a:p>
          <a:p>
            <a:pPr algn="just"/>
            <a:r>
              <a:rPr lang="en-US" sz="2200" b="1" dirty="0">
                <a:latin typeface="Aileron Regular" panose="020B0604020202020204" charset="0"/>
              </a:rPr>
              <a:t>Verified</a:t>
            </a:r>
          </a:p>
          <a:p>
            <a:pPr algn="just"/>
            <a:r>
              <a:rPr lang="en-US" sz="2200" dirty="0">
                <a:latin typeface="Aileron Regular" panose="020B0604020202020204" charset="0"/>
              </a:rPr>
              <a:t>The tester tests the bug again after it got fixed by the developer. If the bug is not present in the software, he approves that the bug is fixed and changes the status to “verified”.</a:t>
            </a:r>
          </a:p>
          <a:p>
            <a:pPr lvl="1" algn="just"/>
            <a:endParaRPr lang="en-US" sz="2200" dirty="0">
              <a:latin typeface="Aileron Regular" panose="020B0604020202020204" charset="0"/>
            </a:endParaRPr>
          </a:p>
          <a:p>
            <a:pPr algn="just"/>
            <a:r>
              <a:rPr lang="en-US" sz="2200" b="1" dirty="0">
                <a:latin typeface="Aileron Regular" panose="020B0604020202020204" charset="0"/>
              </a:rPr>
              <a:t>Reopen</a:t>
            </a:r>
          </a:p>
          <a:p>
            <a:pPr algn="just"/>
            <a:r>
              <a:rPr lang="en-US" sz="2200" dirty="0">
                <a:latin typeface="Aileron Regular" panose="020B0604020202020204" charset="0"/>
              </a:rPr>
              <a:t>If the bug still exists even after the bug is fixed by the developer, the tester changes the status to “reopened”. The bug goes through the life cycle once again.</a:t>
            </a:r>
          </a:p>
          <a:p>
            <a:pPr lvl="1" algn="just"/>
            <a:endParaRPr lang="en-US" sz="2200" dirty="0">
              <a:latin typeface="Aileron Regular" panose="020B0604020202020204" charset="0"/>
            </a:endParaRPr>
          </a:p>
          <a:p>
            <a:pPr algn="just"/>
            <a:r>
              <a:rPr lang="en-US" sz="2200" b="1" dirty="0">
                <a:latin typeface="Aileron Regular" panose="020B0604020202020204" charset="0"/>
              </a:rPr>
              <a:t>Closed</a:t>
            </a:r>
          </a:p>
          <a:p>
            <a:pPr algn="just"/>
            <a:r>
              <a:rPr lang="en-US" sz="2200" dirty="0">
                <a:latin typeface="Aileron Regular" panose="020B0604020202020204" charset="0"/>
              </a:rPr>
              <a:t>Once the bug is fixed, it is tested by the tester. If the tester feels that the bug no longer exists in the software, he changes the status of the bug to “closed”. This state means that the bug is fixed, tested and approved.</a:t>
            </a:r>
          </a:p>
          <a:p>
            <a:pPr algn="just"/>
            <a:endParaRPr lang="en-US" sz="2200" dirty="0">
              <a:latin typeface="Aileron Regular" panose="020B0604020202020204" charset="0"/>
            </a:endParaRPr>
          </a:p>
          <a:p>
            <a:pPr algn="just"/>
            <a:endParaRPr lang="en-US" sz="2200" dirty="0">
              <a:latin typeface="Aileron Regular" panose="020B0604020202020204" charset="0"/>
            </a:endParaRPr>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887200" y="8752999"/>
            <a:ext cx="3876675" cy="1225826"/>
          </a:xfrm>
          <a:prstGeom prst="rect">
            <a:avLst/>
          </a:prstGeom>
        </p:spPr>
      </p:pic>
    </p:spTree>
    <p:extLst>
      <p:ext uri="{BB962C8B-B14F-4D97-AF65-F5344CB8AC3E}">
        <p14:creationId xmlns:p14="http://schemas.microsoft.com/office/powerpoint/2010/main" val="3854040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222E9255-07B2-4109-BA9F-8D1B818E4B7E}"/>
              </a:ext>
            </a:extLst>
          </p:cNvPr>
          <p:cNvPicPr>
            <a:picLocks noChangeAspect="1" noChangeArrowheads="1"/>
          </p:cNvPicPr>
          <p:nvPr/>
        </p:nvPicPr>
        <p:blipFill>
          <a:blip r:embed="rId2"/>
          <a:srcRect/>
          <a:stretch>
            <a:fillRect/>
          </a:stretch>
        </p:blipFill>
        <p:spPr bwMode="auto">
          <a:xfrm>
            <a:off x="46890" y="867561"/>
            <a:ext cx="9829800" cy="7997936"/>
          </a:xfrm>
          <a:prstGeom prst="rect">
            <a:avLst/>
          </a:prstGeom>
          <a:noFill/>
          <a:ln w="9525">
            <a:noFill/>
            <a:miter lim="800000"/>
            <a:headEnd/>
            <a:tailEnd/>
          </a:ln>
          <a:effectLst/>
        </p:spPr>
      </p:pic>
      <p:pic>
        <p:nvPicPr>
          <p:cNvPr id="2" name="Picture 2"/>
          <p:cNvPicPr>
            <a:picLocks noChangeAspect="1"/>
          </p:cNvPicPr>
          <p:nvPr/>
        </p:nvPicPr>
        <p:blipFill>
          <a:blip r:embed="rId3"/>
          <a:srcRect/>
          <a:stretch>
            <a:fillRect/>
          </a:stretch>
        </p:blipFill>
        <p:spPr>
          <a:xfrm rot="-10800000">
            <a:off x="-1543537" y="6763230"/>
            <a:ext cx="5144475" cy="4990140"/>
          </a:xfrm>
          <a:prstGeom prst="rect">
            <a:avLst/>
          </a:prstGeom>
        </p:spPr>
      </p:pic>
      <p:pic>
        <p:nvPicPr>
          <p:cNvPr id="3" name="Picture 3"/>
          <p:cNvPicPr>
            <a:picLocks noChangeAspect="1"/>
          </p:cNvPicPr>
          <p:nvPr/>
        </p:nvPicPr>
        <p:blipFill>
          <a:blip r:embed="rId4"/>
          <a:srcRect/>
          <a:stretch>
            <a:fillRect/>
          </a:stretch>
        </p:blipFill>
        <p:spPr>
          <a:xfrm rot="-4353887">
            <a:off x="-1145501" y="-1752365"/>
            <a:ext cx="5351080" cy="5190548"/>
          </a:xfrm>
          <a:prstGeom prst="rect">
            <a:avLst/>
          </a:prstGeom>
        </p:spPr>
      </p:pic>
      <p:pic>
        <p:nvPicPr>
          <p:cNvPr id="4" name="Picture 4"/>
          <p:cNvPicPr>
            <a:picLocks noChangeAspect="1"/>
          </p:cNvPicPr>
          <p:nvPr/>
        </p:nvPicPr>
        <p:blipFill>
          <a:blip r:embed="rId3"/>
          <a:srcRect/>
          <a:stretch>
            <a:fillRect/>
          </a:stretch>
        </p:blipFill>
        <p:spPr>
          <a:xfrm>
            <a:off x="14687063" y="-1652162"/>
            <a:ext cx="5144475" cy="4990140"/>
          </a:xfrm>
          <a:prstGeom prst="rect">
            <a:avLst/>
          </a:prstGeom>
        </p:spPr>
      </p:pic>
      <p:pic>
        <p:nvPicPr>
          <p:cNvPr id="5" name="Picture 5"/>
          <p:cNvPicPr>
            <a:picLocks noChangeAspect="1"/>
          </p:cNvPicPr>
          <p:nvPr/>
        </p:nvPicPr>
        <p:blipFill>
          <a:blip r:embed="rId4"/>
          <a:srcRect/>
          <a:stretch>
            <a:fillRect/>
          </a:stretch>
        </p:blipFill>
        <p:spPr>
          <a:xfrm rot="6194015">
            <a:off x="14583760" y="6663026"/>
            <a:ext cx="5351080" cy="5190548"/>
          </a:xfrm>
          <a:prstGeom prst="rect">
            <a:avLst/>
          </a:prstGeom>
        </p:spPr>
      </p:pic>
      <p:sp>
        <p:nvSpPr>
          <p:cNvPr id="10" name="TextBox 9">
            <a:extLst>
              <a:ext uri="{FF2B5EF4-FFF2-40B4-BE49-F238E27FC236}">
                <a16:creationId xmlns:a16="http://schemas.microsoft.com/office/drawing/2014/main" id="{124CC313-5260-4A3B-B9EE-C0978AA7A102}"/>
              </a:ext>
            </a:extLst>
          </p:cNvPr>
          <p:cNvSpPr txBox="1"/>
          <p:nvPr/>
        </p:nvSpPr>
        <p:spPr>
          <a:xfrm>
            <a:off x="9296400" y="1264685"/>
            <a:ext cx="8077200" cy="6524863"/>
          </a:xfrm>
          <a:prstGeom prst="rect">
            <a:avLst/>
          </a:prstGeom>
          <a:noFill/>
        </p:spPr>
        <p:txBody>
          <a:bodyPr wrap="square">
            <a:spAutoFit/>
          </a:bodyPr>
          <a:lstStyle/>
          <a:p>
            <a:r>
              <a:rPr lang="en-US" sz="2200" b="1" dirty="0">
                <a:latin typeface="Aileron Regular" panose="020B0604020202020204" charset="0"/>
              </a:rPr>
              <a:t>Duplicate</a:t>
            </a:r>
          </a:p>
          <a:p>
            <a:r>
              <a:rPr lang="en-US" sz="2200" dirty="0">
                <a:latin typeface="Aileron Regular" panose="020B0604020202020204" charset="0"/>
              </a:rPr>
              <a:t>If the bug is repeated twice or the two bugs mention the same concept of the bug, then one bug status is changed to “duplicate</a:t>
            </a:r>
            <a:r>
              <a:rPr lang="en-US" sz="2200" b="1" dirty="0">
                <a:latin typeface="Aileron Regular" panose="020B0604020202020204" charset="0"/>
              </a:rPr>
              <a:t>“.</a:t>
            </a:r>
          </a:p>
          <a:p>
            <a:endParaRPr lang="en-US" sz="2200" dirty="0">
              <a:latin typeface="Aileron Regular" panose="020B0604020202020204" charset="0"/>
            </a:endParaRPr>
          </a:p>
          <a:p>
            <a:r>
              <a:rPr lang="en-US" sz="2200" b="1" dirty="0">
                <a:latin typeface="Aileron Regular" panose="020B0604020202020204" charset="0"/>
              </a:rPr>
              <a:t>Rejected</a:t>
            </a:r>
          </a:p>
          <a:p>
            <a:r>
              <a:rPr lang="en-US" sz="2200" dirty="0">
                <a:latin typeface="Aileron Regular" panose="020B0604020202020204" charset="0"/>
              </a:rPr>
              <a:t>If the developer feels that the bug is not genuine, he rejects the bug. Then the state of the bug is changed to “rejected”.</a:t>
            </a:r>
          </a:p>
          <a:p>
            <a:pPr lvl="1">
              <a:buNone/>
            </a:pPr>
            <a:endParaRPr lang="en-US" sz="2200" dirty="0">
              <a:latin typeface="Aileron Regular" panose="020B0604020202020204" charset="0"/>
            </a:endParaRPr>
          </a:p>
          <a:p>
            <a:r>
              <a:rPr lang="en-US" sz="2200" b="1" dirty="0">
                <a:latin typeface="Aileron Regular" panose="020B0604020202020204" charset="0"/>
              </a:rPr>
              <a:t>Deferred</a:t>
            </a:r>
          </a:p>
          <a:p>
            <a:r>
              <a:rPr lang="en-US" sz="2200" dirty="0">
                <a:latin typeface="Aileron Regular" panose="020B0604020202020204" charset="0"/>
              </a:rPr>
              <a:t>The bug, changed to deferred state means the bug is expected to be fixed in next releases. The reasons for changing the bug to this state have many factors. Some of them are priority of the bug may be low, lack of time for the release or the bug may not have major effect on the software.</a:t>
            </a:r>
          </a:p>
          <a:p>
            <a:pPr lvl="1">
              <a:buNone/>
            </a:pPr>
            <a:endParaRPr lang="en-US" sz="2200" dirty="0">
              <a:latin typeface="Aileron Regular" panose="020B0604020202020204" charset="0"/>
            </a:endParaRPr>
          </a:p>
          <a:p>
            <a:r>
              <a:rPr lang="en-US" sz="2200" b="1" dirty="0">
                <a:latin typeface="Aileron Regular" panose="020B0604020202020204" charset="0"/>
              </a:rPr>
              <a:t>Not a bug</a:t>
            </a:r>
          </a:p>
          <a:p>
            <a:r>
              <a:rPr lang="en-US" sz="2200" dirty="0">
                <a:latin typeface="Aileron Regular" panose="020B0604020202020204" charset="0"/>
              </a:rPr>
              <a:t>The state given as “Not a bug” if there is no change in the functionality of the application. </a:t>
            </a:r>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45024" y="8834324"/>
            <a:ext cx="3876675" cy="1225826"/>
          </a:xfrm>
          <a:prstGeom prst="rect">
            <a:avLst/>
          </a:prstGeom>
        </p:spPr>
      </p:pic>
    </p:spTree>
    <p:extLst>
      <p:ext uri="{BB962C8B-B14F-4D97-AF65-F5344CB8AC3E}">
        <p14:creationId xmlns:p14="http://schemas.microsoft.com/office/powerpoint/2010/main" val="2968156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4337488">
            <a:off x="-2330753" y="-4990885"/>
            <a:ext cx="7620799" cy="9018697"/>
          </a:xfrm>
          <a:prstGeom prst="rect">
            <a:avLst/>
          </a:prstGeom>
        </p:spPr>
      </p:pic>
      <p:pic>
        <p:nvPicPr>
          <p:cNvPr id="3" name="Picture 3"/>
          <p:cNvPicPr>
            <a:picLocks noChangeAspect="1"/>
          </p:cNvPicPr>
          <p:nvPr/>
        </p:nvPicPr>
        <p:blipFill>
          <a:blip r:embed="rId2"/>
          <a:srcRect/>
          <a:stretch>
            <a:fillRect/>
          </a:stretch>
        </p:blipFill>
        <p:spPr>
          <a:xfrm rot="-4165820">
            <a:off x="13448900" y="5777651"/>
            <a:ext cx="7620799" cy="9018697"/>
          </a:xfrm>
          <a:prstGeom prst="rect">
            <a:avLst/>
          </a:prstGeom>
        </p:spPr>
      </p:pic>
      <p:pic>
        <p:nvPicPr>
          <p:cNvPr id="4" name="Picture 4"/>
          <p:cNvPicPr>
            <a:picLocks noChangeAspect="1"/>
          </p:cNvPicPr>
          <p:nvPr/>
        </p:nvPicPr>
        <p:blipFill>
          <a:blip r:embed="rId3"/>
          <a:srcRect/>
          <a:stretch>
            <a:fillRect/>
          </a:stretch>
        </p:blipFill>
        <p:spPr>
          <a:xfrm>
            <a:off x="4724400" y="874513"/>
            <a:ext cx="9552651" cy="7944621"/>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3400" y="8420100"/>
            <a:ext cx="3876675" cy="122582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365</Words>
  <Application>Microsoft Office PowerPoint</Application>
  <PresentationFormat>Custom</PresentationFormat>
  <Paragraphs>37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Aileron Heavy</vt:lpstr>
      <vt:lpstr>Arial</vt:lpstr>
      <vt:lpstr>Calibri</vt:lpstr>
      <vt:lpstr>Aileron Regular</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Pink and BLue White BG + Blobs Sales Presentation</dc:title>
  <cp:lastModifiedBy>Yogeswari Kannan</cp:lastModifiedBy>
  <cp:revision>43</cp:revision>
  <dcterms:created xsi:type="dcterms:W3CDTF">2006-08-16T00:00:00Z</dcterms:created>
  <dcterms:modified xsi:type="dcterms:W3CDTF">2022-04-16T03:00:52Z</dcterms:modified>
  <dc:identifier>DADyL4Dkous</dc:identifier>
</cp:coreProperties>
</file>