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8" r:id="rId4"/>
    <p:sldId id="269" r:id="rId5"/>
    <p:sldId id="276" r:id="rId6"/>
    <p:sldId id="278" r:id="rId7"/>
    <p:sldId id="270" r:id="rId8"/>
    <p:sldId id="272" r:id="rId9"/>
    <p:sldId id="273" r:id="rId10"/>
    <p:sldId id="277" r:id="rId11"/>
    <p:sldId id="263" r:id="rId12"/>
    <p:sldId id="261" r:id="rId13"/>
    <p:sldId id="285" r:id="rId14"/>
    <p:sldId id="286" r:id="rId15"/>
    <p:sldId id="288" r:id="rId16"/>
    <p:sldId id="289" r:id="rId17"/>
    <p:sldId id="279" r:id="rId18"/>
    <p:sldId id="280" r:id="rId19"/>
    <p:sldId id="281" r:id="rId20"/>
    <p:sldId id="282" r:id="rId21"/>
    <p:sldId id="283" r:id="rId22"/>
    <p:sldId id="284" r:id="rId23"/>
    <p:sldId id="290" r:id="rId24"/>
    <p:sldId id="292" r:id="rId25"/>
    <p:sldId id="293" r:id="rId26"/>
    <p:sldId id="274" r:id="rId27"/>
  </p:sldIdLst>
  <p:sldSz cx="18288000" cy="10287000"/>
  <p:notesSz cx="6858000" cy="9144000"/>
  <p:embeddedFontLst>
    <p:embeddedFont>
      <p:font typeface="Aileron Heavy" panose="020B0604020202020204" charset="0"/>
      <p:regular r:id="rId28"/>
    </p:embeddedFont>
    <p:embeddedFont>
      <p:font typeface="Calibri" panose="020F0502020204030204" pitchFamily="34" charset="0"/>
      <p:regular r:id="rId29"/>
      <p:bold r:id="rId30"/>
      <p:italic r:id="rId31"/>
      <p:boldItalic r:id="rId32"/>
    </p:embeddedFont>
    <p:embeddedFont>
      <p:font typeface="ＭＳ Ｐゴシック" panose="020B0600070205080204" pitchFamily="34" charset="-128"/>
      <p:regular r:id="rId33"/>
    </p:embeddedFont>
    <p:embeddedFont>
      <p:font typeface="Tw Cen MT" panose="020B0602020104020603" pitchFamily="34" charset="0"/>
      <p:regular r:id="rId34"/>
      <p:bold r:id="rId35"/>
      <p:italic r:id="rId36"/>
      <p:boldItalic r:id="rId37"/>
    </p:embeddedFont>
    <p:embeddedFont>
      <p:font typeface="Aileron Regular"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Kumar Sukesan" initials="SKS" lastIdx="1" clrIdx="0">
    <p:extLst>
      <p:ext uri="{19B8F6BF-5375-455C-9EA6-DF929625EA0E}">
        <p15:presenceInfo xmlns:p15="http://schemas.microsoft.com/office/powerpoint/2012/main" userId="02d62c324ca92f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45" d="100"/>
          <a:sy n="45" d="100"/>
        </p:scale>
        <p:origin x="9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465821" y="2548304"/>
            <a:ext cx="7606345" cy="670999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3848100"/>
            <a:ext cx="10515599" cy="243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2695211" y="5443752"/>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sp>
        <p:nvSpPr>
          <p:cNvPr id="13" name="TextBox 6">
            <a:extLst>
              <a:ext uri="{FF2B5EF4-FFF2-40B4-BE49-F238E27FC236}">
                <a16:creationId xmlns:a16="http://schemas.microsoft.com/office/drawing/2014/main" id="{835D5D80-9E4A-4FB1-81C3-0D0C53D14793}"/>
              </a:ext>
            </a:extLst>
          </p:cNvPr>
          <p:cNvSpPr txBox="1"/>
          <p:nvPr/>
        </p:nvSpPr>
        <p:spPr>
          <a:xfrm>
            <a:off x="3048000" y="1485900"/>
            <a:ext cx="14536271"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Scrum Development Team</a:t>
            </a:r>
            <a:endParaRPr lang="en-US" sz="7500" spc="225" dirty="0">
              <a:solidFill>
                <a:srgbClr val="21384C"/>
              </a:solidFill>
              <a:latin typeface="Aileron Heavy" panose="020B0604020202020204" charset="0"/>
            </a:endParaRPr>
          </a:p>
        </p:txBody>
      </p:sp>
      <p:sp>
        <p:nvSpPr>
          <p:cNvPr id="8" name="TextBox 7">
            <a:extLst>
              <a:ext uri="{FF2B5EF4-FFF2-40B4-BE49-F238E27FC236}">
                <a16:creationId xmlns:a16="http://schemas.microsoft.com/office/drawing/2014/main" id="{287F6B93-21F5-451D-B424-45388F6589B5}"/>
              </a:ext>
            </a:extLst>
          </p:cNvPr>
          <p:cNvSpPr txBox="1"/>
          <p:nvPr/>
        </p:nvSpPr>
        <p:spPr>
          <a:xfrm>
            <a:off x="1540384" y="2988874"/>
            <a:ext cx="14536271" cy="5564600"/>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Cross-functional (e.g., includes members with testing skills, and others not traditionally called developers: business analysts, </a:t>
            </a:r>
            <a:r>
              <a:rPr lang="en-IN" sz="2400" b="0" i="0" u="none" strike="noStrike" baseline="0" dirty="0">
                <a:latin typeface="Aileron Regular" panose="020B0604020202020204" charset="0"/>
              </a:rPr>
              <a:t>designers, domain experts, etc.)</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Self-organizing / self-managing, without externally assigned roles</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Plans one Sprint at a time with the Product Owner</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Has autonomy regarding how to develop the increment</a:t>
            </a:r>
          </a:p>
          <a:p>
            <a:pPr marL="285750" indent="-285750" algn="l">
              <a:lnSpc>
                <a:spcPct val="150000"/>
              </a:lnSpc>
              <a:buFont typeface="Arial" panose="020B0604020202020204" pitchFamily="34" charset="0"/>
              <a:buChar char="•"/>
            </a:pPr>
            <a:r>
              <a:rPr lang="en-IN" sz="2400" b="0" i="0" u="none" strike="noStrike" baseline="0" dirty="0">
                <a:latin typeface="Aileron Regular" panose="020B0604020202020204" charset="0"/>
              </a:rPr>
              <a:t>Intensely collaborative</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Most successful when located in one team room, particularly for the </a:t>
            </a:r>
            <a:r>
              <a:rPr lang="en-IN" sz="2400" b="0" i="0" u="none" strike="noStrike" baseline="0" dirty="0">
                <a:latin typeface="Aileron Regular" panose="020B0604020202020204" charset="0"/>
              </a:rPr>
              <a:t>first few Sprints</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Most successful with long-term, full-time membership. Scrum moves work to a flexible learning team and avoids moving people or </a:t>
            </a:r>
            <a:r>
              <a:rPr lang="en-IN" sz="2400" b="0" i="0" u="none" strike="noStrike" baseline="0" dirty="0">
                <a:latin typeface="Aileron Regular" panose="020B0604020202020204" charset="0"/>
              </a:rPr>
              <a:t>splitting them between teams.</a:t>
            </a:r>
          </a:p>
          <a:p>
            <a:pPr marL="285750" indent="-285750" algn="l">
              <a:lnSpc>
                <a:spcPct val="150000"/>
              </a:lnSpc>
              <a:buFont typeface="Arial" panose="020B0604020202020204" pitchFamily="34" charset="0"/>
              <a:buChar char="•"/>
            </a:pPr>
            <a:r>
              <a:rPr lang="en-IN" sz="2400" b="0" i="0" u="none" strike="noStrike" baseline="0" dirty="0">
                <a:latin typeface="Aileron Regular" panose="020B0604020202020204" charset="0"/>
              </a:rPr>
              <a:t>6 ± 3 members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053" y="260074"/>
            <a:ext cx="3876675" cy="1225826"/>
          </a:xfrm>
          <a:prstGeom prst="rect">
            <a:avLst/>
          </a:prstGeom>
        </p:spPr>
      </p:pic>
    </p:spTree>
    <p:extLst>
      <p:ext uri="{BB962C8B-B14F-4D97-AF65-F5344CB8AC3E}">
        <p14:creationId xmlns:p14="http://schemas.microsoft.com/office/powerpoint/2010/main" val="1139175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50437" y="-1893944"/>
            <a:ext cx="5351080" cy="5190548"/>
          </a:xfrm>
          <a:prstGeom prst="rect">
            <a:avLst/>
          </a:prstGeom>
        </p:spPr>
      </p:pic>
      <p:pic>
        <p:nvPicPr>
          <p:cNvPr id="42" name="Picture 4">
            <a:extLst>
              <a:ext uri="{FF2B5EF4-FFF2-40B4-BE49-F238E27FC236}">
                <a16:creationId xmlns:a16="http://schemas.microsoft.com/office/drawing/2014/main" id="{58083973-D694-4797-9C3E-FF860D04005C}"/>
              </a:ext>
            </a:extLst>
          </p:cNvPr>
          <p:cNvPicPr>
            <a:picLocks noChangeAspect="1"/>
          </p:cNvPicPr>
          <p:nvPr/>
        </p:nvPicPr>
        <p:blipFill>
          <a:blip r:embed="rId3"/>
          <a:srcRect/>
          <a:stretch>
            <a:fillRect/>
          </a:stretch>
        </p:blipFill>
        <p:spPr>
          <a:xfrm rot="-3926266">
            <a:off x="12695212" y="4851056"/>
            <a:ext cx="7620799" cy="9018697"/>
          </a:xfrm>
          <a:prstGeom prst="rect">
            <a:avLst/>
          </a:prstGeom>
        </p:spPr>
      </p:pic>
      <p:sp>
        <p:nvSpPr>
          <p:cNvPr id="43" name="TextBox 4">
            <a:extLst>
              <a:ext uri="{FF2B5EF4-FFF2-40B4-BE49-F238E27FC236}">
                <a16:creationId xmlns:a16="http://schemas.microsoft.com/office/drawing/2014/main" id="{295049CF-E6F2-4883-B04D-4B1BD9922600}"/>
              </a:ext>
            </a:extLst>
          </p:cNvPr>
          <p:cNvSpPr txBox="1"/>
          <p:nvPr/>
        </p:nvSpPr>
        <p:spPr>
          <a:xfrm>
            <a:off x="6019800" y="1238186"/>
            <a:ext cx="8229600" cy="1154162"/>
          </a:xfrm>
          <a:prstGeom prst="rect">
            <a:avLst/>
          </a:prstGeom>
        </p:spPr>
        <p:txBody>
          <a:bodyPr wrap="square" lIns="0" tIns="0" rIns="0" bIns="0" rtlCol="0" anchor="t">
            <a:spAutoFit/>
          </a:bodyPr>
          <a:lstStyle/>
          <a:p>
            <a:pPr algn="just">
              <a:lnSpc>
                <a:spcPts val="9000"/>
              </a:lnSpc>
            </a:pPr>
            <a:r>
              <a:rPr lang="en-IN" sz="7500" spc="225" dirty="0">
                <a:solidFill>
                  <a:srgbClr val="21384C"/>
                </a:solidFill>
                <a:latin typeface="Aileron Heavy"/>
              </a:rPr>
              <a:t>Product Owner</a:t>
            </a:r>
            <a:endParaRPr lang="en-US" sz="7500" spc="225" dirty="0">
              <a:solidFill>
                <a:srgbClr val="21384C"/>
              </a:solidFill>
              <a:latin typeface="Aileron Heavy"/>
            </a:endParaRPr>
          </a:p>
        </p:txBody>
      </p:sp>
      <p:sp>
        <p:nvSpPr>
          <p:cNvPr id="9" name="TextBox 8">
            <a:extLst>
              <a:ext uri="{FF2B5EF4-FFF2-40B4-BE49-F238E27FC236}">
                <a16:creationId xmlns:a16="http://schemas.microsoft.com/office/drawing/2014/main" id="{3CBB1F77-EC2D-44E3-919E-28FF06A5A4ED}"/>
              </a:ext>
            </a:extLst>
          </p:cNvPr>
          <p:cNvSpPr txBox="1"/>
          <p:nvPr/>
        </p:nvSpPr>
        <p:spPr>
          <a:xfrm>
            <a:off x="2286000" y="3217710"/>
            <a:ext cx="14000628" cy="501060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Single person responsible for maximizing the return on investment (ROI) of the development effort</a:t>
            </a:r>
          </a:p>
          <a:p>
            <a:pPr marL="285750" indent="-285750" algn="l">
              <a:lnSpc>
                <a:spcPct val="150000"/>
              </a:lnSpc>
              <a:buFont typeface="Arial" panose="020B0604020202020204" pitchFamily="34" charset="0"/>
              <a:buChar char="•"/>
            </a:pPr>
            <a:r>
              <a:rPr lang="en-IN" sz="2400" b="0" i="0" u="none" strike="noStrike" baseline="0" dirty="0">
                <a:latin typeface="Aileron Regular" panose="020B0604020202020204" charset="0"/>
              </a:rPr>
              <a:t>Responsible for product vision</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Constantly re-prioritizes the Product Backlog, adjusting any </a:t>
            </a:r>
            <a:r>
              <a:rPr lang="en-US" sz="2400" b="0" i="0" u="none" strike="noStrike" baseline="0" dirty="0" err="1">
                <a:latin typeface="Aileron Regular" panose="020B0604020202020204" charset="0"/>
              </a:rPr>
              <a:t>longterm</a:t>
            </a:r>
            <a:r>
              <a:rPr lang="en-US" sz="2400" b="0" i="0" u="none" strike="noStrike" baseline="0" dirty="0">
                <a:latin typeface="Aileron Regular" panose="020B0604020202020204" charset="0"/>
              </a:rPr>
              <a:t> expectations such as release plans</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Final arbiter of requirements questions</a:t>
            </a:r>
          </a:p>
          <a:p>
            <a:pPr marL="285750" indent="-285750" algn="l">
              <a:lnSpc>
                <a:spcPct val="150000"/>
              </a:lnSpc>
              <a:buFont typeface="Arial" panose="020B0604020202020204" pitchFamily="34" charset="0"/>
              <a:buChar char="•"/>
            </a:pPr>
            <a:r>
              <a:rPr lang="en-IN" sz="2400" b="0" i="0" u="none" strike="noStrike" baseline="0" dirty="0">
                <a:latin typeface="Aileron Regular" panose="020B0604020202020204" charset="0"/>
              </a:rPr>
              <a:t>Decides whether to release</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Decides whether to continue development</a:t>
            </a:r>
          </a:p>
          <a:p>
            <a:pPr marL="285750" indent="-285750" algn="l">
              <a:lnSpc>
                <a:spcPct val="150000"/>
              </a:lnSpc>
              <a:buFont typeface="Arial" panose="020B0604020202020204" pitchFamily="34" charset="0"/>
              <a:buChar char="•"/>
            </a:pPr>
            <a:r>
              <a:rPr lang="en-IN" sz="2400" b="0" i="0" u="none" strike="noStrike" baseline="0" dirty="0">
                <a:latin typeface="Aileron Regular" panose="020B0604020202020204" charset="0"/>
              </a:rPr>
              <a:t>Considers stakeholder interests</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May contribute as a team member</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630" y="8747491"/>
            <a:ext cx="3876675" cy="1225826"/>
          </a:xfrm>
          <a:prstGeom prst="rect">
            <a:avLst/>
          </a:prstGeom>
        </p:spPr>
      </p:pic>
    </p:spTree>
    <p:extLst>
      <p:ext uri="{BB962C8B-B14F-4D97-AF65-F5344CB8AC3E}">
        <p14:creationId xmlns:p14="http://schemas.microsoft.com/office/powerpoint/2010/main" val="3896473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3734304" y="4681328"/>
            <a:ext cx="9187798" cy="10873133"/>
          </a:xfrm>
          <a:prstGeom prst="rect">
            <a:avLst/>
          </a:prstGeom>
        </p:spPr>
      </p:pic>
      <p:pic>
        <p:nvPicPr>
          <p:cNvPr id="3" name="Picture 3"/>
          <p:cNvPicPr>
            <a:picLocks noChangeAspect="1"/>
          </p:cNvPicPr>
          <p:nvPr/>
        </p:nvPicPr>
        <p:blipFill>
          <a:blip r:embed="rId3"/>
          <a:srcRect/>
          <a:stretch>
            <a:fillRect/>
          </a:stretch>
        </p:blipFill>
        <p:spPr>
          <a:xfrm rot="221274">
            <a:off x="15060803" y="-1587713"/>
            <a:ext cx="4396994" cy="4265084"/>
          </a:xfrm>
          <a:prstGeom prst="rect">
            <a:avLst/>
          </a:prstGeom>
        </p:spPr>
      </p:pic>
      <p:sp>
        <p:nvSpPr>
          <p:cNvPr id="4" name="TextBox 4"/>
          <p:cNvSpPr txBox="1"/>
          <p:nvPr/>
        </p:nvSpPr>
        <p:spPr>
          <a:xfrm>
            <a:off x="5943600" y="1508696"/>
            <a:ext cx="7467600" cy="1154162"/>
          </a:xfrm>
          <a:prstGeom prst="rect">
            <a:avLst/>
          </a:prstGeom>
        </p:spPr>
        <p:txBody>
          <a:bodyPr wrap="square" lIns="0" tIns="0" rIns="0" bIns="0" rtlCol="0" anchor="t">
            <a:spAutoFit/>
          </a:bodyPr>
          <a:lstStyle/>
          <a:p>
            <a:pPr algn="just">
              <a:lnSpc>
                <a:spcPts val="9000"/>
              </a:lnSpc>
            </a:pPr>
            <a:r>
              <a:rPr lang="en-IN" sz="7500" spc="225" dirty="0">
                <a:solidFill>
                  <a:srgbClr val="21384C"/>
                </a:solidFill>
                <a:latin typeface="Aileron Heavy"/>
              </a:rPr>
              <a:t>Scrum Master</a:t>
            </a:r>
            <a:endParaRPr lang="en-US" sz="7500" spc="225" dirty="0">
              <a:solidFill>
                <a:srgbClr val="21384C"/>
              </a:solidFill>
              <a:latin typeface="Aileron Heavy"/>
            </a:endParaRPr>
          </a:p>
        </p:txBody>
      </p:sp>
      <p:sp>
        <p:nvSpPr>
          <p:cNvPr id="5" name="TextBox 5"/>
          <p:cNvSpPr txBox="1"/>
          <p:nvPr/>
        </p:nvSpPr>
        <p:spPr>
          <a:xfrm>
            <a:off x="2209800" y="3150239"/>
            <a:ext cx="14943730" cy="3810274"/>
          </a:xfrm>
          <a:prstGeom prst="rect">
            <a:avLst/>
          </a:prstGeom>
        </p:spPr>
        <p:txBody>
          <a:bodyPr wrap="square" lIns="0" tIns="0" rIns="0" bIns="0" rtlCol="0" anchor="t">
            <a:spAutoFit/>
          </a:bodyPr>
          <a:lstStyle/>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Works with the organization to make Scrum possible</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Ensures Scrum is understood and enacted</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Creates an environment conducive to team self-organization</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Shields the team from external interference and distractions to keep it in group flow (a.k.a. the </a:t>
            </a:r>
            <a:r>
              <a:rPr lang="en-US" sz="2400" b="0" i="1" u="none" strike="noStrike" baseline="0" dirty="0">
                <a:latin typeface="Aileron Regular" panose="020B0604020202020204" charset="0"/>
              </a:rPr>
              <a:t>zone</a:t>
            </a:r>
            <a:r>
              <a:rPr lang="en-US" sz="2400" b="0" i="0" u="none" strike="noStrike" baseline="0" dirty="0">
                <a:latin typeface="Aileron Regular" panose="020B0604020202020204" charset="0"/>
              </a:rPr>
              <a:t>)</a:t>
            </a:r>
          </a:p>
          <a:p>
            <a:pPr marL="285750" indent="-285750" algn="l">
              <a:lnSpc>
                <a:spcPct val="150000"/>
              </a:lnSpc>
              <a:buFont typeface="Arial" panose="020B0604020202020204" pitchFamily="34" charset="0"/>
              <a:buChar char="•"/>
            </a:pPr>
            <a:r>
              <a:rPr lang="en-IN" sz="2400" b="0" i="0" u="none" strike="noStrike" baseline="0" dirty="0">
                <a:latin typeface="Aileron Regular" panose="020B0604020202020204" charset="0"/>
              </a:rPr>
              <a:t>Promotes improved engineering practices</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Has no management authority over the team</a:t>
            </a:r>
          </a:p>
          <a:p>
            <a:pPr marL="285750" indent="-285750" algn="l">
              <a:lnSpc>
                <a:spcPct val="150000"/>
              </a:lnSpc>
              <a:buFont typeface="Arial" panose="020B0604020202020204" pitchFamily="34" charset="0"/>
              <a:buChar char="•"/>
            </a:pPr>
            <a:r>
              <a:rPr lang="en-IN" sz="2400" b="0" i="0" u="none" strike="noStrike" baseline="0" dirty="0">
                <a:latin typeface="Aileron Regular" panose="020B0604020202020204" charset="0"/>
              </a:rPr>
              <a:t>Helps resolve impediments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15800" y="7886700"/>
            <a:ext cx="4410075" cy="1225826"/>
          </a:xfrm>
          <a:prstGeom prst="rect">
            <a:avLst/>
          </a:prstGeom>
        </p:spPr>
      </p:pic>
    </p:spTree>
    <p:extLst>
      <p:ext uri="{BB962C8B-B14F-4D97-AF65-F5344CB8AC3E}">
        <p14:creationId xmlns:p14="http://schemas.microsoft.com/office/powerpoint/2010/main" val="1481542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001058" y="-4236975"/>
            <a:ext cx="9187798" cy="10873133"/>
          </a:xfrm>
          <a:prstGeom prst="rect">
            <a:avLst/>
          </a:prstGeom>
        </p:spPr>
      </p:pic>
      <p:pic>
        <p:nvPicPr>
          <p:cNvPr id="3" name="Picture 3"/>
          <p:cNvPicPr>
            <a:picLocks noChangeAspect="1"/>
          </p:cNvPicPr>
          <p:nvPr/>
        </p:nvPicPr>
        <p:blipFill>
          <a:blip r:embed="rId3"/>
          <a:srcRect/>
          <a:stretch>
            <a:fillRect/>
          </a:stretch>
        </p:blipFill>
        <p:spPr>
          <a:xfrm rot="9692280">
            <a:off x="-1180407" y="4566137"/>
            <a:ext cx="9187798" cy="10873133"/>
          </a:xfrm>
          <a:prstGeom prst="rect">
            <a:avLst/>
          </a:prstGeom>
        </p:spPr>
      </p:pic>
      <p:sp>
        <p:nvSpPr>
          <p:cNvPr id="10" name="TextBox 6">
            <a:extLst>
              <a:ext uri="{FF2B5EF4-FFF2-40B4-BE49-F238E27FC236}">
                <a16:creationId xmlns:a16="http://schemas.microsoft.com/office/drawing/2014/main" id="{A743B9FB-8D24-4EBB-BC1F-996D1D8E505F}"/>
              </a:ext>
            </a:extLst>
          </p:cNvPr>
          <p:cNvSpPr txBox="1"/>
          <p:nvPr/>
        </p:nvSpPr>
        <p:spPr>
          <a:xfrm>
            <a:off x="6072376" y="4152900"/>
            <a:ext cx="10052224"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Scrum Artifacts</a:t>
            </a:r>
            <a:endParaRPr lang="en-US" sz="7500" spc="225" dirty="0">
              <a:solidFill>
                <a:srgbClr val="21384C"/>
              </a:solidFill>
              <a:latin typeface="Aileron Heavy" panose="020B060402020202020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63400" y="7581900"/>
            <a:ext cx="5410200" cy="1683026"/>
          </a:xfrm>
          <a:prstGeom prst="rect">
            <a:avLst/>
          </a:prstGeom>
        </p:spPr>
      </p:pic>
    </p:spTree>
    <p:extLst>
      <p:ext uri="{BB962C8B-B14F-4D97-AF65-F5344CB8AC3E}">
        <p14:creationId xmlns:p14="http://schemas.microsoft.com/office/powerpoint/2010/main" val="1415883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38C464-0817-41F2-89BF-AC9A2646416C}"/>
              </a:ext>
            </a:extLst>
          </p:cNvPr>
          <p:cNvPicPr>
            <a:picLocks noChangeAspect="1"/>
          </p:cNvPicPr>
          <p:nvPr/>
        </p:nvPicPr>
        <p:blipFill>
          <a:blip r:embed="rId2"/>
          <a:stretch>
            <a:fillRect/>
          </a:stretch>
        </p:blipFill>
        <p:spPr>
          <a:xfrm>
            <a:off x="7440921" y="2177210"/>
            <a:ext cx="10701245" cy="7764969"/>
          </a:xfrm>
          <a:prstGeom prst="rect">
            <a:avLst/>
          </a:prstGeom>
        </p:spPr>
      </p:pic>
      <p:pic>
        <p:nvPicPr>
          <p:cNvPr id="2" name="Picture 2"/>
          <p:cNvPicPr>
            <a:picLocks noChangeAspect="1"/>
          </p:cNvPicPr>
          <p:nvPr/>
        </p:nvPicPr>
        <p:blipFill>
          <a:blip r:embed="rId3"/>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4"/>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3"/>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4"/>
          <a:srcRect/>
          <a:stretch>
            <a:fillRect/>
          </a:stretch>
        </p:blipFill>
        <p:spPr>
          <a:xfrm rot="6194015">
            <a:off x="14583760" y="6663026"/>
            <a:ext cx="5351080" cy="5190548"/>
          </a:xfrm>
          <a:prstGeom prst="rect">
            <a:avLst/>
          </a:prstGeom>
        </p:spPr>
      </p:pic>
      <p:sp>
        <p:nvSpPr>
          <p:cNvPr id="7" name="TextBox 7"/>
          <p:cNvSpPr txBox="1"/>
          <p:nvPr/>
        </p:nvSpPr>
        <p:spPr>
          <a:xfrm>
            <a:off x="4807742" y="1522317"/>
            <a:ext cx="9220200" cy="1077218"/>
          </a:xfrm>
          <a:prstGeom prst="rect">
            <a:avLst/>
          </a:prstGeom>
        </p:spPr>
        <p:txBody>
          <a:bodyPr wrap="square" lIns="0" tIns="0" rIns="0" bIns="0" rtlCol="0" anchor="t">
            <a:spAutoFit/>
          </a:bodyPr>
          <a:lstStyle/>
          <a:p>
            <a:pPr algn="ctr">
              <a:lnSpc>
                <a:spcPts val="8447"/>
              </a:lnSpc>
            </a:pPr>
            <a:r>
              <a:rPr lang="en-US" sz="7500" spc="-158" dirty="0">
                <a:solidFill>
                  <a:srgbClr val="21384C">
                    <a:alpha val="76863"/>
                  </a:srgbClr>
                </a:solidFill>
                <a:latin typeface="Aileron Heavy"/>
              </a:rPr>
              <a:t>Product Backlog</a:t>
            </a:r>
          </a:p>
        </p:txBody>
      </p:sp>
      <p:sp>
        <p:nvSpPr>
          <p:cNvPr id="11" name="TextBox 10">
            <a:extLst>
              <a:ext uri="{FF2B5EF4-FFF2-40B4-BE49-F238E27FC236}">
                <a16:creationId xmlns:a16="http://schemas.microsoft.com/office/drawing/2014/main" id="{BDD129E5-72B2-4029-B888-4CA9E0FAC962}"/>
              </a:ext>
            </a:extLst>
          </p:cNvPr>
          <p:cNvSpPr txBox="1"/>
          <p:nvPr/>
        </p:nvSpPr>
        <p:spPr>
          <a:xfrm>
            <a:off x="755616" y="3116651"/>
            <a:ext cx="7008886" cy="501060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Force-ranked (prioritized) list of desired functionality</a:t>
            </a:r>
          </a:p>
          <a:p>
            <a:pPr marL="285750" indent="-285750" algn="l">
              <a:lnSpc>
                <a:spcPct val="150000"/>
              </a:lnSpc>
              <a:buFont typeface="Arial" panose="020B0604020202020204" pitchFamily="34" charset="0"/>
              <a:buChar char="•"/>
            </a:pPr>
            <a:r>
              <a:rPr lang="en-IN" sz="2400" b="0" i="0" u="none" strike="noStrike" baseline="0" dirty="0">
                <a:latin typeface="Aileron Regular" panose="020B0604020202020204" charset="0"/>
              </a:rPr>
              <a:t>Visible to all stakeholders</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Any stakeholder (including the Team) can add items</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Constantly re-prioritized by the Product Owner</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Constantly refined by the Scrum Team</a:t>
            </a:r>
          </a:p>
          <a:p>
            <a:pPr marL="285750" indent="-285750" algn="l">
              <a:lnSpc>
                <a:spcPct val="150000"/>
              </a:lnSpc>
              <a:buFont typeface="Arial" panose="020B0604020202020204" pitchFamily="34" charset="0"/>
              <a:buChar char="•"/>
            </a:pPr>
            <a:r>
              <a:rPr lang="en-US" sz="2400" b="0" i="0" u="none" strike="noStrike" baseline="0" dirty="0">
                <a:latin typeface="Aileron Regular" panose="020B0604020202020204" charset="0"/>
              </a:rPr>
              <a:t>Items at top should be smaller (e.g. smaller than 1/4 of a Sprint) than </a:t>
            </a:r>
            <a:r>
              <a:rPr lang="en-IN" sz="2400" b="0" i="0" u="none" strike="noStrike" baseline="0" dirty="0">
                <a:latin typeface="Aileron Regular" panose="020B0604020202020204" charset="0"/>
              </a:rPr>
              <a:t>items at bottom</a:t>
            </a:r>
            <a:endParaRPr lang="en-IN" sz="2400" dirty="0">
              <a:latin typeface="Aileron Regular" panose="020B0604020202020204"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949" y="8877300"/>
            <a:ext cx="3876675" cy="1225826"/>
          </a:xfrm>
          <a:prstGeom prst="rect">
            <a:avLst/>
          </a:prstGeom>
        </p:spPr>
      </p:pic>
    </p:spTree>
    <p:extLst>
      <p:ext uri="{BB962C8B-B14F-4D97-AF65-F5344CB8AC3E}">
        <p14:creationId xmlns:p14="http://schemas.microsoft.com/office/powerpoint/2010/main" val="136206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2695211" y="5443752"/>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sp>
        <p:nvSpPr>
          <p:cNvPr id="13" name="TextBox 6">
            <a:extLst>
              <a:ext uri="{FF2B5EF4-FFF2-40B4-BE49-F238E27FC236}">
                <a16:creationId xmlns:a16="http://schemas.microsoft.com/office/drawing/2014/main" id="{835D5D80-9E4A-4FB1-81C3-0D0C53D14793}"/>
              </a:ext>
            </a:extLst>
          </p:cNvPr>
          <p:cNvSpPr txBox="1"/>
          <p:nvPr/>
        </p:nvSpPr>
        <p:spPr>
          <a:xfrm>
            <a:off x="3048000" y="1485900"/>
            <a:ext cx="14536271" cy="2308324"/>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Product Backlog Item (PBI)</a:t>
            </a:r>
          </a:p>
          <a:p>
            <a:pPr>
              <a:lnSpc>
                <a:spcPts val="9000"/>
              </a:lnSpc>
            </a:pPr>
            <a:endParaRPr lang="en-US" sz="7500" spc="225" dirty="0">
              <a:solidFill>
                <a:srgbClr val="21384C"/>
              </a:solidFill>
              <a:latin typeface="Aileron Heavy" panose="020B0604020202020204" charset="0"/>
            </a:endParaRPr>
          </a:p>
        </p:txBody>
      </p:sp>
      <p:sp>
        <p:nvSpPr>
          <p:cNvPr id="8" name="TextBox 7">
            <a:extLst>
              <a:ext uri="{FF2B5EF4-FFF2-40B4-BE49-F238E27FC236}">
                <a16:creationId xmlns:a16="http://schemas.microsoft.com/office/drawing/2014/main" id="{287F6B93-21F5-451D-B424-45388F6589B5}"/>
              </a:ext>
            </a:extLst>
          </p:cNvPr>
          <p:cNvSpPr txBox="1"/>
          <p:nvPr/>
        </p:nvSpPr>
        <p:spPr>
          <a:xfrm>
            <a:off x="2514600" y="3115640"/>
            <a:ext cx="14536271" cy="3348609"/>
          </a:xfrm>
          <a:prstGeom prst="rect">
            <a:avLst/>
          </a:prstGeom>
          <a:noFill/>
        </p:spPr>
        <p:txBody>
          <a:bodyPr wrap="square">
            <a:spAutoFit/>
          </a:bodyPr>
          <a:lstStyle/>
          <a:p>
            <a:pPr algn="l">
              <a:lnSpc>
                <a:spcPct val="150000"/>
              </a:lnSpc>
            </a:pPr>
            <a:r>
              <a:rPr lang="en-US" sz="2400" b="0" u="none" strike="noStrike" baseline="0" dirty="0">
                <a:solidFill>
                  <a:srgbClr val="000000"/>
                </a:solidFill>
                <a:latin typeface="Aileron Regular" panose="020B0604020202020204" charset="0"/>
              </a:rPr>
              <a:t>• Describes the what more than the how of a customer-centric feature</a:t>
            </a:r>
          </a:p>
          <a:p>
            <a:pPr algn="l">
              <a:lnSpc>
                <a:spcPct val="150000"/>
              </a:lnSpc>
            </a:pPr>
            <a:r>
              <a:rPr lang="en-US" sz="2400" b="0" u="none" strike="noStrike" baseline="0" dirty="0">
                <a:solidFill>
                  <a:srgbClr val="000000"/>
                </a:solidFill>
                <a:latin typeface="Aileron Regular" panose="020B0604020202020204" charset="0"/>
              </a:rPr>
              <a:t>• Often written in User Story form</a:t>
            </a:r>
          </a:p>
          <a:p>
            <a:pPr algn="l">
              <a:lnSpc>
                <a:spcPct val="150000"/>
              </a:lnSpc>
            </a:pPr>
            <a:r>
              <a:rPr lang="en-US" sz="2400" b="0" u="none" strike="noStrike" baseline="0" dirty="0">
                <a:solidFill>
                  <a:srgbClr val="000000"/>
                </a:solidFill>
                <a:latin typeface="Aileron Regular" panose="020B0604020202020204" charset="0"/>
              </a:rPr>
              <a:t>• Has a product-wide definition of done to prevent technical debt</a:t>
            </a:r>
          </a:p>
          <a:p>
            <a:pPr algn="l">
              <a:lnSpc>
                <a:spcPct val="150000"/>
              </a:lnSpc>
            </a:pPr>
            <a:r>
              <a:rPr lang="en-US" sz="2400" b="0" u="none" strike="noStrike" baseline="0" dirty="0">
                <a:solidFill>
                  <a:srgbClr val="000000"/>
                </a:solidFill>
                <a:latin typeface="Aileron Regular" panose="020B0604020202020204" charset="0"/>
              </a:rPr>
              <a:t>• May have item-specific acceptance criteria</a:t>
            </a:r>
          </a:p>
          <a:p>
            <a:pPr algn="l">
              <a:lnSpc>
                <a:spcPct val="150000"/>
              </a:lnSpc>
            </a:pPr>
            <a:r>
              <a:rPr lang="en-US" sz="2400" b="0" u="none" strike="noStrike" baseline="0" dirty="0">
                <a:solidFill>
                  <a:srgbClr val="000000"/>
                </a:solidFill>
                <a:latin typeface="Aileron Regular" panose="020B0604020202020204" charset="0"/>
              </a:rPr>
              <a:t>• Effort is estimated by the Development Team, ideally in relative units</a:t>
            </a:r>
          </a:p>
          <a:p>
            <a:pPr algn="l">
              <a:lnSpc>
                <a:spcPct val="150000"/>
              </a:lnSpc>
            </a:pPr>
            <a:r>
              <a:rPr lang="en-IN" sz="2400" b="0" u="none" strike="noStrike" baseline="0" dirty="0">
                <a:solidFill>
                  <a:srgbClr val="000000"/>
                </a:solidFill>
                <a:latin typeface="Aileron Regular" panose="020B0604020202020204" charset="0"/>
              </a:rPr>
              <a:t>(e.g., story points)</a:t>
            </a:r>
            <a:endParaRPr lang="en-IN" sz="2400" b="0" u="none" strike="noStrike" baseline="0" dirty="0">
              <a:latin typeface="Aileron Regular" panose="020B0604020202020204" charset="0"/>
            </a:endParaRPr>
          </a:p>
        </p:txBody>
      </p:sp>
      <p:pic>
        <p:nvPicPr>
          <p:cNvPr id="5" name="Picture 4">
            <a:extLst>
              <a:ext uri="{FF2B5EF4-FFF2-40B4-BE49-F238E27FC236}">
                <a16:creationId xmlns:a16="http://schemas.microsoft.com/office/drawing/2014/main" id="{D907590F-8C55-4A38-9970-4E6EF60E2D17}"/>
              </a:ext>
            </a:extLst>
          </p:cNvPr>
          <p:cNvPicPr>
            <a:picLocks noChangeAspect="1"/>
          </p:cNvPicPr>
          <p:nvPr/>
        </p:nvPicPr>
        <p:blipFill>
          <a:blip r:embed="rId4"/>
          <a:stretch>
            <a:fillRect/>
          </a:stretch>
        </p:blipFill>
        <p:spPr>
          <a:xfrm>
            <a:off x="12430238" y="3223449"/>
            <a:ext cx="5154033" cy="3006519"/>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7962900"/>
            <a:ext cx="4419600" cy="1593873"/>
          </a:xfrm>
          <a:prstGeom prst="rect">
            <a:avLst/>
          </a:prstGeom>
        </p:spPr>
      </p:pic>
    </p:spTree>
    <p:extLst>
      <p:ext uri="{BB962C8B-B14F-4D97-AF65-F5344CB8AC3E}">
        <p14:creationId xmlns:p14="http://schemas.microsoft.com/office/powerpoint/2010/main" val="319162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50437" y="-1893944"/>
            <a:ext cx="5351080" cy="5190548"/>
          </a:xfrm>
          <a:prstGeom prst="rect">
            <a:avLst/>
          </a:prstGeom>
        </p:spPr>
      </p:pic>
      <p:pic>
        <p:nvPicPr>
          <p:cNvPr id="42" name="Picture 4">
            <a:extLst>
              <a:ext uri="{FF2B5EF4-FFF2-40B4-BE49-F238E27FC236}">
                <a16:creationId xmlns:a16="http://schemas.microsoft.com/office/drawing/2014/main" id="{58083973-D694-4797-9C3E-FF860D04005C}"/>
              </a:ext>
            </a:extLst>
          </p:cNvPr>
          <p:cNvPicPr>
            <a:picLocks noChangeAspect="1"/>
          </p:cNvPicPr>
          <p:nvPr/>
        </p:nvPicPr>
        <p:blipFill>
          <a:blip r:embed="rId3"/>
          <a:srcRect/>
          <a:stretch>
            <a:fillRect/>
          </a:stretch>
        </p:blipFill>
        <p:spPr>
          <a:xfrm rot="-3926266">
            <a:off x="12695212" y="4851056"/>
            <a:ext cx="7620799" cy="9018697"/>
          </a:xfrm>
          <a:prstGeom prst="rect">
            <a:avLst/>
          </a:prstGeom>
        </p:spPr>
      </p:pic>
      <p:sp>
        <p:nvSpPr>
          <p:cNvPr id="43" name="TextBox 4">
            <a:extLst>
              <a:ext uri="{FF2B5EF4-FFF2-40B4-BE49-F238E27FC236}">
                <a16:creationId xmlns:a16="http://schemas.microsoft.com/office/drawing/2014/main" id="{295049CF-E6F2-4883-B04D-4B1BD9922600}"/>
              </a:ext>
            </a:extLst>
          </p:cNvPr>
          <p:cNvSpPr txBox="1"/>
          <p:nvPr/>
        </p:nvSpPr>
        <p:spPr>
          <a:xfrm>
            <a:off x="6019800" y="1238186"/>
            <a:ext cx="8229600" cy="1154162"/>
          </a:xfrm>
          <a:prstGeom prst="rect">
            <a:avLst/>
          </a:prstGeom>
        </p:spPr>
        <p:txBody>
          <a:bodyPr wrap="square" lIns="0" tIns="0" rIns="0" bIns="0" rtlCol="0" anchor="t">
            <a:spAutoFit/>
          </a:bodyPr>
          <a:lstStyle/>
          <a:p>
            <a:pPr algn="just">
              <a:lnSpc>
                <a:spcPts val="9000"/>
              </a:lnSpc>
            </a:pPr>
            <a:r>
              <a:rPr lang="en-IN" sz="7500" spc="225" dirty="0">
                <a:solidFill>
                  <a:srgbClr val="21384C"/>
                </a:solidFill>
                <a:latin typeface="Aileron Heavy"/>
              </a:rPr>
              <a:t>Sprint Backlog</a:t>
            </a:r>
            <a:endParaRPr lang="en-US" sz="7500" spc="225" dirty="0">
              <a:solidFill>
                <a:srgbClr val="21384C"/>
              </a:solidFill>
              <a:latin typeface="Aileron Heavy"/>
            </a:endParaRPr>
          </a:p>
        </p:txBody>
      </p:sp>
      <p:sp>
        <p:nvSpPr>
          <p:cNvPr id="9" name="TextBox 8">
            <a:extLst>
              <a:ext uri="{FF2B5EF4-FFF2-40B4-BE49-F238E27FC236}">
                <a16:creationId xmlns:a16="http://schemas.microsoft.com/office/drawing/2014/main" id="{3CBB1F77-EC2D-44E3-919E-28FF06A5A4ED}"/>
              </a:ext>
            </a:extLst>
          </p:cNvPr>
          <p:cNvSpPr txBox="1"/>
          <p:nvPr/>
        </p:nvSpPr>
        <p:spPr>
          <a:xfrm>
            <a:off x="2362200" y="2600268"/>
            <a:ext cx="14554200" cy="6118598"/>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400" dirty="0">
                <a:latin typeface="Aileron Regular" panose="020B0604020202020204" charset="0"/>
              </a:rPr>
              <a:t>A Sprint in Scrum is a short period of time wherein a development team works to complete specific tasks, milestones, or deliverables. </a:t>
            </a:r>
          </a:p>
          <a:p>
            <a:pPr marL="342900" indent="-342900" algn="l">
              <a:lnSpc>
                <a:spcPct val="150000"/>
              </a:lnSpc>
              <a:buFont typeface="Arial" panose="020B0604020202020204" pitchFamily="34" charset="0"/>
              <a:buChar char="•"/>
            </a:pPr>
            <a:r>
              <a:rPr lang="en-US" sz="2400" dirty="0">
                <a:latin typeface="Aileron Regular" panose="020B0604020202020204" charset="0"/>
              </a:rPr>
              <a:t>Sprints, also referred to as “iterations,” essentially break the project schedule into digestible blocks of time in which smaller goals can be accomplished.</a:t>
            </a:r>
          </a:p>
          <a:p>
            <a:pPr marL="342900" indent="-342900" algn="l">
              <a:lnSpc>
                <a:spcPct val="150000"/>
              </a:lnSpc>
              <a:buFont typeface="Arial" panose="020B0604020202020204" pitchFamily="34" charset="0"/>
              <a:buChar char="•"/>
            </a:pPr>
            <a:r>
              <a:rPr lang="en-US" sz="2400" b="0" i="0" u="none" strike="noStrike" baseline="0" dirty="0">
                <a:latin typeface="Aileron Regular" panose="020B0604020202020204" charset="0"/>
              </a:rPr>
              <a:t>Consists of selected PBIs negotiated between the team and the Product Owner during the Sprint Planning Meeting</a:t>
            </a:r>
          </a:p>
          <a:p>
            <a:pPr marL="342900" indent="-342900" algn="l">
              <a:lnSpc>
                <a:spcPct val="150000"/>
              </a:lnSpc>
              <a:buFont typeface="Arial" panose="020B0604020202020204" pitchFamily="34" charset="0"/>
              <a:buChar char="•"/>
            </a:pPr>
            <a:r>
              <a:rPr lang="en-US" sz="2400" b="0" i="0" u="none" strike="noStrike" baseline="0" dirty="0">
                <a:latin typeface="Aileron Regular" panose="020B0604020202020204" charset="0"/>
              </a:rPr>
              <a:t>No changes are made during the Sprint that would endanger the </a:t>
            </a:r>
            <a:r>
              <a:rPr lang="en-IN" sz="2400" b="0" i="0" u="none" strike="noStrike" baseline="0" dirty="0">
                <a:latin typeface="Aileron Regular" panose="020B0604020202020204" charset="0"/>
              </a:rPr>
              <a:t>Sprint Goal</a:t>
            </a:r>
          </a:p>
          <a:p>
            <a:pPr marL="342900" indent="-342900" algn="l">
              <a:lnSpc>
                <a:spcPct val="150000"/>
              </a:lnSpc>
              <a:buFont typeface="Arial" panose="020B0604020202020204" pitchFamily="34" charset="0"/>
              <a:buChar char="•"/>
            </a:pPr>
            <a:r>
              <a:rPr lang="en-US" sz="2400" b="0" i="0" u="none" strike="noStrike" baseline="0" dirty="0">
                <a:latin typeface="Aileron Regular" panose="020B0604020202020204" charset="0"/>
              </a:rPr>
              <a:t>Initial tasks are identified by the team during Sprint Planning </a:t>
            </a:r>
            <a:r>
              <a:rPr lang="en-IN" sz="2400" b="0" i="0" u="none" strike="noStrike" baseline="0" dirty="0">
                <a:latin typeface="Aileron Regular" panose="020B0604020202020204" charset="0"/>
              </a:rPr>
              <a:t>Meeting</a:t>
            </a:r>
          </a:p>
          <a:p>
            <a:pPr marL="342900" indent="-342900" algn="l">
              <a:lnSpc>
                <a:spcPct val="150000"/>
              </a:lnSpc>
              <a:buFont typeface="Arial" panose="020B0604020202020204" pitchFamily="34" charset="0"/>
              <a:buChar char="•"/>
            </a:pPr>
            <a:r>
              <a:rPr lang="en-US" sz="2400" b="0" i="0" u="none" strike="noStrike" baseline="0" dirty="0">
                <a:latin typeface="Aileron Regular" panose="020B0604020202020204" charset="0"/>
              </a:rPr>
              <a:t>Team will discover additional tasks needed to meet the Sprint Goal </a:t>
            </a:r>
            <a:r>
              <a:rPr lang="en-IN" sz="2400" b="0" i="0" u="none" strike="noStrike" baseline="0" dirty="0">
                <a:latin typeface="Aileron Regular" panose="020B0604020202020204" charset="0"/>
              </a:rPr>
              <a:t>during Sprint execution</a:t>
            </a:r>
          </a:p>
          <a:p>
            <a:pPr marL="342900" indent="-342900" algn="l">
              <a:lnSpc>
                <a:spcPct val="150000"/>
              </a:lnSpc>
              <a:buFont typeface="Arial" panose="020B0604020202020204" pitchFamily="34" charset="0"/>
              <a:buChar char="•"/>
            </a:pPr>
            <a:r>
              <a:rPr lang="en-IN" sz="2400" b="0" i="0" u="none" strike="noStrike" baseline="0" dirty="0">
                <a:latin typeface="Aileron Regular" panose="020B0604020202020204" charset="0"/>
              </a:rPr>
              <a:t>Visible to the team </a:t>
            </a:r>
          </a:p>
          <a:p>
            <a:pPr marL="342900" indent="-342900" algn="l">
              <a:lnSpc>
                <a:spcPct val="150000"/>
              </a:lnSpc>
              <a:buFont typeface="Arial" panose="020B0604020202020204" pitchFamily="34" charset="0"/>
              <a:buChar char="•"/>
            </a:pPr>
            <a:r>
              <a:rPr lang="en-US" sz="2400" b="0" i="0" u="none" strike="noStrike" baseline="0" dirty="0">
                <a:latin typeface="Aileron Regular" panose="020B0604020202020204" charset="0"/>
              </a:rPr>
              <a:t>Referenced during the Daily Scrum Meeting</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38599" y="8686082"/>
            <a:ext cx="3876675" cy="1225826"/>
          </a:xfrm>
          <a:prstGeom prst="rect">
            <a:avLst/>
          </a:prstGeom>
        </p:spPr>
      </p:pic>
    </p:spTree>
    <p:extLst>
      <p:ext uri="{BB962C8B-B14F-4D97-AF65-F5344CB8AC3E}">
        <p14:creationId xmlns:p14="http://schemas.microsoft.com/office/powerpoint/2010/main" val="432064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A87162-A5A5-4B82-9D25-EDA5D190357B}"/>
              </a:ext>
            </a:extLst>
          </p:cNvPr>
          <p:cNvPicPr>
            <a:picLocks noChangeAspect="1"/>
          </p:cNvPicPr>
          <p:nvPr/>
        </p:nvPicPr>
        <p:blipFill>
          <a:blip r:embed="rId2"/>
          <a:stretch>
            <a:fillRect/>
          </a:stretch>
        </p:blipFill>
        <p:spPr>
          <a:xfrm>
            <a:off x="9927099" y="430038"/>
            <a:ext cx="8164127" cy="9426924"/>
          </a:xfrm>
          <a:prstGeom prst="rect">
            <a:avLst/>
          </a:prstGeom>
        </p:spPr>
      </p:pic>
      <p:sp>
        <p:nvSpPr>
          <p:cNvPr id="2" name="TextBox 2"/>
          <p:cNvSpPr txBox="1"/>
          <p:nvPr/>
        </p:nvSpPr>
        <p:spPr>
          <a:xfrm>
            <a:off x="659235" y="3642097"/>
            <a:ext cx="9982200" cy="1909497"/>
          </a:xfrm>
          <a:prstGeom prst="rect">
            <a:avLst/>
          </a:prstGeom>
        </p:spPr>
        <p:txBody>
          <a:bodyPr wrap="square" lIns="0" tIns="0" rIns="0" bIns="0" rtlCol="0" anchor="t">
            <a:spAutoFit/>
          </a:bodyPr>
          <a:lstStyle/>
          <a:p>
            <a:pPr algn="ctr">
              <a:lnSpc>
                <a:spcPts val="17414"/>
              </a:lnSpc>
            </a:pPr>
            <a:r>
              <a:rPr lang="en-US" sz="8000" b="1" dirty="0">
                <a:solidFill>
                  <a:srgbClr val="41525B"/>
                </a:solidFill>
                <a:latin typeface="Aileron Heavy" panose="020B0604020202020204" charset="0"/>
              </a:rPr>
              <a:t>Scrum Meetings</a:t>
            </a:r>
          </a:p>
        </p:txBody>
      </p:sp>
      <p:pic>
        <p:nvPicPr>
          <p:cNvPr id="4" name="Picture 4"/>
          <p:cNvPicPr>
            <a:picLocks noChangeAspect="1"/>
          </p:cNvPicPr>
          <p:nvPr/>
        </p:nvPicPr>
        <p:blipFill>
          <a:blip r:embed="rId3"/>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4"/>
          <a:srcRect/>
          <a:stretch>
            <a:fillRect/>
          </a:stretch>
        </p:blipFill>
        <p:spPr>
          <a:xfrm>
            <a:off x="15622478" y="-1183714"/>
            <a:ext cx="3555479" cy="3448815"/>
          </a:xfrm>
          <a:prstGeom prst="rect">
            <a:avLst/>
          </a:prstGeom>
        </p:spPr>
      </p:pic>
      <p:pic>
        <p:nvPicPr>
          <p:cNvPr id="3" name="Picture 3"/>
          <p:cNvPicPr>
            <a:picLocks noChangeAspect="1"/>
          </p:cNvPicPr>
          <p:nvPr/>
        </p:nvPicPr>
        <p:blipFill>
          <a:blip r:embed="rId3"/>
          <a:srcRect/>
          <a:stretch>
            <a:fillRect/>
          </a:stretch>
        </p:blipFill>
        <p:spPr>
          <a:xfrm rot="-4337488">
            <a:off x="-2330753" y="-4990885"/>
            <a:ext cx="7620799" cy="901869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322" y="8762767"/>
            <a:ext cx="3876675" cy="1225826"/>
          </a:xfrm>
          <a:prstGeom prst="rect">
            <a:avLst/>
          </a:prstGeom>
        </p:spPr>
      </p:pic>
    </p:spTree>
    <p:extLst>
      <p:ext uri="{BB962C8B-B14F-4D97-AF65-F5344CB8AC3E}">
        <p14:creationId xmlns:p14="http://schemas.microsoft.com/office/powerpoint/2010/main" val="387671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8" name="TextBox 6">
            <a:extLst>
              <a:ext uri="{FF2B5EF4-FFF2-40B4-BE49-F238E27FC236}">
                <a16:creationId xmlns:a16="http://schemas.microsoft.com/office/drawing/2014/main" id="{540B659C-3AA0-401C-B1ED-C2A2491D4325}"/>
              </a:ext>
            </a:extLst>
          </p:cNvPr>
          <p:cNvSpPr txBox="1"/>
          <p:nvPr/>
        </p:nvSpPr>
        <p:spPr>
          <a:xfrm>
            <a:off x="3200400" y="974610"/>
            <a:ext cx="13466977"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Sprint Planning Meeting</a:t>
            </a:r>
          </a:p>
        </p:txBody>
      </p:sp>
      <p:sp>
        <p:nvSpPr>
          <p:cNvPr id="10" name="TextBox 9">
            <a:extLst>
              <a:ext uri="{FF2B5EF4-FFF2-40B4-BE49-F238E27FC236}">
                <a16:creationId xmlns:a16="http://schemas.microsoft.com/office/drawing/2014/main" id="{BC90B24D-4AA8-4E5D-904A-BAABFFB39954}"/>
              </a:ext>
            </a:extLst>
          </p:cNvPr>
          <p:cNvSpPr txBox="1"/>
          <p:nvPr/>
        </p:nvSpPr>
        <p:spPr>
          <a:xfrm>
            <a:off x="1625540" y="2613216"/>
            <a:ext cx="16243725" cy="5880584"/>
          </a:xfrm>
          <a:prstGeom prst="rect">
            <a:avLst/>
          </a:prstGeom>
          <a:noFill/>
        </p:spPr>
        <p:txBody>
          <a:bodyPr wrap="square">
            <a:spAutoFit/>
          </a:bodyPr>
          <a:lstStyle/>
          <a:p>
            <a:pPr marL="457200" indent="-457200">
              <a:lnSpc>
                <a:spcPct val="150000"/>
              </a:lnSpc>
              <a:spcBef>
                <a:spcPts val="5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The Product Owner, ScrumMaster, and Dev Team plan each Sprint at the very start of the Sprint</a:t>
            </a:r>
          </a:p>
          <a:p>
            <a:pPr marL="457200" indent="-457200">
              <a:lnSpc>
                <a:spcPct val="150000"/>
              </a:lnSpc>
              <a:spcBef>
                <a:spcPts val="5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The meeting is timeboxed to 2 hours x the weeks in the Sprint (=4 hour timebox for 2-week Sprints)</a:t>
            </a:r>
          </a:p>
          <a:p>
            <a:pPr marL="457200" indent="-457200">
              <a:lnSpc>
                <a:spcPct val="150000"/>
              </a:lnSpc>
              <a:spcBef>
                <a:spcPts val="5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The plan they create is known as the </a:t>
            </a:r>
            <a:r>
              <a:rPr lang="en-US" sz="2800" u="sng" dirty="0">
                <a:latin typeface="Aileron Regular" panose="020B0604020202020204" charset="0"/>
                <a:ea typeface="ＭＳ Ｐゴシック" pitchFamily="-110" charset="-128"/>
                <a:cs typeface="Tw Cen MT"/>
              </a:rPr>
              <a:t>Sprint Backlog</a:t>
            </a:r>
          </a:p>
          <a:p>
            <a:pPr marL="457200" indent="-457200">
              <a:lnSpc>
                <a:spcPct val="150000"/>
              </a:lnSpc>
              <a:spcBef>
                <a:spcPts val="5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Scrum doesn’t specify how to plan a Sprint — it’s up to the ScrumMaster, Dev Team, and Product Owner to find the most effective way to do it</a:t>
            </a:r>
          </a:p>
          <a:p>
            <a:pPr marL="457200" indent="-457200">
              <a:lnSpc>
                <a:spcPct val="150000"/>
              </a:lnSpc>
              <a:spcBef>
                <a:spcPts val="5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By experimenting from Sprint to Sprint, we discover…</a:t>
            </a:r>
          </a:p>
          <a:p>
            <a:pPr marL="742950" lvl="1" indent="-285750">
              <a:lnSpc>
                <a:spcPct val="150000"/>
              </a:lnSpc>
              <a:spcBef>
                <a:spcPts val="500"/>
              </a:spcBef>
              <a:buFont typeface="Arial" panose="020B0604020202020204" pitchFamily="34" charset="0"/>
              <a:buChar char="•"/>
            </a:pPr>
            <a:r>
              <a:rPr lang="en-US" sz="2200" dirty="0">
                <a:latin typeface="Aileron Regular" panose="020B0604020202020204" charset="0"/>
                <a:ea typeface="ＭＳ Ｐゴシック" pitchFamily="-110" charset="-128"/>
                <a:cs typeface="Tw Cen MT"/>
              </a:rPr>
              <a:t>How detailed and firm the requirements need to be to get started</a:t>
            </a:r>
          </a:p>
          <a:p>
            <a:pPr marL="742950" lvl="1" indent="-285750">
              <a:lnSpc>
                <a:spcPct val="150000"/>
              </a:lnSpc>
              <a:spcBef>
                <a:spcPts val="500"/>
              </a:spcBef>
              <a:buFont typeface="Arial" panose="020B0604020202020204" pitchFamily="34" charset="0"/>
              <a:buChar char="•"/>
            </a:pPr>
            <a:r>
              <a:rPr lang="en-US" sz="2200" dirty="0">
                <a:latin typeface="Aileron Regular" panose="020B0604020202020204" charset="0"/>
                <a:ea typeface="ＭＳ Ｐゴシック" pitchFamily="-110" charset="-128"/>
                <a:cs typeface="Tw Cen MT"/>
              </a:rPr>
              <a:t>What unit to use in estimating, how fine-grained the estimates need to be, and how much buffer we need to put in</a:t>
            </a:r>
          </a:p>
          <a:p>
            <a:pPr marL="742950" lvl="1" indent="-285750">
              <a:lnSpc>
                <a:spcPct val="150000"/>
              </a:lnSpc>
              <a:spcBef>
                <a:spcPts val="500"/>
              </a:spcBef>
              <a:buFont typeface="Arial" panose="020B0604020202020204" pitchFamily="34" charset="0"/>
              <a:buChar char="•"/>
            </a:pPr>
            <a:r>
              <a:rPr lang="en-US" sz="2200" dirty="0">
                <a:latin typeface="Aileron Regular" panose="020B0604020202020204" charset="0"/>
                <a:ea typeface="ＭＳ Ｐゴシック" pitchFamily="-110" charset="-128"/>
                <a:cs typeface="Tw Cen MT"/>
              </a:rPr>
              <a:t>How detailed a task breakdown our Dev Team needs, in order to work effectively during a Sprint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8897759"/>
            <a:ext cx="3876675" cy="1225826"/>
          </a:xfrm>
          <a:prstGeom prst="rect">
            <a:avLst/>
          </a:prstGeom>
        </p:spPr>
      </p:pic>
    </p:spTree>
    <p:extLst>
      <p:ext uri="{BB962C8B-B14F-4D97-AF65-F5344CB8AC3E}">
        <p14:creationId xmlns:p14="http://schemas.microsoft.com/office/powerpoint/2010/main" val="1861934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2590800" y="2440399"/>
            <a:ext cx="14173200" cy="6906506"/>
          </a:xfrm>
          <a:prstGeom prst="rect">
            <a:avLst/>
          </a:prstGeom>
          <a:noFill/>
        </p:spPr>
        <p:txBody>
          <a:bodyPr wrap="square">
            <a:spAutoFit/>
          </a:bodyPr>
          <a:lstStyle/>
          <a:p>
            <a:pPr marL="457200" indent="-457200">
              <a:lnSpc>
                <a:spcPct val="90000"/>
              </a:lnSpc>
              <a:spcBef>
                <a:spcPts val="4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Purpose</a:t>
            </a:r>
          </a:p>
          <a:p>
            <a:pPr marL="800100" lvl="1" indent="-342900">
              <a:lnSpc>
                <a:spcPct val="90000"/>
              </a:lnSpc>
              <a:spcBef>
                <a:spcPts val="4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Enable the Dev Team to give each other a brief daily update</a:t>
            </a:r>
          </a:p>
          <a:p>
            <a:pPr marL="800100" lvl="1" indent="-342900">
              <a:lnSpc>
                <a:spcPct val="90000"/>
              </a:lnSpc>
              <a:spcBef>
                <a:spcPts val="4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Enable the Dev Team to make any blocks visible to everyone</a:t>
            </a:r>
          </a:p>
          <a:p>
            <a:pPr marL="800100" lvl="1" indent="-342900">
              <a:lnSpc>
                <a:spcPct val="90000"/>
              </a:lnSpc>
              <a:spcBef>
                <a:spcPts val="400"/>
              </a:spcBef>
              <a:buFont typeface="Arial" panose="020B0604020202020204" pitchFamily="34" charset="0"/>
              <a:buChar char="•"/>
            </a:pPr>
            <a:endParaRPr lang="en-US" sz="2400" dirty="0">
              <a:latin typeface="Aileron Regular" panose="020B0604020202020204" charset="0"/>
              <a:ea typeface="ＭＳ Ｐゴシック" pitchFamily="-110" charset="-128"/>
              <a:cs typeface="Tw Cen MT"/>
            </a:endParaRPr>
          </a:p>
          <a:p>
            <a:pPr marL="457200" indent="-457200">
              <a:lnSpc>
                <a:spcPct val="90000"/>
              </a:lnSpc>
              <a:spcBef>
                <a:spcPts val="4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Daily, the Dev Team stands in a circle and reports:</a:t>
            </a:r>
          </a:p>
          <a:p>
            <a:pPr marL="800100" lvl="1" indent="-342900">
              <a:lnSpc>
                <a:spcPct val="90000"/>
              </a:lnSpc>
              <a:spcBef>
                <a:spcPts val="4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“Since yesterday I did…”</a:t>
            </a:r>
          </a:p>
          <a:p>
            <a:pPr marL="800100" lvl="1" indent="-342900">
              <a:lnSpc>
                <a:spcPct val="90000"/>
              </a:lnSpc>
              <a:spcBef>
                <a:spcPts val="4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“By tomorrow I will try to do…”</a:t>
            </a:r>
          </a:p>
          <a:p>
            <a:pPr marL="800100" lvl="1" indent="-342900">
              <a:lnSpc>
                <a:spcPct val="90000"/>
              </a:lnSpc>
              <a:spcBef>
                <a:spcPts val="4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“My blocks are…” (or “I have no blocks”)</a:t>
            </a:r>
          </a:p>
          <a:p>
            <a:pPr marL="800100" lvl="1" indent="-342900">
              <a:lnSpc>
                <a:spcPct val="90000"/>
              </a:lnSpc>
              <a:spcBef>
                <a:spcPts val="400"/>
              </a:spcBef>
              <a:buFont typeface="Arial" panose="020B0604020202020204" pitchFamily="34" charset="0"/>
              <a:buChar char="•"/>
            </a:pPr>
            <a:endParaRPr lang="en-US" sz="2400" dirty="0">
              <a:latin typeface="Aileron Regular" panose="020B0604020202020204" charset="0"/>
              <a:ea typeface="ＭＳ Ｐゴシック" pitchFamily="-110" charset="-128"/>
              <a:cs typeface="Tw Cen MT"/>
            </a:endParaRPr>
          </a:p>
          <a:p>
            <a:pPr marL="457200" indent="-457200">
              <a:lnSpc>
                <a:spcPct val="90000"/>
              </a:lnSpc>
              <a:spcBef>
                <a:spcPts val="4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15-minute timebox</a:t>
            </a:r>
          </a:p>
          <a:p>
            <a:pPr marL="742950" lvl="1" indent="-285750">
              <a:lnSpc>
                <a:spcPct val="90000"/>
              </a:lnSpc>
              <a:spcBef>
                <a:spcPts val="400"/>
              </a:spcBef>
              <a:buFont typeface="Arial" panose="020B0604020202020204" pitchFamily="34" charset="0"/>
              <a:buChar char="•"/>
            </a:pPr>
            <a:r>
              <a:rPr lang="en-US" sz="2200" dirty="0">
                <a:latin typeface="Aileron Regular" panose="020B0604020202020204" charset="0"/>
                <a:ea typeface="ＭＳ Ｐゴシック" pitchFamily="-110" charset="-128"/>
                <a:cs typeface="Tw Cen MT"/>
              </a:rPr>
              <a:t>During meeting: everyone listens, no discussion</a:t>
            </a:r>
          </a:p>
          <a:p>
            <a:pPr marL="742950" lvl="1" indent="-285750">
              <a:lnSpc>
                <a:spcPct val="90000"/>
              </a:lnSpc>
              <a:spcBef>
                <a:spcPts val="400"/>
              </a:spcBef>
              <a:buFont typeface="Arial" panose="020B0604020202020204" pitchFamily="34" charset="0"/>
              <a:buChar char="•"/>
            </a:pPr>
            <a:r>
              <a:rPr lang="en-US" sz="2200" dirty="0">
                <a:latin typeface="Aileron Regular" panose="020B0604020202020204" charset="0"/>
                <a:ea typeface="ＭＳ Ｐゴシック" pitchFamily="-110" charset="-128"/>
                <a:cs typeface="Tw Cen MT"/>
              </a:rPr>
              <a:t>After meeting is done: further discussion as needed</a:t>
            </a:r>
          </a:p>
          <a:p>
            <a:pPr marL="742950" lvl="1" indent="-285750">
              <a:lnSpc>
                <a:spcPct val="90000"/>
              </a:lnSpc>
              <a:spcBef>
                <a:spcPts val="400"/>
              </a:spcBef>
              <a:buFont typeface="Arial" panose="020B0604020202020204" pitchFamily="34" charset="0"/>
              <a:buChar char="•"/>
            </a:pPr>
            <a:endParaRPr lang="en-US" sz="2000" dirty="0">
              <a:latin typeface="Aileron Regular" panose="020B0604020202020204" charset="0"/>
              <a:ea typeface="ＭＳ Ｐゴシック" pitchFamily="-110" charset="-128"/>
              <a:cs typeface="Tw Cen MT"/>
            </a:endParaRPr>
          </a:p>
          <a:p>
            <a:pPr marL="457200" indent="-457200">
              <a:spcBef>
                <a:spcPts val="4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Product Owner can attend, but must not interfere</a:t>
            </a:r>
          </a:p>
          <a:p>
            <a:pPr marL="457200" indent="-457200">
              <a:spcBef>
                <a:spcPts val="4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ScrumMaster makes note of the blocks</a:t>
            </a:r>
          </a:p>
          <a:p>
            <a:pPr marL="457200" indent="-457200">
              <a:spcBef>
                <a:spcPts val="400"/>
              </a:spcBef>
              <a:buFont typeface="Arial" panose="020B0604020202020204" pitchFamily="34" charset="0"/>
              <a:buChar char="•"/>
            </a:pPr>
            <a:r>
              <a:rPr lang="en-US" sz="2800" dirty="0">
                <a:latin typeface="Aileron Regular" panose="020B0604020202020204" charset="0"/>
                <a:ea typeface="ＭＳ Ｐゴシック" pitchFamily="-110" charset="-128"/>
                <a:cs typeface="Tw Cen MT"/>
              </a:rPr>
              <a:t>After Daily Scrum, ScrumMaster helps remove blocks, and people can meet in smaller groups to discuss issues</a:t>
            </a:r>
          </a:p>
        </p:txBody>
      </p:sp>
      <p:sp>
        <p:nvSpPr>
          <p:cNvPr id="11" name="TextBox 6">
            <a:extLst>
              <a:ext uri="{FF2B5EF4-FFF2-40B4-BE49-F238E27FC236}">
                <a16:creationId xmlns:a16="http://schemas.microsoft.com/office/drawing/2014/main" id="{39C75A33-8A71-4DBB-A049-51F39F04D014}"/>
              </a:ext>
            </a:extLst>
          </p:cNvPr>
          <p:cNvSpPr txBox="1"/>
          <p:nvPr/>
        </p:nvSpPr>
        <p:spPr>
          <a:xfrm>
            <a:off x="5410200" y="940095"/>
            <a:ext cx="10439400"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Daily Scrum Meeting</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462" y="253250"/>
            <a:ext cx="3876675" cy="1225826"/>
          </a:xfrm>
          <a:prstGeom prst="rect">
            <a:avLst/>
          </a:prstGeom>
        </p:spPr>
      </p:pic>
    </p:spTree>
    <p:extLst>
      <p:ext uri="{BB962C8B-B14F-4D97-AF65-F5344CB8AC3E}">
        <p14:creationId xmlns:p14="http://schemas.microsoft.com/office/powerpoint/2010/main" val="176029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3642097"/>
            <a:ext cx="18288000" cy="1909497"/>
          </a:xfrm>
          <a:prstGeom prst="rect">
            <a:avLst/>
          </a:prstGeom>
        </p:spPr>
        <p:txBody>
          <a:bodyPr wrap="square" lIns="0" tIns="0" rIns="0" bIns="0" rtlCol="0" anchor="t">
            <a:spAutoFit/>
          </a:bodyPr>
          <a:lstStyle/>
          <a:p>
            <a:pPr algn="ctr">
              <a:lnSpc>
                <a:spcPts val="17414"/>
              </a:lnSpc>
            </a:pPr>
            <a:r>
              <a:rPr lang="en-US" sz="8000" b="1" dirty="0">
                <a:solidFill>
                  <a:srgbClr val="41525B"/>
                </a:solidFill>
                <a:latin typeface="Aileron Heavy" panose="020B0604020202020204" charset="0"/>
              </a:rPr>
              <a:t>Agile Methodology</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990612" y="5777650"/>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3542" y="8572500"/>
            <a:ext cx="3876675" cy="122582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752600" y="3545071"/>
            <a:ext cx="15544800" cy="5318379"/>
          </a:xfrm>
          <a:prstGeom prst="rect">
            <a:avLst/>
          </a:prstGeom>
          <a:noFill/>
        </p:spPr>
        <p:txBody>
          <a:bodyPr wrap="square">
            <a:spAutoFit/>
          </a:bodyPr>
          <a:lstStyle/>
          <a:p>
            <a:pPr marL="342900" indent="-342900">
              <a:lnSpc>
                <a:spcPct val="150000"/>
              </a:lnSpc>
              <a:spcBef>
                <a:spcPts val="6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Product Owner, Dev Team, and ScrumMaster take time in each Sprint to look at the upcoming Product Backlog Items (User Stories) which will be worked on in next 2-3 Sprints</a:t>
            </a:r>
          </a:p>
          <a:p>
            <a:pPr marL="342900" indent="-342900">
              <a:lnSpc>
                <a:spcPct val="150000"/>
              </a:lnSpc>
              <a:spcBef>
                <a:spcPts val="6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Take large upcoming Product and split them into smaller slices; ideally, small enough that 1-2 people could completely finish them in 3-4 days (“1-2-3-4”)</a:t>
            </a:r>
          </a:p>
          <a:p>
            <a:pPr marL="342900" indent="-342900">
              <a:lnSpc>
                <a:spcPct val="150000"/>
              </a:lnSpc>
              <a:spcBef>
                <a:spcPts val="6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Get a more detailed shared understanding of the requirements for the upcoming Product Backlog Items (User Stories)</a:t>
            </a:r>
          </a:p>
          <a:p>
            <a:pPr marL="342900" indent="-342900">
              <a:lnSpc>
                <a:spcPct val="150000"/>
              </a:lnSpc>
              <a:spcBef>
                <a:spcPts val="6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No fixed format, timing, or timebox</a:t>
            </a:r>
          </a:p>
          <a:p>
            <a:pPr marL="342900" indent="-342900">
              <a:lnSpc>
                <a:spcPct val="150000"/>
              </a:lnSpc>
              <a:spcBef>
                <a:spcPts val="6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Try starting with a 2-hour session for Product Owner, Dev Team, and ScrumMaster halfway through the Sprint</a:t>
            </a:r>
          </a:p>
          <a:p>
            <a:pPr marL="342900" indent="-342900" algn="l">
              <a:lnSpc>
                <a:spcPct val="150000"/>
              </a:lnSpc>
              <a:buFont typeface="Arial" panose="020B0604020202020204" pitchFamily="34" charset="0"/>
              <a:buChar char="•"/>
            </a:pPr>
            <a:endParaRPr lang="en-US" sz="2400" dirty="0">
              <a:solidFill>
                <a:srgbClr val="222222"/>
              </a:solidFill>
              <a:latin typeface="Aileron Regular" panose="020B0604020202020204" charset="0"/>
            </a:endParaRPr>
          </a:p>
        </p:txBody>
      </p:sp>
      <p:sp>
        <p:nvSpPr>
          <p:cNvPr id="11" name="TextBox 6">
            <a:extLst>
              <a:ext uri="{FF2B5EF4-FFF2-40B4-BE49-F238E27FC236}">
                <a16:creationId xmlns:a16="http://schemas.microsoft.com/office/drawing/2014/main" id="{39C75A33-8A71-4DBB-A049-51F39F04D014}"/>
              </a:ext>
            </a:extLst>
          </p:cNvPr>
          <p:cNvSpPr txBox="1"/>
          <p:nvPr/>
        </p:nvSpPr>
        <p:spPr>
          <a:xfrm>
            <a:off x="2725701" y="1688020"/>
            <a:ext cx="14706600"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Product Backlog Refinement</a:t>
            </a:r>
            <a:endParaRPr lang="en-IN" sz="7500" spc="225" dirty="0">
              <a:solidFill>
                <a:srgbClr val="21384C"/>
              </a:solidFill>
              <a:latin typeface="Aileron Heavy" panose="020B060402020202020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110750"/>
            <a:ext cx="3876675" cy="1225826"/>
          </a:xfrm>
          <a:prstGeom prst="rect">
            <a:avLst/>
          </a:prstGeom>
        </p:spPr>
      </p:pic>
    </p:spTree>
    <p:extLst>
      <p:ext uri="{BB962C8B-B14F-4D97-AF65-F5344CB8AC3E}">
        <p14:creationId xmlns:p14="http://schemas.microsoft.com/office/powerpoint/2010/main" val="3469731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10" name="TextBox 6">
            <a:extLst>
              <a:ext uri="{FF2B5EF4-FFF2-40B4-BE49-F238E27FC236}">
                <a16:creationId xmlns:a16="http://schemas.microsoft.com/office/drawing/2014/main" id="{92F73A97-C349-451C-83AC-7003E5E093D1}"/>
              </a:ext>
            </a:extLst>
          </p:cNvPr>
          <p:cNvSpPr txBox="1"/>
          <p:nvPr/>
        </p:nvSpPr>
        <p:spPr>
          <a:xfrm>
            <a:off x="2552700" y="1032669"/>
            <a:ext cx="13182600" cy="1042593"/>
          </a:xfrm>
          <a:prstGeom prst="rect">
            <a:avLst/>
          </a:prstGeom>
        </p:spPr>
        <p:txBody>
          <a:bodyPr wrap="square" lIns="0" tIns="0" rIns="0" bIns="0" rtlCol="0" anchor="t">
            <a:spAutoFit/>
          </a:bodyPr>
          <a:lstStyle/>
          <a:p>
            <a:pPr algn="ctr">
              <a:lnSpc>
                <a:spcPts val="9000"/>
              </a:lnSpc>
            </a:pPr>
            <a:r>
              <a:rPr lang="en-US" sz="6000" spc="225" dirty="0">
                <a:solidFill>
                  <a:srgbClr val="21384C"/>
                </a:solidFill>
                <a:latin typeface="Aileron Heavy" panose="020B0604020202020204" charset="0"/>
              </a:rPr>
              <a:t>Sprint Review</a:t>
            </a:r>
            <a:endParaRPr lang="en-IN" sz="6000" spc="225" dirty="0">
              <a:solidFill>
                <a:srgbClr val="21384C"/>
              </a:solidFill>
              <a:latin typeface="Aileron Heavy" panose="020B0604020202020204" charset="0"/>
            </a:endParaRPr>
          </a:p>
        </p:txBody>
      </p:sp>
      <p:sp>
        <p:nvSpPr>
          <p:cNvPr id="11" name="TextBox 10">
            <a:extLst>
              <a:ext uri="{FF2B5EF4-FFF2-40B4-BE49-F238E27FC236}">
                <a16:creationId xmlns:a16="http://schemas.microsoft.com/office/drawing/2014/main" id="{9191EDFE-E6AD-41AD-8430-C4C1717D43B6}"/>
              </a:ext>
            </a:extLst>
          </p:cNvPr>
          <p:cNvSpPr txBox="1"/>
          <p:nvPr/>
        </p:nvSpPr>
        <p:spPr>
          <a:xfrm>
            <a:off x="2167689" y="2672650"/>
            <a:ext cx="15087600" cy="5459443"/>
          </a:xfrm>
          <a:prstGeom prst="rect">
            <a:avLst/>
          </a:prstGeom>
          <a:noFill/>
        </p:spPr>
        <p:txBody>
          <a:bodyPr wrap="square">
            <a:spAutoFit/>
          </a:bodyPr>
          <a:lstStyle/>
          <a:p>
            <a:pPr marL="342900" indent="-342900">
              <a:lnSpc>
                <a:spcPct val="150000"/>
              </a:lnSpc>
              <a:spcBef>
                <a:spcPts val="5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Purpose: Inspect and Adapt the Product</a:t>
            </a:r>
          </a:p>
          <a:p>
            <a:pPr marL="342900" indent="-342900">
              <a:lnSpc>
                <a:spcPct val="150000"/>
              </a:lnSpc>
              <a:spcBef>
                <a:spcPts val="5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Meeting at the end of the Sprint (timeboxed to 1 hour x the number of weeks in the Sprint)</a:t>
            </a:r>
          </a:p>
          <a:p>
            <a:pPr marL="342900" indent="-342900">
              <a:lnSpc>
                <a:spcPct val="150000"/>
              </a:lnSpc>
              <a:spcBef>
                <a:spcPts val="5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The PO, SM, Dev Team, and stakeholders get “hands on” with what the Dev Team has produced in the Sprint</a:t>
            </a:r>
          </a:p>
          <a:p>
            <a:pPr marL="800100" lvl="1" indent="-342900">
              <a:lnSpc>
                <a:spcPct val="150000"/>
              </a:lnSpc>
              <a:spcBef>
                <a:spcPts val="5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We inspect the quality, and whether it is “done”</a:t>
            </a:r>
          </a:p>
          <a:p>
            <a:pPr marL="800100" lvl="1" indent="-342900">
              <a:lnSpc>
                <a:spcPct val="150000"/>
              </a:lnSpc>
              <a:spcBef>
                <a:spcPts val="5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We inspect whether it truly serves customer needs</a:t>
            </a:r>
          </a:p>
          <a:p>
            <a:pPr marL="800100" lvl="1" indent="-342900">
              <a:lnSpc>
                <a:spcPct val="150000"/>
              </a:lnSpc>
              <a:spcBef>
                <a:spcPts val="5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We try to find improvements to make in the future (Product Owner adds these on the Product Backlog)</a:t>
            </a:r>
          </a:p>
          <a:p>
            <a:pPr marL="342900" indent="-342900">
              <a:lnSpc>
                <a:spcPct val="150000"/>
              </a:lnSpc>
              <a:spcBef>
                <a:spcPts val="5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Get real-world customers or end-users to attend and give hands-on feedback</a:t>
            </a:r>
          </a:p>
          <a:p>
            <a:pPr marL="342900" indent="-342900">
              <a:lnSpc>
                <a:spcPct val="150000"/>
              </a:lnSpc>
              <a:spcBef>
                <a:spcPts val="500"/>
              </a:spcBef>
              <a:buFont typeface="Arial" panose="020B0604020202020204" pitchFamily="34" charset="0"/>
              <a:buChar char="•"/>
            </a:pPr>
            <a:endParaRPr lang="en-US" sz="2400" dirty="0">
              <a:latin typeface="Aileron Regular" panose="020B0604020202020204" charset="0"/>
              <a:ea typeface="ＭＳ Ｐゴシック" pitchFamily="-110" charset="-128"/>
              <a:cs typeface="Tw Cen MT"/>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067" y="8729481"/>
            <a:ext cx="3876675" cy="1225826"/>
          </a:xfrm>
          <a:prstGeom prst="rect">
            <a:avLst/>
          </a:prstGeom>
        </p:spPr>
      </p:pic>
    </p:spTree>
    <p:extLst>
      <p:ext uri="{BB962C8B-B14F-4D97-AF65-F5344CB8AC3E}">
        <p14:creationId xmlns:p14="http://schemas.microsoft.com/office/powerpoint/2010/main" val="2131723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3734304" y="4681328"/>
            <a:ext cx="9187798" cy="10873133"/>
          </a:xfrm>
          <a:prstGeom prst="rect">
            <a:avLst/>
          </a:prstGeom>
        </p:spPr>
      </p:pic>
      <p:pic>
        <p:nvPicPr>
          <p:cNvPr id="3" name="Picture 3"/>
          <p:cNvPicPr>
            <a:picLocks noChangeAspect="1"/>
          </p:cNvPicPr>
          <p:nvPr/>
        </p:nvPicPr>
        <p:blipFill>
          <a:blip r:embed="rId3"/>
          <a:srcRect/>
          <a:stretch>
            <a:fillRect/>
          </a:stretch>
        </p:blipFill>
        <p:spPr>
          <a:xfrm rot="221274">
            <a:off x="15060803" y="-1587713"/>
            <a:ext cx="4396994" cy="4265084"/>
          </a:xfrm>
          <a:prstGeom prst="rect">
            <a:avLst/>
          </a:prstGeom>
        </p:spPr>
      </p:pic>
      <p:sp>
        <p:nvSpPr>
          <p:cNvPr id="4" name="TextBox 4"/>
          <p:cNvSpPr txBox="1"/>
          <p:nvPr/>
        </p:nvSpPr>
        <p:spPr>
          <a:xfrm>
            <a:off x="4271465" y="1485900"/>
            <a:ext cx="10820400" cy="1154162"/>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Sprint Retrospective</a:t>
            </a:r>
          </a:p>
        </p:txBody>
      </p:sp>
      <p:sp>
        <p:nvSpPr>
          <p:cNvPr id="5" name="TextBox 5"/>
          <p:cNvSpPr txBox="1"/>
          <p:nvPr/>
        </p:nvSpPr>
        <p:spPr>
          <a:xfrm>
            <a:off x="2209800" y="3150239"/>
            <a:ext cx="14943730" cy="3320396"/>
          </a:xfrm>
          <a:prstGeom prst="rect">
            <a:avLst/>
          </a:prstGeom>
        </p:spPr>
        <p:txBody>
          <a:bodyPr wrap="square" lIns="0" tIns="0" rIns="0" bIns="0" rtlCol="0" anchor="t">
            <a:spAutoFit/>
          </a:bodyPr>
          <a:lstStyle/>
          <a:p>
            <a:pPr marL="342900" indent="-342900">
              <a:lnSpc>
                <a:spcPct val="150000"/>
              </a:lnSpc>
              <a:buFont typeface="Arial" panose="020B0604020202020204" pitchFamily="34" charset="0"/>
              <a:buChar char="•"/>
            </a:pPr>
            <a:r>
              <a:rPr lang="en-US" sz="2400" dirty="0">
                <a:latin typeface="Aileron Regular" panose="020B0604020202020204" charset="0"/>
                <a:ea typeface="ＭＳ Ｐゴシック" pitchFamily="-110" charset="-128"/>
                <a:cs typeface="Tw Cen MT"/>
              </a:rPr>
              <a:t>Purpose: Inspect and Adapt Our Practices</a:t>
            </a:r>
          </a:p>
          <a:p>
            <a:pPr marL="342900" indent="-342900">
              <a:lnSpc>
                <a:spcPct val="150000"/>
              </a:lnSpc>
              <a:spcBef>
                <a:spcPts val="500"/>
              </a:spcBef>
              <a:buFont typeface="Arial" panose="020B0604020202020204" pitchFamily="34" charset="0"/>
              <a:buChar char="•"/>
            </a:pPr>
            <a:r>
              <a:rPr lang="en-US" sz="2400" dirty="0">
                <a:latin typeface="Aileron Regular" panose="020B0604020202020204" charset="0"/>
                <a:ea typeface="ＭＳ Ｐゴシック" pitchFamily="-110" charset="-128"/>
                <a:cs typeface="Tw Cen MT"/>
              </a:rPr>
              <a:t>Last activity in each Sprint (timeboxed to 1 hour x the number of weeks in the Sprint)</a:t>
            </a:r>
          </a:p>
          <a:p>
            <a:pPr marL="342900" indent="-342900">
              <a:lnSpc>
                <a:spcPct val="150000"/>
              </a:lnSpc>
              <a:buFont typeface="Arial" panose="020B0604020202020204" pitchFamily="34" charset="0"/>
              <a:buChar char="•"/>
            </a:pPr>
            <a:r>
              <a:rPr lang="en-US" sz="2400" dirty="0">
                <a:latin typeface="Aileron Regular" panose="020B0604020202020204" charset="0"/>
                <a:ea typeface="ＭＳ Ｐゴシック" pitchFamily="-110" charset="-128"/>
                <a:cs typeface="Tw Cen MT"/>
              </a:rPr>
              <a:t>The PO, SM, and Dev Team talk about what they experienced and observed during the Sprint, both positive and negative</a:t>
            </a:r>
          </a:p>
          <a:p>
            <a:pPr marL="342900" indent="-342900">
              <a:lnSpc>
                <a:spcPct val="150000"/>
              </a:lnSpc>
              <a:buFont typeface="Arial" panose="020B0604020202020204" pitchFamily="34" charset="0"/>
              <a:buChar char="•"/>
            </a:pPr>
            <a:r>
              <a:rPr lang="en-US" sz="2400" dirty="0">
                <a:latin typeface="Aileron Regular" panose="020B0604020202020204" charset="0"/>
                <a:ea typeface="ＭＳ Ｐゴシック" pitchFamily="-110" charset="-128"/>
                <a:cs typeface="Tw Cen MT"/>
              </a:rPr>
              <a:t>They create a specific plan of action for improving their practices in the next Sprint</a:t>
            </a:r>
          </a:p>
          <a:p>
            <a:pPr marL="342900" indent="-342900">
              <a:lnSpc>
                <a:spcPct val="150000"/>
              </a:lnSpc>
              <a:buFont typeface="Arial" panose="020B0604020202020204" pitchFamily="34" charset="0"/>
              <a:buChar char="•"/>
            </a:pPr>
            <a:r>
              <a:rPr lang="en-US" sz="2400" dirty="0">
                <a:latin typeface="Aileron Regular" panose="020B0604020202020204" charset="0"/>
                <a:ea typeface="ＭＳ Ｐゴシック" pitchFamily="-110" charset="-128"/>
                <a:cs typeface="Tw Cen MT"/>
              </a:rPr>
              <a:t>Probably the single most important practice in Scrum. The Scrum Team does this every Sprint!</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20600" y="8039100"/>
            <a:ext cx="4495800" cy="1225826"/>
          </a:xfrm>
          <a:prstGeom prst="rect">
            <a:avLst/>
          </a:prstGeom>
        </p:spPr>
      </p:pic>
    </p:spTree>
    <p:extLst>
      <p:ext uri="{BB962C8B-B14F-4D97-AF65-F5344CB8AC3E}">
        <p14:creationId xmlns:p14="http://schemas.microsoft.com/office/powerpoint/2010/main" val="3023442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rot="9692280">
            <a:off x="-1180407" y="4566137"/>
            <a:ext cx="9187798" cy="10873133"/>
          </a:xfrm>
          <a:prstGeom prst="rect">
            <a:avLst/>
          </a:prstGeom>
        </p:spPr>
      </p:pic>
      <p:sp>
        <p:nvSpPr>
          <p:cNvPr id="6" name="TextBox 6"/>
          <p:cNvSpPr txBox="1"/>
          <p:nvPr/>
        </p:nvSpPr>
        <p:spPr>
          <a:xfrm>
            <a:off x="7543800" y="447675"/>
            <a:ext cx="10064871" cy="1154162"/>
          </a:xfrm>
          <a:prstGeom prst="rect">
            <a:avLst/>
          </a:prstGeom>
        </p:spPr>
        <p:txBody>
          <a:bodyPr wrap="square" lIns="0" tIns="0" rIns="0" bIns="0" rtlCol="0" anchor="t">
            <a:spAutoFit/>
          </a:bodyPr>
          <a:lstStyle/>
          <a:p>
            <a:pPr algn="ctr">
              <a:lnSpc>
                <a:spcPts val="9000"/>
              </a:lnSpc>
            </a:pPr>
            <a:r>
              <a:rPr lang="en-US" sz="7500" spc="225" dirty="0" smtClean="0">
                <a:solidFill>
                  <a:srgbClr val="21384C"/>
                </a:solidFill>
                <a:latin typeface="Aileron Heavy" panose="020B0604020202020204" charset="0"/>
              </a:rPr>
              <a:t>What is </a:t>
            </a:r>
            <a:r>
              <a:rPr lang="en-US" sz="7500" spc="225" dirty="0" err="1" smtClean="0">
                <a:solidFill>
                  <a:srgbClr val="21384C"/>
                </a:solidFill>
                <a:latin typeface="Aileron Heavy" panose="020B0604020202020204" charset="0"/>
              </a:rPr>
              <a:t>AgileTesting</a:t>
            </a:r>
            <a:endParaRPr lang="en-US" sz="7500" spc="225" dirty="0">
              <a:solidFill>
                <a:srgbClr val="21384C"/>
              </a:solidFill>
              <a:latin typeface="Aileron Heavy"/>
            </a:endParaRPr>
          </a:p>
        </p:txBody>
      </p:sp>
      <p:sp>
        <p:nvSpPr>
          <p:cNvPr id="8" name="TextBox 8"/>
          <p:cNvSpPr txBox="1"/>
          <p:nvPr/>
        </p:nvSpPr>
        <p:spPr>
          <a:xfrm>
            <a:off x="5812005" y="2972649"/>
            <a:ext cx="12320590" cy="2215991"/>
          </a:xfrm>
          <a:prstGeom prst="rect">
            <a:avLst/>
          </a:prstGeom>
        </p:spPr>
        <p:txBody>
          <a:bodyPr wrap="square" lIns="0" tIns="0" rIns="0" bIns="0" rtlCol="0" anchor="t">
            <a:spAutoFit/>
          </a:bodyPr>
          <a:lstStyle/>
          <a:p>
            <a:pPr lvl="0">
              <a:lnSpc>
                <a:spcPct val="150000"/>
              </a:lnSpc>
            </a:pPr>
            <a:endParaRPr lang="en-IN" sz="3200" dirty="0" smtClean="0">
              <a:effectLst/>
              <a:latin typeface="Aileron Regular" panose="020B0604020202020204" charset="0"/>
              <a:ea typeface="Calibri" panose="020F0502020204030204" pitchFamily="34" charset="0"/>
              <a:cs typeface="T3Font_0"/>
            </a:endParaRPr>
          </a:p>
          <a:p>
            <a:pPr lvl="0">
              <a:lnSpc>
                <a:spcPct val="150000"/>
              </a:lnSpc>
            </a:pPr>
            <a:endParaRPr lang="en-IN" sz="3200" dirty="0" smtClean="0">
              <a:effectLst/>
              <a:latin typeface="Aileron Regular" panose="020B0604020202020204" charset="0"/>
              <a:ea typeface="Calibri" panose="020F0502020204030204" pitchFamily="34" charset="0"/>
              <a:cs typeface="T3Font_0"/>
            </a:endParaRPr>
          </a:p>
          <a:p>
            <a:pPr lvl="0">
              <a:lnSpc>
                <a:spcPct val="150000"/>
              </a:lnSpc>
            </a:pPr>
            <a:endParaRPr lang="en-IN" sz="3200" dirty="0">
              <a:effectLst/>
              <a:latin typeface="Aileron Regular" panose="020B0604020202020204" charset="0"/>
              <a:ea typeface="Calibri" panose="020F0502020204030204" pitchFamily="34" charset="0"/>
              <a:cs typeface="Times New Roman" panose="02020603050405020304" pitchFamily="18" charset="0"/>
            </a:endParaRPr>
          </a:p>
        </p:txBody>
      </p:sp>
      <p:pic>
        <p:nvPicPr>
          <p:cNvPr id="2" name="Picture 2"/>
          <p:cNvPicPr>
            <a:picLocks noChangeAspect="1"/>
          </p:cNvPicPr>
          <p:nvPr/>
        </p:nvPicPr>
        <p:blipFill>
          <a:blip r:embed="rId3"/>
          <a:srcRect/>
          <a:stretch>
            <a:fillRect/>
          </a:stretch>
        </p:blipFill>
        <p:spPr>
          <a:xfrm rot="-5400000">
            <a:off x="-2281533" y="-4064958"/>
            <a:ext cx="9187798" cy="10873133"/>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4287" y="8648700"/>
            <a:ext cx="3876675" cy="1225826"/>
          </a:xfrm>
          <a:prstGeom prst="rect">
            <a:avLst/>
          </a:prstGeom>
        </p:spPr>
      </p:pic>
      <p:sp>
        <p:nvSpPr>
          <p:cNvPr id="4" name="Rectangle 3"/>
          <p:cNvSpPr/>
          <p:nvPr/>
        </p:nvSpPr>
        <p:spPr>
          <a:xfrm>
            <a:off x="4572000" y="4543336"/>
            <a:ext cx="9144000" cy="2677656"/>
          </a:xfrm>
          <a:prstGeom prst="rect">
            <a:avLst/>
          </a:prstGeom>
        </p:spPr>
        <p:txBody>
          <a:bodyPr>
            <a:spAutoFit/>
          </a:bodyPr>
          <a:lstStyle/>
          <a:p>
            <a:r>
              <a:rPr lang="en-US" sz="2800" dirty="0">
                <a:latin typeface="Aileron Regular" panose="020B0604020202020204" charset="0"/>
              </a:rPr>
              <a:t>Agile Testing is a practice that a QA follows in a dynamic environment where testing requirements keep changing according to customer needs. It is done parallel to the development activity where the testing team receives frequent small codes from the development team for testing</a:t>
            </a:r>
            <a:r>
              <a:rPr lang="en-US" dirty="0"/>
              <a:t>.</a:t>
            </a:r>
          </a:p>
        </p:txBody>
      </p:sp>
    </p:spTree>
    <p:extLst>
      <p:ext uri="{BB962C8B-B14F-4D97-AF65-F5344CB8AC3E}">
        <p14:creationId xmlns:p14="http://schemas.microsoft.com/office/powerpoint/2010/main" val="1752243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rot="9692280">
            <a:off x="-1180407" y="4566137"/>
            <a:ext cx="9187798" cy="10873133"/>
          </a:xfrm>
          <a:prstGeom prst="rect">
            <a:avLst/>
          </a:prstGeom>
        </p:spPr>
      </p:pic>
      <p:sp>
        <p:nvSpPr>
          <p:cNvPr id="6" name="TextBox 6"/>
          <p:cNvSpPr txBox="1"/>
          <p:nvPr/>
        </p:nvSpPr>
        <p:spPr>
          <a:xfrm>
            <a:off x="7488382" y="720801"/>
            <a:ext cx="10064871" cy="960006"/>
          </a:xfrm>
          <a:prstGeom prst="rect">
            <a:avLst/>
          </a:prstGeom>
        </p:spPr>
        <p:txBody>
          <a:bodyPr wrap="square" lIns="0" tIns="0" rIns="0" bIns="0" rtlCol="0" anchor="t">
            <a:spAutoFit/>
          </a:bodyPr>
          <a:lstStyle/>
          <a:p>
            <a:pPr algn="ctr">
              <a:lnSpc>
                <a:spcPts val="9000"/>
              </a:lnSpc>
            </a:pPr>
            <a:r>
              <a:rPr lang="en-US" sz="3200" b="1" dirty="0">
                <a:latin typeface="Aileron Regular" panose="020B0604020202020204" charset="0"/>
              </a:rPr>
              <a:t>What qualities should </a:t>
            </a:r>
            <a:r>
              <a:rPr lang="en-US" sz="3200" b="1" dirty="0" smtClean="0">
                <a:latin typeface="Aileron Regular" panose="020B0604020202020204" charset="0"/>
              </a:rPr>
              <a:t>a </a:t>
            </a:r>
            <a:r>
              <a:rPr lang="en-US" sz="3200" b="1" dirty="0">
                <a:latin typeface="Aileron Regular" panose="020B0604020202020204" charset="0"/>
              </a:rPr>
              <a:t>good Agile tester have</a:t>
            </a:r>
            <a:endParaRPr lang="en-US" sz="3200" b="1" spc="225" dirty="0">
              <a:solidFill>
                <a:srgbClr val="21384C"/>
              </a:solidFill>
              <a:latin typeface="Aileron Regular" panose="020B0604020202020204" charset="0"/>
            </a:endParaRPr>
          </a:p>
        </p:txBody>
      </p:sp>
      <p:sp>
        <p:nvSpPr>
          <p:cNvPr id="8" name="TextBox 8"/>
          <p:cNvSpPr txBox="1"/>
          <p:nvPr/>
        </p:nvSpPr>
        <p:spPr>
          <a:xfrm>
            <a:off x="5812005" y="2972649"/>
            <a:ext cx="12320590" cy="2215991"/>
          </a:xfrm>
          <a:prstGeom prst="rect">
            <a:avLst/>
          </a:prstGeom>
        </p:spPr>
        <p:txBody>
          <a:bodyPr wrap="square" lIns="0" tIns="0" rIns="0" bIns="0" rtlCol="0" anchor="t">
            <a:spAutoFit/>
          </a:bodyPr>
          <a:lstStyle/>
          <a:p>
            <a:pPr lvl="0">
              <a:lnSpc>
                <a:spcPct val="150000"/>
              </a:lnSpc>
            </a:pPr>
            <a:endParaRPr lang="en-IN" sz="3200" dirty="0" smtClean="0">
              <a:effectLst/>
              <a:latin typeface="Aileron Regular" panose="020B0604020202020204" charset="0"/>
              <a:ea typeface="Calibri" panose="020F0502020204030204" pitchFamily="34" charset="0"/>
              <a:cs typeface="T3Font_0"/>
            </a:endParaRPr>
          </a:p>
          <a:p>
            <a:pPr lvl="0">
              <a:lnSpc>
                <a:spcPct val="150000"/>
              </a:lnSpc>
            </a:pPr>
            <a:endParaRPr lang="en-IN" sz="3200" dirty="0" smtClean="0">
              <a:effectLst/>
              <a:latin typeface="Aileron Regular" panose="020B0604020202020204" charset="0"/>
              <a:ea typeface="Calibri" panose="020F0502020204030204" pitchFamily="34" charset="0"/>
              <a:cs typeface="T3Font_0"/>
            </a:endParaRPr>
          </a:p>
          <a:p>
            <a:pPr lvl="0">
              <a:lnSpc>
                <a:spcPct val="150000"/>
              </a:lnSpc>
            </a:pPr>
            <a:endParaRPr lang="en-IN" sz="3200" dirty="0">
              <a:effectLst/>
              <a:latin typeface="Aileron Regular" panose="020B0604020202020204" charset="0"/>
              <a:ea typeface="Calibri" panose="020F0502020204030204" pitchFamily="34" charset="0"/>
              <a:cs typeface="Times New Roman" panose="02020603050405020304" pitchFamily="18" charset="0"/>
            </a:endParaRPr>
          </a:p>
        </p:txBody>
      </p:sp>
      <p:pic>
        <p:nvPicPr>
          <p:cNvPr id="2" name="Picture 2"/>
          <p:cNvPicPr>
            <a:picLocks noChangeAspect="1"/>
          </p:cNvPicPr>
          <p:nvPr/>
        </p:nvPicPr>
        <p:blipFill>
          <a:blip r:embed="rId3"/>
          <a:srcRect/>
          <a:stretch>
            <a:fillRect/>
          </a:stretch>
        </p:blipFill>
        <p:spPr>
          <a:xfrm rot="-5400000">
            <a:off x="-2281533" y="-4064958"/>
            <a:ext cx="9187798" cy="10873133"/>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4287" y="8648700"/>
            <a:ext cx="3876675" cy="1225826"/>
          </a:xfrm>
          <a:prstGeom prst="rect">
            <a:avLst/>
          </a:prstGeom>
        </p:spPr>
      </p:pic>
      <p:sp>
        <p:nvSpPr>
          <p:cNvPr id="5" name="Rectangle 4"/>
          <p:cNvSpPr/>
          <p:nvPr/>
        </p:nvSpPr>
        <p:spPr>
          <a:xfrm>
            <a:off x="4572000" y="4404836"/>
            <a:ext cx="9144000" cy="3046988"/>
          </a:xfrm>
          <a:prstGeom prst="rect">
            <a:avLst/>
          </a:prstGeom>
        </p:spPr>
        <p:txBody>
          <a:bodyPr>
            <a:spAutoFit/>
          </a:bodyPr>
          <a:lstStyle/>
          <a:p>
            <a:r>
              <a:rPr lang="en-US" sz="2400" dirty="0">
                <a:latin typeface="Aileron Regular" panose="020B0604020202020204" charset="0"/>
              </a:rPr>
              <a:t>He should be able to understand the requirements quickly</a:t>
            </a:r>
            <a:r>
              <a:rPr lang="en-US" sz="2400" dirty="0" smtClean="0">
                <a:latin typeface="Aileron Regular" panose="020B0604020202020204" charset="0"/>
              </a:rPr>
              <a:t>.</a:t>
            </a:r>
          </a:p>
          <a:p>
            <a:r>
              <a:rPr lang="en-US" sz="2400" dirty="0" smtClean="0">
                <a:latin typeface="Aileron Regular" panose="020B0604020202020204" charset="0"/>
              </a:rPr>
              <a:t> </a:t>
            </a:r>
            <a:r>
              <a:rPr lang="en-US" sz="2400" dirty="0">
                <a:latin typeface="Aileron Regular" panose="020B0604020202020204" charset="0"/>
              </a:rPr>
              <a:t>• He should know Agile concepts and </a:t>
            </a:r>
            <a:r>
              <a:rPr lang="en-US" sz="2400" dirty="0" smtClean="0">
                <a:latin typeface="Aileron Regular" panose="020B0604020202020204" charset="0"/>
              </a:rPr>
              <a:t>principals</a:t>
            </a:r>
          </a:p>
          <a:p>
            <a:r>
              <a:rPr lang="en-US" sz="2400" dirty="0" smtClean="0">
                <a:latin typeface="Aileron Regular" panose="020B0604020202020204" charset="0"/>
              </a:rPr>
              <a:t> </a:t>
            </a:r>
            <a:r>
              <a:rPr lang="en-US" sz="2400" dirty="0">
                <a:latin typeface="Aileron Regular" panose="020B0604020202020204" charset="0"/>
              </a:rPr>
              <a:t>• As requirements keep changing, he should understand the risk involved in it</a:t>
            </a:r>
            <a:r>
              <a:rPr lang="en-US" sz="2400" dirty="0" smtClean="0">
                <a:latin typeface="Aileron Regular" panose="020B0604020202020204" charset="0"/>
              </a:rPr>
              <a:t>.</a:t>
            </a:r>
          </a:p>
          <a:p>
            <a:r>
              <a:rPr lang="en-US" sz="2400" dirty="0" smtClean="0">
                <a:latin typeface="Aileron Regular" panose="020B0604020202020204" charset="0"/>
              </a:rPr>
              <a:t> </a:t>
            </a:r>
            <a:r>
              <a:rPr lang="en-US" sz="2400" dirty="0">
                <a:latin typeface="Aileron Regular" panose="020B0604020202020204" charset="0"/>
              </a:rPr>
              <a:t>• The agile tester should be able to prioritize the work based on the requirements. </a:t>
            </a:r>
            <a:r>
              <a:rPr lang="en-US" sz="2400" dirty="0" smtClean="0">
                <a:latin typeface="Aileron Regular" panose="020B0604020202020204" charset="0"/>
              </a:rPr>
              <a:t>•</a:t>
            </a:r>
          </a:p>
          <a:p>
            <a:r>
              <a:rPr lang="en-US" sz="2400" dirty="0" smtClean="0">
                <a:latin typeface="Aileron Regular" panose="020B0604020202020204" charset="0"/>
              </a:rPr>
              <a:t> </a:t>
            </a:r>
            <a:r>
              <a:rPr lang="en-US" sz="2400" dirty="0">
                <a:latin typeface="Aileron Regular" panose="020B0604020202020204" charset="0"/>
              </a:rPr>
              <a:t>Communication is a must for an Agile tester as it requires a lot of communication with developers and business associates.</a:t>
            </a:r>
          </a:p>
        </p:txBody>
      </p:sp>
    </p:spTree>
    <p:extLst>
      <p:ext uri="{BB962C8B-B14F-4D97-AF65-F5344CB8AC3E}">
        <p14:creationId xmlns:p14="http://schemas.microsoft.com/office/powerpoint/2010/main" val="2199679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rot="9692280">
            <a:off x="-1180407" y="4566137"/>
            <a:ext cx="9187798" cy="10873133"/>
          </a:xfrm>
          <a:prstGeom prst="rect">
            <a:avLst/>
          </a:prstGeom>
        </p:spPr>
      </p:pic>
      <p:sp>
        <p:nvSpPr>
          <p:cNvPr id="6" name="TextBox 6"/>
          <p:cNvSpPr txBox="1"/>
          <p:nvPr/>
        </p:nvSpPr>
        <p:spPr>
          <a:xfrm>
            <a:off x="7543800" y="447675"/>
            <a:ext cx="10064871" cy="2308324"/>
          </a:xfrm>
          <a:prstGeom prst="rect">
            <a:avLst/>
          </a:prstGeom>
        </p:spPr>
        <p:txBody>
          <a:bodyPr wrap="square" lIns="0" tIns="0" rIns="0" bIns="0" rtlCol="0" anchor="t">
            <a:spAutoFit/>
          </a:bodyPr>
          <a:lstStyle/>
          <a:p>
            <a:pPr algn="ctr">
              <a:lnSpc>
                <a:spcPts val="9000"/>
              </a:lnSpc>
            </a:pPr>
            <a:r>
              <a:rPr lang="en-US" sz="7500" spc="225" dirty="0" smtClean="0">
                <a:solidFill>
                  <a:srgbClr val="21384C"/>
                </a:solidFill>
                <a:latin typeface="Aileron Heavy" panose="020B0604020202020204" charset="0"/>
              </a:rPr>
              <a:t>What is zero sprint in agile</a:t>
            </a:r>
            <a:endParaRPr lang="en-US" sz="7500" spc="225" dirty="0">
              <a:solidFill>
                <a:srgbClr val="21384C"/>
              </a:solidFill>
              <a:latin typeface="Aileron Heavy"/>
            </a:endParaRPr>
          </a:p>
        </p:txBody>
      </p:sp>
      <p:sp>
        <p:nvSpPr>
          <p:cNvPr id="8" name="TextBox 8"/>
          <p:cNvSpPr txBox="1"/>
          <p:nvPr/>
        </p:nvSpPr>
        <p:spPr>
          <a:xfrm>
            <a:off x="5812005" y="2972649"/>
            <a:ext cx="12320590" cy="2215991"/>
          </a:xfrm>
          <a:prstGeom prst="rect">
            <a:avLst/>
          </a:prstGeom>
        </p:spPr>
        <p:txBody>
          <a:bodyPr wrap="square" lIns="0" tIns="0" rIns="0" bIns="0" rtlCol="0" anchor="t">
            <a:spAutoFit/>
          </a:bodyPr>
          <a:lstStyle/>
          <a:p>
            <a:pPr lvl="0">
              <a:lnSpc>
                <a:spcPct val="150000"/>
              </a:lnSpc>
            </a:pPr>
            <a:endParaRPr lang="en-IN" sz="3200" dirty="0" smtClean="0">
              <a:effectLst/>
              <a:latin typeface="Aileron Regular" panose="020B0604020202020204" charset="0"/>
              <a:ea typeface="Calibri" panose="020F0502020204030204" pitchFamily="34" charset="0"/>
              <a:cs typeface="T3Font_0"/>
            </a:endParaRPr>
          </a:p>
          <a:p>
            <a:pPr lvl="0">
              <a:lnSpc>
                <a:spcPct val="150000"/>
              </a:lnSpc>
            </a:pPr>
            <a:endParaRPr lang="en-IN" sz="3200" dirty="0" smtClean="0">
              <a:effectLst/>
              <a:latin typeface="Aileron Regular" panose="020B0604020202020204" charset="0"/>
              <a:ea typeface="Calibri" panose="020F0502020204030204" pitchFamily="34" charset="0"/>
              <a:cs typeface="T3Font_0"/>
            </a:endParaRPr>
          </a:p>
          <a:p>
            <a:pPr lvl="0">
              <a:lnSpc>
                <a:spcPct val="150000"/>
              </a:lnSpc>
            </a:pPr>
            <a:endParaRPr lang="en-IN" sz="3200" dirty="0">
              <a:effectLst/>
              <a:latin typeface="Aileron Regular" panose="020B0604020202020204" charset="0"/>
              <a:ea typeface="Calibri" panose="020F0502020204030204" pitchFamily="34" charset="0"/>
              <a:cs typeface="Times New Roman" panose="02020603050405020304" pitchFamily="18" charset="0"/>
            </a:endParaRPr>
          </a:p>
        </p:txBody>
      </p:sp>
      <p:pic>
        <p:nvPicPr>
          <p:cNvPr id="2" name="Picture 2"/>
          <p:cNvPicPr>
            <a:picLocks noChangeAspect="1"/>
          </p:cNvPicPr>
          <p:nvPr/>
        </p:nvPicPr>
        <p:blipFill>
          <a:blip r:embed="rId3"/>
          <a:srcRect/>
          <a:stretch>
            <a:fillRect/>
          </a:stretch>
        </p:blipFill>
        <p:spPr>
          <a:xfrm rot="-5400000">
            <a:off x="-2281533" y="-4064958"/>
            <a:ext cx="9187798" cy="10873133"/>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4287" y="8648700"/>
            <a:ext cx="3876675" cy="1225826"/>
          </a:xfrm>
          <a:prstGeom prst="rect">
            <a:avLst/>
          </a:prstGeom>
        </p:spPr>
      </p:pic>
      <p:sp>
        <p:nvSpPr>
          <p:cNvPr id="4" name="Rectangle 3"/>
          <p:cNvSpPr/>
          <p:nvPr/>
        </p:nvSpPr>
        <p:spPr>
          <a:xfrm>
            <a:off x="4572000" y="4543336"/>
            <a:ext cx="9144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538040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746085" y="874513"/>
            <a:ext cx="9530966" cy="792658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8648700"/>
            <a:ext cx="3876675" cy="122582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8" name="TextBox 6">
            <a:extLst>
              <a:ext uri="{FF2B5EF4-FFF2-40B4-BE49-F238E27FC236}">
                <a16:creationId xmlns:a16="http://schemas.microsoft.com/office/drawing/2014/main" id="{540B659C-3AA0-401C-B1ED-C2A2491D4325}"/>
              </a:ext>
            </a:extLst>
          </p:cNvPr>
          <p:cNvSpPr txBox="1"/>
          <p:nvPr/>
        </p:nvSpPr>
        <p:spPr>
          <a:xfrm>
            <a:off x="5486400" y="676960"/>
            <a:ext cx="6936910"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What is Agile?</a:t>
            </a:r>
          </a:p>
        </p:txBody>
      </p:sp>
      <p:sp>
        <p:nvSpPr>
          <p:cNvPr id="10" name="TextBox 9">
            <a:extLst>
              <a:ext uri="{FF2B5EF4-FFF2-40B4-BE49-F238E27FC236}">
                <a16:creationId xmlns:a16="http://schemas.microsoft.com/office/drawing/2014/main" id="{BC90B24D-4AA8-4E5D-904A-BAABFFB39954}"/>
              </a:ext>
            </a:extLst>
          </p:cNvPr>
          <p:cNvSpPr txBox="1"/>
          <p:nvPr/>
        </p:nvSpPr>
        <p:spPr>
          <a:xfrm>
            <a:off x="1905450" y="2400300"/>
            <a:ext cx="15468149" cy="5755422"/>
          </a:xfrm>
          <a:prstGeom prst="rect">
            <a:avLst/>
          </a:prstGeom>
          <a:noFill/>
        </p:spPr>
        <p:txBody>
          <a:bodyPr wrap="square">
            <a:spAutoFit/>
          </a:bodyPr>
          <a:lstStyle/>
          <a:p>
            <a:pPr marL="457200" indent="-457200">
              <a:buFont typeface="Arial" panose="020B0604020202020204" pitchFamily="34" charset="0"/>
              <a:buChar char="•"/>
            </a:pPr>
            <a:r>
              <a:rPr lang="en-US" sz="2400" dirty="0">
                <a:solidFill>
                  <a:srgbClr val="222222"/>
                </a:solidFill>
                <a:latin typeface="Aileron Regular" panose="020B0604020202020204" charset="0"/>
              </a:rPr>
              <a:t>Agile is a project management methodology that breaks down larger projects into smaller, manageable chunks known as iterations</a:t>
            </a:r>
          </a:p>
          <a:p>
            <a:pPr marL="457200" indent="-457200">
              <a:buFont typeface="Arial" panose="020B0604020202020204" pitchFamily="34" charset="0"/>
              <a:buChar char="•"/>
            </a:pPr>
            <a:endParaRPr lang="en-US" sz="2400" dirty="0">
              <a:solidFill>
                <a:srgbClr val="222222"/>
              </a:solidFill>
              <a:latin typeface="Aileron Regular" panose="020B0604020202020204" charset="0"/>
            </a:endParaRPr>
          </a:p>
          <a:p>
            <a:pPr marL="457200" indent="-457200">
              <a:buFont typeface="Arial" panose="020B0604020202020204" pitchFamily="34" charset="0"/>
              <a:buChar char="•"/>
            </a:pPr>
            <a:r>
              <a:rPr lang="en-US" sz="2400" dirty="0">
                <a:solidFill>
                  <a:srgbClr val="222222"/>
                </a:solidFill>
                <a:latin typeface="Aileron Regular" panose="020B0604020202020204" charset="0"/>
              </a:rPr>
              <a:t>At the end of every iteration (which typically takes places over a consistent time interval), something of value is produced. </a:t>
            </a:r>
          </a:p>
          <a:p>
            <a:pPr marL="457200" indent="-457200">
              <a:buFont typeface="Arial" panose="020B0604020202020204" pitchFamily="34" charset="0"/>
              <a:buChar char="•"/>
            </a:pPr>
            <a:endParaRPr lang="en-US" sz="2400" dirty="0">
              <a:solidFill>
                <a:srgbClr val="222222"/>
              </a:solidFill>
              <a:latin typeface="Aileron Regular" panose="020B0604020202020204" charset="0"/>
            </a:endParaRPr>
          </a:p>
          <a:p>
            <a:pPr marL="457200" indent="-457200">
              <a:buFont typeface="Arial" panose="020B0604020202020204" pitchFamily="34" charset="0"/>
              <a:buChar char="•"/>
            </a:pPr>
            <a:r>
              <a:rPr lang="en-US" sz="2400" dirty="0">
                <a:solidFill>
                  <a:srgbClr val="222222"/>
                </a:solidFill>
                <a:latin typeface="Aileron Regular" panose="020B0604020202020204" charset="0"/>
              </a:rPr>
              <a:t>The product that’s produced during every iteration should be able to be placed into the world to receive feedback from stakeholders or users.</a:t>
            </a:r>
          </a:p>
          <a:p>
            <a:pPr marL="457200" indent="-457200">
              <a:buFont typeface="Arial" panose="020B0604020202020204" pitchFamily="34" charset="0"/>
              <a:buChar char="•"/>
            </a:pPr>
            <a:endParaRPr lang="en-US" sz="2400" dirty="0">
              <a:solidFill>
                <a:srgbClr val="222222"/>
              </a:solidFill>
              <a:latin typeface="Aileron Regular" panose="020B0604020202020204" charset="0"/>
            </a:endParaRPr>
          </a:p>
          <a:p>
            <a:pPr marL="457200" indent="-457200">
              <a:buFont typeface="Arial" panose="020B0604020202020204" pitchFamily="34" charset="0"/>
              <a:buChar char="•"/>
            </a:pPr>
            <a:r>
              <a:rPr lang="en-US" sz="2400" dirty="0">
                <a:solidFill>
                  <a:srgbClr val="222222"/>
                </a:solidFill>
                <a:latin typeface="Aileron Regular" panose="020B0604020202020204" charset="0"/>
              </a:rPr>
              <a:t>Contrary to Waterfall project management, agile is strictly sequenced: you do not commence design until research is complete and development doesn’t commence until all designs are signed off. </a:t>
            </a:r>
          </a:p>
          <a:p>
            <a:pPr marL="457200" indent="-457200">
              <a:buFont typeface="Arial" panose="020B0604020202020204" pitchFamily="34" charset="0"/>
              <a:buChar char="•"/>
            </a:pPr>
            <a:endParaRPr lang="en-US" sz="2400" dirty="0">
              <a:solidFill>
                <a:srgbClr val="222222"/>
              </a:solidFill>
              <a:latin typeface="Aileron Regular" panose="020B0604020202020204" charset="0"/>
            </a:endParaRPr>
          </a:p>
          <a:p>
            <a:pPr marL="457200" indent="-457200">
              <a:buFont typeface="Arial" panose="020B0604020202020204" pitchFamily="34" charset="0"/>
              <a:buChar char="•"/>
            </a:pPr>
            <a:r>
              <a:rPr lang="en-US" sz="2400" dirty="0">
                <a:solidFill>
                  <a:srgbClr val="222222"/>
                </a:solidFill>
                <a:latin typeface="Aileron Regular" panose="020B0604020202020204" charset="0"/>
              </a:rPr>
              <a:t>With agile, developers, designers, and business people are simultaneously working together.</a:t>
            </a:r>
          </a:p>
          <a:p>
            <a:pPr marL="0" indent="0">
              <a:buNone/>
            </a:pPr>
            <a:endParaRPr lang="en-US" sz="2800" dirty="0">
              <a:solidFill>
                <a:schemeClr val="tx1">
                  <a:lumMod val="95000"/>
                  <a:lumOff val="5000"/>
                </a:schemeClr>
              </a:solidFill>
              <a:latin typeface="Aileron Regular" panose="020B0604020202020204" charset="0"/>
            </a:endParaRPr>
          </a:p>
          <a:p>
            <a:pPr marL="0" indent="0">
              <a:buNone/>
            </a:pPr>
            <a:endParaRPr lang="en-US" sz="2800" dirty="0">
              <a:solidFill>
                <a:schemeClr val="tx1">
                  <a:lumMod val="95000"/>
                  <a:lumOff val="5000"/>
                </a:schemeClr>
              </a:solidFill>
              <a:latin typeface="Aileron Regular" panose="020B060402020202020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8645387"/>
            <a:ext cx="3876675" cy="122582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2590800" y="2766236"/>
            <a:ext cx="14173200" cy="6001643"/>
          </a:xfrm>
          <a:prstGeom prst="rect">
            <a:avLst/>
          </a:prstGeom>
          <a:noFill/>
        </p:spPr>
        <p:txBody>
          <a:bodyPr wrap="square">
            <a:spAutoFit/>
          </a:bodyPr>
          <a:lstStyle/>
          <a:p>
            <a:pPr marL="342900" indent="-342900" algn="l">
              <a:buFont typeface="Arial" panose="020B0604020202020204" pitchFamily="34" charset="0"/>
              <a:buChar char="•"/>
            </a:pPr>
            <a:r>
              <a:rPr lang="en-US" sz="2400" dirty="0">
                <a:solidFill>
                  <a:srgbClr val="222222"/>
                </a:solidFill>
                <a:latin typeface="Aileron Regular" panose="020B0604020202020204" charset="0"/>
              </a:rPr>
              <a:t>The objective of agile is to produce shorter product development cycles and deliver more frequent releases than the traditional waterfall management methodology. </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r>
              <a:rPr lang="en-US" sz="2400" dirty="0">
                <a:solidFill>
                  <a:srgbClr val="222222"/>
                </a:solidFill>
                <a:latin typeface="Aileron Regular" panose="020B0604020202020204" charset="0"/>
              </a:rPr>
              <a:t>The shorter time frame lets project teams react to changes in a client’s needs more effectively.</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r>
              <a:rPr lang="en-US" sz="2400" dirty="0">
                <a:solidFill>
                  <a:srgbClr val="222222"/>
                </a:solidFill>
                <a:latin typeface="Aileron Regular" panose="020B0604020202020204" charset="0"/>
              </a:rPr>
              <a:t>You could use different agile management frameworks, with Kanban and Scrum being the most common ones. Whichever framework you choose, the entire agile methodology follows the same process, which entails:</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lvl="2"/>
            <a:r>
              <a:rPr lang="en-IN" sz="2400" dirty="0">
                <a:solidFill>
                  <a:srgbClr val="222222"/>
                </a:solidFill>
                <a:latin typeface="Aileron Regular" panose="020B0604020202020204" charset="0"/>
              </a:rPr>
              <a:t>1. Project Planning</a:t>
            </a:r>
          </a:p>
          <a:p>
            <a:pPr lvl="2"/>
            <a:r>
              <a:rPr lang="en-IN" sz="2400" dirty="0">
                <a:solidFill>
                  <a:srgbClr val="222222"/>
                </a:solidFill>
                <a:latin typeface="Aileron Regular" panose="020B0604020202020204" charset="0"/>
              </a:rPr>
              <a:t>2. Product Roadmap Creation</a:t>
            </a:r>
          </a:p>
          <a:p>
            <a:pPr lvl="2"/>
            <a:r>
              <a:rPr lang="en-IN" sz="2400" dirty="0">
                <a:solidFill>
                  <a:srgbClr val="222222"/>
                </a:solidFill>
                <a:latin typeface="Aileron Regular" panose="020B0604020202020204" charset="0"/>
              </a:rPr>
              <a:t>3. Release Planning</a:t>
            </a:r>
          </a:p>
          <a:p>
            <a:pPr lvl="2"/>
            <a:r>
              <a:rPr lang="en-IN" sz="2400" dirty="0">
                <a:solidFill>
                  <a:srgbClr val="222222"/>
                </a:solidFill>
                <a:latin typeface="Aileron Regular" panose="020B0604020202020204" charset="0"/>
              </a:rPr>
              <a:t>4. Sprint Planning</a:t>
            </a:r>
          </a:p>
          <a:p>
            <a:pPr lvl="2"/>
            <a:r>
              <a:rPr lang="en-IN" sz="2400" dirty="0">
                <a:solidFill>
                  <a:srgbClr val="222222"/>
                </a:solidFill>
                <a:latin typeface="Aileron Regular" panose="020B0604020202020204" charset="0"/>
              </a:rPr>
              <a:t>5. Daily Meetings</a:t>
            </a:r>
          </a:p>
          <a:p>
            <a:pPr lvl="2"/>
            <a:r>
              <a:rPr lang="en-IN" sz="2400" dirty="0">
                <a:solidFill>
                  <a:srgbClr val="222222"/>
                </a:solidFill>
                <a:latin typeface="Aileron Regular" panose="020B0604020202020204" charset="0"/>
              </a:rPr>
              <a:t>6. Sprint Review</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p:txBody>
      </p:sp>
      <p:sp>
        <p:nvSpPr>
          <p:cNvPr id="11" name="TextBox 6">
            <a:extLst>
              <a:ext uri="{FF2B5EF4-FFF2-40B4-BE49-F238E27FC236}">
                <a16:creationId xmlns:a16="http://schemas.microsoft.com/office/drawing/2014/main" id="{39C75A33-8A71-4DBB-A049-51F39F04D014}"/>
              </a:ext>
            </a:extLst>
          </p:cNvPr>
          <p:cNvSpPr txBox="1"/>
          <p:nvPr/>
        </p:nvSpPr>
        <p:spPr>
          <a:xfrm>
            <a:off x="5410200" y="940095"/>
            <a:ext cx="10439400"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The Agile Life Cycle</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3542" y="8656101"/>
            <a:ext cx="3876675" cy="12258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855417" y="2736722"/>
            <a:ext cx="15544800" cy="6740307"/>
          </a:xfrm>
          <a:prstGeom prst="rect">
            <a:avLst/>
          </a:prstGeom>
          <a:noFill/>
        </p:spPr>
        <p:txBody>
          <a:bodyPr wrap="square">
            <a:spAutoFit/>
          </a:bodyPr>
          <a:lstStyle/>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r>
              <a:rPr lang="en-US" sz="2400" dirty="0">
                <a:solidFill>
                  <a:srgbClr val="222222"/>
                </a:solidFill>
                <a:latin typeface="Aileron Regular" panose="020B0604020202020204" charset="0"/>
              </a:rPr>
              <a:t>Digital - Many companies are moving to the digital workplace, agile is an excellent fit for the organizations looking to transform the way they manage projects and operate in general. </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IN" sz="2400" dirty="0">
                <a:solidFill>
                  <a:srgbClr val="222222"/>
                </a:solidFill>
                <a:latin typeface="Aileron Regular" panose="020B0604020202020204" charset="0"/>
              </a:rPr>
              <a:t>Speed to Market - </a:t>
            </a:r>
            <a:r>
              <a:rPr lang="en-US" sz="2400" dirty="0">
                <a:solidFill>
                  <a:srgbClr val="222222"/>
                </a:solidFill>
                <a:latin typeface="Aileron Regular" panose="020B0604020202020204" charset="0"/>
              </a:rPr>
              <a:t>To improve and streamline the development process in a bid to quickly identify and adjust for defects and issues.</a:t>
            </a:r>
            <a:endParaRPr lang="en-IN" sz="2400" dirty="0">
              <a:solidFill>
                <a:srgbClr val="222222"/>
              </a:solidFill>
              <a:latin typeface="Aileron Regular" panose="020B0604020202020204" charset="0"/>
            </a:endParaRP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IN" sz="2400" dirty="0">
                <a:solidFill>
                  <a:srgbClr val="222222"/>
                </a:solidFill>
                <a:latin typeface="Aileron Regular" panose="020B0604020202020204" charset="0"/>
              </a:rPr>
              <a:t>Flexibility -	</a:t>
            </a:r>
            <a:r>
              <a:rPr lang="en-US" sz="2400" dirty="0">
                <a:solidFill>
                  <a:srgbClr val="222222"/>
                </a:solidFill>
                <a:latin typeface="Aileron Regular" panose="020B0604020202020204" charset="0"/>
              </a:rPr>
              <a:t>Offers a way for teams and developers to deliver a better project, faster, through short, iterative sprints/sessions.</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r>
              <a:rPr lang="en-IN" sz="2400" dirty="0">
                <a:solidFill>
                  <a:srgbClr val="222222"/>
                </a:solidFill>
                <a:latin typeface="Aileron Regular" panose="020B0604020202020204" charset="0"/>
              </a:rPr>
              <a:t>Risk Management</a:t>
            </a:r>
          </a:p>
          <a:p>
            <a:pPr marL="342900" indent="-342900">
              <a:buFont typeface="Arial" panose="020B0604020202020204" pitchFamily="34" charset="0"/>
              <a:buChar char="•"/>
            </a:pPr>
            <a:endParaRPr lang="en-IN" sz="2400" dirty="0">
              <a:solidFill>
                <a:srgbClr val="222222"/>
              </a:solidFill>
              <a:latin typeface="Aileron Regular" panose="020B0604020202020204" charset="0"/>
            </a:endParaRPr>
          </a:p>
          <a:p>
            <a:pPr marL="342900" indent="-342900">
              <a:buFont typeface="Arial" panose="020B0604020202020204" pitchFamily="34" charset="0"/>
              <a:buChar char="•"/>
            </a:pPr>
            <a:r>
              <a:rPr lang="en-IN" sz="2400" dirty="0">
                <a:solidFill>
                  <a:srgbClr val="222222"/>
                </a:solidFill>
                <a:latin typeface="Aileron Regular" panose="020B0604020202020204" charset="0"/>
              </a:rPr>
              <a:t>Cost Control</a:t>
            </a:r>
          </a:p>
          <a:p>
            <a:pPr marL="342900" indent="-342900">
              <a:buFont typeface="Arial" panose="020B0604020202020204" pitchFamily="34" charset="0"/>
              <a:buChar char="•"/>
            </a:pPr>
            <a:endParaRPr lang="en-IN" sz="2400" dirty="0">
              <a:solidFill>
                <a:srgbClr val="222222"/>
              </a:solidFill>
              <a:latin typeface="Aileron Regular" panose="020B0604020202020204" charset="0"/>
            </a:endParaRPr>
          </a:p>
          <a:p>
            <a:pPr marL="342900" indent="-342900">
              <a:buFont typeface="Arial" panose="020B0604020202020204" pitchFamily="34" charset="0"/>
              <a:buChar char="•"/>
            </a:pPr>
            <a:r>
              <a:rPr lang="en-IN" sz="2400" dirty="0">
                <a:solidFill>
                  <a:srgbClr val="222222"/>
                </a:solidFill>
                <a:latin typeface="Aileron Regular" panose="020B0604020202020204" charset="0"/>
              </a:rPr>
              <a:t>Quality</a:t>
            </a:r>
          </a:p>
          <a:p>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p:txBody>
      </p:sp>
      <p:sp>
        <p:nvSpPr>
          <p:cNvPr id="11" name="TextBox 6">
            <a:extLst>
              <a:ext uri="{FF2B5EF4-FFF2-40B4-BE49-F238E27FC236}">
                <a16:creationId xmlns:a16="http://schemas.microsoft.com/office/drawing/2014/main" id="{39C75A33-8A71-4DBB-A049-51F39F04D014}"/>
              </a:ext>
            </a:extLst>
          </p:cNvPr>
          <p:cNvSpPr txBox="1"/>
          <p:nvPr/>
        </p:nvSpPr>
        <p:spPr>
          <a:xfrm>
            <a:off x="4742654" y="1492324"/>
            <a:ext cx="10287000"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The B</a:t>
            </a:r>
            <a:r>
              <a:rPr lang="en-IN" sz="7500" spc="225" dirty="0">
                <a:solidFill>
                  <a:srgbClr val="21384C"/>
                </a:solidFill>
                <a:latin typeface="Aileron Heavy" panose="020B0604020202020204" charset="0"/>
              </a:rPr>
              <a:t>enefits of Agile</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0"/>
            <a:ext cx="3876675" cy="1225826"/>
          </a:xfrm>
          <a:prstGeom prst="rect">
            <a:avLst/>
          </a:prstGeom>
        </p:spPr>
      </p:pic>
    </p:spTree>
    <p:extLst>
      <p:ext uri="{BB962C8B-B14F-4D97-AF65-F5344CB8AC3E}">
        <p14:creationId xmlns:p14="http://schemas.microsoft.com/office/powerpoint/2010/main" val="399364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10" name="TextBox 6">
            <a:extLst>
              <a:ext uri="{FF2B5EF4-FFF2-40B4-BE49-F238E27FC236}">
                <a16:creationId xmlns:a16="http://schemas.microsoft.com/office/drawing/2014/main" id="{92F73A97-C349-451C-83AC-7003E5E093D1}"/>
              </a:ext>
            </a:extLst>
          </p:cNvPr>
          <p:cNvSpPr txBox="1"/>
          <p:nvPr/>
        </p:nvSpPr>
        <p:spPr>
          <a:xfrm>
            <a:off x="2552700" y="367462"/>
            <a:ext cx="13182600" cy="1042593"/>
          </a:xfrm>
          <a:prstGeom prst="rect">
            <a:avLst/>
          </a:prstGeom>
        </p:spPr>
        <p:txBody>
          <a:bodyPr wrap="square" lIns="0" tIns="0" rIns="0" bIns="0" rtlCol="0" anchor="t">
            <a:spAutoFit/>
          </a:bodyPr>
          <a:lstStyle/>
          <a:p>
            <a:pPr algn="ctr">
              <a:lnSpc>
                <a:spcPts val="9000"/>
              </a:lnSpc>
            </a:pPr>
            <a:r>
              <a:rPr lang="en-IN" sz="6000" spc="225" dirty="0">
                <a:solidFill>
                  <a:srgbClr val="21384C"/>
                </a:solidFill>
                <a:latin typeface="Aileron Heavy" panose="020B0604020202020204" charset="0"/>
              </a:rPr>
              <a:t>Diff between Agile and Waterfall</a:t>
            </a:r>
          </a:p>
        </p:txBody>
      </p:sp>
      <p:graphicFrame>
        <p:nvGraphicFramePr>
          <p:cNvPr id="6" name="Table 6">
            <a:extLst>
              <a:ext uri="{FF2B5EF4-FFF2-40B4-BE49-F238E27FC236}">
                <a16:creationId xmlns:a16="http://schemas.microsoft.com/office/drawing/2014/main" id="{46CAD9FF-4C2D-47B9-BFA2-A09BB8B4DAFF}"/>
              </a:ext>
            </a:extLst>
          </p:cNvPr>
          <p:cNvGraphicFramePr>
            <a:graphicFrameLocks noGrp="1"/>
          </p:cNvGraphicFramePr>
          <p:nvPr>
            <p:extLst>
              <p:ext uri="{D42A27DB-BD31-4B8C-83A1-F6EECF244321}">
                <p14:modId xmlns:p14="http://schemas.microsoft.com/office/powerpoint/2010/main" val="2558548030"/>
              </p:ext>
            </p:extLst>
          </p:nvPr>
        </p:nvGraphicFramePr>
        <p:xfrm>
          <a:off x="2895600" y="1891470"/>
          <a:ext cx="12192000" cy="701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0721822"/>
                    </a:ext>
                  </a:extLst>
                </a:gridCol>
                <a:gridCol w="4064000">
                  <a:extLst>
                    <a:ext uri="{9D8B030D-6E8A-4147-A177-3AD203B41FA5}">
                      <a16:colId xmlns:a16="http://schemas.microsoft.com/office/drawing/2014/main" val="1165640520"/>
                    </a:ext>
                  </a:extLst>
                </a:gridCol>
                <a:gridCol w="4064000">
                  <a:extLst>
                    <a:ext uri="{9D8B030D-6E8A-4147-A177-3AD203B41FA5}">
                      <a16:colId xmlns:a16="http://schemas.microsoft.com/office/drawing/2014/main" val="14598250"/>
                    </a:ext>
                  </a:extLst>
                </a:gridCol>
              </a:tblGrid>
              <a:tr h="370840">
                <a:tc>
                  <a:txBody>
                    <a:bodyPr/>
                    <a:lstStyle/>
                    <a:p>
                      <a:endParaRPr lang="en-IN" dirty="0"/>
                    </a:p>
                  </a:txBody>
                  <a:tcPr>
                    <a:solidFill>
                      <a:srgbClr val="002060"/>
                    </a:solidFill>
                  </a:tcPr>
                </a:tc>
                <a:tc>
                  <a:txBody>
                    <a:bodyPr/>
                    <a:lstStyle/>
                    <a:p>
                      <a:pPr algn="ctr"/>
                      <a:r>
                        <a:rPr lang="en-IN" sz="1800" b="0" spc="225" dirty="0">
                          <a:solidFill>
                            <a:schemeClr val="bg1"/>
                          </a:solidFill>
                          <a:latin typeface="Aileron Heavy" panose="020B0604020202020204" charset="0"/>
                        </a:rPr>
                        <a:t>Agile</a:t>
                      </a:r>
                      <a:endParaRPr lang="en-IN" b="0" dirty="0">
                        <a:solidFill>
                          <a:schemeClr val="bg1"/>
                        </a:solidFill>
                      </a:endParaRPr>
                    </a:p>
                  </a:txBody>
                  <a:tcPr>
                    <a:solidFill>
                      <a:srgbClr val="002060"/>
                    </a:solidFill>
                  </a:tcPr>
                </a:tc>
                <a:tc>
                  <a:txBody>
                    <a:bodyPr/>
                    <a:lstStyle/>
                    <a:p>
                      <a:pPr algn="ctr"/>
                      <a:r>
                        <a:rPr lang="en-IN" sz="1800" b="0" spc="225" dirty="0">
                          <a:solidFill>
                            <a:schemeClr val="bg1"/>
                          </a:solidFill>
                          <a:latin typeface="Aileron Heavy" panose="020B0604020202020204" charset="0"/>
                        </a:rPr>
                        <a:t>Waterfall</a:t>
                      </a:r>
                      <a:endParaRPr lang="en-IN" b="0" dirty="0">
                        <a:solidFill>
                          <a:schemeClr val="bg1"/>
                        </a:solidFill>
                      </a:endParaRPr>
                    </a:p>
                  </a:txBody>
                  <a:tcPr>
                    <a:solidFill>
                      <a:srgbClr val="002060"/>
                    </a:solidFill>
                  </a:tcPr>
                </a:tc>
                <a:extLst>
                  <a:ext uri="{0D108BD9-81ED-4DB2-BD59-A6C34878D82A}">
                    <a16:rowId xmlns:a16="http://schemas.microsoft.com/office/drawing/2014/main" val="2559568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srgbClr val="222222"/>
                          </a:solidFill>
                          <a:latin typeface="Aileron Regular" panose="020B0604020202020204" charset="0"/>
                        </a:rPr>
                        <a:t>Project Scope</a:t>
                      </a:r>
                    </a:p>
                  </a:txBody>
                  <a:tcPr anchor="ctr" anchorCtr="1"/>
                </a:tc>
                <a:tc>
                  <a:txBody>
                    <a:bodyPr/>
                    <a:lstStyle/>
                    <a:p>
                      <a:r>
                        <a:rPr lang="en-US" sz="2000" dirty="0">
                          <a:solidFill>
                            <a:srgbClr val="222222"/>
                          </a:solidFill>
                          <a:latin typeface="Aileron Regular" panose="020B0604020202020204" charset="0"/>
                        </a:rPr>
                        <a:t>works perfectly, even when the scope isn’t defined in advance</a:t>
                      </a:r>
                      <a:endParaRPr lang="en-IN" sz="2000" dirty="0"/>
                    </a:p>
                  </a:txBody>
                  <a:tcPr/>
                </a:tc>
                <a:tc>
                  <a:txBody>
                    <a:bodyPr/>
                    <a:lstStyle/>
                    <a:p>
                      <a:r>
                        <a:rPr lang="en-US" sz="2000" dirty="0">
                          <a:solidFill>
                            <a:srgbClr val="222222"/>
                          </a:solidFill>
                          <a:latin typeface="Aileron Regular" panose="020B0604020202020204" charset="0"/>
                        </a:rPr>
                        <a:t>works correctly when the scope is well-defined in advance</a:t>
                      </a:r>
                      <a:endParaRPr lang="en-IN" sz="2000" dirty="0"/>
                    </a:p>
                  </a:txBody>
                  <a:tcPr/>
                </a:tc>
                <a:extLst>
                  <a:ext uri="{0D108BD9-81ED-4DB2-BD59-A6C34878D82A}">
                    <a16:rowId xmlns:a16="http://schemas.microsoft.com/office/drawing/2014/main" val="16091322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srgbClr val="222222"/>
                          </a:solidFill>
                          <a:latin typeface="Aileron Regular" panose="020B0604020202020204" charset="0"/>
                        </a:rPr>
                        <a:t>Project Team</a:t>
                      </a:r>
                    </a:p>
                  </a:txBody>
                  <a:tcPr anchor="ctr" anchorCtr="1"/>
                </a:tc>
                <a:tc>
                  <a:txBody>
                    <a:bodyPr/>
                    <a:lstStyle/>
                    <a:p>
                      <a:r>
                        <a:rPr lang="en-US" sz="2000" dirty="0">
                          <a:solidFill>
                            <a:srgbClr val="222222"/>
                          </a:solidFill>
                          <a:latin typeface="Aileron Regular" panose="020B0604020202020204" charset="0"/>
                        </a:rPr>
                        <a:t>small or mid-sized dedicated teams working in high coordination</a:t>
                      </a:r>
                      <a:endParaRPr lang="en-IN" sz="2000" dirty="0"/>
                    </a:p>
                  </a:txBody>
                  <a:tcPr/>
                </a:tc>
                <a:tc>
                  <a:txBody>
                    <a:bodyPr/>
                    <a:lstStyle/>
                    <a:p>
                      <a:r>
                        <a:rPr lang="en-US" sz="2000" dirty="0">
                          <a:solidFill>
                            <a:srgbClr val="222222"/>
                          </a:solidFill>
                          <a:latin typeface="Aileron Regular" panose="020B0604020202020204" charset="0"/>
                        </a:rPr>
                        <a:t> large teams which decrease the coordination among members</a:t>
                      </a:r>
                      <a:endParaRPr lang="en-IN" sz="2000" dirty="0"/>
                    </a:p>
                  </a:txBody>
                  <a:tcPr/>
                </a:tc>
                <a:extLst>
                  <a:ext uri="{0D108BD9-81ED-4DB2-BD59-A6C34878D82A}">
                    <a16:rowId xmlns:a16="http://schemas.microsoft.com/office/drawing/2014/main" val="1447554390"/>
                  </a:ext>
                </a:extLst>
              </a:tr>
              <a:tr h="370840">
                <a:tc>
                  <a:txBody>
                    <a:bodyPr/>
                    <a:lstStyle/>
                    <a:p>
                      <a:pPr algn="ctr"/>
                      <a:r>
                        <a:rPr lang="en-IN" sz="2000" dirty="0">
                          <a:solidFill>
                            <a:srgbClr val="222222"/>
                          </a:solidFill>
                          <a:latin typeface="Aileron Regular" panose="020B0604020202020204" charset="0"/>
                        </a:rPr>
                        <a:t>Customers</a:t>
                      </a:r>
                      <a:endParaRPr lang="en-IN" sz="2000" dirty="0"/>
                    </a:p>
                  </a:txBody>
                  <a:tcPr anchor="ctr" anchorCtr="1"/>
                </a:tc>
                <a:tc>
                  <a:txBody>
                    <a:bodyPr/>
                    <a:lstStyle/>
                    <a:p>
                      <a:r>
                        <a:rPr lang="en-US" sz="2000" dirty="0">
                          <a:solidFill>
                            <a:srgbClr val="222222"/>
                          </a:solidFill>
                          <a:latin typeface="Aileron Regular" panose="020B0604020202020204" charset="0"/>
                        </a:rPr>
                        <a:t>customers to be available through the entire project</a:t>
                      </a:r>
                      <a:endParaRPr lang="en-IN" sz="2000" dirty="0"/>
                    </a:p>
                  </a:txBody>
                  <a:tcPr/>
                </a:tc>
                <a:tc>
                  <a:txBody>
                    <a:bodyPr/>
                    <a:lstStyle/>
                    <a:p>
                      <a:r>
                        <a:rPr lang="en-US" sz="2000" dirty="0">
                          <a:solidFill>
                            <a:srgbClr val="222222"/>
                          </a:solidFill>
                          <a:latin typeface="Aileron Regular" panose="020B0604020202020204" charset="0"/>
                        </a:rPr>
                        <a:t>customers are only needed at milestones</a:t>
                      </a:r>
                      <a:endParaRPr lang="en-IN" sz="2000" dirty="0"/>
                    </a:p>
                  </a:txBody>
                  <a:tcPr/>
                </a:tc>
                <a:extLst>
                  <a:ext uri="{0D108BD9-81ED-4DB2-BD59-A6C34878D82A}">
                    <a16:rowId xmlns:a16="http://schemas.microsoft.com/office/drawing/2014/main" val="22077900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srgbClr val="222222"/>
                          </a:solidFill>
                          <a:latin typeface="Aileron Regular" panose="020B0604020202020204" charset="0"/>
                        </a:rPr>
                        <a:t>Feature Prioritization</a:t>
                      </a:r>
                    </a:p>
                  </a:txBody>
                  <a:tcPr anchor="ctr" anchorCtr="1"/>
                </a:tc>
                <a:tc>
                  <a:txBody>
                    <a:bodyPr/>
                    <a:lstStyle/>
                    <a:p>
                      <a:r>
                        <a:rPr lang="en-US" sz="2000" dirty="0">
                          <a:solidFill>
                            <a:srgbClr val="222222"/>
                          </a:solidFill>
                          <a:latin typeface="Aileron Regular" panose="020B0604020202020204" charset="0"/>
                        </a:rPr>
                        <a:t>features are usually prioritized and issues dealt with according to their priorities</a:t>
                      </a:r>
                      <a:endParaRPr lang="en-IN" sz="2000" dirty="0"/>
                    </a:p>
                  </a:txBody>
                  <a:tcPr/>
                </a:tc>
                <a:tc>
                  <a:txBody>
                    <a:bodyPr/>
                    <a:lstStyle/>
                    <a:p>
                      <a:r>
                        <a:rPr lang="en-IN" sz="2000" dirty="0">
                          <a:solidFill>
                            <a:srgbClr val="222222"/>
                          </a:solidFill>
                          <a:latin typeface="Aileron Regular" panose="020B0604020202020204" charset="0"/>
                        </a:rPr>
                        <a:t>Features are never prioritized</a:t>
                      </a:r>
                      <a:endParaRPr lang="en-IN" sz="2000" dirty="0"/>
                    </a:p>
                  </a:txBody>
                  <a:tcPr/>
                </a:tc>
                <a:extLst>
                  <a:ext uri="{0D108BD9-81ED-4DB2-BD59-A6C34878D82A}">
                    <a16:rowId xmlns:a16="http://schemas.microsoft.com/office/drawing/2014/main" val="4002059253"/>
                  </a:ext>
                </a:extLst>
              </a:tr>
              <a:tr h="370840">
                <a:tc>
                  <a:txBody>
                    <a:bodyPr/>
                    <a:lstStyle/>
                    <a:p>
                      <a:pPr algn="ctr"/>
                      <a:r>
                        <a:rPr lang="en-IN" sz="2000" dirty="0">
                          <a:solidFill>
                            <a:srgbClr val="222222"/>
                          </a:solidFill>
                          <a:latin typeface="Aileron Regular" panose="020B0604020202020204" charset="0"/>
                        </a:rPr>
                        <a:t>Funding</a:t>
                      </a:r>
                      <a:endParaRPr lang="en-IN" sz="2000" dirty="0"/>
                    </a:p>
                  </a:txBody>
                  <a:tcPr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222222"/>
                          </a:solidFill>
                          <a:latin typeface="Aileron Regular" panose="020B0604020202020204" charset="0"/>
                        </a:rPr>
                        <a:t>works well by increasing the funding efficiency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222222"/>
                          </a:solidFill>
                          <a:latin typeface="Aileron Regular" panose="020B0604020202020204" charset="0"/>
                        </a:rPr>
                        <a:t>works perfectly by minimizing fixed funding through the up-front contracts.</a:t>
                      </a:r>
                      <a:endParaRPr lang="en-IN" sz="2000" dirty="0">
                        <a:solidFill>
                          <a:srgbClr val="222222"/>
                        </a:solidFill>
                        <a:latin typeface="Aileron Regular" panose="020B0604020202020204" charset="0"/>
                      </a:endParaRPr>
                    </a:p>
                    <a:p>
                      <a:endParaRPr lang="en-IN" sz="2000" dirty="0"/>
                    </a:p>
                  </a:txBody>
                  <a:tcPr/>
                </a:tc>
                <a:extLst>
                  <a:ext uri="{0D108BD9-81ED-4DB2-BD59-A6C34878D82A}">
                    <a16:rowId xmlns:a16="http://schemas.microsoft.com/office/drawing/2014/main" val="9113492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srgbClr val="222222"/>
                          </a:solidFill>
                          <a:latin typeface="Aileron Regular" panose="020B0604020202020204" charset="0"/>
                        </a:rPr>
                        <a:t>Project Changes</a:t>
                      </a:r>
                    </a:p>
                  </a:txBody>
                  <a:tcPr anchor="ctr" anchorCtr="1"/>
                </a:tc>
                <a:tc>
                  <a:txBody>
                    <a:bodyPr/>
                    <a:lstStyle/>
                    <a:p>
                      <a:r>
                        <a:rPr lang="en-US" sz="2000" dirty="0">
                          <a:solidFill>
                            <a:srgbClr val="222222"/>
                          </a:solidFill>
                          <a:latin typeface="Aileron Regular" panose="020B0604020202020204" charset="0"/>
                        </a:rPr>
                        <a:t>allows for intermittent changes during an ongoing process</a:t>
                      </a:r>
                      <a:endParaRPr lang="en-IN" sz="2000" dirty="0"/>
                    </a:p>
                  </a:txBody>
                  <a:tcPr/>
                </a:tc>
                <a:tc>
                  <a:txBody>
                    <a:bodyPr/>
                    <a:lstStyle/>
                    <a:p>
                      <a:pPr marL="0" lvl="0" indent="0">
                        <a:buNone/>
                      </a:pPr>
                      <a:r>
                        <a:rPr lang="en-US" sz="2000" kern="1200" dirty="0">
                          <a:solidFill>
                            <a:srgbClr val="222222"/>
                          </a:solidFill>
                          <a:latin typeface="Aileron Regular" panose="020B0604020202020204" charset="0"/>
                          <a:ea typeface="+mn-ea"/>
                          <a:cs typeface="+mn-cs"/>
                        </a:rPr>
                        <a:t>doesn’t allow changes in between the project process, and in case a mistake occurs, the project must begin from scratch</a:t>
                      </a:r>
                      <a:endParaRPr lang="en-IN" sz="2000" kern="1200" dirty="0">
                        <a:solidFill>
                          <a:srgbClr val="222222"/>
                        </a:solidFill>
                        <a:latin typeface="Aileron Regular" panose="020B0604020202020204" charset="0"/>
                        <a:ea typeface="+mn-ea"/>
                        <a:cs typeface="+mn-cs"/>
                      </a:endParaRPr>
                    </a:p>
                    <a:p>
                      <a:endParaRPr lang="en-IN" sz="2000" dirty="0">
                        <a:solidFill>
                          <a:srgbClr val="222222"/>
                        </a:solidFill>
                        <a:latin typeface="Aileron Regular" panose="020B0604020202020204" charset="0"/>
                      </a:endParaRPr>
                    </a:p>
                    <a:p>
                      <a:endParaRPr lang="en-IN" sz="2000" dirty="0"/>
                    </a:p>
                  </a:txBody>
                  <a:tcPr/>
                </a:tc>
                <a:extLst>
                  <a:ext uri="{0D108BD9-81ED-4DB2-BD59-A6C34878D82A}">
                    <a16:rowId xmlns:a16="http://schemas.microsoft.com/office/drawing/2014/main" val="2747159542"/>
                  </a:ext>
                </a:extLst>
              </a:tr>
            </a:tbl>
          </a:graphicData>
        </a:graphic>
      </p:graphicFrame>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9104334"/>
            <a:ext cx="3876675" cy="1225826"/>
          </a:xfrm>
          <a:prstGeom prst="rect">
            <a:avLst/>
          </a:prstGeom>
        </p:spPr>
      </p:pic>
    </p:spTree>
    <p:extLst>
      <p:ext uri="{BB962C8B-B14F-4D97-AF65-F5344CB8AC3E}">
        <p14:creationId xmlns:p14="http://schemas.microsoft.com/office/powerpoint/2010/main" val="1513484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001058" y="-4236975"/>
            <a:ext cx="9187798" cy="10873133"/>
          </a:xfrm>
          <a:prstGeom prst="rect">
            <a:avLst/>
          </a:prstGeom>
        </p:spPr>
      </p:pic>
      <p:pic>
        <p:nvPicPr>
          <p:cNvPr id="3" name="Picture 3"/>
          <p:cNvPicPr>
            <a:picLocks noChangeAspect="1"/>
          </p:cNvPicPr>
          <p:nvPr/>
        </p:nvPicPr>
        <p:blipFill>
          <a:blip r:embed="rId3"/>
          <a:srcRect/>
          <a:stretch>
            <a:fillRect/>
          </a:stretch>
        </p:blipFill>
        <p:spPr>
          <a:xfrm rot="9692280">
            <a:off x="-1180407" y="4566137"/>
            <a:ext cx="9187798" cy="10873133"/>
          </a:xfrm>
          <a:prstGeom prst="rect">
            <a:avLst/>
          </a:prstGeom>
        </p:spPr>
      </p:pic>
      <p:sp>
        <p:nvSpPr>
          <p:cNvPr id="10" name="TextBox 6">
            <a:extLst>
              <a:ext uri="{FF2B5EF4-FFF2-40B4-BE49-F238E27FC236}">
                <a16:creationId xmlns:a16="http://schemas.microsoft.com/office/drawing/2014/main" id="{A743B9FB-8D24-4EBB-BC1F-996D1D8E505F}"/>
              </a:ext>
            </a:extLst>
          </p:cNvPr>
          <p:cNvSpPr txBox="1"/>
          <p:nvPr/>
        </p:nvSpPr>
        <p:spPr>
          <a:xfrm>
            <a:off x="6072376" y="4152900"/>
            <a:ext cx="10052224"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Scrum Framework</a:t>
            </a:r>
            <a:endParaRPr lang="en-US" sz="7500" spc="225" dirty="0">
              <a:solidFill>
                <a:srgbClr val="21384C"/>
              </a:solidFill>
              <a:latin typeface="Aileron Heavy" panose="020B060402020202020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06200" y="7429500"/>
            <a:ext cx="5486400" cy="2057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7" name="TextBox 7"/>
          <p:cNvSpPr txBox="1"/>
          <p:nvPr/>
        </p:nvSpPr>
        <p:spPr>
          <a:xfrm>
            <a:off x="5105400" y="1382671"/>
            <a:ext cx="7162800" cy="1077218"/>
          </a:xfrm>
          <a:prstGeom prst="rect">
            <a:avLst/>
          </a:prstGeom>
        </p:spPr>
        <p:txBody>
          <a:bodyPr wrap="square" lIns="0" tIns="0" rIns="0" bIns="0" rtlCol="0" anchor="t">
            <a:spAutoFit/>
          </a:bodyPr>
          <a:lstStyle/>
          <a:p>
            <a:pPr algn="ctr">
              <a:lnSpc>
                <a:spcPts val="8447"/>
              </a:lnSpc>
            </a:pPr>
            <a:r>
              <a:rPr lang="en-IN" sz="7500" spc="-158" dirty="0">
                <a:solidFill>
                  <a:srgbClr val="21384C">
                    <a:alpha val="76863"/>
                  </a:srgbClr>
                </a:solidFill>
                <a:latin typeface="Aileron Heavy"/>
              </a:rPr>
              <a:t>About Scrum</a:t>
            </a:r>
            <a:endParaRPr lang="en-US" sz="7500" spc="-158" dirty="0">
              <a:solidFill>
                <a:srgbClr val="21384C">
                  <a:alpha val="76863"/>
                </a:srgbClr>
              </a:solidFill>
              <a:latin typeface="Aileron Heavy"/>
            </a:endParaRPr>
          </a:p>
        </p:txBody>
      </p:sp>
      <p:sp>
        <p:nvSpPr>
          <p:cNvPr id="11" name="TextBox 10">
            <a:extLst>
              <a:ext uri="{FF2B5EF4-FFF2-40B4-BE49-F238E27FC236}">
                <a16:creationId xmlns:a16="http://schemas.microsoft.com/office/drawing/2014/main" id="{BDD129E5-72B2-4029-B888-4CA9E0FAC962}"/>
              </a:ext>
            </a:extLst>
          </p:cNvPr>
          <p:cNvSpPr txBox="1"/>
          <p:nvPr/>
        </p:nvSpPr>
        <p:spPr>
          <a:xfrm>
            <a:off x="2192538" y="3238500"/>
            <a:ext cx="12576412" cy="3416320"/>
          </a:xfrm>
          <a:prstGeom prst="rect">
            <a:avLst/>
          </a:prstGeom>
          <a:noFill/>
        </p:spPr>
        <p:txBody>
          <a:bodyPr wrap="square">
            <a:spAutoFit/>
          </a:bodyPr>
          <a:lstStyle/>
          <a:p>
            <a:pPr marL="285750" indent="-285750" algn="l">
              <a:buFont typeface="Arial" panose="020B0604020202020204" pitchFamily="34" charset="0"/>
              <a:buChar char="•"/>
            </a:pPr>
            <a:r>
              <a:rPr lang="en-US" sz="2400" b="0" i="0" u="none" strike="noStrike" baseline="0" dirty="0">
                <a:latin typeface="Aileron Regular" panose="020B0604020202020204" charset="0"/>
              </a:rPr>
              <a:t>Scrum is a management framework for incremental product development using one or more cross-functional, self-organizing teams of about seven people each.</a:t>
            </a:r>
          </a:p>
          <a:p>
            <a:pPr marL="285750" indent="-285750" algn="l">
              <a:buFont typeface="Arial" panose="020B0604020202020204" pitchFamily="34" charset="0"/>
              <a:buChar char="•"/>
            </a:pPr>
            <a:endParaRPr lang="en-US" sz="2400" b="0" i="0" u="none" strike="noStrike" baseline="0" dirty="0">
              <a:latin typeface="Aileron Regular" panose="020B0604020202020204" charset="0"/>
            </a:endParaRPr>
          </a:p>
          <a:p>
            <a:pPr marL="285750" indent="-285750" algn="l">
              <a:buFont typeface="Arial" panose="020B0604020202020204" pitchFamily="34" charset="0"/>
              <a:buChar char="•"/>
            </a:pPr>
            <a:r>
              <a:rPr lang="en-US" sz="2400" b="0" i="0" u="none" strike="noStrike" baseline="0" dirty="0">
                <a:latin typeface="Aileron Regular" panose="020B0604020202020204" charset="0"/>
              </a:rPr>
              <a:t>It provides a structure of roles, meetings, rules, and artifacts. Teams are responsible for creating and adapting their processes within this </a:t>
            </a:r>
            <a:r>
              <a:rPr lang="en-IN" sz="2400" b="0" i="0" u="none" strike="noStrike" baseline="0" dirty="0">
                <a:latin typeface="Aileron Regular" panose="020B0604020202020204" charset="0"/>
              </a:rPr>
              <a:t>framework.</a:t>
            </a:r>
          </a:p>
          <a:p>
            <a:pPr marL="285750" indent="-285750" algn="l">
              <a:buFont typeface="Arial" panose="020B0604020202020204" pitchFamily="34" charset="0"/>
              <a:buChar char="•"/>
            </a:pPr>
            <a:endParaRPr lang="en-IN" sz="2400" b="0" i="0" u="none" strike="noStrike" baseline="0" dirty="0">
              <a:latin typeface="Aileron Regular" panose="020B0604020202020204" charset="0"/>
            </a:endParaRPr>
          </a:p>
          <a:p>
            <a:pPr marL="285750" indent="-285750" algn="l">
              <a:buFont typeface="Arial" panose="020B0604020202020204" pitchFamily="34" charset="0"/>
              <a:buChar char="•"/>
            </a:pPr>
            <a:r>
              <a:rPr lang="en-US" sz="2400" b="0" i="0" u="none" strike="noStrike" baseline="0" dirty="0">
                <a:latin typeface="Aileron Regular" panose="020B0604020202020204" charset="0"/>
              </a:rPr>
              <a:t>Scrum uses fixed-length iterations, called Sprints. Sprints are no more than 30 days long, preferably shorter. Scrum teams try to build a potentially releasable (properly tested) product increment every Sprint</a:t>
            </a:r>
            <a:endParaRPr lang="en-IN" sz="2400" dirty="0">
              <a:latin typeface="Aileron Regular" panose="020B060402020202020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7600" y="8150711"/>
            <a:ext cx="3876675" cy="12258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3729219" y="-2052015"/>
            <a:ext cx="5558115" cy="6577651"/>
          </a:xfrm>
          <a:prstGeom prst="rect">
            <a:avLst/>
          </a:prstGeom>
        </p:spPr>
      </p:pic>
      <p:sp>
        <p:nvSpPr>
          <p:cNvPr id="9" name="TextBox 9"/>
          <p:cNvSpPr txBox="1"/>
          <p:nvPr/>
        </p:nvSpPr>
        <p:spPr>
          <a:xfrm>
            <a:off x="981015" y="1756316"/>
            <a:ext cx="13068300" cy="1211870"/>
          </a:xfrm>
          <a:prstGeom prst="rect">
            <a:avLst/>
          </a:prstGeom>
        </p:spPr>
        <p:txBody>
          <a:bodyPr wrap="square" lIns="0" tIns="0" rIns="0" bIns="0" rtlCol="0" anchor="t">
            <a:spAutoFit/>
          </a:bodyPr>
          <a:lstStyle/>
          <a:p>
            <a:pPr>
              <a:lnSpc>
                <a:spcPts val="10263"/>
              </a:lnSpc>
            </a:pPr>
            <a:r>
              <a:rPr lang="en-IN" sz="7500" spc="-158" dirty="0">
                <a:solidFill>
                  <a:srgbClr val="21384C">
                    <a:alpha val="76863"/>
                  </a:srgbClr>
                </a:solidFill>
                <a:latin typeface="Aileron Heavy"/>
              </a:rPr>
              <a:t>Scrum Roles</a:t>
            </a:r>
            <a:endParaRPr lang="en-US" sz="7500" spc="-158" dirty="0">
              <a:solidFill>
                <a:srgbClr val="21384C">
                  <a:alpha val="76863"/>
                </a:srgbClr>
              </a:solidFill>
              <a:latin typeface="Aileron Heavy"/>
            </a:endParaRPr>
          </a:p>
        </p:txBody>
      </p:sp>
      <p:sp>
        <p:nvSpPr>
          <p:cNvPr id="11" name="TextBox 10">
            <a:extLst>
              <a:ext uri="{FF2B5EF4-FFF2-40B4-BE49-F238E27FC236}">
                <a16:creationId xmlns:a16="http://schemas.microsoft.com/office/drawing/2014/main" id="{E38B10C7-BBF6-48AD-858A-07CFCEF113AA}"/>
              </a:ext>
            </a:extLst>
          </p:cNvPr>
          <p:cNvSpPr txBox="1"/>
          <p:nvPr/>
        </p:nvSpPr>
        <p:spPr>
          <a:xfrm>
            <a:off x="1010585" y="3390900"/>
            <a:ext cx="8600851" cy="27494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4000" dirty="0">
                <a:latin typeface="Aileron Regular" panose="020B0604020202020204" charset="0"/>
              </a:rPr>
              <a:t>Scrum Development Team</a:t>
            </a:r>
          </a:p>
          <a:p>
            <a:pPr marL="285750" indent="-285750">
              <a:lnSpc>
                <a:spcPct val="150000"/>
              </a:lnSpc>
              <a:buFont typeface="Arial" panose="020B0604020202020204" pitchFamily="34" charset="0"/>
              <a:buChar char="•"/>
            </a:pPr>
            <a:r>
              <a:rPr lang="en-IN" sz="4000" dirty="0">
                <a:latin typeface="Aileron Regular" panose="020B0604020202020204" charset="0"/>
              </a:rPr>
              <a:t>Product Owner</a:t>
            </a:r>
          </a:p>
          <a:p>
            <a:pPr marL="285750" indent="-285750">
              <a:lnSpc>
                <a:spcPct val="150000"/>
              </a:lnSpc>
              <a:buFont typeface="Arial" panose="020B0604020202020204" pitchFamily="34" charset="0"/>
              <a:buChar char="•"/>
            </a:pPr>
            <a:r>
              <a:rPr lang="en-IN" sz="4000" dirty="0">
                <a:latin typeface="Aileron Regular" panose="020B0604020202020204" charset="0"/>
              </a:rPr>
              <a:t>Scrum Master</a:t>
            </a:r>
            <a:endParaRPr lang="en-US" sz="4000" dirty="0">
              <a:latin typeface="Aileron Regular" panose="020B060402020202020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440" y="7962900"/>
            <a:ext cx="4461960" cy="16068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1378</Words>
  <Application>Microsoft Office PowerPoint</Application>
  <PresentationFormat>Custom</PresentationFormat>
  <Paragraphs>179</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T3Font_0</vt:lpstr>
      <vt:lpstr>Aileron Heavy</vt:lpstr>
      <vt:lpstr>Arial</vt:lpstr>
      <vt:lpstr>Calibri</vt:lpstr>
      <vt:lpstr>ＭＳ Ｐゴシック</vt:lpstr>
      <vt:lpstr>Tw Cen MT</vt:lpstr>
      <vt:lpstr>Aileron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Yogeswari Kannan</cp:lastModifiedBy>
  <cp:revision>91</cp:revision>
  <dcterms:created xsi:type="dcterms:W3CDTF">2006-08-16T00:00:00Z</dcterms:created>
  <dcterms:modified xsi:type="dcterms:W3CDTF">2022-12-01T04:37:17Z</dcterms:modified>
  <dc:identifier>DADyL4Dkous</dc:identifier>
</cp:coreProperties>
</file>