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68" r:id="rId4"/>
    <p:sldId id="276" r:id="rId5"/>
    <p:sldId id="272" r:id="rId6"/>
    <p:sldId id="275" r:id="rId7"/>
    <p:sldId id="273" r:id="rId8"/>
    <p:sldId id="277" r:id="rId9"/>
    <p:sldId id="259" r:id="rId10"/>
    <p:sldId id="263" r:id="rId11"/>
    <p:sldId id="261" r:id="rId12"/>
    <p:sldId id="279" r:id="rId13"/>
    <p:sldId id="280" r:id="rId14"/>
    <p:sldId id="281" r:id="rId15"/>
    <p:sldId id="282" r:id="rId16"/>
    <p:sldId id="283" r:id="rId17"/>
    <p:sldId id="284" r:id="rId18"/>
    <p:sldId id="285" r:id="rId19"/>
    <p:sldId id="274" r:id="rId20"/>
  </p:sldIdLst>
  <p:sldSz cx="18288000" cy="10287000"/>
  <p:notesSz cx="6858000" cy="9144000"/>
  <p:embeddedFontLst>
    <p:embeddedFont>
      <p:font typeface="Aileron Heavy" panose="020B0604020202020204" charset="0"/>
      <p:regular r:id="rId22"/>
    </p:embeddedFont>
    <p:embeddedFont>
      <p:font typeface="Aileron Regular" panose="020B0604020202020204" charset="0"/>
      <p:regular r:id="rId23"/>
    </p:embeddedFont>
    <p:embeddedFont>
      <p:font typeface="Calibri" panose="020F050202020403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Kumar Sukesan" initials="SKS" lastIdx="1" clrIdx="0">
    <p:extLst>
      <p:ext uri="{19B8F6BF-5375-455C-9EA6-DF929625EA0E}">
        <p15:presenceInfo xmlns:p15="http://schemas.microsoft.com/office/powerpoint/2012/main" userId="02d62c324ca92f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54" d="100"/>
          <a:sy n="54" d="100"/>
        </p:scale>
        <p:origin x="61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79233-7703-4D46-942F-98904003B790}" type="datetimeFigureOut">
              <a:rPr lang="en-IN" smtClean="0"/>
              <a:t>28-05-2023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37073-1998-4BF7-B0BC-074862D84FF5}" type="slidenum">
              <a:rPr lang="en-IN" smtClean="0"/>
              <a:t>‹#›</a:t>
            </a:fld>
            <a:endParaRPr lang="en-IN"/>
          </a:p>
        </p:txBody>
      </p:sp>
    </p:spTree>
    <p:extLst>
      <p:ext uri="{BB962C8B-B14F-4D97-AF65-F5344CB8AC3E}">
        <p14:creationId xmlns:p14="http://schemas.microsoft.com/office/powerpoint/2010/main" val="20887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637073-1998-4BF7-B0BC-074862D84FF5}" type="slidenum">
              <a:rPr lang="en-IN" smtClean="0"/>
              <a:t>4</a:t>
            </a:fld>
            <a:endParaRPr lang="en-IN"/>
          </a:p>
        </p:txBody>
      </p:sp>
    </p:spTree>
    <p:extLst>
      <p:ext uri="{BB962C8B-B14F-4D97-AF65-F5344CB8AC3E}">
        <p14:creationId xmlns:p14="http://schemas.microsoft.com/office/powerpoint/2010/main" val="295956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659611">
            <a:off x="11453307" y="2444298"/>
            <a:ext cx="8883717" cy="10513275"/>
          </a:xfrm>
          <a:prstGeom prst="rect">
            <a:avLst/>
          </a:prstGeom>
        </p:spPr>
      </p:pic>
      <p:pic>
        <p:nvPicPr>
          <p:cNvPr id="3" name="Picture 3"/>
          <p:cNvPicPr>
            <a:picLocks noChangeAspect="1"/>
          </p:cNvPicPr>
          <p:nvPr/>
        </p:nvPicPr>
        <p:blipFill>
          <a:blip r:embed="rId3"/>
          <a:srcRect/>
          <a:stretch>
            <a:fillRect/>
          </a:stretch>
        </p:blipFill>
        <p:spPr>
          <a:xfrm rot="-1363793">
            <a:off x="11486090" y="-3480649"/>
            <a:ext cx="7620799" cy="9018697"/>
          </a:xfrm>
          <a:prstGeom prst="rect">
            <a:avLst/>
          </a:prstGeom>
        </p:spPr>
      </p:pic>
      <p:pic>
        <p:nvPicPr>
          <p:cNvPr id="4" name="Picture 4"/>
          <p:cNvPicPr>
            <a:picLocks noChangeAspect="1"/>
          </p:cNvPicPr>
          <p:nvPr/>
        </p:nvPicPr>
        <p:blipFill>
          <a:blip r:embed="rId4"/>
          <a:srcRect/>
          <a:stretch>
            <a:fillRect/>
          </a:stretch>
        </p:blipFill>
        <p:spPr>
          <a:xfrm rot="9957164">
            <a:off x="-1076970" y="7872102"/>
            <a:ext cx="3555479" cy="3448815"/>
          </a:xfrm>
          <a:prstGeom prst="rect">
            <a:avLst/>
          </a:prstGeom>
        </p:spPr>
      </p:pic>
      <p:pic>
        <p:nvPicPr>
          <p:cNvPr id="5" name="Picture 5"/>
          <p:cNvPicPr>
            <a:picLocks noChangeAspect="1"/>
          </p:cNvPicPr>
          <p:nvPr/>
        </p:nvPicPr>
        <p:blipFill>
          <a:blip r:embed="rId5"/>
          <a:srcRect/>
          <a:stretch>
            <a:fillRect/>
          </a:stretch>
        </p:blipFill>
        <p:spPr>
          <a:xfrm rot="-4353887">
            <a:off x="-578635" y="-1305871"/>
            <a:ext cx="3677034" cy="3566723"/>
          </a:xfrm>
          <a:prstGeom prst="rect">
            <a:avLst/>
          </a:prstGeom>
        </p:spPr>
      </p:pic>
      <p:pic>
        <p:nvPicPr>
          <p:cNvPr id="6" name="Picture 6"/>
          <p:cNvPicPr>
            <a:picLocks noChangeAspect="1"/>
          </p:cNvPicPr>
          <p:nvPr/>
        </p:nvPicPr>
        <p:blipFill>
          <a:blip r:embed="rId6"/>
          <a:srcRect/>
          <a:stretch>
            <a:fillRect/>
          </a:stretch>
        </p:blipFill>
        <p:spPr>
          <a:xfrm>
            <a:off x="465821" y="2548304"/>
            <a:ext cx="7606345" cy="6709996"/>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38400" y="3646578"/>
            <a:ext cx="8070219" cy="23655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50437" y="-1893944"/>
            <a:ext cx="5351080" cy="5190548"/>
          </a:xfrm>
          <a:prstGeom prst="rect">
            <a:avLst/>
          </a:prstGeom>
        </p:spPr>
      </p:pic>
      <p:pic>
        <p:nvPicPr>
          <p:cNvPr id="42" name="Picture 4">
            <a:extLst>
              <a:ext uri="{FF2B5EF4-FFF2-40B4-BE49-F238E27FC236}">
                <a16:creationId xmlns:a16="http://schemas.microsoft.com/office/drawing/2014/main" id="{58083973-D694-4797-9C3E-FF860D04005C}"/>
              </a:ext>
            </a:extLst>
          </p:cNvPr>
          <p:cNvPicPr>
            <a:picLocks noChangeAspect="1"/>
          </p:cNvPicPr>
          <p:nvPr/>
        </p:nvPicPr>
        <p:blipFill>
          <a:blip r:embed="rId3"/>
          <a:srcRect/>
          <a:stretch>
            <a:fillRect/>
          </a:stretch>
        </p:blipFill>
        <p:spPr>
          <a:xfrm rot="-3926266">
            <a:off x="12695212" y="4851056"/>
            <a:ext cx="7620799" cy="9018697"/>
          </a:xfrm>
          <a:prstGeom prst="rect">
            <a:avLst/>
          </a:prstGeom>
        </p:spPr>
      </p:pic>
      <p:sp>
        <p:nvSpPr>
          <p:cNvPr id="43" name="TextBox 4">
            <a:extLst>
              <a:ext uri="{FF2B5EF4-FFF2-40B4-BE49-F238E27FC236}">
                <a16:creationId xmlns:a16="http://schemas.microsoft.com/office/drawing/2014/main" id="{295049CF-E6F2-4883-B04D-4B1BD9922600}"/>
              </a:ext>
            </a:extLst>
          </p:cNvPr>
          <p:cNvSpPr txBox="1"/>
          <p:nvPr/>
        </p:nvSpPr>
        <p:spPr>
          <a:xfrm>
            <a:off x="2819400" y="342900"/>
            <a:ext cx="15161596" cy="1154162"/>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Top down Integration</a:t>
            </a:r>
          </a:p>
        </p:txBody>
      </p:sp>
      <p:sp>
        <p:nvSpPr>
          <p:cNvPr id="9" name="TextBox 8">
            <a:extLst>
              <a:ext uri="{FF2B5EF4-FFF2-40B4-BE49-F238E27FC236}">
                <a16:creationId xmlns:a16="http://schemas.microsoft.com/office/drawing/2014/main" id="{3CBB1F77-EC2D-44E3-919E-28FF06A5A4ED}"/>
              </a:ext>
            </a:extLst>
          </p:cNvPr>
          <p:cNvSpPr txBox="1"/>
          <p:nvPr/>
        </p:nvSpPr>
        <p:spPr>
          <a:xfrm>
            <a:off x="2143686" y="2174680"/>
            <a:ext cx="14000628" cy="6672596"/>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sz="2400" dirty="0">
                <a:latin typeface="Aileron Regular" panose="020B0604020202020204" charset="0"/>
              </a:rPr>
              <a:t>In Top to down approach, testing takes place from top to down following the control flow of the software system.</a:t>
            </a:r>
          </a:p>
          <a:p>
            <a:pPr marL="800100" lvl="1" indent="-342900">
              <a:lnSpc>
                <a:spcPct val="150000"/>
              </a:lnSpc>
              <a:buFont typeface="Arial" panose="020B0604020202020204" pitchFamily="34" charset="0"/>
              <a:buChar char="•"/>
            </a:pPr>
            <a:r>
              <a:rPr lang="en-US" sz="2400" dirty="0">
                <a:latin typeface="Aileron Regular" panose="020B0604020202020204" charset="0"/>
              </a:rPr>
              <a:t>Takes help of stubs for testing. </a:t>
            </a:r>
          </a:p>
          <a:p>
            <a:pPr>
              <a:lnSpc>
                <a:spcPct val="150000"/>
              </a:lnSpc>
              <a:buNone/>
            </a:pPr>
            <a:r>
              <a:rPr lang="en-US" sz="2400" dirty="0">
                <a:latin typeface="Aileron Regular" panose="020B0604020202020204" charset="0"/>
              </a:rPr>
              <a:t> </a:t>
            </a:r>
          </a:p>
          <a:p>
            <a:pPr>
              <a:lnSpc>
                <a:spcPct val="150000"/>
              </a:lnSpc>
              <a:buNone/>
            </a:pPr>
            <a:r>
              <a:rPr lang="en-US" sz="2400" b="1" dirty="0">
                <a:latin typeface="Aileron Regular" panose="020B0604020202020204" charset="0"/>
              </a:rPr>
              <a:t>Advantages:</a:t>
            </a:r>
            <a:r>
              <a:rPr lang="en-US" sz="2400" dirty="0">
                <a:latin typeface="Aileron Regular" panose="020B0604020202020204" charset="0"/>
              </a:rPr>
              <a:t> </a:t>
            </a:r>
          </a:p>
          <a:p>
            <a:pPr marL="800100" lvl="1" indent="-342900">
              <a:lnSpc>
                <a:spcPct val="150000"/>
              </a:lnSpc>
              <a:buFont typeface="Arial" panose="020B0604020202020204" pitchFamily="34" charset="0"/>
              <a:buChar char="•"/>
            </a:pPr>
            <a:r>
              <a:rPr lang="en-US" sz="2400" dirty="0">
                <a:latin typeface="Aileron Regular" panose="020B0604020202020204" charset="0"/>
              </a:rPr>
              <a:t>Fault Localization is easier.</a:t>
            </a:r>
          </a:p>
          <a:p>
            <a:pPr marL="800100" lvl="1" indent="-342900">
              <a:lnSpc>
                <a:spcPct val="150000"/>
              </a:lnSpc>
              <a:buFont typeface="Arial" panose="020B0604020202020204" pitchFamily="34" charset="0"/>
              <a:buChar char="•"/>
            </a:pPr>
            <a:r>
              <a:rPr lang="en-US" sz="2400" dirty="0">
                <a:latin typeface="Aileron Regular" panose="020B0604020202020204" charset="0"/>
              </a:rPr>
              <a:t>Possibility to obtain an early prototype.</a:t>
            </a:r>
          </a:p>
          <a:p>
            <a:pPr marL="800100" lvl="1" indent="-342900">
              <a:lnSpc>
                <a:spcPct val="150000"/>
              </a:lnSpc>
              <a:buFont typeface="Arial" panose="020B0604020202020204" pitchFamily="34" charset="0"/>
              <a:buChar char="•"/>
            </a:pPr>
            <a:r>
              <a:rPr lang="en-US" sz="2400" dirty="0">
                <a:latin typeface="Aileron Regular" panose="020B0604020202020204" charset="0"/>
              </a:rPr>
              <a:t>Critical Modules are tested on priority; major design flaws could be found and fixed first.</a:t>
            </a:r>
          </a:p>
          <a:p>
            <a:pPr lvl="1">
              <a:lnSpc>
                <a:spcPct val="150000"/>
              </a:lnSpc>
              <a:buNone/>
            </a:pPr>
            <a:endParaRPr lang="en-US" sz="2400" dirty="0">
              <a:latin typeface="Aileron Regular" panose="020B0604020202020204" charset="0"/>
            </a:endParaRPr>
          </a:p>
          <a:p>
            <a:pPr>
              <a:lnSpc>
                <a:spcPct val="150000"/>
              </a:lnSpc>
              <a:buNone/>
            </a:pPr>
            <a:r>
              <a:rPr lang="en-US" sz="2400" b="1" dirty="0">
                <a:latin typeface="Aileron Regular" panose="020B0604020202020204" charset="0"/>
              </a:rPr>
              <a:t>Disadvantages:</a:t>
            </a:r>
            <a:r>
              <a:rPr lang="en-US" sz="2400" dirty="0">
                <a:latin typeface="Aileron Regular" panose="020B0604020202020204" charset="0"/>
              </a:rPr>
              <a:t> </a:t>
            </a:r>
          </a:p>
          <a:p>
            <a:pPr marL="800100" lvl="1" indent="-342900">
              <a:lnSpc>
                <a:spcPct val="150000"/>
              </a:lnSpc>
              <a:buFont typeface="Arial" panose="020B0604020202020204" pitchFamily="34" charset="0"/>
              <a:buChar char="•"/>
            </a:pPr>
            <a:r>
              <a:rPr lang="en-US" sz="2400" dirty="0">
                <a:latin typeface="Aileron Regular" panose="020B0604020202020204" charset="0"/>
              </a:rPr>
              <a:t>Needs many Stubs.</a:t>
            </a:r>
          </a:p>
          <a:p>
            <a:pPr marL="800100" lvl="1" indent="-342900">
              <a:lnSpc>
                <a:spcPct val="150000"/>
              </a:lnSpc>
              <a:buFont typeface="Arial" panose="020B0604020202020204" pitchFamily="34" charset="0"/>
              <a:buChar char="•"/>
            </a:pPr>
            <a:r>
              <a:rPr lang="en-US" sz="2400" dirty="0">
                <a:latin typeface="Aileron Regular" panose="020B0604020202020204" charset="0"/>
              </a:rPr>
              <a:t>Modules at lower level are tested inadequately.</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92200" y="8847276"/>
            <a:ext cx="3876675" cy="1225826"/>
          </a:xfrm>
          <a:prstGeom prst="rect">
            <a:avLst/>
          </a:prstGeom>
        </p:spPr>
      </p:pic>
    </p:spTree>
    <p:extLst>
      <p:ext uri="{BB962C8B-B14F-4D97-AF65-F5344CB8AC3E}">
        <p14:creationId xmlns:p14="http://schemas.microsoft.com/office/powerpoint/2010/main" val="389647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3734304" y="4681328"/>
            <a:ext cx="9187798" cy="10873133"/>
          </a:xfrm>
          <a:prstGeom prst="rect">
            <a:avLst/>
          </a:prstGeom>
        </p:spPr>
      </p:pic>
      <p:pic>
        <p:nvPicPr>
          <p:cNvPr id="3" name="Picture 3"/>
          <p:cNvPicPr>
            <a:picLocks noChangeAspect="1"/>
          </p:cNvPicPr>
          <p:nvPr/>
        </p:nvPicPr>
        <p:blipFill>
          <a:blip r:embed="rId3"/>
          <a:srcRect/>
          <a:stretch>
            <a:fillRect/>
          </a:stretch>
        </p:blipFill>
        <p:spPr>
          <a:xfrm rot="221274">
            <a:off x="15060803" y="-1587713"/>
            <a:ext cx="4396994" cy="4265084"/>
          </a:xfrm>
          <a:prstGeom prst="rect">
            <a:avLst/>
          </a:prstGeom>
        </p:spPr>
      </p:pic>
      <p:sp>
        <p:nvSpPr>
          <p:cNvPr id="4" name="TextBox 4"/>
          <p:cNvSpPr txBox="1"/>
          <p:nvPr/>
        </p:nvSpPr>
        <p:spPr>
          <a:xfrm>
            <a:off x="5412574" y="866765"/>
            <a:ext cx="8001000" cy="1181670"/>
          </a:xfrm>
          <a:prstGeom prst="rect">
            <a:avLst/>
          </a:prstGeom>
        </p:spPr>
        <p:txBody>
          <a:bodyPr wrap="square" lIns="0" tIns="0" rIns="0" bIns="0" rtlCol="0" anchor="t">
            <a:spAutoFit/>
          </a:bodyPr>
          <a:lstStyle/>
          <a:p>
            <a:pPr algn="just">
              <a:lnSpc>
                <a:spcPts val="9000"/>
              </a:lnSpc>
            </a:pPr>
            <a:r>
              <a:rPr lang="en-US" sz="7500" spc="225" dirty="0">
                <a:solidFill>
                  <a:srgbClr val="21384C"/>
                </a:solidFill>
                <a:latin typeface="Aileron Heavy"/>
              </a:rPr>
              <a:t>System Testing </a:t>
            </a:r>
          </a:p>
        </p:txBody>
      </p:sp>
      <p:sp>
        <p:nvSpPr>
          <p:cNvPr id="8" name="TextBox 7">
            <a:extLst>
              <a:ext uri="{FF2B5EF4-FFF2-40B4-BE49-F238E27FC236}">
                <a16:creationId xmlns:a16="http://schemas.microsoft.com/office/drawing/2014/main" id="{011854F8-CDF1-4F5A-B758-77EDA3A8373A}"/>
              </a:ext>
            </a:extLst>
          </p:cNvPr>
          <p:cNvSpPr txBox="1"/>
          <p:nvPr/>
        </p:nvSpPr>
        <p:spPr>
          <a:xfrm>
            <a:off x="2057400" y="2019300"/>
            <a:ext cx="15849600" cy="5183983"/>
          </a:xfrm>
          <a:prstGeom prst="rect">
            <a:avLst/>
          </a:prstGeom>
          <a:noFill/>
        </p:spPr>
        <p:txBody>
          <a:bodyPr wrap="square">
            <a:spAutoFit/>
          </a:bodyPr>
          <a:lstStyle/>
          <a:p>
            <a:pPr marL="457200" indent="-457200">
              <a:lnSpc>
                <a:spcPct val="150000"/>
              </a:lnSpc>
              <a:buFont typeface="Arial" panose="020B0604020202020204" pitchFamily="34" charset="0"/>
              <a:buChar char="•"/>
            </a:pPr>
            <a:endParaRPr lang="en-US" sz="2800" b="1" dirty="0">
              <a:latin typeface="Aileron Regular" panose="020B0604020202020204" charset="0"/>
            </a:endParaRPr>
          </a:p>
          <a:p>
            <a:pPr marL="457200" indent="-457200">
              <a:lnSpc>
                <a:spcPct val="150000"/>
              </a:lnSpc>
              <a:buFont typeface="Arial" panose="020B0604020202020204" pitchFamily="34" charset="0"/>
              <a:buChar char="•"/>
            </a:pPr>
            <a:r>
              <a:rPr lang="en-US" sz="2800" b="1" dirty="0">
                <a:latin typeface="Aileron Regular" panose="020B0604020202020204" charset="0"/>
              </a:rPr>
              <a:t>SYSTEM TESTING </a:t>
            </a:r>
            <a:r>
              <a:rPr lang="en-US" sz="2800" dirty="0">
                <a:latin typeface="Aileron Regular" panose="020B0604020202020204" charset="0"/>
              </a:rPr>
              <a:t>is a level of software testing where a complete and integrated software is tested. The purpose of this test is to evaluate the system’s compliance with the specified requirements.</a:t>
            </a:r>
          </a:p>
          <a:p>
            <a:pPr marL="457200" indent="-457200">
              <a:lnSpc>
                <a:spcPct val="150000"/>
              </a:lnSpc>
              <a:buFont typeface="Arial" panose="020B0604020202020204" pitchFamily="34" charset="0"/>
              <a:buChar char="•"/>
            </a:pPr>
            <a:r>
              <a:rPr lang="en-US" sz="2800" dirty="0">
                <a:latin typeface="Aileron Regular" panose="020B0604020202020204" charset="0"/>
              </a:rPr>
              <a:t>System test falls under the </a:t>
            </a:r>
            <a:r>
              <a:rPr lang="en-US" sz="2800" b="1" dirty="0">
                <a:latin typeface="Aileron Regular" panose="020B0604020202020204" charset="0"/>
              </a:rPr>
              <a:t>black box testing</a:t>
            </a:r>
            <a:r>
              <a:rPr lang="en-US" sz="2800" dirty="0">
                <a:latin typeface="Aileron Regular" panose="020B0604020202020204" charset="0"/>
              </a:rPr>
              <a:t> category of software testing.</a:t>
            </a:r>
          </a:p>
          <a:p>
            <a:pPr marL="457200" indent="-457200">
              <a:lnSpc>
                <a:spcPct val="150000"/>
              </a:lnSpc>
              <a:buFont typeface="Arial" panose="020B0604020202020204" pitchFamily="34" charset="0"/>
              <a:buChar char="•"/>
            </a:pPr>
            <a:r>
              <a:rPr lang="en-US" sz="2800" dirty="0">
                <a:latin typeface="Aileron Regular" panose="020B0604020202020204" charset="0"/>
              </a:rPr>
              <a:t>System Testing is the third level of software testing performed after Integration Testing and before Acceptance Testing.</a:t>
            </a:r>
          </a:p>
          <a:p>
            <a:pPr marL="457200" indent="-457200">
              <a:lnSpc>
                <a:spcPct val="150000"/>
              </a:lnSpc>
              <a:buFont typeface="Arial" panose="020B0604020202020204" pitchFamily="34" charset="0"/>
              <a:buChar char="•"/>
            </a:pPr>
            <a:endParaRPr lang="en-US" sz="2800" dirty="0">
              <a:latin typeface="Aileron Regular" panose="020B060402020202020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49200" y="7962900"/>
            <a:ext cx="3876675" cy="1225826"/>
          </a:xfrm>
          <a:prstGeom prst="rect">
            <a:avLst/>
          </a:prstGeom>
        </p:spPr>
      </p:pic>
    </p:spTree>
    <p:extLst>
      <p:ext uri="{BB962C8B-B14F-4D97-AF65-F5344CB8AC3E}">
        <p14:creationId xmlns:p14="http://schemas.microsoft.com/office/powerpoint/2010/main" val="148154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3"/>
          <a:srcRect/>
          <a:stretch>
            <a:fillRect/>
          </a:stretch>
        </p:blipFill>
        <p:spPr>
          <a:xfrm>
            <a:off x="15622478" y="-1183714"/>
            <a:ext cx="3555479" cy="3448815"/>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1882311" y="2945240"/>
            <a:ext cx="15544800" cy="5816977"/>
          </a:xfrm>
          <a:prstGeom prst="rect">
            <a:avLst/>
          </a:prstGeom>
          <a:noFill/>
        </p:spPr>
        <p:txBody>
          <a:bodyPr wrap="square">
            <a:spAutoFit/>
          </a:bodyPr>
          <a:lstStyle/>
          <a:p>
            <a:r>
              <a:rPr lang="en-US" sz="2400" b="1" dirty="0">
                <a:latin typeface="Aileron Regular" panose="020B0604020202020204" charset="0"/>
              </a:rPr>
              <a:t>ACCEPTANCE TESTING </a:t>
            </a:r>
            <a:r>
              <a:rPr lang="en-US" sz="2400" dirty="0">
                <a:latin typeface="Aileron Regular" panose="020B0604020202020204" charset="0"/>
              </a:rPr>
              <a:t>is a level of software testing where a system is tested for acceptability. The purpose of this test is to evaluate the system’s compliance with the business requirements and assess whether it is acceptable for delivery. </a:t>
            </a:r>
          </a:p>
          <a:p>
            <a:endParaRPr lang="en-US" sz="2400" dirty="0">
              <a:latin typeface="Aileron Regular" panose="020B0604020202020204" charset="0"/>
            </a:endParaRPr>
          </a:p>
          <a:p>
            <a:r>
              <a:rPr lang="en-US" sz="2400" dirty="0">
                <a:latin typeface="Aileron Regular" panose="020B0604020202020204" charset="0"/>
              </a:rPr>
              <a:t>Internal Acceptance Testing (Also known as </a:t>
            </a:r>
            <a:r>
              <a:rPr lang="en-US" sz="2400" b="1" dirty="0">
                <a:latin typeface="Aileron Regular" panose="020B0604020202020204" charset="0"/>
              </a:rPr>
              <a:t>Alpha Testing</a:t>
            </a:r>
            <a:r>
              <a:rPr lang="en-US" sz="2400" dirty="0">
                <a:latin typeface="Aileron Regular" panose="020B0604020202020204" charset="0"/>
              </a:rPr>
              <a:t>) is performed by members of the organization that developed the software but who are not directly involved in the project (Development or Testing). Usually,  it is the members of Product Management, Sales and/or Customer Support.</a:t>
            </a:r>
          </a:p>
          <a:p>
            <a:pPr>
              <a:lnSpc>
                <a:spcPct val="150000"/>
              </a:lnSpc>
            </a:pPr>
            <a:endParaRPr lang="en-US" sz="2400" dirty="0">
              <a:latin typeface="Aileron Regular" panose="020B0604020202020204" charset="0"/>
            </a:endParaRPr>
          </a:p>
          <a:p>
            <a:r>
              <a:rPr lang="en-US" sz="2400" dirty="0">
                <a:latin typeface="Aileron Regular" panose="020B0604020202020204" charset="0"/>
              </a:rPr>
              <a:t>External Acceptance Testing is performed by people who are not employees of the organization that developed the software. </a:t>
            </a:r>
          </a:p>
          <a:p>
            <a:pPr marL="800100" lvl="1" indent="-342900">
              <a:buFont typeface="Arial" panose="020B0604020202020204" pitchFamily="34" charset="0"/>
              <a:buChar char="•"/>
            </a:pPr>
            <a:r>
              <a:rPr lang="en-US" sz="2400" dirty="0">
                <a:latin typeface="Aileron Regular" panose="020B0604020202020204" charset="0"/>
              </a:rPr>
              <a:t>Customer Acceptance Testing is performed by the customers of the organization that developed the software. They are the ones who asked the organization to develop the software. [This is in the case of the software not being owned by the organization that developed it.]</a:t>
            </a:r>
          </a:p>
          <a:p>
            <a:pPr marL="800100" lvl="1" indent="-342900">
              <a:buFont typeface="Arial" panose="020B0604020202020204" pitchFamily="34" charset="0"/>
              <a:buChar char="•"/>
            </a:pPr>
            <a:r>
              <a:rPr lang="en-US" sz="2400" dirty="0">
                <a:latin typeface="Aileron Regular" panose="020B0604020202020204" charset="0"/>
              </a:rPr>
              <a:t>User Acceptance Testing (Also known as </a:t>
            </a:r>
            <a:r>
              <a:rPr lang="en-US" sz="2400" b="1" dirty="0">
                <a:latin typeface="Aileron Regular" panose="020B0604020202020204" charset="0"/>
              </a:rPr>
              <a:t>Beta Testing</a:t>
            </a:r>
            <a:r>
              <a:rPr lang="en-US" sz="2400" dirty="0">
                <a:latin typeface="Aileron Regular" panose="020B0604020202020204" charset="0"/>
              </a:rPr>
              <a:t>) is performed by the end users of the software. They can be the customers themselves or the customers’ customers.</a:t>
            </a:r>
          </a:p>
        </p:txBody>
      </p:sp>
      <p:sp>
        <p:nvSpPr>
          <p:cNvPr id="11" name="TextBox 6">
            <a:extLst>
              <a:ext uri="{FF2B5EF4-FFF2-40B4-BE49-F238E27FC236}">
                <a16:creationId xmlns:a16="http://schemas.microsoft.com/office/drawing/2014/main" id="{39C75A33-8A71-4DBB-A049-51F39F04D014}"/>
              </a:ext>
            </a:extLst>
          </p:cNvPr>
          <p:cNvSpPr txBox="1"/>
          <p:nvPr/>
        </p:nvSpPr>
        <p:spPr>
          <a:xfrm>
            <a:off x="4724400" y="1139038"/>
            <a:ext cx="11734800"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Acceptance Testing</a:t>
            </a:r>
            <a:endParaRPr lang="en-IN" sz="7500" spc="225" dirty="0">
              <a:solidFill>
                <a:srgbClr val="21384C"/>
              </a:solidFill>
              <a:latin typeface="Aileron Heavy" panose="020B060402020202020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14" y="9061174"/>
            <a:ext cx="3876675" cy="1225826"/>
          </a:xfrm>
          <a:prstGeom prst="rect">
            <a:avLst/>
          </a:prstGeom>
        </p:spPr>
      </p:pic>
    </p:spTree>
    <p:extLst>
      <p:ext uri="{BB962C8B-B14F-4D97-AF65-F5344CB8AC3E}">
        <p14:creationId xmlns:p14="http://schemas.microsoft.com/office/powerpoint/2010/main" val="1487618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11" name="TextBox 10">
            <a:extLst>
              <a:ext uri="{FF2B5EF4-FFF2-40B4-BE49-F238E27FC236}">
                <a16:creationId xmlns:a16="http://schemas.microsoft.com/office/drawing/2014/main" id="{80D68CAE-AE04-4B7A-B79B-C3FACEDCE2BD}"/>
              </a:ext>
            </a:extLst>
          </p:cNvPr>
          <p:cNvSpPr txBox="1"/>
          <p:nvPr/>
        </p:nvSpPr>
        <p:spPr>
          <a:xfrm>
            <a:off x="1708303" y="1257300"/>
            <a:ext cx="16078200" cy="7201972"/>
          </a:xfrm>
          <a:prstGeom prst="rect">
            <a:avLst/>
          </a:prstGeom>
          <a:noFill/>
        </p:spPr>
        <p:txBody>
          <a:bodyPr wrap="square">
            <a:spAutoFit/>
          </a:bodyPr>
          <a:lstStyle/>
          <a:p>
            <a:pPr marL="0" indent="0" algn="l">
              <a:buNone/>
            </a:pPr>
            <a:r>
              <a:rPr lang="en-IN" sz="2200" b="1" i="0" u="none" strike="noStrike" baseline="0" dirty="0">
                <a:solidFill>
                  <a:srgbClr val="222222"/>
                </a:solidFill>
                <a:latin typeface="Aileron Regular" panose="020B0604020202020204" charset="0"/>
              </a:rPr>
              <a:t>Regression Testing</a:t>
            </a:r>
          </a:p>
          <a:p>
            <a:pPr marL="0" indent="0" algn="l">
              <a:buNone/>
            </a:pPr>
            <a:r>
              <a:rPr lang="en-US" sz="2200" b="0" i="0" u="none" strike="noStrike" baseline="0" dirty="0">
                <a:solidFill>
                  <a:srgbClr val="222222"/>
                </a:solidFill>
                <a:latin typeface="Aileron Regular" panose="020B0604020202020204" charset="0"/>
              </a:rPr>
              <a:t>After enhancements in the application, testing is done to ensure that the existing functionality of the application is working fine</a:t>
            </a:r>
          </a:p>
          <a:p>
            <a:pPr marL="0" indent="0" algn="l">
              <a:buNone/>
            </a:pPr>
            <a:endParaRPr lang="en-US" sz="2200" dirty="0">
              <a:solidFill>
                <a:srgbClr val="222222"/>
              </a:solidFill>
              <a:latin typeface="Aileron Regular" panose="020B0604020202020204" charset="0"/>
            </a:endParaRPr>
          </a:p>
          <a:p>
            <a:pPr marL="0" indent="0" algn="l">
              <a:buNone/>
            </a:pPr>
            <a:r>
              <a:rPr lang="en-US" sz="2200" b="1" dirty="0">
                <a:solidFill>
                  <a:srgbClr val="222222"/>
                </a:solidFill>
                <a:latin typeface="Aileron Regular" panose="020B0604020202020204" charset="0"/>
              </a:rPr>
              <a:t>Retesting </a:t>
            </a:r>
            <a:r>
              <a:rPr lang="en-US" sz="2200" dirty="0">
                <a:solidFill>
                  <a:srgbClr val="222222"/>
                </a:solidFill>
                <a:latin typeface="Aileron Regular" panose="020B0604020202020204" charset="0"/>
              </a:rPr>
              <a:t>is running the previously failed test cases again on the new software to verify whether the defects posted earlier are fixed or not. </a:t>
            </a:r>
          </a:p>
          <a:p>
            <a:pPr marL="0" indent="0" algn="l">
              <a:buNone/>
            </a:pPr>
            <a:endParaRPr lang="en-US" sz="2200" b="0" i="0" u="none" strike="noStrike" baseline="0" dirty="0">
              <a:solidFill>
                <a:srgbClr val="222222"/>
              </a:solidFill>
              <a:latin typeface="Aileron Regular" panose="020B0604020202020204" charset="0"/>
            </a:endParaRPr>
          </a:p>
          <a:p>
            <a:pPr marL="0" indent="0" algn="l">
              <a:buNone/>
            </a:pPr>
            <a:r>
              <a:rPr lang="en-IN" sz="2200" b="1" i="0" u="none" strike="noStrike" baseline="0" dirty="0">
                <a:solidFill>
                  <a:srgbClr val="222222"/>
                </a:solidFill>
                <a:latin typeface="Aileron Regular" panose="020B0604020202020204" charset="0"/>
              </a:rPr>
              <a:t>Smoke Testing </a:t>
            </a:r>
            <a:r>
              <a:rPr lang="en-US" sz="2200" b="0" i="0" u="none" strike="noStrike" baseline="0" dirty="0">
                <a:solidFill>
                  <a:srgbClr val="222222"/>
                </a:solidFill>
                <a:latin typeface="Aileron Regular" panose="020B0604020202020204" charset="0"/>
              </a:rPr>
              <a:t>Build verification test done to ensure that major functionalities of the application are </a:t>
            </a:r>
            <a:r>
              <a:rPr lang="en-IN" sz="2200" b="0" i="0" u="none" strike="noStrike" baseline="0" dirty="0">
                <a:solidFill>
                  <a:srgbClr val="222222"/>
                </a:solidFill>
                <a:latin typeface="Aileron Regular" panose="020B0604020202020204" charset="0"/>
              </a:rPr>
              <a:t>working fine</a:t>
            </a:r>
          </a:p>
          <a:p>
            <a:pPr marL="0" indent="0" algn="l">
              <a:buNone/>
            </a:pPr>
            <a:endParaRPr lang="en-IN" sz="2200" b="0" i="0" u="none" strike="noStrike" baseline="0" dirty="0">
              <a:solidFill>
                <a:srgbClr val="222222"/>
              </a:solidFill>
              <a:latin typeface="Aileron Regular" panose="020B0604020202020204" charset="0"/>
            </a:endParaRPr>
          </a:p>
          <a:p>
            <a:pPr marL="0" indent="0" algn="l">
              <a:buNone/>
            </a:pPr>
            <a:r>
              <a:rPr lang="en-US" sz="2200" b="1" i="0" u="none" strike="noStrike" baseline="0" dirty="0">
                <a:solidFill>
                  <a:srgbClr val="222222"/>
                </a:solidFill>
                <a:latin typeface="Aileron Regular" panose="020B0604020202020204" charset="0"/>
              </a:rPr>
              <a:t>Sanity Testing </a:t>
            </a:r>
            <a:r>
              <a:rPr lang="en-US" sz="2200" b="0" i="0" u="none" strike="noStrike" baseline="0" dirty="0">
                <a:solidFill>
                  <a:srgbClr val="222222"/>
                </a:solidFill>
                <a:latin typeface="Aileron Regular" panose="020B0604020202020204" charset="0"/>
              </a:rPr>
              <a:t>is done to ensure that the addressed scope of the release is tested and </a:t>
            </a:r>
            <a:r>
              <a:rPr lang="en-IN" sz="2200" b="0" i="0" u="none" strike="noStrike" baseline="0" dirty="0">
                <a:solidFill>
                  <a:srgbClr val="222222"/>
                </a:solidFill>
                <a:latin typeface="Aileron Regular" panose="020B0604020202020204" charset="0"/>
              </a:rPr>
              <a:t>same is working fine</a:t>
            </a:r>
          </a:p>
          <a:p>
            <a:pPr marL="0" indent="0" algn="l">
              <a:buNone/>
            </a:pPr>
            <a:endParaRPr lang="en-IN" sz="2200" b="0" i="0" u="none" strike="noStrike" baseline="0" dirty="0">
              <a:solidFill>
                <a:srgbClr val="222222"/>
              </a:solidFill>
              <a:latin typeface="Aileron Regular" panose="020B0604020202020204" charset="0"/>
            </a:endParaRPr>
          </a:p>
          <a:p>
            <a:pPr marL="0" indent="0">
              <a:buNone/>
            </a:pPr>
            <a:r>
              <a:rPr lang="en-IN" sz="2200" b="1" i="0" u="none" strike="noStrike" baseline="0" dirty="0">
                <a:solidFill>
                  <a:srgbClr val="222222"/>
                </a:solidFill>
                <a:latin typeface="Aileron Regular" panose="020B0604020202020204" charset="0"/>
              </a:rPr>
              <a:t>Exploratory Testing </a:t>
            </a:r>
            <a:r>
              <a:rPr lang="en-US" sz="2200" b="0" i="0" u="none" strike="noStrike" baseline="0" dirty="0">
                <a:solidFill>
                  <a:srgbClr val="222222"/>
                </a:solidFill>
                <a:latin typeface="Aileron Regular" panose="020B0604020202020204" charset="0"/>
              </a:rPr>
              <a:t> is done with the experience of the tester to explore the application to understand the functionality and find defects. This is done without formal documentation</a:t>
            </a:r>
          </a:p>
          <a:p>
            <a:pPr marL="0" indent="0" algn="l">
              <a:buNone/>
            </a:pPr>
            <a:endParaRPr lang="en-US" sz="2200" dirty="0">
              <a:solidFill>
                <a:srgbClr val="222222"/>
              </a:solidFill>
              <a:latin typeface="Aileron Regular" panose="020B0604020202020204" charset="0"/>
            </a:endParaRPr>
          </a:p>
          <a:p>
            <a:pPr marL="0" indent="0" algn="l">
              <a:buNone/>
            </a:pPr>
            <a:r>
              <a:rPr lang="en-US" sz="2200" b="1" dirty="0">
                <a:solidFill>
                  <a:srgbClr val="222222"/>
                </a:solidFill>
                <a:latin typeface="Aileron Regular" panose="020B0604020202020204" charset="0"/>
              </a:rPr>
              <a:t>Exhaustive testing </a:t>
            </a:r>
            <a:r>
              <a:rPr lang="en-US" sz="2200" dirty="0">
                <a:solidFill>
                  <a:srgbClr val="222222"/>
                </a:solidFill>
                <a:latin typeface="Aileron Regular" panose="020B0604020202020204" charset="0"/>
              </a:rPr>
              <a:t>is a test approach in which all possible data combinations are used for testing. Exploratory testing includes implicit data combinations present in the state of the software/data at the start of testing.</a:t>
            </a:r>
          </a:p>
          <a:p>
            <a:pPr marL="0" indent="0" algn="l">
              <a:buNone/>
            </a:pPr>
            <a:endParaRPr lang="en-US" sz="2200" b="0" i="0" u="none" strike="noStrike" baseline="0" dirty="0">
              <a:solidFill>
                <a:srgbClr val="222222"/>
              </a:solidFill>
              <a:latin typeface="Aileron Regular" panose="020B0604020202020204" charset="0"/>
            </a:endParaRPr>
          </a:p>
          <a:p>
            <a:pPr marL="0" indent="0" algn="l">
              <a:buNone/>
            </a:pPr>
            <a:r>
              <a:rPr lang="en-US" sz="2200" b="1" i="0" u="none" strike="noStrike" baseline="0" dirty="0">
                <a:solidFill>
                  <a:srgbClr val="3A3A3A"/>
                </a:solidFill>
                <a:latin typeface="Aileron Regular" panose="020B0604020202020204" charset="0"/>
              </a:rPr>
              <a:t>Security Testing </a:t>
            </a:r>
            <a:r>
              <a:rPr lang="en-US" sz="2200" b="0" i="0" u="none" strike="noStrike" baseline="0" dirty="0">
                <a:solidFill>
                  <a:srgbClr val="3A3A3A"/>
                </a:solidFill>
                <a:latin typeface="Aileron Regular" panose="020B0604020202020204" charset="0"/>
              </a:rPr>
              <a:t>is done to check how the application is secure from internal and external threats. This testing includes how much software is secure from malicious programs, viruses and how to secure &amp; strong the authorization and authentication </a:t>
            </a:r>
            <a:r>
              <a:rPr lang="en-IN" sz="2200" b="0" i="0" u="none" strike="noStrike" baseline="0" dirty="0">
                <a:solidFill>
                  <a:srgbClr val="3A3A3A"/>
                </a:solidFill>
                <a:latin typeface="Aileron Regular" panose="020B0604020202020204" charset="0"/>
              </a:rPr>
              <a:t>processes are.</a:t>
            </a:r>
          </a:p>
          <a:p>
            <a:pPr marL="0" indent="0" algn="l">
              <a:buNone/>
            </a:pPr>
            <a:endParaRPr lang="en-US" sz="2200" b="0" i="0" u="none" strike="noStrike" baseline="0" dirty="0">
              <a:solidFill>
                <a:srgbClr val="3A3A3A"/>
              </a:solidFill>
              <a:latin typeface="Aileron Regular" panose="020B0604020202020204" charset="0"/>
            </a:endParaRPr>
          </a:p>
          <a:p>
            <a:pPr marL="0" indent="0" algn="l">
              <a:buNone/>
            </a:pPr>
            <a:r>
              <a:rPr lang="en-US" sz="2200" b="1" i="0" u="none" strike="noStrike" baseline="0" dirty="0">
                <a:solidFill>
                  <a:srgbClr val="3A3A3A"/>
                </a:solidFill>
                <a:latin typeface="Aileron Regular" panose="020B0604020202020204" charset="0"/>
              </a:rPr>
              <a:t>Load Testing </a:t>
            </a:r>
            <a:r>
              <a:rPr lang="en-US" sz="2200" b="0" i="0" u="none" strike="noStrike" baseline="0" dirty="0">
                <a:solidFill>
                  <a:srgbClr val="3A3A3A"/>
                </a:solidFill>
                <a:latin typeface="Aileron Regular" panose="020B0604020202020204" charset="0"/>
              </a:rPr>
              <a:t>is to check how much load or maximum workload a system can handle </a:t>
            </a:r>
            <a:r>
              <a:rPr lang="en-IN" sz="2200" b="0" i="0" u="none" strike="noStrike" baseline="0" dirty="0">
                <a:solidFill>
                  <a:srgbClr val="3A3A3A"/>
                </a:solidFill>
                <a:latin typeface="Aileron Regular" panose="020B0604020202020204" charset="0"/>
              </a:rPr>
              <a:t>without any performance degradation.</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8880495"/>
            <a:ext cx="3876675" cy="1225826"/>
          </a:xfrm>
          <a:prstGeom prst="rect">
            <a:avLst/>
          </a:prstGeom>
        </p:spPr>
      </p:pic>
    </p:spTree>
    <p:extLst>
      <p:ext uri="{BB962C8B-B14F-4D97-AF65-F5344CB8AC3E}">
        <p14:creationId xmlns:p14="http://schemas.microsoft.com/office/powerpoint/2010/main" val="246420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sp>
        <p:nvSpPr>
          <p:cNvPr id="8" name="TextBox 7">
            <a:extLst>
              <a:ext uri="{FF2B5EF4-FFF2-40B4-BE49-F238E27FC236}">
                <a16:creationId xmlns:a16="http://schemas.microsoft.com/office/drawing/2014/main" id="{AF3CC38E-FF7F-4A93-B397-D3FC49701FEE}"/>
              </a:ext>
            </a:extLst>
          </p:cNvPr>
          <p:cNvSpPr txBox="1"/>
          <p:nvPr/>
        </p:nvSpPr>
        <p:spPr>
          <a:xfrm>
            <a:off x="1559139" y="2050345"/>
            <a:ext cx="16002000" cy="6186309"/>
          </a:xfrm>
          <a:prstGeom prst="rect">
            <a:avLst/>
          </a:prstGeom>
          <a:noFill/>
        </p:spPr>
        <p:txBody>
          <a:bodyPr wrap="square">
            <a:spAutoFit/>
          </a:bodyPr>
          <a:lstStyle/>
          <a:p>
            <a:pPr marL="0" indent="0" algn="l">
              <a:buNone/>
            </a:pPr>
            <a:r>
              <a:rPr lang="en-IN" sz="2200" b="1" i="0" u="none" strike="noStrike" baseline="0" dirty="0">
                <a:solidFill>
                  <a:srgbClr val="3A3A3A"/>
                </a:solidFill>
                <a:latin typeface="Aileron Regular" panose="020B0604020202020204" charset="0"/>
              </a:rPr>
              <a:t>Performance Testing</a:t>
            </a:r>
          </a:p>
          <a:p>
            <a:pPr marL="0" indent="0" algn="l">
              <a:buNone/>
            </a:pPr>
            <a:r>
              <a:rPr lang="en-US" sz="2200" b="0" i="0" u="none" strike="noStrike" baseline="0" dirty="0">
                <a:solidFill>
                  <a:srgbClr val="3A3A3A"/>
                </a:solidFill>
                <a:latin typeface="Aileron Regular" panose="020B0604020202020204" charset="0"/>
              </a:rPr>
              <a:t>Testing performed to check how application or software performs under workload in terms of responsiveness and stability</a:t>
            </a:r>
          </a:p>
          <a:p>
            <a:pPr marL="0" indent="0" algn="l">
              <a:buNone/>
            </a:pPr>
            <a:endParaRPr lang="en-US" sz="2200" b="0" i="0" u="none" strike="noStrike" baseline="0" dirty="0">
              <a:solidFill>
                <a:srgbClr val="3A3A3A"/>
              </a:solidFill>
              <a:latin typeface="Aileron Regular" panose="020B0604020202020204" charset="0"/>
            </a:endParaRPr>
          </a:p>
          <a:p>
            <a:pPr marL="0" indent="0" algn="l">
              <a:buNone/>
            </a:pPr>
            <a:r>
              <a:rPr lang="en-IN" sz="2200" b="1" i="0" u="none" strike="noStrike" baseline="0" dirty="0">
                <a:solidFill>
                  <a:srgbClr val="3A3A3A"/>
                </a:solidFill>
                <a:latin typeface="Aileron Regular" panose="020B0604020202020204" charset="0"/>
              </a:rPr>
              <a:t>Stress Testing</a:t>
            </a:r>
          </a:p>
          <a:p>
            <a:pPr marL="0" indent="0" algn="l">
              <a:buNone/>
            </a:pPr>
            <a:r>
              <a:rPr lang="en-US" sz="2200" b="0" i="0" u="none" strike="noStrike" baseline="0" dirty="0">
                <a:solidFill>
                  <a:srgbClr val="3A3A3A"/>
                </a:solidFill>
                <a:latin typeface="Aileron Regular" panose="020B0604020202020204" charset="0"/>
              </a:rPr>
              <a:t>Stress Testing is done to check the breakpoint at which application crashes under </a:t>
            </a:r>
            <a:r>
              <a:rPr lang="en-IN" sz="2200" b="0" i="0" u="none" strike="noStrike" baseline="0" dirty="0">
                <a:solidFill>
                  <a:srgbClr val="3A3A3A"/>
                </a:solidFill>
                <a:latin typeface="Aileron Regular" panose="020B0604020202020204" charset="0"/>
              </a:rPr>
              <a:t>maximum workload</a:t>
            </a:r>
          </a:p>
          <a:p>
            <a:pPr marL="0" indent="0" algn="l">
              <a:buNone/>
            </a:pPr>
            <a:endParaRPr lang="en-IN" sz="2200" dirty="0">
              <a:solidFill>
                <a:srgbClr val="3A3A3A"/>
              </a:solidFill>
              <a:latin typeface="Aileron Regular" panose="020B0604020202020204" charset="0"/>
            </a:endParaRPr>
          </a:p>
          <a:p>
            <a:pPr marL="0" indent="0" algn="l">
              <a:buNone/>
            </a:pPr>
            <a:r>
              <a:rPr lang="en-US" sz="2200" b="1" dirty="0">
                <a:solidFill>
                  <a:srgbClr val="3A3A3A"/>
                </a:solidFill>
                <a:latin typeface="Aileron Regular" panose="020B0604020202020204" charset="0"/>
              </a:rPr>
              <a:t>UI testing </a:t>
            </a:r>
            <a:r>
              <a:rPr lang="en-US" sz="2200" dirty="0">
                <a:solidFill>
                  <a:srgbClr val="3A3A3A"/>
                </a:solidFill>
                <a:latin typeface="Aileron Regular" panose="020B0604020202020204" charset="0"/>
              </a:rPr>
              <a:t>involves the testing of Graphical User Interface of the Software. This testing ensures that the GUI should be according to requirements in terms of color, alignment, size and other properties.</a:t>
            </a:r>
          </a:p>
          <a:p>
            <a:pPr marL="0" indent="0" algn="l">
              <a:buNone/>
            </a:pPr>
            <a:endParaRPr lang="en-US" sz="2200" dirty="0">
              <a:solidFill>
                <a:srgbClr val="3A3A3A"/>
              </a:solidFill>
              <a:latin typeface="Aileron Regular" panose="020B0604020202020204" charset="0"/>
            </a:endParaRPr>
          </a:p>
          <a:p>
            <a:pPr marL="0" indent="0" algn="l">
              <a:buNone/>
            </a:pPr>
            <a:r>
              <a:rPr lang="en-US" sz="2200" b="1" dirty="0">
                <a:solidFill>
                  <a:srgbClr val="3A3A3A"/>
                </a:solidFill>
                <a:latin typeface="Aileron Regular" panose="020B0604020202020204" charset="0"/>
              </a:rPr>
              <a:t>Usability testing </a:t>
            </a:r>
            <a:r>
              <a:rPr lang="en-US" sz="2200" dirty="0">
                <a:solidFill>
                  <a:srgbClr val="3A3A3A"/>
                </a:solidFill>
                <a:latin typeface="Aileron Regular" panose="020B0604020202020204" charset="0"/>
              </a:rPr>
              <a:t>ensures that a good and user friendly GUI is designed and is easy to use for the end user. UI testing can be considered as a sub part of Usability testing.</a:t>
            </a:r>
          </a:p>
          <a:p>
            <a:pPr marL="0" indent="0" algn="l">
              <a:buNone/>
            </a:pPr>
            <a:endParaRPr lang="en-US" sz="2200" dirty="0">
              <a:solidFill>
                <a:srgbClr val="3A3A3A"/>
              </a:solidFill>
              <a:latin typeface="Aileron Regular" panose="020B0604020202020204" charset="0"/>
            </a:endParaRPr>
          </a:p>
          <a:p>
            <a:pPr marL="0" indent="0" algn="l">
              <a:buNone/>
            </a:pPr>
            <a:r>
              <a:rPr lang="en-US" sz="2200" b="1" dirty="0">
                <a:solidFill>
                  <a:srgbClr val="3A3A3A"/>
                </a:solidFill>
                <a:latin typeface="Aileron Regular" panose="020B0604020202020204" charset="0"/>
              </a:rPr>
              <a:t>Compatibility Testing </a:t>
            </a:r>
            <a:r>
              <a:rPr lang="en-US" sz="2200" dirty="0">
                <a:solidFill>
                  <a:srgbClr val="3A3A3A"/>
                </a:solidFill>
                <a:latin typeface="Aileron Regular" panose="020B0604020202020204" charset="0"/>
              </a:rPr>
              <a:t>is a type of Software testing to check whether your software is capable of running on different hardware, operating systems, applications, network environments or Mobile devices.</a:t>
            </a:r>
          </a:p>
          <a:p>
            <a:pPr marL="0" indent="0" algn="l">
              <a:buNone/>
            </a:pPr>
            <a:endParaRPr lang="en-US" sz="2200" dirty="0">
              <a:solidFill>
                <a:srgbClr val="3A3A3A"/>
              </a:solidFill>
              <a:latin typeface="Aileron Regular" panose="020B0604020202020204" charset="0"/>
            </a:endParaRPr>
          </a:p>
          <a:p>
            <a:pPr marL="0" indent="0" algn="l">
              <a:buNone/>
            </a:pPr>
            <a:r>
              <a:rPr lang="en-US" sz="2200" b="1" dirty="0" err="1">
                <a:solidFill>
                  <a:srgbClr val="3A3A3A"/>
                </a:solidFill>
                <a:latin typeface="Aileron Regular" panose="020B0604020202020204" charset="0"/>
              </a:rPr>
              <a:t>Adhoc</a:t>
            </a:r>
            <a:r>
              <a:rPr lang="en-US" sz="2200" b="1" dirty="0">
                <a:solidFill>
                  <a:srgbClr val="3A3A3A"/>
                </a:solidFill>
                <a:latin typeface="Aileron Regular" panose="020B0604020202020204" charset="0"/>
              </a:rPr>
              <a:t> Testing </a:t>
            </a:r>
            <a:r>
              <a:rPr lang="en-US" sz="2200" dirty="0">
                <a:solidFill>
                  <a:srgbClr val="3A3A3A"/>
                </a:solidFill>
                <a:latin typeface="Aileron Regular" panose="020B0604020202020204" charset="0"/>
              </a:rPr>
              <a:t>is an informal or unstructured software testing type that aims to break the testing process in order to find possible defects or errors at an early possible stage. Ad hoc testing is done randomly and it is usually an unplanned activity which does not follow any documentation and test design techniques to create test cases.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8645387"/>
            <a:ext cx="3876675" cy="1225826"/>
          </a:xfrm>
          <a:prstGeom prst="rect">
            <a:avLst/>
          </a:prstGeom>
        </p:spPr>
      </p:pic>
    </p:spTree>
    <p:extLst>
      <p:ext uri="{BB962C8B-B14F-4D97-AF65-F5344CB8AC3E}">
        <p14:creationId xmlns:p14="http://schemas.microsoft.com/office/powerpoint/2010/main" val="118526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7" name="TextBox 7"/>
          <p:cNvSpPr txBox="1"/>
          <p:nvPr/>
        </p:nvSpPr>
        <p:spPr>
          <a:xfrm>
            <a:off x="3390900" y="495300"/>
            <a:ext cx="11506200" cy="1077218"/>
          </a:xfrm>
          <a:prstGeom prst="rect">
            <a:avLst/>
          </a:prstGeom>
        </p:spPr>
        <p:txBody>
          <a:bodyPr wrap="square" lIns="0" tIns="0" rIns="0" bIns="0" rtlCol="0" anchor="t">
            <a:spAutoFit/>
          </a:bodyPr>
          <a:lstStyle/>
          <a:p>
            <a:pPr algn="ctr">
              <a:lnSpc>
                <a:spcPts val="8447"/>
              </a:lnSpc>
            </a:pPr>
            <a:r>
              <a:rPr lang="en-US" sz="7500" spc="-158" dirty="0">
                <a:solidFill>
                  <a:srgbClr val="21384C">
                    <a:alpha val="76863"/>
                  </a:srgbClr>
                </a:solidFill>
                <a:latin typeface="Aileron Heavy"/>
              </a:rPr>
              <a:t>Smoke and Sanity Testing</a:t>
            </a:r>
          </a:p>
        </p:txBody>
      </p:sp>
      <p:sp>
        <p:nvSpPr>
          <p:cNvPr id="10" name="TextBox 9">
            <a:extLst>
              <a:ext uri="{FF2B5EF4-FFF2-40B4-BE49-F238E27FC236}">
                <a16:creationId xmlns:a16="http://schemas.microsoft.com/office/drawing/2014/main" id="{1DB5EE77-63F2-4275-A9EA-0DA6DF05E4DD}"/>
              </a:ext>
            </a:extLst>
          </p:cNvPr>
          <p:cNvSpPr txBox="1"/>
          <p:nvPr/>
        </p:nvSpPr>
        <p:spPr>
          <a:xfrm>
            <a:off x="1447800" y="2054338"/>
            <a:ext cx="15392400" cy="830997"/>
          </a:xfrm>
          <a:prstGeom prst="rect">
            <a:avLst/>
          </a:prstGeom>
          <a:noFill/>
        </p:spPr>
        <p:txBody>
          <a:bodyPr wrap="square">
            <a:spAutoFit/>
          </a:bodyPr>
          <a:lstStyle/>
          <a:p>
            <a:pPr>
              <a:buNone/>
            </a:pPr>
            <a:r>
              <a:rPr lang="en-US" sz="2400" dirty="0">
                <a:latin typeface="Aileron Regular" panose="020B0604020202020204" charset="0"/>
              </a:rPr>
              <a:t>Smoke and Sanity testing are the most misunderstood topics in Software Testing. There is enormous amount of literature on the subject, but most of them are confusing</a:t>
            </a:r>
          </a:p>
        </p:txBody>
      </p:sp>
      <p:pic>
        <p:nvPicPr>
          <p:cNvPr id="8" name="Picture 7">
            <a:extLst>
              <a:ext uri="{FF2B5EF4-FFF2-40B4-BE49-F238E27FC236}">
                <a16:creationId xmlns:a16="http://schemas.microsoft.com/office/drawing/2014/main" id="{DD379FAF-6FB1-464A-BB74-9D9F0539021D}"/>
              </a:ext>
            </a:extLst>
          </p:cNvPr>
          <p:cNvPicPr>
            <a:picLocks noChangeAspect="1"/>
          </p:cNvPicPr>
          <p:nvPr/>
        </p:nvPicPr>
        <p:blipFill>
          <a:blip r:embed="rId4"/>
          <a:stretch>
            <a:fillRect/>
          </a:stretch>
        </p:blipFill>
        <p:spPr>
          <a:xfrm>
            <a:off x="3390900" y="2903710"/>
            <a:ext cx="11245698" cy="688799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8933796"/>
            <a:ext cx="3876675" cy="1225826"/>
          </a:xfrm>
          <a:prstGeom prst="rect">
            <a:avLst/>
          </a:prstGeom>
        </p:spPr>
      </p:pic>
    </p:spTree>
    <p:extLst>
      <p:ext uri="{BB962C8B-B14F-4D97-AF65-F5344CB8AC3E}">
        <p14:creationId xmlns:p14="http://schemas.microsoft.com/office/powerpoint/2010/main" val="125677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sp>
        <p:nvSpPr>
          <p:cNvPr id="8" name="TextBox 7">
            <a:extLst>
              <a:ext uri="{FF2B5EF4-FFF2-40B4-BE49-F238E27FC236}">
                <a16:creationId xmlns:a16="http://schemas.microsoft.com/office/drawing/2014/main" id="{63A54440-37CD-43E4-A847-EABFD614EB66}"/>
              </a:ext>
            </a:extLst>
          </p:cNvPr>
          <p:cNvSpPr txBox="1"/>
          <p:nvPr/>
        </p:nvSpPr>
        <p:spPr>
          <a:xfrm>
            <a:off x="1638300" y="1714500"/>
            <a:ext cx="15621000" cy="5847755"/>
          </a:xfrm>
          <a:prstGeom prst="rect">
            <a:avLst/>
          </a:prstGeom>
          <a:noFill/>
        </p:spPr>
        <p:txBody>
          <a:bodyPr wrap="square">
            <a:spAutoFit/>
          </a:bodyPr>
          <a:lstStyle/>
          <a:p>
            <a:pPr algn="l"/>
            <a:r>
              <a:rPr lang="en-US" sz="2200" b="1" i="0" u="none" strike="noStrike" baseline="0" dirty="0">
                <a:solidFill>
                  <a:srgbClr val="343434"/>
                </a:solidFill>
                <a:latin typeface="Aileron Regular" panose="020B0604020202020204" charset="0"/>
              </a:rPr>
              <a:t>Software Build</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If you are developing a simple computer program which consists of only one source code file, you merely need to compile and link this one file, to produce an executable file. This process is very simple.</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Usually this is not the case. A typical Software Project consists of hundreds or even thousands of source code files. Creating an executable program from these source files is a complicated and time-consuming task.</a:t>
            </a:r>
          </a:p>
          <a:p>
            <a:pPr marL="285750" indent="-285750" algn="l">
              <a:buFont typeface="Arial" panose="020B0604020202020204" pitchFamily="34" charset="0"/>
              <a:buChar char="•"/>
            </a:pPr>
            <a:r>
              <a:rPr lang="en-US" sz="2200" b="0" u="none" strike="noStrike" baseline="0" dirty="0">
                <a:solidFill>
                  <a:srgbClr val="343434"/>
                </a:solidFill>
                <a:latin typeface="Aileron Regular" panose="020B0604020202020204" charset="0"/>
              </a:rPr>
              <a:t>You need to use "build" software to create an executable program and the process is </a:t>
            </a:r>
            <a:r>
              <a:rPr lang="en-IN" sz="2200" b="0" u="none" strike="noStrike" baseline="0" dirty="0">
                <a:solidFill>
                  <a:srgbClr val="343434"/>
                </a:solidFill>
                <a:latin typeface="Aileron Regular" panose="020B0604020202020204" charset="0"/>
              </a:rPr>
              <a:t>called "</a:t>
            </a:r>
            <a:r>
              <a:rPr lang="en-IN" sz="2200" b="1" u="none" strike="noStrike" baseline="0" dirty="0">
                <a:solidFill>
                  <a:srgbClr val="343434"/>
                </a:solidFill>
                <a:latin typeface="Aileron Regular" panose="020B0604020202020204" charset="0"/>
              </a:rPr>
              <a:t>Software Build</a:t>
            </a:r>
            <a:r>
              <a:rPr lang="en-IN" sz="2200" b="0" u="none" strike="noStrike" baseline="0" dirty="0">
                <a:solidFill>
                  <a:srgbClr val="343434"/>
                </a:solidFill>
                <a:latin typeface="Aileron Regular" panose="020B0604020202020204" charset="0"/>
              </a:rPr>
              <a:t>“</a:t>
            </a:r>
          </a:p>
          <a:p>
            <a:pPr algn="l"/>
            <a:endParaRPr lang="en-IN" sz="2200" dirty="0">
              <a:solidFill>
                <a:srgbClr val="343434"/>
              </a:solidFill>
              <a:latin typeface="Aileron Regular" panose="020B0604020202020204" charset="0"/>
            </a:endParaRPr>
          </a:p>
          <a:p>
            <a:pPr algn="l"/>
            <a:r>
              <a:rPr lang="en-IN" sz="2200" b="1" i="0" u="none" strike="noStrike" baseline="0" dirty="0">
                <a:solidFill>
                  <a:srgbClr val="343434"/>
                </a:solidFill>
                <a:latin typeface="Aileron Regular" panose="020B0604020202020204" charset="0"/>
              </a:rPr>
              <a:t>Smoke Testing</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Smoke Testing is performed after software build to </a:t>
            </a:r>
            <a:r>
              <a:rPr lang="en-US" sz="2200" b="1" i="0" u="none" strike="noStrike" baseline="0" dirty="0">
                <a:solidFill>
                  <a:srgbClr val="343434"/>
                </a:solidFill>
                <a:latin typeface="Aileron Regular" panose="020B0604020202020204" charset="0"/>
              </a:rPr>
              <a:t>ascertain that the critical functionalities of the program is working fine</a:t>
            </a:r>
            <a:r>
              <a:rPr lang="en-US" sz="2200" b="0" i="0" u="none" strike="noStrike" baseline="0" dirty="0">
                <a:solidFill>
                  <a:srgbClr val="343434"/>
                </a:solidFill>
                <a:latin typeface="Aileron Regular" panose="020B0604020202020204" charset="0"/>
              </a:rPr>
              <a:t>.</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It is executed </a:t>
            </a:r>
            <a:r>
              <a:rPr lang="en-US" sz="2200" b="1" i="0" u="none" strike="noStrike" baseline="0" dirty="0">
                <a:solidFill>
                  <a:srgbClr val="343434"/>
                </a:solidFill>
                <a:latin typeface="Aileron Regular" panose="020B0604020202020204" charset="0"/>
              </a:rPr>
              <a:t>"before" </a:t>
            </a:r>
            <a:r>
              <a:rPr lang="en-US" sz="2200" b="0" i="0" u="none" strike="noStrike" baseline="0" dirty="0">
                <a:solidFill>
                  <a:srgbClr val="343434"/>
                </a:solidFill>
                <a:latin typeface="Aileron Regular" panose="020B0604020202020204" charset="0"/>
              </a:rPr>
              <a:t>any detailed functional or regression tests are executed on the software build</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The </a:t>
            </a:r>
            <a:r>
              <a:rPr lang="en-US" sz="2200" b="1" i="0" u="none" strike="noStrike" baseline="0" dirty="0">
                <a:solidFill>
                  <a:srgbClr val="343434"/>
                </a:solidFill>
                <a:latin typeface="Aileron Regular" panose="020B0604020202020204" charset="0"/>
              </a:rPr>
              <a:t>purpose is to reject a badly broken application</a:t>
            </a:r>
            <a:r>
              <a:rPr lang="en-US" sz="2200" b="0" i="0" u="none" strike="noStrike" baseline="0" dirty="0">
                <a:solidFill>
                  <a:srgbClr val="343434"/>
                </a:solidFill>
                <a:latin typeface="Aileron Regular" panose="020B0604020202020204" charset="0"/>
              </a:rPr>
              <a:t>, so that the QA team does not waste time installing and testing the software application.</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In Smoke Testing, the </a:t>
            </a:r>
            <a:r>
              <a:rPr lang="en-US" sz="2200" b="1" i="0" u="none" strike="noStrike" baseline="0" dirty="0">
                <a:solidFill>
                  <a:srgbClr val="343434"/>
                </a:solidFill>
                <a:latin typeface="Aileron Regular" panose="020B0604020202020204" charset="0"/>
              </a:rPr>
              <a:t>test cases chosen cover the most important functionality </a:t>
            </a:r>
            <a:r>
              <a:rPr lang="en-US" sz="2200" b="0" i="0" u="none" strike="noStrike" baseline="0" dirty="0">
                <a:solidFill>
                  <a:srgbClr val="343434"/>
                </a:solidFill>
                <a:latin typeface="Aileron Regular" panose="020B0604020202020204" charset="0"/>
              </a:rPr>
              <a:t>or component of the system.</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The objective is not to perform exhaustive testing, but to verify that the critica</a:t>
            </a:r>
            <a:r>
              <a:rPr lang="en-US" sz="2200" dirty="0">
                <a:solidFill>
                  <a:srgbClr val="343434"/>
                </a:solidFill>
                <a:latin typeface="Aileron Regular" panose="020B0604020202020204" charset="0"/>
              </a:rPr>
              <a:t>l </a:t>
            </a:r>
            <a:r>
              <a:rPr lang="en-US" sz="2200" b="0" i="0" u="none" strike="noStrike" baseline="0" dirty="0">
                <a:solidFill>
                  <a:srgbClr val="343434"/>
                </a:solidFill>
                <a:latin typeface="Aileron Regular" panose="020B0604020202020204" charset="0"/>
              </a:rPr>
              <a:t>functionalities of the system is working fine.</a:t>
            </a:r>
          </a:p>
          <a:p>
            <a:pPr marL="285750" indent="-285750" algn="l">
              <a:buFont typeface="Arial" panose="020B0604020202020204" pitchFamily="34" charset="0"/>
              <a:buChar char="•"/>
            </a:pPr>
            <a:r>
              <a:rPr lang="en-US" sz="2200" b="0" i="0" u="none" strike="noStrike" baseline="0" dirty="0">
                <a:solidFill>
                  <a:srgbClr val="343434"/>
                </a:solidFill>
                <a:latin typeface="Aileron Regular" panose="020B0604020202020204" charset="0"/>
              </a:rPr>
              <a:t>For Example a typical smoke test would be - Verify that the application launches successfully, Check that the GUI is responsive ... etc.</a:t>
            </a:r>
            <a:endParaRPr lang="en-IN" sz="2200" dirty="0">
              <a:latin typeface="Aileron Regular" panose="020B060402020202020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358" y="8413062"/>
            <a:ext cx="3876675" cy="1225826"/>
          </a:xfrm>
          <a:prstGeom prst="rect">
            <a:avLst/>
          </a:prstGeom>
        </p:spPr>
      </p:pic>
    </p:spTree>
    <p:extLst>
      <p:ext uri="{BB962C8B-B14F-4D97-AF65-F5344CB8AC3E}">
        <p14:creationId xmlns:p14="http://schemas.microsoft.com/office/powerpoint/2010/main" val="3926074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100703">
            <a:off x="13194080" y="6432150"/>
            <a:ext cx="6135141" cy="7260522"/>
          </a:xfrm>
          <a:prstGeom prst="rect">
            <a:avLst/>
          </a:prstGeom>
        </p:spPr>
      </p:pic>
      <p:pic>
        <p:nvPicPr>
          <p:cNvPr id="3" name="Picture 3"/>
          <p:cNvPicPr>
            <a:picLocks noChangeAspect="1"/>
          </p:cNvPicPr>
          <p:nvPr/>
        </p:nvPicPr>
        <p:blipFill>
          <a:blip r:embed="rId3"/>
          <a:srcRect/>
          <a:stretch>
            <a:fillRect/>
          </a:stretch>
        </p:blipFill>
        <p:spPr>
          <a:xfrm rot="9260301">
            <a:off x="13729219" y="-2052015"/>
            <a:ext cx="5558115" cy="6577651"/>
          </a:xfrm>
          <a:prstGeom prst="rect">
            <a:avLst/>
          </a:prstGeom>
        </p:spPr>
      </p:pic>
      <p:sp>
        <p:nvSpPr>
          <p:cNvPr id="9" name="TextBox 9"/>
          <p:cNvSpPr txBox="1"/>
          <p:nvPr/>
        </p:nvSpPr>
        <p:spPr>
          <a:xfrm>
            <a:off x="4495800" y="630875"/>
            <a:ext cx="6406773" cy="1211870"/>
          </a:xfrm>
          <a:prstGeom prst="rect">
            <a:avLst/>
          </a:prstGeom>
        </p:spPr>
        <p:txBody>
          <a:bodyPr wrap="square" lIns="0" tIns="0" rIns="0" bIns="0" rtlCol="0" anchor="t">
            <a:spAutoFit/>
          </a:bodyPr>
          <a:lstStyle/>
          <a:p>
            <a:pPr>
              <a:lnSpc>
                <a:spcPts val="10263"/>
              </a:lnSpc>
            </a:pPr>
            <a:r>
              <a:rPr lang="en-IN" sz="7500" spc="-158" dirty="0">
                <a:solidFill>
                  <a:srgbClr val="21384C">
                    <a:alpha val="76863"/>
                  </a:srgbClr>
                </a:solidFill>
                <a:latin typeface="Aileron Heavy"/>
              </a:rPr>
              <a:t>Sanity Testing</a:t>
            </a:r>
          </a:p>
        </p:txBody>
      </p:sp>
      <p:sp>
        <p:nvSpPr>
          <p:cNvPr id="8" name="TextBox 7">
            <a:extLst>
              <a:ext uri="{FF2B5EF4-FFF2-40B4-BE49-F238E27FC236}">
                <a16:creationId xmlns:a16="http://schemas.microsoft.com/office/drawing/2014/main" id="{029A6617-106B-433A-9078-64DB202A600A}"/>
              </a:ext>
            </a:extLst>
          </p:cNvPr>
          <p:cNvSpPr txBox="1"/>
          <p:nvPr/>
        </p:nvSpPr>
        <p:spPr>
          <a:xfrm>
            <a:off x="685800" y="2324100"/>
            <a:ext cx="13182600" cy="4893647"/>
          </a:xfrm>
          <a:prstGeom prst="rect">
            <a:avLst/>
          </a:prstGeom>
          <a:noFill/>
        </p:spPr>
        <p:txBody>
          <a:bodyPr wrap="square">
            <a:spAutoFit/>
          </a:bodyPr>
          <a:lstStyle/>
          <a:p>
            <a:pPr marL="285750" indent="-285750" algn="l">
              <a:buFont typeface="Arial" panose="020B0604020202020204" pitchFamily="34" charset="0"/>
              <a:buChar char="•"/>
            </a:pPr>
            <a:r>
              <a:rPr lang="en-US" sz="2400" b="0" i="0" u="none" strike="noStrike" baseline="0" dirty="0">
                <a:solidFill>
                  <a:srgbClr val="343434"/>
                </a:solidFill>
                <a:latin typeface="Aileron Regular" panose="020B0604020202020204" charset="0"/>
              </a:rPr>
              <a:t>After receiving a </a:t>
            </a:r>
            <a:r>
              <a:rPr lang="en-US" sz="2400" b="1" i="0" u="none" strike="noStrike" baseline="0" dirty="0">
                <a:solidFill>
                  <a:srgbClr val="343434"/>
                </a:solidFill>
                <a:latin typeface="Aileron Regular" panose="020B0604020202020204" charset="0"/>
              </a:rPr>
              <a:t>software build, with minor changes in code, or functionality, Sanity testing is performed to ascertain that the bugs have been fixed and no further issues are introduced due to these changes</a:t>
            </a:r>
            <a:r>
              <a:rPr lang="en-US" sz="2400" b="0" i="0" u="none" strike="noStrike" baseline="0" dirty="0">
                <a:solidFill>
                  <a:srgbClr val="343434"/>
                </a:solidFill>
                <a:latin typeface="Aileron Regular" panose="020B0604020202020204" charset="0"/>
              </a:rPr>
              <a:t>.</a:t>
            </a:r>
          </a:p>
          <a:p>
            <a:pPr marL="285750" indent="-285750" algn="l">
              <a:buFont typeface="Arial" panose="020B0604020202020204" pitchFamily="34" charset="0"/>
              <a:buChar char="•"/>
            </a:pPr>
            <a:endParaRPr lang="en-US" sz="2400" b="0" i="0" u="none" strike="noStrike" baseline="0" dirty="0">
              <a:solidFill>
                <a:srgbClr val="343434"/>
              </a:solidFill>
              <a:latin typeface="Aileron Regular" panose="020B0604020202020204" charset="0"/>
            </a:endParaRPr>
          </a:p>
          <a:p>
            <a:pPr marL="285750" indent="-285750" algn="l">
              <a:buFont typeface="Arial" panose="020B0604020202020204" pitchFamily="34" charset="0"/>
              <a:buChar char="•"/>
            </a:pPr>
            <a:r>
              <a:rPr lang="en-US" sz="2400" b="0" i="0" u="none" strike="noStrike" baseline="0" dirty="0">
                <a:solidFill>
                  <a:srgbClr val="343434"/>
                </a:solidFill>
                <a:latin typeface="Aileron Regular" panose="020B0604020202020204" charset="0"/>
              </a:rPr>
              <a:t>The goal is to determine that the proposed functionality works roughly as expected. </a:t>
            </a:r>
            <a:r>
              <a:rPr lang="en-US" sz="2400" b="1" i="0" u="none" strike="noStrike" baseline="0" dirty="0">
                <a:solidFill>
                  <a:srgbClr val="343434"/>
                </a:solidFill>
                <a:latin typeface="Aileron Regular" panose="020B0604020202020204" charset="0"/>
              </a:rPr>
              <a:t>If sanity test fails, the build is rejected to save the time and costs involved in a more rigorous testing</a:t>
            </a:r>
            <a:r>
              <a:rPr lang="en-US" sz="2400" b="0" i="0" u="none" strike="noStrike" baseline="0" dirty="0">
                <a:solidFill>
                  <a:srgbClr val="343434"/>
                </a:solidFill>
                <a:latin typeface="Aileron Regular" panose="020B0604020202020204" charset="0"/>
              </a:rPr>
              <a:t>.</a:t>
            </a:r>
          </a:p>
          <a:p>
            <a:pPr marL="285750" indent="-285750" algn="l">
              <a:buFont typeface="Arial" panose="020B0604020202020204" pitchFamily="34" charset="0"/>
              <a:buChar char="•"/>
            </a:pPr>
            <a:endParaRPr lang="en-US" sz="2400" b="0" i="0" u="none" strike="noStrike" baseline="0" dirty="0">
              <a:solidFill>
                <a:srgbClr val="343434"/>
              </a:solidFill>
              <a:latin typeface="Aileron Regular" panose="020B0604020202020204" charset="0"/>
            </a:endParaRPr>
          </a:p>
          <a:p>
            <a:pPr marL="285750" indent="-285750" algn="l">
              <a:buFont typeface="Arial" panose="020B0604020202020204" pitchFamily="34" charset="0"/>
              <a:buChar char="•"/>
            </a:pPr>
            <a:r>
              <a:rPr lang="en-US" sz="2400" b="0" i="0" u="none" strike="noStrike" baseline="0" dirty="0">
                <a:solidFill>
                  <a:srgbClr val="343434"/>
                </a:solidFill>
                <a:latin typeface="Aileron Regular" panose="020B0604020202020204" charset="0"/>
              </a:rPr>
              <a:t>The </a:t>
            </a:r>
            <a:r>
              <a:rPr lang="en-US" sz="2400" b="1" i="0" u="none" strike="noStrike" baseline="0" dirty="0">
                <a:solidFill>
                  <a:srgbClr val="343434"/>
                </a:solidFill>
                <a:latin typeface="Aileron Regular" panose="020B0604020202020204" charset="0"/>
              </a:rPr>
              <a:t>objective is "not" to verify thoroughly the new functionality</a:t>
            </a:r>
            <a:r>
              <a:rPr lang="en-US" sz="2400" b="0" i="0" u="none" strike="noStrike" baseline="0" dirty="0">
                <a:solidFill>
                  <a:srgbClr val="343434"/>
                </a:solidFill>
                <a:latin typeface="Aileron Regular" panose="020B0604020202020204" charset="0"/>
              </a:rPr>
              <a:t>, but to determine that the developer has applied some rationality (sanity) while producing the software.</a:t>
            </a:r>
          </a:p>
          <a:p>
            <a:pPr marL="285750" indent="-285750" algn="l">
              <a:buFont typeface="Arial" panose="020B0604020202020204" pitchFamily="34" charset="0"/>
              <a:buChar char="•"/>
            </a:pPr>
            <a:endParaRPr lang="en-US" sz="2400" b="0" i="0" u="none" strike="noStrike" baseline="0" dirty="0">
              <a:solidFill>
                <a:srgbClr val="343434"/>
              </a:solidFill>
              <a:latin typeface="Aileron Regular" panose="020B0604020202020204" charset="0"/>
            </a:endParaRPr>
          </a:p>
          <a:p>
            <a:pPr marL="285750" indent="-285750" algn="l">
              <a:buFont typeface="Arial" panose="020B0604020202020204" pitchFamily="34" charset="0"/>
              <a:buChar char="•"/>
            </a:pPr>
            <a:r>
              <a:rPr lang="en-US" sz="2400" b="0" i="0" u="none" strike="noStrike" baseline="0" dirty="0">
                <a:solidFill>
                  <a:srgbClr val="343434"/>
                </a:solidFill>
                <a:latin typeface="Aileron Regular" panose="020B0604020202020204" charset="0"/>
              </a:rPr>
              <a:t>For instance, if your scientific calculator gives the result of 2 + 2 =5! Then, there is no point testing the advanced functionalities like sin 30 + cos 50.</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8343900"/>
            <a:ext cx="3876675" cy="1225826"/>
          </a:xfrm>
          <a:prstGeom prst="rect">
            <a:avLst/>
          </a:prstGeom>
        </p:spPr>
      </p:pic>
    </p:spTree>
    <p:extLst>
      <p:ext uri="{BB962C8B-B14F-4D97-AF65-F5344CB8AC3E}">
        <p14:creationId xmlns:p14="http://schemas.microsoft.com/office/powerpoint/2010/main" val="157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4477600" y="4748952"/>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sp>
        <p:nvSpPr>
          <p:cNvPr id="13" name="TextBox 6">
            <a:extLst>
              <a:ext uri="{FF2B5EF4-FFF2-40B4-BE49-F238E27FC236}">
                <a16:creationId xmlns:a16="http://schemas.microsoft.com/office/drawing/2014/main" id="{835D5D80-9E4A-4FB1-81C3-0D0C53D14793}"/>
              </a:ext>
            </a:extLst>
          </p:cNvPr>
          <p:cNvSpPr txBox="1"/>
          <p:nvPr/>
        </p:nvSpPr>
        <p:spPr>
          <a:xfrm>
            <a:off x="3276600" y="238489"/>
            <a:ext cx="14841071" cy="1072088"/>
          </a:xfrm>
          <a:prstGeom prst="rect">
            <a:avLst/>
          </a:prstGeom>
        </p:spPr>
        <p:txBody>
          <a:bodyPr wrap="square" lIns="0" tIns="0" rIns="0" bIns="0" rtlCol="0" anchor="t">
            <a:spAutoFit/>
          </a:bodyPr>
          <a:lstStyle/>
          <a:p>
            <a:pPr>
              <a:lnSpc>
                <a:spcPts val="9000"/>
              </a:lnSpc>
            </a:pPr>
            <a:r>
              <a:rPr lang="en-US" sz="7000" spc="225" dirty="0">
                <a:solidFill>
                  <a:srgbClr val="21384C"/>
                </a:solidFill>
                <a:latin typeface="Aileron Heavy" panose="020B0604020202020204" charset="0"/>
              </a:rPr>
              <a:t>Smoke And Sanity Testing - Diff</a:t>
            </a:r>
          </a:p>
        </p:txBody>
      </p:sp>
      <p:pic>
        <p:nvPicPr>
          <p:cNvPr id="7" name="Picture 6">
            <a:extLst>
              <a:ext uri="{FF2B5EF4-FFF2-40B4-BE49-F238E27FC236}">
                <a16:creationId xmlns:a16="http://schemas.microsoft.com/office/drawing/2014/main" id="{11F0FB82-7E13-4BEF-AFE2-1D91ACE2DEDD}"/>
              </a:ext>
            </a:extLst>
          </p:cNvPr>
          <p:cNvPicPr>
            <a:picLocks noChangeAspect="1"/>
          </p:cNvPicPr>
          <p:nvPr/>
        </p:nvPicPr>
        <p:blipFill>
          <a:blip r:embed="rId4"/>
          <a:stretch>
            <a:fillRect/>
          </a:stretch>
        </p:blipFill>
        <p:spPr>
          <a:xfrm>
            <a:off x="3886200" y="1310577"/>
            <a:ext cx="9204045" cy="894687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5" y="9028966"/>
            <a:ext cx="3876675" cy="1225826"/>
          </a:xfrm>
          <a:prstGeom prst="rect">
            <a:avLst/>
          </a:prstGeom>
        </p:spPr>
      </p:pic>
    </p:spTree>
    <p:extLst>
      <p:ext uri="{BB962C8B-B14F-4D97-AF65-F5344CB8AC3E}">
        <p14:creationId xmlns:p14="http://schemas.microsoft.com/office/powerpoint/2010/main" val="3255219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2"/>
          <a:srcRect/>
          <a:stretch>
            <a:fillRect/>
          </a:stretch>
        </p:blipFill>
        <p:spPr>
          <a:xfrm rot="-4165820">
            <a:off x="13448900" y="5777651"/>
            <a:ext cx="7620799" cy="9018697"/>
          </a:xfrm>
          <a:prstGeom prst="rect">
            <a:avLst/>
          </a:prstGeom>
        </p:spPr>
      </p:pic>
      <p:pic>
        <p:nvPicPr>
          <p:cNvPr id="4" name="Picture 4"/>
          <p:cNvPicPr>
            <a:picLocks noChangeAspect="1"/>
          </p:cNvPicPr>
          <p:nvPr/>
        </p:nvPicPr>
        <p:blipFill>
          <a:blip r:embed="rId3"/>
          <a:srcRect/>
          <a:stretch>
            <a:fillRect/>
          </a:stretch>
        </p:blipFill>
        <p:spPr>
          <a:xfrm>
            <a:off x="4379592" y="874513"/>
            <a:ext cx="9897459" cy="823138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996" y="8799574"/>
            <a:ext cx="3876675" cy="12258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400" y="3855320"/>
            <a:ext cx="14643679" cy="1909497"/>
          </a:xfrm>
          <a:prstGeom prst="rect">
            <a:avLst/>
          </a:prstGeom>
        </p:spPr>
        <p:txBody>
          <a:bodyPr lIns="0" tIns="0" rIns="0" bIns="0" rtlCol="0" anchor="t">
            <a:spAutoFit/>
          </a:bodyPr>
          <a:lstStyle/>
          <a:p>
            <a:pPr algn="r">
              <a:lnSpc>
                <a:spcPts val="17414"/>
              </a:lnSpc>
            </a:pPr>
            <a:r>
              <a:rPr lang="en-US" sz="8000" b="1" dirty="0">
                <a:solidFill>
                  <a:srgbClr val="41525B"/>
                </a:solidFill>
                <a:latin typeface="Aileron Heavy" panose="020B0604020202020204" charset="0"/>
              </a:rPr>
              <a:t>Software Testing Levels</a:t>
            </a:r>
          </a:p>
        </p:txBody>
      </p:sp>
      <p:pic>
        <p:nvPicPr>
          <p:cNvPr id="3" name="Picture 3"/>
          <p:cNvPicPr>
            <a:picLocks noChangeAspect="1"/>
          </p:cNvPicPr>
          <p:nvPr/>
        </p:nvPicPr>
        <p:blipFill>
          <a:blip r:embed="rId2"/>
          <a:srcRect/>
          <a:stretch>
            <a:fillRect/>
          </a:stretch>
        </p:blipFill>
        <p:spPr>
          <a:xfrm rot="-4337488">
            <a:off x="-2330753" y="-4990885"/>
            <a:ext cx="7620799" cy="9018697"/>
          </a:xfrm>
          <a:prstGeom prst="rect">
            <a:avLst/>
          </a:prstGeom>
        </p:spPr>
      </p:pic>
      <p:pic>
        <p:nvPicPr>
          <p:cNvPr id="4" name="Picture 4"/>
          <p:cNvPicPr>
            <a:picLocks noChangeAspect="1"/>
          </p:cNvPicPr>
          <p:nvPr/>
        </p:nvPicPr>
        <p:blipFill>
          <a:blip r:embed="rId2"/>
          <a:srcRect/>
          <a:stretch>
            <a:fillRect/>
          </a:stretch>
        </p:blipFill>
        <p:spPr>
          <a:xfrm rot="-3926266">
            <a:off x="13167065" y="5427548"/>
            <a:ext cx="7620799" cy="9018697"/>
          </a:xfrm>
          <a:prstGeom prst="rect">
            <a:avLst/>
          </a:prstGeom>
        </p:spPr>
      </p:pic>
      <p:pic>
        <p:nvPicPr>
          <p:cNvPr id="5" name="Picture 5"/>
          <p:cNvPicPr>
            <a:picLocks noChangeAspect="1"/>
          </p:cNvPicPr>
          <p:nvPr/>
        </p:nvPicPr>
        <p:blipFill>
          <a:blip r:embed="rId3"/>
          <a:srcRect/>
          <a:stretch>
            <a:fillRect/>
          </a:stretch>
        </p:blipFill>
        <p:spPr>
          <a:xfrm>
            <a:off x="15622478" y="-1183714"/>
            <a:ext cx="3555479" cy="344881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63400" y="8096562"/>
            <a:ext cx="5943600" cy="19237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8" name="TextBox 6">
            <a:extLst>
              <a:ext uri="{FF2B5EF4-FFF2-40B4-BE49-F238E27FC236}">
                <a16:creationId xmlns:a16="http://schemas.microsoft.com/office/drawing/2014/main" id="{540B659C-3AA0-401C-B1ED-C2A2491D4325}"/>
              </a:ext>
            </a:extLst>
          </p:cNvPr>
          <p:cNvSpPr txBox="1"/>
          <p:nvPr/>
        </p:nvSpPr>
        <p:spPr>
          <a:xfrm>
            <a:off x="2743200" y="1070387"/>
            <a:ext cx="13466977"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Software Testing Levels</a:t>
            </a:r>
          </a:p>
        </p:txBody>
      </p:sp>
      <p:pic>
        <p:nvPicPr>
          <p:cNvPr id="9" name="Picture 2">
            <a:extLst>
              <a:ext uri="{FF2B5EF4-FFF2-40B4-BE49-F238E27FC236}">
                <a16:creationId xmlns:a16="http://schemas.microsoft.com/office/drawing/2014/main" id="{56984605-D707-4AB9-983D-23058AF00D20}"/>
              </a:ext>
            </a:extLst>
          </p:cNvPr>
          <p:cNvPicPr>
            <a:picLocks noChangeAspect="1" noChangeArrowheads="1"/>
          </p:cNvPicPr>
          <p:nvPr/>
        </p:nvPicPr>
        <p:blipFill>
          <a:blip r:embed="rId4"/>
          <a:srcRect/>
          <a:stretch>
            <a:fillRect/>
          </a:stretch>
        </p:blipFill>
        <p:spPr bwMode="auto">
          <a:xfrm>
            <a:off x="7042410" y="3086100"/>
            <a:ext cx="4868556" cy="5708621"/>
          </a:xfrm>
          <a:prstGeom prst="rect">
            <a:avLst/>
          </a:prstGeom>
          <a:noFill/>
          <a:ln w="9525">
            <a:noFill/>
            <a:miter lim="800000"/>
            <a:headEnd/>
            <a:tailEnd/>
          </a:ln>
          <a:effec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6409" y="8645387"/>
            <a:ext cx="3876675" cy="12258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rot="-4337488">
            <a:off x="-2330753" y="-4990885"/>
            <a:ext cx="7620799" cy="9018697"/>
          </a:xfrm>
          <a:prstGeom prst="rect">
            <a:avLst/>
          </a:prstGeom>
        </p:spPr>
      </p:pic>
      <p:pic>
        <p:nvPicPr>
          <p:cNvPr id="3" name="Picture 3"/>
          <p:cNvPicPr>
            <a:picLocks noChangeAspect="1"/>
          </p:cNvPicPr>
          <p:nvPr/>
        </p:nvPicPr>
        <p:blipFill>
          <a:blip r:embed="rId4"/>
          <a:srcRect/>
          <a:stretch>
            <a:fillRect/>
          </a:stretch>
        </p:blipFill>
        <p:spPr>
          <a:xfrm>
            <a:off x="15622478" y="-1183714"/>
            <a:ext cx="3555479" cy="3448815"/>
          </a:xfrm>
          <a:prstGeom prst="rect">
            <a:avLst/>
          </a:prstGeom>
        </p:spPr>
      </p:pic>
      <p:sp>
        <p:nvSpPr>
          <p:cNvPr id="10" name="TextBox 9">
            <a:extLst>
              <a:ext uri="{FF2B5EF4-FFF2-40B4-BE49-F238E27FC236}">
                <a16:creationId xmlns:a16="http://schemas.microsoft.com/office/drawing/2014/main" id="{4DED1DA3-A530-4726-A2A1-F3DDF78727F4}"/>
              </a:ext>
            </a:extLst>
          </p:cNvPr>
          <p:cNvSpPr txBox="1"/>
          <p:nvPr/>
        </p:nvSpPr>
        <p:spPr>
          <a:xfrm>
            <a:off x="1864382" y="3135568"/>
            <a:ext cx="15544800"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ileron Regular" panose="020B0604020202020204" charset="0"/>
              </a:rPr>
              <a:t>A unit is the smallest testable part of any software.</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dirty="0">
                <a:latin typeface="Aileron Regular" panose="020B0604020202020204" charset="0"/>
              </a:rPr>
              <a:t>In procedural programming, a unit may be an individual program, function, procedure, etc. In object-oriented programming, the smallest unit is a method, which may belong to a base/ super class, abstract class or derived/ child class. </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dirty="0">
                <a:latin typeface="Aileron Regular" panose="020B0604020202020204" charset="0"/>
              </a:rPr>
              <a:t>It</a:t>
            </a:r>
            <a:r>
              <a:rPr lang="en-US" sz="2400" b="1" dirty="0">
                <a:latin typeface="Aileron Regular" panose="020B0604020202020204" charset="0"/>
              </a:rPr>
              <a:t> </a:t>
            </a:r>
            <a:r>
              <a:rPr lang="en-US" sz="2400" dirty="0">
                <a:latin typeface="Aileron Regular" panose="020B0604020202020204" charset="0"/>
              </a:rPr>
              <a:t>is a level of software testing where individual units/ components of a software are tested.</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dirty="0">
                <a:latin typeface="Aileron Regular" panose="020B0604020202020204" charset="0"/>
              </a:rPr>
              <a:t>Isolate a section of code and verify its correctness</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dirty="0">
                <a:latin typeface="Aileron Regular" panose="020B0604020202020204" charset="0"/>
              </a:rPr>
              <a:t>Done during the development (coding) of an application.</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dirty="0">
                <a:latin typeface="Aileron Regular" panose="020B0604020202020204" charset="0"/>
              </a:rPr>
              <a:t>Unit testing is a Whitebox testing technique that is usually performed by the developer. Though, in a practical world due to time crunch or reluctance of developers to tests, QA engineers also do unit testing.</a:t>
            </a:r>
          </a:p>
        </p:txBody>
      </p:sp>
      <p:sp>
        <p:nvSpPr>
          <p:cNvPr id="11" name="TextBox 6">
            <a:extLst>
              <a:ext uri="{FF2B5EF4-FFF2-40B4-BE49-F238E27FC236}">
                <a16:creationId xmlns:a16="http://schemas.microsoft.com/office/drawing/2014/main" id="{39C75A33-8A71-4DBB-A049-51F39F04D014}"/>
              </a:ext>
            </a:extLst>
          </p:cNvPr>
          <p:cNvSpPr txBox="1"/>
          <p:nvPr/>
        </p:nvSpPr>
        <p:spPr>
          <a:xfrm>
            <a:off x="6172200" y="1124761"/>
            <a:ext cx="6555910"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Unit Testing</a:t>
            </a:r>
            <a:endParaRPr lang="en-IN" sz="7500" spc="225" dirty="0">
              <a:solidFill>
                <a:srgbClr val="21384C"/>
              </a:solidFill>
              <a:latin typeface="Aileron Heavy" panose="020B0604020202020204"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266700"/>
            <a:ext cx="3876675" cy="1225826"/>
          </a:xfrm>
          <a:prstGeom prst="rect">
            <a:avLst/>
          </a:prstGeom>
        </p:spPr>
      </p:pic>
    </p:spTree>
    <p:extLst>
      <p:ext uri="{BB962C8B-B14F-4D97-AF65-F5344CB8AC3E}">
        <p14:creationId xmlns:p14="http://schemas.microsoft.com/office/powerpoint/2010/main" val="399364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1543537" y="6763230"/>
            <a:ext cx="5144475" cy="4990140"/>
          </a:xfrm>
          <a:prstGeom prst="rect">
            <a:avLst/>
          </a:prstGeom>
        </p:spPr>
      </p:pic>
      <p:pic>
        <p:nvPicPr>
          <p:cNvPr id="3" name="Picture 3"/>
          <p:cNvPicPr>
            <a:picLocks noChangeAspect="1"/>
          </p:cNvPicPr>
          <p:nvPr/>
        </p:nvPicPr>
        <p:blipFill>
          <a:blip r:embed="rId3"/>
          <a:srcRect/>
          <a:stretch>
            <a:fillRect/>
          </a:stretch>
        </p:blipFill>
        <p:spPr>
          <a:xfrm rot="-4353887">
            <a:off x="-1145501" y="-1752365"/>
            <a:ext cx="5351080" cy="5190548"/>
          </a:xfrm>
          <a:prstGeom prst="rect">
            <a:avLst/>
          </a:prstGeom>
        </p:spPr>
      </p:pic>
      <p:pic>
        <p:nvPicPr>
          <p:cNvPr id="4" name="Picture 4"/>
          <p:cNvPicPr>
            <a:picLocks noChangeAspect="1"/>
          </p:cNvPicPr>
          <p:nvPr/>
        </p:nvPicPr>
        <p:blipFill>
          <a:blip r:embed="rId2"/>
          <a:srcRect/>
          <a:stretch>
            <a:fillRect/>
          </a:stretch>
        </p:blipFill>
        <p:spPr>
          <a:xfrm>
            <a:off x="14687063" y="-1652162"/>
            <a:ext cx="5144475" cy="4990140"/>
          </a:xfrm>
          <a:prstGeom prst="rect">
            <a:avLst/>
          </a:prstGeom>
        </p:spPr>
      </p:pic>
      <p:pic>
        <p:nvPicPr>
          <p:cNvPr id="5" name="Picture 5"/>
          <p:cNvPicPr>
            <a:picLocks noChangeAspect="1"/>
          </p:cNvPicPr>
          <p:nvPr/>
        </p:nvPicPr>
        <p:blipFill>
          <a:blip r:embed="rId3"/>
          <a:srcRect/>
          <a:stretch>
            <a:fillRect/>
          </a:stretch>
        </p:blipFill>
        <p:spPr>
          <a:xfrm rot="6194015">
            <a:off x="14583760" y="6663026"/>
            <a:ext cx="5351080" cy="5190548"/>
          </a:xfrm>
          <a:prstGeom prst="rect">
            <a:avLst/>
          </a:prstGeom>
        </p:spPr>
      </p:pic>
      <p:sp>
        <p:nvSpPr>
          <p:cNvPr id="7" name="TextBox 7"/>
          <p:cNvSpPr txBox="1"/>
          <p:nvPr/>
        </p:nvSpPr>
        <p:spPr>
          <a:xfrm>
            <a:off x="3886200" y="495300"/>
            <a:ext cx="9753600" cy="2154436"/>
          </a:xfrm>
          <a:prstGeom prst="rect">
            <a:avLst/>
          </a:prstGeom>
        </p:spPr>
        <p:txBody>
          <a:bodyPr wrap="square" lIns="0" tIns="0" rIns="0" bIns="0" rtlCol="0" anchor="t">
            <a:spAutoFit/>
          </a:bodyPr>
          <a:lstStyle/>
          <a:p>
            <a:pPr algn="ctr">
              <a:lnSpc>
                <a:spcPts val="8447"/>
              </a:lnSpc>
            </a:pPr>
            <a:r>
              <a:rPr lang="en-US" sz="7500" spc="-158" dirty="0">
                <a:solidFill>
                  <a:srgbClr val="21384C">
                    <a:alpha val="76863"/>
                  </a:srgbClr>
                </a:solidFill>
                <a:latin typeface="Aileron Heavy"/>
              </a:rPr>
              <a:t>Unit Testing Tools</a:t>
            </a:r>
            <a:br>
              <a:rPr lang="en-US" sz="9600" b="1" dirty="0"/>
            </a:br>
            <a:endParaRPr lang="en-US" sz="7500" spc="-158" dirty="0">
              <a:solidFill>
                <a:srgbClr val="21384C">
                  <a:alpha val="76863"/>
                </a:srgbClr>
              </a:solidFill>
              <a:latin typeface="Aileron Heavy"/>
            </a:endParaRPr>
          </a:p>
        </p:txBody>
      </p:sp>
      <p:sp>
        <p:nvSpPr>
          <p:cNvPr id="10" name="TextBox 9">
            <a:extLst>
              <a:ext uri="{FF2B5EF4-FFF2-40B4-BE49-F238E27FC236}">
                <a16:creationId xmlns:a16="http://schemas.microsoft.com/office/drawing/2014/main" id="{1DB5EE77-63F2-4275-A9EA-0DA6DF05E4DD}"/>
              </a:ext>
            </a:extLst>
          </p:cNvPr>
          <p:cNvSpPr txBox="1"/>
          <p:nvPr/>
        </p:nvSpPr>
        <p:spPr>
          <a:xfrm>
            <a:off x="1447800" y="1708207"/>
            <a:ext cx="15392400" cy="7848302"/>
          </a:xfrm>
          <a:prstGeom prst="rect">
            <a:avLst/>
          </a:prstGeom>
          <a:noFill/>
        </p:spPr>
        <p:txBody>
          <a:bodyPr wrap="square">
            <a:spAutoFit/>
          </a:bodyPr>
          <a:lstStyle/>
          <a:p>
            <a:pPr>
              <a:buNone/>
            </a:pPr>
            <a:r>
              <a:rPr lang="en-US" sz="2400" dirty="0">
                <a:latin typeface="Aileron Regular" panose="020B0604020202020204" charset="0"/>
              </a:rPr>
              <a:t>There are several automated tools available to assist with unit testing. We will provide a few examples</a:t>
            </a:r>
          </a:p>
          <a:p>
            <a:pPr>
              <a:buNone/>
            </a:pPr>
            <a:r>
              <a:rPr lang="en-US" sz="2400" dirty="0">
                <a:latin typeface="Aileron Regular" panose="020B0604020202020204" charset="0"/>
              </a:rPr>
              <a:t>below: </a:t>
            </a:r>
          </a:p>
          <a:p>
            <a:pPr>
              <a:buNone/>
            </a:pPr>
            <a:endParaRPr lang="en-US" sz="2400" dirty="0">
              <a:latin typeface="Aileron Regular" panose="020B0604020202020204" charset="0"/>
            </a:endParaRPr>
          </a:p>
          <a:p>
            <a:pPr marL="342900" indent="-342900">
              <a:buFont typeface="Arial" panose="020B0604020202020204" pitchFamily="34" charset="0"/>
              <a:buChar char="•"/>
            </a:pPr>
            <a:r>
              <a:rPr lang="en-US" sz="2400" b="1" u="sng" dirty="0">
                <a:latin typeface="Aileron Regular" panose="020B0604020202020204" charset="0"/>
              </a:rPr>
              <a:t>Junit</a:t>
            </a:r>
            <a:r>
              <a:rPr lang="en-US" sz="2400" dirty="0">
                <a:latin typeface="Aileron Regular" panose="020B0604020202020204" charset="0"/>
              </a:rPr>
              <a:t>: Junit is a free to use testing tool used for Java programming language.  It provides assertions to identify test method. This tool test data first and then inserted in the peace of code.</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b="1" u="sng" dirty="0" err="1">
                <a:latin typeface="Aileron Regular" panose="020B0604020202020204" charset="0"/>
              </a:rPr>
              <a:t>NUnit</a:t>
            </a:r>
            <a:r>
              <a:rPr lang="en-US" sz="2400" dirty="0">
                <a:latin typeface="Aileron Regular" panose="020B0604020202020204" charset="0"/>
              </a:rPr>
              <a:t>:  </a:t>
            </a:r>
            <a:r>
              <a:rPr lang="en-US" sz="2400" dirty="0" err="1">
                <a:latin typeface="Aileron Regular" panose="020B0604020202020204" charset="0"/>
              </a:rPr>
              <a:t>NUnit</a:t>
            </a:r>
            <a:r>
              <a:rPr lang="en-US" sz="2400" dirty="0">
                <a:latin typeface="Aileron Regular" panose="020B0604020202020204" charset="0"/>
              </a:rPr>
              <a:t> is widely used unit-testing framework use for all </a:t>
            </a:r>
            <a:r>
              <a:rPr lang="en-US" sz="2400" dirty="0" err="1">
                <a:latin typeface="Aileron Regular" panose="020B0604020202020204" charset="0"/>
              </a:rPr>
              <a:t>.net</a:t>
            </a:r>
            <a:r>
              <a:rPr lang="en-US" sz="2400" dirty="0">
                <a:latin typeface="Aileron Regular" panose="020B0604020202020204" charset="0"/>
              </a:rPr>
              <a:t> languages.  It is open source tool which allows writing scripts manually. It supports data-driven tests which can run in parallel.</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b="1" u="sng" dirty="0" err="1">
                <a:latin typeface="Aileron Regular" panose="020B0604020202020204" charset="0"/>
              </a:rPr>
              <a:t>JMockit</a:t>
            </a:r>
            <a:r>
              <a:rPr lang="en-US" sz="2400" dirty="0">
                <a:latin typeface="Aileron Regular" panose="020B0604020202020204" charset="0"/>
              </a:rPr>
              <a:t>:  </a:t>
            </a:r>
            <a:r>
              <a:rPr lang="en-US" sz="2400" dirty="0" err="1">
                <a:latin typeface="Aileron Regular" panose="020B0604020202020204" charset="0"/>
              </a:rPr>
              <a:t>JMockit</a:t>
            </a:r>
            <a:r>
              <a:rPr lang="en-US" sz="2400" dirty="0">
                <a:latin typeface="Aileron Regular" panose="020B0604020202020204" charset="0"/>
              </a:rPr>
              <a:t> is open source Unit testing tool.  It is code coverage tool with line and path metrics. It allows mocking API with recording and verification syntax. This tool offers Line coverage, Path Coverage, and Data Coverage.</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b="1" u="sng" dirty="0">
                <a:latin typeface="Aileron Regular" panose="020B0604020202020204" charset="0"/>
              </a:rPr>
              <a:t>EMMA</a:t>
            </a:r>
            <a:r>
              <a:rPr lang="en-US" sz="2400" dirty="0">
                <a:latin typeface="Aileron Regular" panose="020B0604020202020204" charset="0"/>
              </a:rPr>
              <a:t>:  EMMA is an open-source toolkit for analyzing and reporting code written in Java language. Emma support coverage types like method, line, basic block. It is Java-based so it is without external library dependencies and can access to the source code.</a:t>
            </a:r>
          </a:p>
          <a:p>
            <a:pPr marL="342900" indent="-342900">
              <a:buFont typeface="Arial" panose="020B0604020202020204" pitchFamily="34" charset="0"/>
              <a:buChar char="•"/>
            </a:pPr>
            <a:endParaRPr lang="en-US" sz="2400" dirty="0">
              <a:latin typeface="Aileron Regular" panose="020B0604020202020204" charset="0"/>
            </a:endParaRPr>
          </a:p>
          <a:p>
            <a:pPr marL="342900" indent="-342900">
              <a:buFont typeface="Arial" panose="020B0604020202020204" pitchFamily="34" charset="0"/>
              <a:buChar char="•"/>
            </a:pPr>
            <a:r>
              <a:rPr lang="en-US" sz="2400" b="1" u="sng" dirty="0" err="1">
                <a:latin typeface="Aileron Regular" panose="020B0604020202020204" charset="0"/>
              </a:rPr>
              <a:t>PHPUnit</a:t>
            </a:r>
            <a:r>
              <a:rPr lang="en-US" sz="2400" dirty="0">
                <a:latin typeface="Aileron Regular" panose="020B0604020202020204" charset="0"/>
              </a:rPr>
              <a:t>: </a:t>
            </a:r>
            <a:r>
              <a:rPr lang="en-US" sz="2400" dirty="0" err="1">
                <a:latin typeface="Aileron Regular" panose="020B0604020202020204" charset="0"/>
              </a:rPr>
              <a:t>PHPUnit</a:t>
            </a:r>
            <a:r>
              <a:rPr lang="en-US" sz="2400" dirty="0">
                <a:latin typeface="Aileron Regular" panose="020B0604020202020204" charset="0"/>
              </a:rPr>
              <a:t> is a unit testing tool for PHP programmer. It takes small portions of code which is called units and test each of them separately.  The tool also allows developers to use pre-define assertion methods to assert that system behave in a certain manner. </a:t>
            </a:r>
          </a:p>
          <a:p>
            <a:endParaRPr lang="en-US" sz="2400" dirty="0">
              <a:latin typeface="Aileron Regular" panose="020B060402020202020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0" y="8943596"/>
            <a:ext cx="3876675" cy="12258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4353887">
            <a:off x="-1145501" y="-1752365"/>
            <a:ext cx="5351080" cy="5190548"/>
          </a:xfrm>
          <a:prstGeom prst="rect">
            <a:avLst/>
          </a:prstGeom>
        </p:spPr>
      </p:pic>
      <p:pic>
        <p:nvPicPr>
          <p:cNvPr id="3" name="Picture 3"/>
          <p:cNvPicPr>
            <a:picLocks noChangeAspect="1"/>
          </p:cNvPicPr>
          <p:nvPr/>
        </p:nvPicPr>
        <p:blipFill>
          <a:blip r:embed="rId2"/>
          <a:srcRect/>
          <a:stretch>
            <a:fillRect/>
          </a:stretch>
        </p:blipFill>
        <p:spPr>
          <a:xfrm rot="6194015">
            <a:off x="14583760" y="6663026"/>
            <a:ext cx="5351080" cy="5190548"/>
          </a:xfrm>
          <a:prstGeom prst="rect">
            <a:avLst/>
          </a:prstGeom>
        </p:spPr>
      </p:pic>
      <p:sp>
        <p:nvSpPr>
          <p:cNvPr id="5" name="TextBox 5"/>
          <p:cNvSpPr txBox="1"/>
          <p:nvPr/>
        </p:nvSpPr>
        <p:spPr>
          <a:xfrm>
            <a:off x="2203258" y="1243011"/>
            <a:ext cx="15091901" cy="1190647"/>
          </a:xfrm>
          <a:prstGeom prst="rect">
            <a:avLst/>
          </a:prstGeom>
        </p:spPr>
        <p:txBody>
          <a:bodyPr wrap="square" lIns="0" tIns="0" rIns="0" bIns="0" rtlCol="0" anchor="t">
            <a:spAutoFit/>
          </a:bodyPr>
          <a:lstStyle/>
          <a:p>
            <a:pPr algn="ctr">
              <a:lnSpc>
                <a:spcPts val="9000"/>
              </a:lnSpc>
            </a:pPr>
            <a:r>
              <a:rPr lang="en-US" sz="7500" spc="-158" dirty="0">
                <a:solidFill>
                  <a:srgbClr val="21384C">
                    <a:alpha val="76863"/>
                  </a:srgbClr>
                </a:solidFill>
                <a:latin typeface="Aileron Heavy"/>
              </a:rPr>
              <a:t>Integration testing</a:t>
            </a:r>
          </a:p>
        </p:txBody>
      </p:sp>
      <p:sp>
        <p:nvSpPr>
          <p:cNvPr id="9" name="TextBox 8">
            <a:extLst>
              <a:ext uri="{FF2B5EF4-FFF2-40B4-BE49-F238E27FC236}">
                <a16:creationId xmlns:a16="http://schemas.microsoft.com/office/drawing/2014/main" id="{39DD8901-753A-49F7-898B-AB916992421E}"/>
              </a:ext>
            </a:extLst>
          </p:cNvPr>
          <p:cNvSpPr txBox="1"/>
          <p:nvPr/>
        </p:nvSpPr>
        <p:spPr>
          <a:xfrm>
            <a:off x="1676400" y="3250209"/>
            <a:ext cx="15468600" cy="4524315"/>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Aileron Regular" panose="020B0604020202020204" charset="0"/>
              </a:rPr>
              <a:t>INTEGRATION TESTING</a:t>
            </a:r>
            <a:r>
              <a:rPr lang="en-US" sz="2400" dirty="0">
                <a:latin typeface="Aileron Regular" panose="020B0604020202020204" charset="0"/>
              </a:rPr>
              <a:t> is a level of software testing where individual units are combined and tested as a group. </a:t>
            </a:r>
          </a:p>
          <a:p>
            <a:pPr marL="342900" indent="-342900">
              <a:buFont typeface="Arial" panose="020B0604020202020204" pitchFamily="34" charset="0"/>
              <a:buChar char="•"/>
            </a:pPr>
            <a:r>
              <a:rPr lang="en-US" sz="2400" dirty="0">
                <a:latin typeface="Aileron Regular" panose="020B0604020202020204" charset="0"/>
              </a:rPr>
              <a:t>Integration Testing focuses on checking data communication amongst the modules. </a:t>
            </a:r>
          </a:p>
          <a:p>
            <a:pPr>
              <a:buNone/>
            </a:pPr>
            <a:endParaRPr lang="en-US" sz="2400" b="1" dirty="0">
              <a:latin typeface="Aileron Regular" panose="020B0604020202020204" charset="0"/>
            </a:endParaRPr>
          </a:p>
          <a:p>
            <a:pPr>
              <a:buNone/>
            </a:pPr>
            <a:r>
              <a:rPr lang="en-US" sz="2400" b="1" dirty="0">
                <a:latin typeface="Aileron Regular" panose="020B0604020202020204" charset="0"/>
              </a:rPr>
              <a:t>Approaches/Methodologies/Strategies of Integration Testing:</a:t>
            </a:r>
          </a:p>
          <a:p>
            <a:pPr>
              <a:buNone/>
            </a:pPr>
            <a:r>
              <a:rPr lang="en-US" sz="2400" dirty="0">
                <a:latin typeface="Aileron Regular" panose="020B0604020202020204" charset="0"/>
              </a:rPr>
              <a:t>The Software Industry uses variety of strategies to execute Integration testing </a:t>
            </a:r>
          </a:p>
          <a:p>
            <a:pPr>
              <a:buNone/>
            </a:pPr>
            <a:endParaRPr lang="en-US" sz="2400" dirty="0">
              <a:latin typeface="Aileron Regular" panose="020B0604020202020204" charset="0"/>
            </a:endParaRPr>
          </a:p>
          <a:p>
            <a:r>
              <a:rPr lang="en-US" sz="2400" b="1" dirty="0">
                <a:latin typeface="Aileron Regular" panose="020B0604020202020204" charset="0"/>
              </a:rPr>
              <a:t> Big Bang Approach :</a:t>
            </a:r>
          </a:p>
          <a:p>
            <a:r>
              <a:rPr lang="en-US" sz="2400" b="1" dirty="0">
                <a:latin typeface="Aileron Regular" panose="020B0604020202020204" charset="0"/>
              </a:rPr>
              <a:t> Incremental Approach: </a:t>
            </a:r>
            <a:r>
              <a:rPr lang="en-US" sz="2400" dirty="0">
                <a:latin typeface="Aileron Regular" panose="020B0604020202020204" charset="0"/>
              </a:rPr>
              <a:t>which is further divided into following </a:t>
            </a:r>
          </a:p>
          <a:p>
            <a:pPr lvl="1"/>
            <a:r>
              <a:rPr lang="en-US" sz="2400" dirty="0">
                <a:latin typeface="Aileron Regular" panose="020B0604020202020204" charset="0"/>
              </a:rPr>
              <a:t> Top Down Approach</a:t>
            </a:r>
          </a:p>
          <a:p>
            <a:pPr lvl="1"/>
            <a:r>
              <a:rPr lang="en-US" sz="2400" dirty="0">
                <a:latin typeface="Aileron Regular" panose="020B0604020202020204" charset="0"/>
              </a:rPr>
              <a:t> Bottom Up Approach</a:t>
            </a:r>
          </a:p>
          <a:p>
            <a:pPr lvl="1"/>
            <a:r>
              <a:rPr lang="en-US" sz="2400" dirty="0">
                <a:latin typeface="Aileron Regular" panose="020B0604020202020204" charset="0"/>
              </a:rPr>
              <a:t> Sandwich Approach - Combination of Top Down and Bottom Up</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067" y="8591075"/>
            <a:ext cx="3876675" cy="1225826"/>
          </a:xfrm>
          <a:prstGeom prst="rect">
            <a:avLst/>
          </a:prstGeom>
        </p:spPr>
      </p:pic>
    </p:spTree>
    <p:extLst>
      <p:ext uri="{BB962C8B-B14F-4D97-AF65-F5344CB8AC3E}">
        <p14:creationId xmlns:p14="http://schemas.microsoft.com/office/powerpoint/2010/main" val="205507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100703">
            <a:off x="13194080" y="6432150"/>
            <a:ext cx="6135141" cy="7260522"/>
          </a:xfrm>
          <a:prstGeom prst="rect">
            <a:avLst/>
          </a:prstGeom>
        </p:spPr>
      </p:pic>
      <p:pic>
        <p:nvPicPr>
          <p:cNvPr id="3" name="Picture 3"/>
          <p:cNvPicPr>
            <a:picLocks noChangeAspect="1"/>
          </p:cNvPicPr>
          <p:nvPr/>
        </p:nvPicPr>
        <p:blipFill>
          <a:blip r:embed="rId3"/>
          <a:srcRect/>
          <a:stretch>
            <a:fillRect/>
          </a:stretch>
        </p:blipFill>
        <p:spPr>
          <a:xfrm rot="9260301">
            <a:off x="13729219" y="-2052015"/>
            <a:ext cx="5558115" cy="6577651"/>
          </a:xfrm>
          <a:prstGeom prst="rect">
            <a:avLst/>
          </a:prstGeom>
        </p:spPr>
      </p:pic>
      <p:sp>
        <p:nvSpPr>
          <p:cNvPr id="9" name="TextBox 9"/>
          <p:cNvSpPr txBox="1"/>
          <p:nvPr/>
        </p:nvSpPr>
        <p:spPr>
          <a:xfrm>
            <a:off x="984627" y="647700"/>
            <a:ext cx="13068300" cy="1211870"/>
          </a:xfrm>
          <a:prstGeom prst="rect">
            <a:avLst/>
          </a:prstGeom>
        </p:spPr>
        <p:txBody>
          <a:bodyPr wrap="square" lIns="0" tIns="0" rIns="0" bIns="0" rtlCol="0" anchor="t">
            <a:spAutoFit/>
          </a:bodyPr>
          <a:lstStyle/>
          <a:p>
            <a:pPr>
              <a:lnSpc>
                <a:spcPts val="10263"/>
              </a:lnSpc>
            </a:pPr>
            <a:r>
              <a:rPr lang="en-US" sz="7500" spc="-158" dirty="0">
                <a:solidFill>
                  <a:srgbClr val="21384C">
                    <a:alpha val="76863"/>
                  </a:srgbClr>
                </a:solidFill>
                <a:latin typeface="Aileron Heavy"/>
              </a:rPr>
              <a:t>Big Bang Approach</a:t>
            </a:r>
          </a:p>
        </p:txBody>
      </p:sp>
      <p:sp>
        <p:nvSpPr>
          <p:cNvPr id="11" name="TextBox 10">
            <a:extLst>
              <a:ext uri="{FF2B5EF4-FFF2-40B4-BE49-F238E27FC236}">
                <a16:creationId xmlns:a16="http://schemas.microsoft.com/office/drawing/2014/main" id="{E38B10C7-BBF6-48AD-858A-07CFCEF113AA}"/>
              </a:ext>
            </a:extLst>
          </p:cNvPr>
          <p:cNvSpPr txBox="1"/>
          <p:nvPr/>
        </p:nvSpPr>
        <p:spPr>
          <a:xfrm>
            <a:off x="851289" y="2588581"/>
            <a:ext cx="16438637" cy="5632311"/>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ileron Regular" panose="020B0604020202020204" charset="0"/>
              </a:rPr>
              <a:t>Here all component are integrated together at once, and then tested. </a:t>
            </a:r>
          </a:p>
          <a:p>
            <a:pPr marL="342900" indent="-342900">
              <a:buFont typeface="Arial" panose="020B0604020202020204" pitchFamily="34" charset="0"/>
              <a:buChar char="•"/>
            </a:pPr>
            <a:r>
              <a:rPr lang="en-US" sz="2400" dirty="0">
                <a:latin typeface="Aileron Regular" panose="020B0604020202020204" charset="0"/>
              </a:rPr>
              <a:t>Involves integrating the modules to build a complete software system. </a:t>
            </a:r>
          </a:p>
          <a:p>
            <a:pPr marL="342900" indent="-342900">
              <a:buFont typeface="Arial" panose="020B0604020202020204" pitchFamily="34" charset="0"/>
              <a:buChar char="•"/>
            </a:pPr>
            <a:r>
              <a:rPr lang="en-US" sz="2400" dirty="0">
                <a:latin typeface="Aileron Regular" panose="020B0604020202020204" charset="0"/>
              </a:rPr>
              <a:t>This is considered a high-risk approach because it requires proper documentation to prevent failure.</a:t>
            </a:r>
          </a:p>
          <a:p>
            <a:endParaRPr lang="en-US" sz="2400" b="1" dirty="0">
              <a:latin typeface="Aileron Regular" panose="020B0604020202020204" charset="0"/>
            </a:endParaRPr>
          </a:p>
          <a:p>
            <a:pPr>
              <a:buNone/>
            </a:pPr>
            <a:r>
              <a:rPr lang="en-US" sz="2400" b="1" dirty="0">
                <a:latin typeface="Aileron Regular" panose="020B0604020202020204" charset="0"/>
              </a:rPr>
              <a:t>Advantages:</a:t>
            </a:r>
            <a:r>
              <a:rPr lang="en-US" sz="2400" dirty="0">
                <a:latin typeface="Aileron Regular" panose="020B0604020202020204" charset="0"/>
              </a:rPr>
              <a:t> </a:t>
            </a:r>
          </a:p>
          <a:p>
            <a:pPr lvl="1"/>
            <a:r>
              <a:rPr lang="en-US" sz="2400" dirty="0">
                <a:latin typeface="Aileron Regular" panose="020B0604020202020204" charset="0"/>
              </a:rPr>
              <a:t>Convenient for small systems.</a:t>
            </a:r>
          </a:p>
          <a:p>
            <a:pPr lvl="1"/>
            <a:endParaRPr lang="en-US" sz="2400" b="1" dirty="0">
              <a:latin typeface="Aileron Regular" panose="020B0604020202020204" charset="0"/>
            </a:endParaRPr>
          </a:p>
          <a:p>
            <a:pPr>
              <a:buNone/>
            </a:pPr>
            <a:r>
              <a:rPr lang="en-US" sz="2400" b="1" dirty="0">
                <a:latin typeface="Aileron Regular" panose="020B0604020202020204" charset="0"/>
              </a:rPr>
              <a:t>Disadvantages:</a:t>
            </a:r>
            <a:r>
              <a:rPr lang="en-US" sz="2400" dirty="0">
                <a:latin typeface="Aileron Regular" panose="020B0604020202020204" charset="0"/>
              </a:rPr>
              <a:t> </a:t>
            </a:r>
          </a:p>
          <a:p>
            <a:pPr marL="800100" lvl="1" indent="-342900">
              <a:buFont typeface="Arial" panose="020B0604020202020204" pitchFamily="34" charset="0"/>
              <a:buChar char="•"/>
            </a:pPr>
            <a:r>
              <a:rPr lang="en-US" sz="2400" dirty="0">
                <a:latin typeface="Aileron Regular" panose="020B0604020202020204" charset="0"/>
              </a:rPr>
              <a:t>Fault Localization is difficult.</a:t>
            </a:r>
          </a:p>
          <a:p>
            <a:pPr marL="800100" lvl="1" indent="-342900">
              <a:buFont typeface="Arial" panose="020B0604020202020204" pitchFamily="34" charset="0"/>
              <a:buChar char="•"/>
            </a:pPr>
            <a:r>
              <a:rPr lang="en-US" sz="2400" dirty="0">
                <a:latin typeface="Aileron Regular" panose="020B0604020202020204" charset="0"/>
              </a:rPr>
              <a:t>Given the sheer number of interfaces that need to be tested in this approach, some interfaces links to be tested could be missed easily.</a:t>
            </a:r>
          </a:p>
          <a:p>
            <a:pPr marL="800100" lvl="1" indent="-342900">
              <a:buFont typeface="Arial" panose="020B0604020202020204" pitchFamily="34" charset="0"/>
              <a:buChar char="•"/>
            </a:pPr>
            <a:r>
              <a:rPr lang="en-US" sz="2400" dirty="0">
                <a:latin typeface="Aileron Regular" panose="020B0604020202020204" charset="0"/>
              </a:rPr>
              <a:t>Since the integration testing can commence only after "all" the modules are designed, testing team will have less time for execution in the testing phase.</a:t>
            </a:r>
          </a:p>
          <a:p>
            <a:pPr marL="800100" lvl="1" indent="-342900">
              <a:buFont typeface="Arial" panose="020B0604020202020204" pitchFamily="34" charset="0"/>
              <a:buChar char="•"/>
            </a:pPr>
            <a:r>
              <a:rPr lang="en-US" sz="2400" dirty="0">
                <a:latin typeface="Aileron Regular" panose="020B0604020202020204" charset="0"/>
              </a:rPr>
              <a:t>Since all modules are tested at once, high risk critical modules are not isolated and tested on priority. Peripheral modules which deal with user interfaces are also not isolated and tested on priority.</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289" y="8520545"/>
            <a:ext cx="4635111" cy="1575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1441574" y="4946241"/>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sp>
        <p:nvSpPr>
          <p:cNvPr id="13" name="TextBox 6">
            <a:extLst>
              <a:ext uri="{FF2B5EF4-FFF2-40B4-BE49-F238E27FC236}">
                <a16:creationId xmlns:a16="http://schemas.microsoft.com/office/drawing/2014/main" id="{835D5D80-9E4A-4FB1-81C3-0D0C53D14793}"/>
              </a:ext>
            </a:extLst>
          </p:cNvPr>
          <p:cNvSpPr txBox="1"/>
          <p:nvPr/>
        </p:nvSpPr>
        <p:spPr>
          <a:xfrm>
            <a:off x="4042262" y="637023"/>
            <a:ext cx="11049000"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Incremental Approach</a:t>
            </a:r>
          </a:p>
        </p:txBody>
      </p:sp>
      <p:sp>
        <p:nvSpPr>
          <p:cNvPr id="8" name="TextBox 7">
            <a:extLst>
              <a:ext uri="{FF2B5EF4-FFF2-40B4-BE49-F238E27FC236}">
                <a16:creationId xmlns:a16="http://schemas.microsoft.com/office/drawing/2014/main" id="{319F1EAE-95FF-4A09-A933-998F13C19CC2}"/>
              </a:ext>
            </a:extLst>
          </p:cNvPr>
          <p:cNvSpPr txBox="1"/>
          <p:nvPr/>
        </p:nvSpPr>
        <p:spPr>
          <a:xfrm>
            <a:off x="1676400" y="2400300"/>
            <a:ext cx="16306800" cy="6672596"/>
          </a:xfrm>
          <a:prstGeom prst="rect">
            <a:avLst/>
          </a:prstGeom>
          <a:noFill/>
        </p:spPr>
        <p:txBody>
          <a:bodyPr wrap="square">
            <a:spAutoFit/>
          </a:bodyPr>
          <a:lstStyle/>
          <a:p>
            <a:pPr marL="800100" lvl="1" indent="-342900">
              <a:buFont typeface="Arial" panose="020B0604020202020204" pitchFamily="34" charset="0"/>
              <a:buChar char="•"/>
            </a:pPr>
            <a:r>
              <a:rPr lang="en-US" sz="2400" dirty="0">
                <a:latin typeface="Aileron Regular" panose="020B0604020202020204" charset="0"/>
              </a:rPr>
              <a:t>In this approach, testing is done by joining two or more modules that are </a:t>
            </a:r>
            <a:r>
              <a:rPr lang="en-US" sz="2400" b="1" i="1" dirty="0">
                <a:latin typeface="Aileron Regular" panose="020B0604020202020204" charset="0"/>
              </a:rPr>
              <a:t>logically related</a:t>
            </a:r>
            <a:r>
              <a:rPr lang="en-US" sz="2400" dirty="0">
                <a:latin typeface="Aileron Regular" panose="020B0604020202020204" charset="0"/>
              </a:rPr>
              <a:t>. Then the other related modules are added and tested for the proper functioning.</a:t>
            </a:r>
          </a:p>
          <a:p>
            <a:pPr marL="800100" lvl="1" indent="-342900">
              <a:buFont typeface="Arial" panose="020B0604020202020204" pitchFamily="34" charset="0"/>
              <a:buChar char="•"/>
            </a:pPr>
            <a:endParaRPr lang="en-US" sz="2400" dirty="0">
              <a:latin typeface="Aileron Regular" panose="020B0604020202020204" charset="0"/>
            </a:endParaRPr>
          </a:p>
          <a:p>
            <a:pPr marL="800100" lvl="1" indent="-342900">
              <a:buFont typeface="Arial" panose="020B0604020202020204" pitchFamily="34" charset="0"/>
              <a:buChar char="•"/>
            </a:pPr>
            <a:r>
              <a:rPr lang="en-US" sz="2400" dirty="0">
                <a:latin typeface="Aileron Regular" panose="020B0604020202020204" charset="0"/>
              </a:rPr>
              <a:t>Process continues until all of the modules are joined and tested successfully. </a:t>
            </a:r>
          </a:p>
          <a:p>
            <a:pPr marL="800100" lvl="1" indent="-342900">
              <a:buFont typeface="Arial" panose="020B0604020202020204" pitchFamily="34" charset="0"/>
              <a:buChar char="•"/>
            </a:pPr>
            <a:endParaRPr lang="en-US" sz="2400" dirty="0">
              <a:latin typeface="Aileron Regular" panose="020B0604020202020204" charset="0"/>
            </a:endParaRPr>
          </a:p>
          <a:p>
            <a:pPr marL="800100" lvl="1" indent="-342900">
              <a:buFont typeface="Arial" panose="020B0604020202020204" pitchFamily="34" charset="0"/>
              <a:buChar char="•"/>
            </a:pPr>
            <a:r>
              <a:rPr lang="en-US" sz="2400" dirty="0">
                <a:latin typeface="Aileron Regular" panose="020B0604020202020204" charset="0"/>
              </a:rPr>
              <a:t>This process is carried out by using dummy programs called </a:t>
            </a:r>
            <a:r>
              <a:rPr lang="en-US" sz="2400" b="1" dirty="0">
                <a:latin typeface="Aileron Regular" panose="020B0604020202020204" charset="0"/>
              </a:rPr>
              <a:t>Stubs and Drivers</a:t>
            </a:r>
            <a:r>
              <a:rPr lang="en-US" sz="2400" dirty="0">
                <a:latin typeface="Aileron Regular" panose="020B0604020202020204" charset="0"/>
              </a:rPr>
              <a:t>. Stubs and Drivers do not implement the entire programming logic of the software module but just simulate data communication with the calling module. </a:t>
            </a:r>
          </a:p>
          <a:p>
            <a:pPr marL="800100" lvl="1" indent="-342900">
              <a:buFont typeface="Arial" panose="020B0604020202020204" pitchFamily="34" charset="0"/>
              <a:buChar char="•"/>
            </a:pPr>
            <a:endParaRPr lang="en-US" sz="2400" dirty="0">
              <a:latin typeface="Aileron Regular" panose="020B0604020202020204" charset="0"/>
            </a:endParaRPr>
          </a:p>
          <a:p>
            <a:pPr marL="800100" lvl="1" indent="-342900">
              <a:buFont typeface="Arial" panose="020B0604020202020204" pitchFamily="34" charset="0"/>
              <a:buChar char="•"/>
            </a:pPr>
            <a:r>
              <a:rPr lang="en-US" sz="2400" b="1" dirty="0">
                <a:latin typeface="Aileron Regular" panose="020B0604020202020204" charset="0"/>
              </a:rPr>
              <a:t>Stub</a:t>
            </a:r>
            <a:r>
              <a:rPr lang="en-US" sz="2400" dirty="0">
                <a:latin typeface="Aileron Regular" panose="020B0604020202020204" charset="0"/>
              </a:rPr>
              <a:t>: Is called by the Module under Test. </a:t>
            </a:r>
          </a:p>
          <a:p>
            <a:pPr marL="800100" lvl="1" indent="-342900">
              <a:buFont typeface="Arial" panose="020B0604020202020204" pitchFamily="34" charset="0"/>
              <a:buChar char="•"/>
            </a:pPr>
            <a:endParaRPr lang="en-US" sz="2400" dirty="0">
              <a:latin typeface="Aileron Regular" panose="020B0604020202020204" charset="0"/>
            </a:endParaRPr>
          </a:p>
          <a:p>
            <a:pPr marL="800100" lvl="1" indent="-342900">
              <a:buFont typeface="Arial" panose="020B0604020202020204" pitchFamily="34" charset="0"/>
              <a:buChar char="•"/>
            </a:pPr>
            <a:r>
              <a:rPr lang="en-US" sz="2400" b="1" dirty="0">
                <a:latin typeface="Aileron Regular" panose="020B0604020202020204" charset="0"/>
              </a:rPr>
              <a:t>Driver</a:t>
            </a:r>
            <a:r>
              <a:rPr lang="en-US" sz="2400" dirty="0">
                <a:latin typeface="Aileron Regular" panose="020B0604020202020204" charset="0"/>
              </a:rPr>
              <a:t>: Calls the Module to be tested. </a:t>
            </a:r>
          </a:p>
          <a:p>
            <a:pPr marL="342900" indent="-342900">
              <a:lnSpc>
                <a:spcPct val="150000"/>
              </a:lnSpc>
              <a:buFont typeface="Arial" panose="020B0604020202020204" pitchFamily="34" charset="0"/>
              <a:buChar char="•"/>
            </a:pPr>
            <a:endParaRPr lang="en-US" sz="2400" dirty="0">
              <a:latin typeface="Aileron Regular" panose="020B0604020202020204" charset="0"/>
            </a:endParaRPr>
          </a:p>
          <a:p>
            <a:pPr marL="342900" indent="-342900">
              <a:lnSpc>
                <a:spcPct val="150000"/>
              </a:lnSpc>
              <a:buFont typeface="Arial" panose="020B0604020202020204" pitchFamily="34" charset="0"/>
              <a:buChar char="•"/>
            </a:pPr>
            <a:r>
              <a:rPr lang="en-US" sz="2400" dirty="0">
                <a:latin typeface="Aileron Regular" panose="020B0604020202020204" charset="0"/>
              </a:rPr>
              <a:t>Incremental Approach in turn is carried out by two different Methods: </a:t>
            </a:r>
          </a:p>
          <a:p>
            <a:pPr lvl="1">
              <a:lnSpc>
                <a:spcPct val="150000"/>
              </a:lnSpc>
              <a:buFont typeface="Arial" pitchFamily="34" charset="0"/>
              <a:buChar char="•"/>
            </a:pPr>
            <a:r>
              <a:rPr lang="en-US" sz="2400" b="1" dirty="0">
                <a:latin typeface="Aileron Regular" panose="020B0604020202020204" charset="0"/>
              </a:rPr>
              <a:t>Bottom Up </a:t>
            </a:r>
            <a:endParaRPr lang="en-US" sz="2400" dirty="0">
              <a:latin typeface="Aileron Regular" panose="020B0604020202020204" charset="0"/>
            </a:endParaRPr>
          </a:p>
          <a:p>
            <a:pPr lvl="1">
              <a:lnSpc>
                <a:spcPct val="150000"/>
              </a:lnSpc>
              <a:buFont typeface="Arial" pitchFamily="34" charset="0"/>
              <a:buChar char="•"/>
            </a:pPr>
            <a:r>
              <a:rPr lang="en-US" sz="2400" b="1" dirty="0">
                <a:latin typeface="Aileron Regular" panose="020B0604020202020204" charset="0"/>
              </a:rPr>
              <a:t>Top Down</a:t>
            </a:r>
            <a:endParaRPr lang="en-US" sz="2400" dirty="0">
              <a:latin typeface="Aileron Regular" panose="020B060402020202020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053" y="9061174"/>
            <a:ext cx="3876675" cy="1225826"/>
          </a:xfrm>
          <a:prstGeom prst="rect">
            <a:avLst/>
          </a:prstGeom>
        </p:spPr>
      </p:pic>
    </p:spTree>
    <p:extLst>
      <p:ext uri="{BB962C8B-B14F-4D97-AF65-F5344CB8AC3E}">
        <p14:creationId xmlns:p14="http://schemas.microsoft.com/office/powerpoint/2010/main" val="1139175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3926266">
            <a:off x="11441574" y="4946241"/>
            <a:ext cx="7620799" cy="9018697"/>
          </a:xfrm>
          <a:prstGeom prst="rect">
            <a:avLst/>
          </a:prstGeom>
        </p:spPr>
      </p:pic>
      <p:pic>
        <p:nvPicPr>
          <p:cNvPr id="3" name="Picture 3"/>
          <p:cNvPicPr>
            <a:picLocks noChangeAspect="1"/>
          </p:cNvPicPr>
          <p:nvPr/>
        </p:nvPicPr>
        <p:blipFill>
          <a:blip r:embed="rId3">
            <a:alphaModFix amt="87000"/>
          </a:blip>
          <a:srcRect/>
          <a:stretch>
            <a:fillRect/>
          </a:stretch>
        </p:blipFill>
        <p:spPr>
          <a:xfrm rot="-5224584">
            <a:off x="-4146498" y="-4509349"/>
            <a:ext cx="7620799" cy="9018697"/>
          </a:xfrm>
          <a:prstGeom prst="rect">
            <a:avLst/>
          </a:prstGeom>
        </p:spPr>
      </p:pic>
      <p:sp>
        <p:nvSpPr>
          <p:cNvPr id="13" name="TextBox 6">
            <a:extLst>
              <a:ext uri="{FF2B5EF4-FFF2-40B4-BE49-F238E27FC236}">
                <a16:creationId xmlns:a16="http://schemas.microsoft.com/office/drawing/2014/main" id="{835D5D80-9E4A-4FB1-81C3-0D0C53D14793}"/>
              </a:ext>
            </a:extLst>
          </p:cNvPr>
          <p:cNvSpPr txBox="1"/>
          <p:nvPr/>
        </p:nvSpPr>
        <p:spPr>
          <a:xfrm>
            <a:off x="3581400" y="238489"/>
            <a:ext cx="14536271" cy="1154162"/>
          </a:xfrm>
          <a:prstGeom prst="rect">
            <a:avLst/>
          </a:prstGeom>
        </p:spPr>
        <p:txBody>
          <a:bodyPr wrap="square" lIns="0" tIns="0" rIns="0" bIns="0" rtlCol="0" anchor="t">
            <a:spAutoFit/>
          </a:bodyPr>
          <a:lstStyle/>
          <a:p>
            <a:pPr>
              <a:lnSpc>
                <a:spcPts val="9000"/>
              </a:lnSpc>
            </a:pPr>
            <a:r>
              <a:rPr lang="en-US" sz="7500" spc="225" dirty="0">
                <a:solidFill>
                  <a:srgbClr val="21384C"/>
                </a:solidFill>
                <a:latin typeface="Aileron Heavy" panose="020B0604020202020204" charset="0"/>
              </a:rPr>
              <a:t>Bottom up Integration</a:t>
            </a:r>
          </a:p>
        </p:txBody>
      </p:sp>
      <p:sp>
        <p:nvSpPr>
          <p:cNvPr id="8" name="TextBox 7">
            <a:extLst>
              <a:ext uri="{FF2B5EF4-FFF2-40B4-BE49-F238E27FC236}">
                <a16:creationId xmlns:a16="http://schemas.microsoft.com/office/drawing/2014/main" id="{71D54E13-5D77-4CCB-B85F-2D5F72EB912A}"/>
              </a:ext>
            </a:extLst>
          </p:cNvPr>
          <p:cNvSpPr txBox="1"/>
          <p:nvPr/>
        </p:nvSpPr>
        <p:spPr>
          <a:xfrm>
            <a:off x="1676400" y="2206452"/>
            <a:ext cx="12996582" cy="6118598"/>
          </a:xfrm>
          <a:prstGeom prst="rect">
            <a:avLst/>
          </a:prstGeom>
          <a:noFill/>
        </p:spPr>
        <p:txBody>
          <a:bodyPr wrap="square">
            <a:spAutoFit/>
          </a:bodyPr>
          <a:lstStyle/>
          <a:p>
            <a:pPr lvl="1">
              <a:lnSpc>
                <a:spcPct val="150000"/>
              </a:lnSpc>
            </a:pPr>
            <a:r>
              <a:rPr lang="en-US" sz="2400" dirty="0">
                <a:latin typeface="Aileron Regular" panose="020B0604020202020204" charset="0"/>
              </a:rPr>
              <a:t>In the bottom up strategy, each module at lower levels is tested with higher modules until all modules are tested. It takes help of Drivers for testing </a:t>
            </a:r>
          </a:p>
          <a:p>
            <a:pPr lvl="1">
              <a:lnSpc>
                <a:spcPct val="150000"/>
              </a:lnSpc>
              <a:buNone/>
            </a:pPr>
            <a:endParaRPr lang="en-US" sz="2400" dirty="0">
              <a:latin typeface="Aileron Regular" panose="020B0604020202020204" charset="0"/>
            </a:endParaRPr>
          </a:p>
          <a:p>
            <a:pPr>
              <a:lnSpc>
                <a:spcPct val="150000"/>
              </a:lnSpc>
              <a:buNone/>
            </a:pPr>
            <a:r>
              <a:rPr lang="en-US" sz="2400" b="1" dirty="0">
                <a:latin typeface="Aileron Regular" panose="020B0604020202020204" charset="0"/>
              </a:rPr>
              <a:t>Advantages:</a:t>
            </a:r>
            <a:r>
              <a:rPr lang="en-US" sz="2400" dirty="0">
                <a:latin typeface="Aileron Regular" panose="020B0604020202020204" charset="0"/>
              </a:rPr>
              <a:t> </a:t>
            </a:r>
          </a:p>
          <a:p>
            <a:pPr marL="800100" lvl="1" indent="-342900">
              <a:lnSpc>
                <a:spcPct val="150000"/>
              </a:lnSpc>
              <a:buFont typeface="Arial" panose="020B0604020202020204" pitchFamily="34" charset="0"/>
              <a:buChar char="•"/>
            </a:pPr>
            <a:r>
              <a:rPr lang="en-US" sz="2400" dirty="0">
                <a:latin typeface="Aileron Regular" panose="020B0604020202020204" charset="0"/>
              </a:rPr>
              <a:t>Fault localization is easier.</a:t>
            </a:r>
          </a:p>
          <a:p>
            <a:pPr marL="800100" lvl="1" indent="-342900">
              <a:lnSpc>
                <a:spcPct val="150000"/>
              </a:lnSpc>
              <a:buFont typeface="Arial" panose="020B0604020202020204" pitchFamily="34" charset="0"/>
              <a:buChar char="•"/>
            </a:pPr>
            <a:r>
              <a:rPr lang="en-US" sz="2400" dirty="0">
                <a:latin typeface="Aileron Regular" panose="020B0604020202020204" charset="0"/>
              </a:rPr>
              <a:t>No time  is wasted waiting for all modules to be developed unlike Big-bang approach</a:t>
            </a:r>
          </a:p>
          <a:p>
            <a:pPr>
              <a:lnSpc>
                <a:spcPct val="150000"/>
              </a:lnSpc>
              <a:buNone/>
            </a:pPr>
            <a:endParaRPr lang="en-US" sz="2400" b="1" dirty="0">
              <a:latin typeface="Aileron Regular" panose="020B0604020202020204" charset="0"/>
            </a:endParaRPr>
          </a:p>
          <a:p>
            <a:pPr>
              <a:lnSpc>
                <a:spcPct val="150000"/>
              </a:lnSpc>
              <a:buNone/>
            </a:pPr>
            <a:r>
              <a:rPr lang="en-US" sz="2400" b="1" dirty="0">
                <a:latin typeface="Aileron Regular" panose="020B0604020202020204" charset="0"/>
              </a:rPr>
              <a:t>Disadvantages:</a:t>
            </a:r>
          </a:p>
          <a:p>
            <a:pPr marL="800100" lvl="1" indent="-342900">
              <a:lnSpc>
                <a:spcPct val="150000"/>
              </a:lnSpc>
              <a:buFont typeface="Arial" panose="020B0604020202020204" pitchFamily="34" charset="0"/>
              <a:buChar char="•"/>
            </a:pPr>
            <a:r>
              <a:rPr lang="en-US" sz="2400" dirty="0">
                <a:latin typeface="Aileron Regular" panose="020B0604020202020204" charset="0"/>
              </a:rPr>
              <a:t>Critical modules (at the top level of software architecture) which control the flow of application are tested last and may be prone to defects.</a:t>
            </a:r>
          </a:p>
          <a:p>
            <a:pPr marL="800100" lvl="1" indent="-342900">
              <a:lnSpc>
                <a:spcPct val="150000"/>
              </a:lnSpc>
              <a:buFont typeface="Arial" panose="020B0604020202020204" pitchFamily="34" charset="0"/>
              <a:buChar char="•"/>
            </a:pPr>
            <a:r>
              <a:rPr lang="en-US" sz="2400" dirty="0">
                <a:latin typeface="Aileron Regular" panose="020B0604020202020204" charset="0"/>
              </a:rPr>
              <a:t>Early prototype is not possible</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723" y="8648700"/>
            <a:ext cx="3876675" cy="1225826"/>
          </a:xfrm>
          <a:prstGeom prst="rect">
            <a:avLst/>
          </a:prstGeom>
        </p:spPr>
      </p:pic>
    </p:spTree>
    <p:extLst>
      <p:ext uri="{BB962C8B-B14F-4D97-AF65-F5344CB8AC3E}">
        <p14:creationId xmlns:p14="http://schemas.microsoft.com/office/powerpoint/2010/main" val="3986914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1985</Words>
  <Application>Microsoft Office PowerPoint</Application>
  <PresentationFormat>Custom</PresentationFormat>
  <Paragraphs>154</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Aileron Regular</vt:lpstr>
      <vt:lpstr>Aileron Heavy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BLue White BG + Blobs Sales Presentation</dc:title>
  <cp:lastModifiedBy>Yogeswari Kannan</cp:lastModifiedBy>
  <cp:revision>57</cp:revision>
  <dcterms:created xsi:type="dcterms:W3CDTF">2006-08-16T00:00:00Z</dcterms:created>
  <dcterms:modified xsi:type="dcterms:W3CDTF">2023-05-28T10:23:36Z</dcterms:modified>
  <dc:identifier>DADyL4Dkous</dc:identifier>
</cp:coreProperties>
</file>