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79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5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A94F21-4F7E-87FA-78C7-9E94361997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DFC902A2-2C2E-BC4F-DA25-75E20971B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9DE4D6A8-BF59-110E-89B1-41A30F166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E6F8C-E2E5-47A2-945F-BD61DD33E37C}" type="datetimeFigureOut">
              <a:rPr lang="da-DK" smtClean="0"/>
              <a:t>03-01-2024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52CC034C-F6E4-39E5-D0E1-9D7C8317F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915ED5DB-90E2-0F2F-2EC3-4C564EE4E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42FE9-D8BE-4642-9873-E638DF22235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22287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5FAADB-55E6-BC67-C1C2-52A79B56D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6D041AF0-05B7-E10E-4B5B-C35EEE5AD5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24CBF84F-962D-E138-B553-BBC323BAD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E6F8C-E2E5-47A2-945F-BD61DD33E37C}" type="datetimeFigureOut">
              <a:rPr lang="da-DK" smtClean="0"/>
              <a:t>03-01-2024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F3E5F501-A958-6BC3-F1CB-2E97631C4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FE0F4509-C528-4253-397B-F0BDA1BBD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42FE9-D8BE-4642-9873-E638DF22235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67608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1C89EDB2-D059-926D-85E8-C3F2D9B5CE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8FA777D3-E867-343D-0138-770BB13939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3C65063C-9D03-1A02-C53C-F26A1499C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E6F8C-E2E5-47A2-945F-BD61DD33E37C}" type="datetimeFigureOut">
              <a:rPr lang="da-DK" smtClean="0"/>
              <a:t>03-01-2024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9F203FB3-542E-ED91-C71E-E91757BC6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9A100814-CD81-6C97-D143-B15D8C811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42FE9-D8BE-4642-9873-E638DF22235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49608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A61F5B-B332-AF00-FAC6-A4FAB963F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C4DB62AE-09A3-9CF6-CD0B-8FEFB6C43D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739AD55A-4999-3357-5406-5F9A21E07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E6F8C-E2E5-47A2-945F-BD61DD33E37C}" type="datetimeFigureOut">
              <a:rPr lang="da-DK" smtClean="0"/>
              <a:t>03-01-2024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5FA02CD9-4FE8-E1E6-F138-A7671CE89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151D1A68-A547-2ECE-4E01-48444EE24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42FE9-D8BE-4642-9873-E638DF22235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05783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F9966B-4909-869A-5616-E431CC78C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5BB14F8A-39BB-BA3D-E49E-263225FDAD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345F012E-EAFB-6978-947F-D2E18601C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E6F8C-E2E5-47A2-945F-BD61DD33E37C}" type="datetimeFigureOut">
              <a:rPr lang="da-DK" smtClean="0"/>
              <a:t>03-01-2024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4EB9E299-7F90-2DF2-22C7-7E732C849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93FDF76C-BE38-9C97-6F3A-46EE4C145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42FE9-D8BE-4642-9873-E638DF22235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27977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0EEC49-4D92-BD70-FB66-899FEB8A9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5FAF9CAC-640C-7909-4757-FAC306273D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5DCC48CC-6CB7-6329-D48F-1F919EC9D2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FAFE57F6-583E-48B6-31C7-808CC623A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E6F8C-E2E5-47A2-945F-BD61DD33E37C}" type="datetimeFigureOut">
              <a:rPr lang="da-DK" smtClean="0"/>
              <a:t>03-01-2024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C30DDE3F-AB7B-49FC-FE73-F65883E72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58578F4F-7330-C601-3200-59C0405C0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42FE9-D8BE-4642-9873-E638DF22235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49258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1D2587-10C5-67B9-4829-E4A181683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EE618607-266D-18A1-5259-57C1910B3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460C5669-C443-7CD6-E24A-8E86344FD1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7F89ED9F-4C6F-B555-4543-647132A67B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22D65359-5DDC-9935-DA48-425F7BA8F0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2DAA3B0A-BDF2-EAA6-2332-CBE8EEA80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E6F8C-E2E5-47A2-945F-BD61DD33E37C}" type="datetimeFigureOut">
              <a:rPr lang="da-DK" smtClean="0"/>
              <a:t>03-01-2024</a:t>
            </a:fld>
            <a:endParaRPr lang="da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B781938A-8521-FF16-DB1E-B809DAD24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13DA1DAE-F4B0-B92F-BD76-FFBCD6C24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42FE9-D8BE-4642-9873-E638DF22235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74171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978C34-D312-074B-0C9B-BE9415A13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4EA285EE-C52C-C8F6-6C34-95357B1AF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E6F8C-E2E5-47A2-945F-BD61DD33E37C}" type="datetimeFigureOut">
              <a:rPr lang="da-DK" smtClean="0"/>
              <a:t>03-01-2024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B0AD65E4-A884-BF75-6DDC-137F8AF3E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17A6D73A-9816-77DC-C9A3-9E84BC218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42FE9-D8BE-4642-9873-E638DF22235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49923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E599C85E-91EC-B401-36E0-B6C0D3A51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E6F8C-E2E5-47A2-945F-BD61DD33E37C}" type="datetimeFigureOut">
              <a:rPr lang="da-DK" smtClean="0"/>
              <a:t>03-01-2024</a:t>
            </a:fld>
            <a:endParaRPr lang="da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90971426-E235-90D0-06FF-9B4068AD0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06590D36-B01D-8348-371D-82DB21BEC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42FE9-D8BE-4642-9873-E638DF22235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36795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E923BE-083F-6C4E-20DE-D465E755A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37FCB8F-5E24-54B9-3CA2-6E37987B52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DA07A90B-67E9-CCCE-949C-31A4944E83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8F800854-B239-F88B-8D29-D4FAB3DFB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E6F8C-E2E5-47A2-945F-BD61DD33E37C}" type="datetimeFigureOut">
              <a:rPr lang="da-DK" smtClean="0"/>
              <a:t>03-01-2024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6289648F-FCA6-ADE1-6247-05251F60B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BCCD6BB8-340B-A1C3-47E6-DAE879C8F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42FE9-D8BE-4642-9873-E638DF22235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69917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A71145-035A-01AA-545D-342CC010A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635F2C3A-CA46-8B22-E66C-57AF6711DD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405DC6BA-A709-D027-E7D6-A22CDA2ABE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50272714-31D0-CEFD-F21A-228ACD258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E6F8C-E2E5-47A2-945F-BD61DD33E37C}" type="datetimeFigureOut">
              <a:rPr lang="da-DK" smtClean="0"/>
              <a:t>03-01-2024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8E4E8D66-730A-6183-5EFD-906208947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42FC4BC3-5906-F8C1-D426-E121FAC42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42FE9-D8BE-4642-9873-E638DF22235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30327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717A3DC9-099D-94A1-09DA-04243C3CC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3F88DE52-F34B-88F3-DC99-368308CEF9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D91EA0A8-13AD-83AE-C735-4EBCAA531D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5E6F8C-E2E5-47A2-945F-BD61DD33E37C}" type="datetimeFigureOut">
              <a:rPr lang="da-DK" smtClean="0"/>
              <a:t>03-01-2024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E24113E2-1F12-2AEB-EC79-58C815B817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A3D3FE3D-7048-F78A-2744-56558280F1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642FE9-D8BE-4642-9873-E638DF22235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83413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2D9679E-E0B0-4A69-BF86-04BFAB0E7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9B93ED-2031-4827-AC44-2EF039E32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48450D2-B74C-4E4F-B27E-4F01C54945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2081112"/>
            <a:ext cx="12048729" cy="4093306"/>
            <a:chOff x="1" y="2075420"/>
            <a:chExt cx="12048729" cy="4093306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BFA5BEA9-F658-4B94-8BBD-EB2631766A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B6AD3B1-5B72-44C0-BE0B-717B37AD0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E8BDD664-CFEF-4767-908E-4BF337E51D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82ABD5C0-3C05-4B22-B333-31678347C3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0983DBD-DEBE-4659-9509-DE9634F6AF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1A1BA02-1F5C-439A-84E7-63FA59745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0307E1DF-3DB9-26B5-819F-E9B18AB21E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9640" y="630936"/>
            <a:ext cx="5486400" cy="2819399"/>
          </a:xfrm>
          <a:noFill/>
        </p:spPr>
        <p:txBody>
          <a:bodyPr anchor="t">
            <a:normAutofit/>
          </a:bodyPr>
          <a:lstStyle/>
          <a:p>
            <a:pPr algn="l"/>
            <a:r>
              <a:rPr lang="da-DK" sz="4800">
                <a:solidFill>
                  <a:schemeClr val="bg1"/>
                </a:solidFill>
              </a:rPr>
              <a:t>Pythonic OOP and encapsulation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081587E-62A1-403B-A9FB-19F4971F30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D92BF22-1E20-476B-A385-6E2F4F716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7200000">
            <a:off x="7037257" y="2562815"/>
            <a:ext cx="3065910" cy="3065910"/>
          </a:xfrm>
          <a:prstGeom prst="ellipse">
            <a:avLst/>
          </a:prstGeom>
          <a:gradFill>
            <a:gsLst>
              <a:gs pos="0">
                <a:schemeClr val="tx2">
                  <a:lumMod val="75000"/>
                  <a:alpha val="1000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7B78A566-46A7-FD9B-0B3B-1580356464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21346" y="3522428"/>
            <a:ext cx="5291470" cy="2607079"/>
          </a:xfrm>
          <a:noFill/>
        </p:spPr>
        <p:txBody>
          <a:bodyPr anchor="t"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a-DK">
                <a:solidFill>
                  <a:schemeClr val="bg1"/>
                </a:solidFill>
              </a:rPr>
              <a:t>Objektorienteret Programmering: En Paradigme Revolution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da-DK">
                <a:solidFill>
                  <a:schemeClr val="bg1"/>
                </a:solidFill>
              </a:rPr>
              <a:t>Python's tilgang til OOP: Enkel, intuitiv og kraftfuld.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da-DK">
                <a:solidFill>
                  <a:schemeClr val="bg1"/>
                </a:solidFill>
              </a:rPr>
              <a:t>Fokus på 'objekter' - samlinger af data og metoder - frem for sekventielle instruktioner.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697EBBD-E15A-463A-999A-436F1950C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A9B6338-E9FB-4672-BCB1-07EB49B30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818DDCB0-FEF5-4684-8B04-0F14446C27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418A5F4-F7E2-483C-ACA6-D1E85FB865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B897A5E-5B77-4BDC-8DCF-2C874BE561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40DEE54-49AA-4E1D-874F-32E49739F6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988464A-7DD0-447A-8FD1-FDC434C52D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6F33659B-4C5F-49BA-ADB1-F88ED119FC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F3E8DC5-0145-404D-A90C-BFAD81722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6BE5ABBA-1606-460E-8301-2016AC22DA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3ECA3401-5F32-4DC7-B2CB-7EE9C399C0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322357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38F5530-DA31-4B62-8DF9-56A1A3B6B6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EFAF95-013F-4375-AAF4-033AC93F55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8735E28-7236-42D8-A5E1-A0F302FE8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3642881-D4B2-4CC2-A287-0FA0006F3A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01C50C6-CC43-4D9E-B2AB-F373712E43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6E7187D-0938-461D-BFC5-89EEF35062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934C951A-9754-438B-9D57-E6B93B6E4C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CCC8FCE-0563-4147-B2A2-7C81702EB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E68FC26-41A9-4C82-BE7F-E9344CDC4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FBB336D1-2562-4680-B29B-E22C603C0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EED3885-4010-4FBE-A045-DC59CAE782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3D74F45-ED22-46E8-8A8C-85550ED981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F675583-78ED-4BEC-8424-37068227E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9BD9726-207D-4725-AA6E-5147080D5B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B1A43941-4783-4A0B-9385-1952F9F89D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B4806F9C-3233-4FC3-B300-D5AA58A5CD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0E3F9FC-BB7B-433D-8A4F-1BCFA582E0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406F394-9D6F-4986-A3AF-6EF16DEDE6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4F98CF1-0C8F-435D-846B-D3C506378F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781ACDD-4A0F-4369-A468-3FEC355F8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BB34D61-E762-4862-9DA8-702D97A362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554C1639-37DB-F19C-4949-19DD0DEF5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0936"/>
            <a:ext cx="5465064" cy="5626947"/>
          </a:xfrm>
          <a:noFill/>
        </p:spPr>
        <p:txBody>
          <a:bodyPr anchor="ctr">
            <a:normAutofit/>
          </a:bodyPr>
          <a:lstStyle/>
          <a:p>
            <a:r>
              <a:rPr lang="da-DK" sz="4800" b="1" i="0">
                <a:solidFill>
                  <a:schemeClr val="bg1"/>
                </a:solidFill>
                <a:effectLst/>
                <a:latin typeface="Söhne"/>
              </a:rPr>
              <a:t>Afsluttende Bemærkninger</a:t>
            </a:r>
            <a:endParaRPr lang="da-DK" sz="4800">
              <a:solidFill>
                <a:schemeClr val="bg1"/>
              </a:solidFill>
            </a:endParaRP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3570D44A-72BE-B5A5-9716-ED933EF924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2152" y="630936"/>
            <a:ext cx="4978592" cy="5626957"/>
          </a:xfrm>
          <a:noFill/>
        </p:spPr>
        <p:txBody>
          <a:bodyPr anchor="ctr">
            <a:normAutofit/>
          </a:bodyPr>
          <a:lstStyle/>
          <a:p>
            <a:r>
              <a:rPr lang="da-DK" sz="1800">
                <a:solidFill>
                  <a:schemeClr val="bg1"/>
                </a:solidFill>
              </a:rPr>
              <a:t>Objektorienteret Programmering: En Stærk Værktøjskasse</a:t>
            </a:r>
          </a:p>
          <a:p>
            <a:pPr lvl="1"/>
            <a:r>
              <a:rPr lang="da-DK" sz="1800">
                <a:solidFill>
                  <a:schemeClr val="bg1"/>
                </a:solidFill>
              </a:rPr>
              <a:t>Python giver en klar og effektiv implementering af OOP.</a:t>
            </a:r>
          </a:p>
          <a:p>
            <a:pPr lvl="1"/>
            <a:r>
              <a:rPr lang="da-DK" sz="1800">
                <a:solidFill>
                  <a:schemeClr val="bg1"/>
                </a:solidFill>
              </a:rPr>
              <a:t>Anvendelse af OOP-principper fører til mere robust og fleksibel kode.</a:t>
            </a:r>
          </a:p>
        </p:txBody>
      </p:sp>
    </p:spTree>
    <p:extLst>
      <p:ext uri="{BB962C8B-B14F-4D97-AF65-F5344CB8AC3E}">
        <p14:creationId xmlns:p14="http://schemas.microsoft.com/office/powerpoint/2010/main" val="2460684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73D3AEB-8AA3-481D-9F6F-B80FE58DD5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BD9FE98-387B-4EC6-A44D-C6F923034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CFB420D-223A-4357-AA4A-003C6C2A70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69B6719-4A3A-4DEC-A190-6611A41B42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C65BFA3-0719-427B-8870-26748E61E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EBB203FB-4E3E-4392-BC79-3EA2FEE318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7C2D5BB-49AB-47DE-BA4F-97FAA54370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8" name="Oval 17">
            <a:extLst>
              <a:ext uri="{FF2B5EF4-FFF2-40B4-BE49-F238E27FC236}">
                <a16:creationId xmlns:a16="http://schemas.microsoft.com/office/drawing/2014/main" id="{205D069A-295F-435F-8B39-14D44D9869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4500000">
            <a:off x="99103" y="203612"/>
            <a:ext cx="6233807" cy="6233807"/>
          </a:xfrm>
          <a:prstGeom prst="ellipse">
            <a:avLst/>
          </a:prstGeom>
          <a:noFill/>
          <a:ln w="31750">
            <a:gradFill>
              <a:gsLst>
                <a:gs pos="0">
                  <a:schemeClr val="tx2">
                    <a:lumMod val="60000"/>
                    <a:lumOff val="40000"/>
                    <a:alpha val="20000"/>
                  </a:schemeClr>
                </a:gs>
                <a:gs pos="100000">
                  <a:schemeClr val="tx2">
                    <a:lumMod val="50000"/>
                    <a:alpha val="20000"/>
                  </a:schemeClr>
                </a:gs>
              </a:gsLst>
              <a:lin ang="5400000" scaled="1"/>
            </a:gra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8EE8C08-E849-A936-4AD5-5D26908EC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998" y="1913353"/>
            <a:ext cx="4782199" cy="3567072"/>
          </a:xfrm>
          <a:noFill/>
        </p:spPr>
        <p:txBody>
          <a:bodyPr anchor="ctr">
            <a:normAutofit/>
          </a:bodyPr>
          <a:lstStyle/>
          <a:p>
            <a:r>
              <a:rPr lang="da-DK" sz="4800" b="1" i="0">
                <a:solidFill>
                  <a:schemeClr val="bg1"/>
                </a:solidFill>
                <a:effectLst/>
                <a:latin typeface="Söhne"/>
              </a:rPr>
              <a:t>OOP Grundlæggende</a:t>
            </a:r>
            <a:endParaRPr lang="da-DK" sz="4800">
              <a:solidFill>
                <a:schemeClr val="bg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4925E00-1519-483D-BEDE-3DB840745A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86A47AA-3999-4EE6-BC5C-502DAE57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261D1278-3E86-430E-AC17-ECC407520B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A6A6D283-6CA9-43BF-B874-D4398E7BB2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B0A4FFB-2DB0-4461-87AD-20DBE6BCE7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438731F8-C740-4802-8967-656BE04E9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AC26F14B-F98B-4B7D-AF0B-24D840F67A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A745027-6B11-4363-8A2E-CB8EB38E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BA55DA09-A260-44A9-B1D9-FAC678AD8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0D6225A-20C6-43EE-9E11-2D9FC11925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F11E7EE-ABBB-40C5-AD9F-7228BA656C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8AA5D5FF-9E03-4A84-8627-0E744F5FC5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779B0A55-6A7C-E869-4E74-A46FFF1D32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9693" y="1913352"/>
            <a:ext cx="5191051" cy="3652807"/>
          </a:xfrm>
          <a:noFill/>
        </p:spPr>
        <p:txBody>
          <a:bodyPr anchor="ctr">
            <a:normAutofit/>
          </a:bodyPr>
          <a:lstStyle/>
          <a:p>
            <a:r>
              <a:rPr lang="da-DK" sz="1800">
                <a:solidFill>
                  <a:schemeClr val="bg1"/>
                </a:solidFill>
              </a:rPr>
              <a:t>Klasser - Byggestenene i OOP</a:t>
            </a:r>
          </a:p>
          <a:p>
            <a:pPr lvl="1"/>
            <a:r>
              <a:rPr lang="da-DK" sz="1800">
                <a:solidFill>
                  <a:schemeClr val="bg1"/>
                </a:solidFill>
              </a:rPr>
              <a:t>Klasser definerer objekters struktur og adfærd.</a:t>
            </a:r>
          </a:p>
          <a:p>
            <a:pPr lvl="1"/>
            <a:r>
              <a:rPr lang="da-DK" sz="1800">
                <a:solidFill>
                  <a:schemeClr val="bg1"/>
                </a:solidFill>
              </a:rPr>
              <a:t>Tænk på klasser som 'skabeloner' til at skabe ensartede objekter.</a:t>
            </a:r>
          </a:p>
          <a:p>
            <a:r>
              <a:rPr lang="da-DK" sz="1800">
                <a:solidFill>
                  <a:schemeClr val="bg1"/>
                </a:solidFill>
              </a:rPr>
              <a:t>Objekter - Konkrete Instanser</a:t>
            </a:r>
          </a:p>
          <a:p>
            <a:pPr lvl="1"/>
            <a:r>
              <a:rPr lang="da-DK" sz="1800">
                <a:solidFill>
                  <a:schemeClr val="bg1"/>
                </a:solidFill>
              </a:rPr>
              <a:t>Objekter er specifikke eksempler eller 'instanser' af en klasse.</a:t>
            </a:r>
          </a:p>
          <a:p>
            <a:r>
              <a:rPr lang="da-DK" sz="1800">
                <a:solidFill>
                  <a:schemeClr val="bg1"/>
                </a:solidFill>
              </a:rPr>
              <a:t>Arv - Udvidelse og Tilpasning</a:t>
            </a:r>
          </a:p>
          <a:p>
            <a:pPr lvl="1"/>
            <a:r>
              <a:rPr lang="da-DK" sz="1800">
                <a:solidFill>
                  <a:schemeClr val="bg1"/>
                </a:solidFill>
              </a:rPr>
              <a:t>Arv tillader nye klasser at overtage egenskaber fra eksisterende klasser, hvilket fremmer genbrugbarhed.</a:t>
            </a:r>
          </a:p>
        </p:txBody>
      </p:sp>
    </p:spTree>
    <p:extLst>
      <p:ext uri="{BB962C8B-B14F-4D97-AF65-F5344CB8AC3E}">
        <p14:creationId xmlns:p14="http://schemas.microsoft.com/office/powerpoint/2010/main" val="153182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15">
            <a:extLst>
              <a:ext uri="{FF2B5EF4-FFF2-40B4-BE49-F238E27FC236}">
                <a16:creationId xmlns:a16="http://schemas.microsoft.com/office/drawing/2014/main" id="{D7A453D2-15D8-4403-815F-291FA1634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17">
            <a:extLst>
              <a:ext uri="{FF2B5EF4-FFF2-40B4-BE49-F238E27FC236}">
                <a16:creationId xmlns:a16="http://schemas.microsoft.com/office/drawing/2014/main" id="{8161EA6B-09CA-445B-AB0D-8DF76FA92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19">
            <a:extLst>
              <a:ext uri="{FF2B5EF4-FFF2-40B4-BE49-F238E27FC236}">
                <a16:creationId xmlns:a16="http://schemas.microsoft.com/office/drawing/2014/main" id="{74E65F23-789E-4CB9-B34F-46A85E25D6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CA207F7-3B67-4EA2-8EC5-1260B55A07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21">
              <a:extLst>
                <a:ext uri="{FF2B5EF4-FFF2-40B4-BE49-F238E27FC236}">
                  <a16:creationId xmlns:a16="http://schemas.microsoft.com/office/drawing/2014/main" id="{AD4CC450-51C3-4A41-B2B1-68A15D57C5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ED62506D-F8E8-4C55-B160-D4FE898504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E6004793-0083-43B9-81A2-20F71D2C7D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53D192AA-AFCB-470F-B66A-18815C3525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9079B0CF-0B4C-42A9-9769-3AC0A34FA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BE949FA2-7EE9-EB1D-57CD-CB1969FF2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0936"/>
            <a:ext cx="5260992" cy="2096756"/>
          </a:xfrm>
          <a:noFill/>
        </p:spPr>
        <p:txBody>
          <a:bodyPr anchor="t">
            <a:normAutofit/>
          </a:bodyPr>
          <a:lstStyle/>
          <a:p>
            <a:r>
              <a:rPr lang="da-DK" sz="4800" b="1" i="0">
                <a:solidFill>
                  <a:schemeClr val="bg1"/>
                </a:solidFill>
                <a:effectLst/>
                <a:latin typeface="Söhne"/>
              </a:rPr>
              <a:t>Klasse 'Person' - Struktur</a:t>
            </a:r>
            <a:endParaRPr lang="da-DK" sz="4800">
              <a:solidFill>
                <a:schemeClr val="bg1"/>
              </a:solidFill>
            </a:endParaRP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10FD171-68BD-ECA4-3018-44A9CCC903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6" y="630936"/>
            <a:ext cx="5064191" cy="2096769"/>
          </a:xfrm>
          <a:noFill/>
        </p:spPr>
        <p:txBody>
          <a:bodyPr anchor="t">
            <a:normAutofit/>
          </a:bodyPr>
          <a:lstStyle/>
          <a:p>
            <a:r>
              <a:rPr lang="da-DK" sz="1800">
                <a:solidFill>
                  <a:schemeClr val="bg1"/>
                </a:solidFill>
              </a:rPr>
              <a:t>Klasse 'Person': En Simpel Model</a:t>
            </a:r>
          </a:p>
          <a:p>
            <a:pPr lvl="1"/>
            <a:r>
              <a:rPr lang="da-DK" sz="1800">
                <a:solidFill>
                  <a:schemeClr val="bg1"/>
                </a:solidFill>
              </a:rPr>
              <a:t>Definerer grundlæggende egenskaber: navn og alder.</a:t>
            </a:r>
          </a:p>
          <a:p>
            <a:pPr lvl="1"/>
            <a:r>
              <a:rPr lang="da-DK" sz="1800">
                <a:solidFill>
                  <a:schemeClr val="bg1"/>
                </a:solidFill>
              </a:rPr>
              <a:t>Deklaration af private attributter: _navn og _alder for at beskytte data.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8114C98-A349-4111-A123-E8EAB86ABE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70FB431-AE18-414D-92F4-1D12D1991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24467063-D74E-4D42-8790-B9F6D69584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A1D19BAC-1681-47BC-AAF5-92FAFFF6F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94347C2B-E846-452C-97AA-7E254FC1C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10EA2B35-7959-4C2A-84AA-FF5D94FED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E2D3D3F2-ABBB-4453-B1C5-1BEBF7E4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8214E4A5-A0D2-42C4-8D14-D2A7E495F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494D7A0-6B21-41E8-A7D3-0033BBB79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1E141D7D-32B0-448E-A666-EA8703AFC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D87E268-6345-420F-8B97-B37ED0410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35E1622E-7FA6-4760-A2BF-A8105EBF7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Billede 10">
            <a:extLst>
              <a:ext uri="{FF2B5EF4-FFF2-40B4-BE49-F238E27FC236}">
                <a16:creationId xmlns:a16="http://schemas.microsoft.com/office/drawing/2014/main" id="{853A1C1C-6009-531E-7F9F-E3C1F96B0D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359" y="3394798"/>
            <a:ext cx="10843065" cy="2247472"/>
          </a:xfrm>
          <a:prstGeom prst="rect">
            <a:avLst/>
          </a:prstGeom>
        </p:spPr>
      </p:pic>
      <p:grpSp>
        <p:nvGrpSpPr>
          <p:cNvPr id="44" name="Group 43">
            <a:extLst>
              <a:ext uri="{FF2B5EF4-FFF2-40B4-BE49-F238E27FC236}">
                <a16:creationId xmlns:a16="http://schemas.microsoft.com/office/drawing/2014/main" id="{4043ADFC-DC2E-40D2-954D-4A13B908DA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475716" y="3029889"/>
            <a:ext cx="304800" cy="429768"/>
            <a:chOff x="215328" y="-46937"/>
            <a:chExt cx="304800" cy="2773841"/>
          </a:xfrm>
        </p:grpSpPr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975E7D3-10F5-4E53-902F-9E79C98C22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BDC51AAB-5A3B-4730-B8AC-46C96AC0B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03A6F2D9-1476-4E35-988D-D4CCB15C8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CE17F678-D5C6-49BF-933D-1E65F69B3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10790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Triangle 32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F451A30-466B-4996-9BA5-CD6ABCC6D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DB103F9-A256-2AB5-187E-925D5AEF9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305" y="3415754"/>
            <a:ext cx="9471956" cy="1137111"/>
          </a:xfrm>
        </p:spPr>
        <p:txBody>
          <a:bodyPr>
            <a:normAutofit/>
          </a:bodyPr>
          <a:lstStyle/>
          <a:p>
            <a:r>
              <a:rPr lang="da-DK" sz="5400" b="1" i="0">
                <a:effectLst/>
                <a:latin typeface="Söhne"/>
              </a:rPr>
              <a:t>Klasse 'Person' - Implementering</a:t>
            </a:r>
            <a:endParaRPr lang="da-DK" sz="5400"/>
          </a:p>
        </p:txBody>
      </p:sp>
      <p:pic>
        <p:nvPicPr>
          <p:cNvPr id="6" name="Billede 5">
            <a:extLst>
              <a:ext uri="{FF2B5EF4-FFF2-40B4-BE49-F238E27FC236}">
                <a16:creationId xmlns:a16="http://schemas.microsoft.com/office/drawing/2014/main" id="{5BCA152D-3BE0-B794-765E-2E23BDFAD9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304" y="1619077"/>
            <a:ext cx="7745969" cy="1175251"/>
          </a:xfrm>
          <a:prstGeom prst="rect">
            <a:avLst/>
          </a:prstGeom>
        </p:spPr>
      </p:pic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EFCFD8B3-C769-225F-741F-87CA7EA9E7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9304" y="4612943"/>
            <a:ext cx="7745969" cy="1408222"/>
          </a:xfrm>
        </p:spPr>
        <p:txBody>
          <a:bodyPr anchor="t">
            <a:normAutofit/>
          </a:bodyPr>
          <a:lstStyle/>
          <a:p>
            <a:r>
              <a:rPr lang="da-DK" sz="2000"/>
              <a:t>Oprettelse af Person-objekter</a:t>
            </a:r>
          </a:p>
          <a:p>
            <a:pPr lvl="1"/>
            <a:r>
              <a:rPr lang="da-DK" sz="2000"/>
              <a:t>Konstruktøren __init__ initialiserer nye instanser.</a:t>
            </a:r>
          </a:p>
          <a:p>
            <a:pPr lvl="1"/>
            <a:r>
              <a:rPr lang="da-DK" sz="2000"/>
              <a:t>Private attributter sikrer, at adgang og ændringer kontrolleres.</a:t>
            </a:r>
          </a:p>
        </p:txBody>
      </p:sp>
    </p:spTree>
    <p:extLst>
      <p:ext uri="{BB962C8B-B14F-4D97-AF65-F5344CB8AC3E}">
        <p14:creationId xmlns:p14="http://schemas.microsoft.com/office/powerpoint/2010/main" val="1877537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7DC14DB-B8F9-4B8E-BB6F-1CC0293C9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8C5EC73-3999-4CE9-A304-0A33B43114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3621FEA-44E1-45C2-A17F-9C6A4BCE4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56AA652-7A5F-489D-84BF-DA2C202C8A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B6FD365-E0AC-425B-96DE-D08EEFCAF5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8C2D383F-2F6F-406F-B10F-7C9E84392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44D9159-3557-49A5-ACF5-5AA6388C8C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E0F3C549-4033-4887-B44D-CA5C50ACB9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12CBEFD8-FB3E-4769-BCF7-D58E440C03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7B15D645-CAC7-46F1-BA18-D731D08909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DF268E0-ACCF-492F-8275-1F0AA256B3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11B9E42-44B3-4EBD-8F71-13C6ED340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C63748F2-877D-4C3C-8AEB-59CC1F705C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39D52DA-0AA6-474D-966F-FB4C5F5B5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D800825-8618-4241-8589-CB2AE17CF7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DC953D31-C1A7-4FC4-8CDF-85E2F34AB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10F141FE-87E1-4A1E-97A5-B072042E0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4523F37A-A07A-4CAC-AFC1-3FA4FD4BFC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388A387D-82C8-40B7-BADA-6BDBD9B3B1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EB29A9F-593B-416C-AC64-DE56AE976C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44A393C6-4F1D-4472-A646-B2BADD561C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9C472095-6163-E5EE-BC1C-8F281E78A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0936"/>
            <a:ext cx="4615782" cy="5509815"/>
          </a:xfrm>
          <a:noFill/>
        </p:spPr>
        <p:txBody>
          <a:bodyPr anchor="t">
            <a:normAutofit/>
          </a:bodyPr>
          <a:lstStyle/>
          <a:p>
            <a:r>
              <a:rPr lang="da-DK" sz="4800" b="1" i="0">
                <a:solidFill>
                  <a:schemeClr val="bg1"/>
                </a:solidFill>
                <a:effectLst/>
                <a:latin typeface="Söhne"/>
              </a:rPr>
              <a:t>Forståelse af @property</a:t>
            </a:r>
            <a:endParaRPr lang="da-DK" sz="4800">
              <a:solidFill>
                <a:schemeClr val="bg1"/>
              </a:solidFill>
            </a:endParaRP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B453981A-361F-7ECC-FB3D-231A9A8F9A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7490" y="630936"/>
            <a:ext cx="5251275" cy="2321430"/>
          </a:xfrm>
          <a:noFill/>
        </p:spPr>
        <p:txBody>
          <a:bodyPr anchor="t">
            <a:normAutofit/>
          </a:bodyPr>
          <a:lstStyle/>
          <a:p>
            <a:r>
              <a:rPr lang="da-DK" sz="1800">
                <a:solidFill>
                  <a:schemeClr val="bg1"/>
                </a:solidFill>
              </a:rPr>
              <a:t>@property - Smart Datahåndtering</a:t>
            </a:r>
          </a:p>
          <a:p>
            <a:pPr lvl="1"/>
            <a:r>
              <a:rPr lang="da-DK" sz="1800">
                <a:solidFill>
                  <a:schemeClr val="bg1"/>
                </a:solidFill>
              </a:rPr>
              <a:t>Gør det muligt at tilgå private attributter sikkert.</a:t>
            </a:r>
          </a:p>
          <a:p>
            <a:pPr lvl="1"/>
            <a:r>
              <a:rPr lang="da-DK" sz="1800">
                <a:solidFill>
                  <a:schemeClr val="bg1"/>
                </a:solidFill>
              </a:rPr>
              <a:t>Getter- og setter-metoder til at læse og ændre data.</a:t>
            </a:r>
          </a:p>
        </p:txBody>
      </p:sp>
      <p:pic>
        <p:nvPicPr>
          <p:cNvPr id="7" name="Billede 6">
            <a:extLst>
              <a:ext uri="{FF2B5EF4-FFF2-40B4-BE49-F238E27FC236}">
                <a16:creationId xmlns:a16="http://schemas.microsoft.com/office/drawing/2014/main" id="{A7E3889D-4999-10AA-AF9A-4235DA1AEB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7491" y="3612018"/>
            <a:ext cx="5333454" cy="1997471"/>
          </a:xfrm>
          <a:prstGeom prst="rect">
            <a:avLst/>
          </a:prstGeom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2757059B-A060-4555-B961-797AA6304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5489258" y="3253797"/>
            <a:ext cx="304800" cy="429768"/>
            <a:chOff x="215328" y="-46937"/>
            <a:chExt cx="304800" cy="2773841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1DD569E-1458-4AA2-875F-F51E4AA61D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680E026-8A1D-4CAD-B172-5CA26DA2FC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940A28C-3425-48AA-A774-1742E44AA4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2680C588-659B-46A5-9267-3755740CE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446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E05A9D-916C-10E4-61FF-5B74C53DE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93" y="741391"/>
            <a:ext cx="4597747" cy="1616203"/>
          </a:xfrm>
        </p:spPr>
        <p:txBody>
          <a:bodyPr anchor="b">
            <a:normAutofit/>
          </a:bodyPr>
          <a:lstStyle/>
          <a:p>
            <a:r>
              <a:rPr lang="da-DK" sz="3200" b="1" i="0">
                <a:effectLst/>
                <a:latin typeface="Söhne"/>
              </a:rPr>
              <a:t>Implementering af Getter og Setter</a:t>
            </a:r>
            <a:endParaRPr lang="da-DK" sz="320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A3F8FEC6-A964-69FF-23EB-30DF4CF38A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693" y="2533476"/>
            <a:ext cx="4597746" cy="3447832"/>
          </a:xfrm>
        </p:spPr>
        <p:txBody>
          <a:bodyPr anchor="t">
            <a:normAutofit/>
          </a:bodyPr>
          <a:lstStyle/>
          <a:p>
            <a:r>
              <a:rPr lang="da-DK" sz="2000"/>
              <a:t>Styring af Adgang til Attributter</a:t>
            </a:r>
          </a:p>
          <a:p>
            <a:pPr lvl="1"/>
            <a:r>
              <a:rPr lang="da-DK" sz="2000"/>
              <a:t>Brug af @property for at definere getters og setters.</a:t>
            </a:r>
          </a:p>
          <a:p>
            <a:pPr lvl="1"/>
            <a:r>
              <a:rPr lang="da-DK" sz="2000"/>
              <a:t>Eksempler på validering i setter-metoder for at sikre dataintegritet.</a:t>
            </a:r>
          </a:p>
        </p:txBody>
      </p:sp>
      <p:pic>
        <p:nvPicPr>
          <p:cNvPr id="7" name="Billede 6">
            <a:extLst>
              <a:ext uri="{FF2B5EF4-FFF2-40B4-BE49-F238E27FC236}">
                <a16:creationId xmlns:a16="http://schemas.microsoft.com/office/drawing/2014/main" id="{3737FD32-700D-17B5-91BD-B83EE465E7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1" y="2056374"/>
            <a:ext cx="5319062" cy="2670169"/>
          </a:xfrm>
          <a:prstGeom prst="rect">
            <a:avLst/>
          </a:prstGeom>
        </p:spPr>
      </p:pic>
      <p:grpSp>
        <p:nvGrpSpPr>
          <p:cNvPr id="40" name="Group 11">
            <a:extLst>
              <a:ext uri="{FF2B5EF4-FFF2-40B4-BE49-F238E27FC236}">
                <a16:creationId xmlns:a16="http://schemas.microsoft.com/office/drawing/2014/main" id="{1FD67D68-9B83-C338-8342-3348D8F223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5025" y="6737718"/>
            <a:ext cx="12207200" cy="123363"/>
            <a:chOff x="-5025" y="6737718"/>
            <a:chExt cx="12207200" cy="123363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E397F34-6B84-0D3B-0F29-B1D134B3B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13">
              <a:extLst>
                <a:ext uri="{FF2B5EF4-FFF2-40B4-BE49-F238E27FC236}">
                  <a16:creationId xmlns:a16="http://schemas.microsoft.com/office/drawing/2014/main" id="{9BD98075-BFC1-BE9C-7FB7-23FE55E433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8439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8953E74-D241-4DDF-8508-F0365EA13A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C3C901A-B2F4-4A3C-BCDD-7C8D587ECA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12192000" cy="2371134"/>
          </a:xfrm>
          <a:custGeom>
            <a:avLst/>
            <a:gdLst>
              <a:gd name="connsiteX0" fmla="*/ 0 w 12192000"/>
              <a:gd name="connsiteY0" fmla="*/ 0 h 2515690"/>
              <a:gd name="connsiteX1" fmla="*/ 170442 w 12192000"/>
              <a:gd name="connsiteY1" fmla="*/ 96074 h 2515690"/>
              <a:gd name="connsiteX2" fmla="*/ 424739 w 12192000"/>
              <a:gd name="connsiteY2" fmla="*/ 224865 h 2515690"/>
              <a:gd name="connsiteX3" fmla="*/ 748273 w 12192000"/>
              <a:gd name="connsiteY3" fmla="*/ 373939 h 2515690"/>
              <a:gd name="connsiteX4" fmla="*/ 1037058 w 12192000"/>
              <a:gd name="connsiteY4" fmla="*/ 499994 h 2515690"/>
              <a:gd name="connsiteX5" fmla="*/ 1101312 w 12192000"/>
              <a:gd name="connsiteY5" fmla="*/ 428540 h 2515690"/>
              <a:gd name="connsiteX6" fmla="*/ 1367071 w 12192000"/>
              <a:gd name="connsiteY6" fmla="*/ 516118 h 2515690"/>
              <a:gd name="connsiteX7" fmla="*/ 2189943 w 12192000"/>
              <a:gd name="connsiteY7" fmla="*/ 794533 h 2515690"/>
              <a:gd name="connsiteX8" fmla="*/ 2390329 w 12192000"/>
              <a:gd name="connsiteY8" fmla="*/ 920897 h 2515690"/>
              <a:gd name="connsiteX9" fmla="*/ 2459570 w 12192000"/>
              <a:gd name="connsiteY9" fmla="*/ 983740 h 2515690"/>
              <a:gd name="connsiteX10" fmla="*/ 2503252 w 12192000"/>
              <a:gd name="connsiteY10" fmla="*/ 1000151 h 2515690"/>
              <a:gd name="connsiteX11" fmla="*/ 2503252 w 12192000"/>
              <a:gd name="connsiteY11" fmla="*/ 1008273 h 2515690"/>
              <a:gd name="connsiteX12" fmla="*/ 2511191 w 12192000"/>
              <a:gd name="connsiteY12" fmla="*/ 1009499 h 2515690"/>
              <a:gd name="connsiteX13" fmla="*/ 2565029 w 12192000"/>
              <a:gd name="connsiteY13" fmla="*/ 1015977 h 2515690"/>
              <a:gd name="connsiteX14" fmla="*/ 2593745 w 12192000"/>
              <a:gd name="connsiteY14" fmla="*/ 1019963 h 2515690"/>
              <a:gd name="connsiteX15" fmla="*/ 2591015 w 12192000"/>
              <a:gd name="connsiteY15" fmla="*/ 1019651 h 2515690"/>
              <a:gd name="connsiteX16" fmla="*/ 2590137 w 12192000"/>
              <a:gd name="connsiteY16" fmla="*/ 1019549 h 2515690"/>
              <a:gd name="connsiteX17" fmla="*/ 2589021 w 12192000"/>
              <a:gd name="connsiteY17" fmla="*/ 1019424 h 2515690"/>
              <a:gd name="connsiteX18" fmla="*/ 2591015 w 12192000"/>
              <a:gd name="connsiteY18" fmla="*/ 1019651 h 2515690"/>
              <a:gd name="connsiteX19" fmla="*/ 2602385 w 12192000"/>
              <a:gd name="connsiteY19" fmla="*/ 1020975 h 2515690"/>
              <a:gd name="connsiteX20" fmla="*/ 2614445 w 12192000"/>
              <a:gd name="connsiteY20" fmla="*/ 1022389 h 2515690"/>
              <a:gd name="connsiteX21" fmla="*/ 2614445 w 12192000"/>
              <a:gd name="connsiteY21" fmla="*/ 1020966 h 2515690"/>
              <a:gd name="connsiteX22" fmla="*/ 2676661 w 12192000"/>
              <a:gd name="connsiteY22" fmla="*/ 1029355 h 2515690"/>
              <a:gd name="connsiteX23" fmla="*/ 2788597 w 12192000"/>
              <a:gd name="connsiteY23" fmla="*/ 1048926 h 2515690"/>
              <a:gd name="connsiteX24" fmla="*/ 2812742 w 12192000"/>
              <a:gd name="connsiteY24" fmla="*/ 1057667 h 2515690"/>
              <a:gd name="connsiteX25" fmla="*/ 2970201 w 12192000"/>
              <a:gd name="connsiteY25" fmla="*/ 949091 h 2515690"/>
              <a:gd name="connsiteX26" fmla="*/ 3030610 w 12192000"/>
              <a:gd name="connsiteY26" fmla="*/ 1049340 h 2515690"/>
              <a:gd name="connsiteX27" fmla="*/ 3058913 w 12192000"/>
              <a:gd name="connsiteY27" fmla="*/ 1048085 h 2515690"/>
              <a:gd name="connsiteX28" fmla="*/ 3072697 w 12192000"/>
              <a:gd name="connsiteY28" fmla="*/ 1045316 h 2515690"/>
              <a:gd name="connsiteX29" fmla="*/ 3083305 w 12192000"/>
              <a:gd name="connsiteY29" fmla="*/ 1040550 h 2515690"/>
              <a:gd name="connsiteX30" fmla="*/ 3125603 w 12192000"/>
              <a:gd name="connsiteY30" fmla="*/ 1004583 h 2515690"/>
              <a:gd name="connsiteX31" fmla="*/ 3385106 w 12192000"/>
              <a:gd name="connsiteY31" fmla="*/ 1042233 h 2515690"/>
              <a:gd name="connsiteX32" fmla="*/ 3424945 w 12192000"/>
              <a:gd name="connsiteY32" fmla="*/ 1065268 h 2515690"/>
              <a:gd name="connsiteX33" fmla="*/ 3436948 w 12192000"/>
              <a:gd name="connsiteY33" fmla="*/ 1068018 h 2515690"/>
              <a:gd name="connsiteX34" fmla="*/ 3466714 w 12192000"/>
              <a:gd name="connsiteY34" fmla="*/ 1063419 h 2515690"/>
              <a:gd name="connsiteX35" fmla="*/ 3550909 w 12192000"/>
              <a:gd name="connsiteY35" fmla="*/ 1044511 h 2515690"/>
              <a:gd name="connsiteX36" fmla="*/ 3555900 w 12192000"/>
              <a:gd name="connsiteY36" fmla="*/ 1041996 h 2515690"/>
              <a:gd name="connsiteX37" fmla="*/ 3625978 w 12192000"/>
              <a:gd name="connsiteY37" fmla="*/ 1023459 h 2515690"/>
              <a:gd name="connsiteX38" fmla="*/ 3632465 w 12192000"/>
              <a:gd name="connsiteY38" fmla="*/ 1023522 h 2515690"/>
              <a:gd name="connsiteX39" fmla="*/ 3649063 w 12192000"/>
              <a:gd name="connsiteY39" fmla="*/ 1018726 h 2515690"/>
              <a:gd name="connsiteX40" fmla="*/ 3805954 w 12192000"/>
              <a:gd name="connsiteY40" fmla="*/ 917517 h 2515690"/>
              <a:gd name="connsiteX41" fmla="*/ 4020506 w 12192000"/>
              <a:gd name="connsiteY41" fmla="*/ 816231 h 2515690"/>
              <a:gd name="connsiteX42" fmla="*/ 4233682 w 12192000"/>
              <a:gd name="connsiteY42" fmla="*/ 799511 h 2515690"/>
              <a:gd name="connsiteX43" fmla="*/ 4306552 w 12192000"/>
              <a:gd name="connsiteY43" fmla="*/ 610207 h 2515690"/>
              <a:gd name="connsiteX44" fmla="*/ 4816604 w 12192000"/>
              <a:gd name="connsiteY44" fmla="*/ 773163 h 2515690"/>
              <a:gd name="connsiteX45" fmla="*/ 4916502 w 12192000"/>
              <a:gd name="connsiteY45" fmla="*/ 788104 h 2515690"/>
              <a:gd name="connsiteX46" fmla="*/ 5224415 w 12192000"/>
              <a:gd name="connsiteY46" fmla="*/ 674418 h 2515690"/>
              <a:gd name="connsiteX47" fmla="*/ 5274077 w 12192000"/>
              <a:gd name="connsiteY47" fmla="*/ 655978 h 2515690"/>
              <a:gd name="connsiteX48" fmla="*/ 5371217 w 12192000"/>
              <a:gd name="connsiteY48" fmla="*/ 614372 h 2515690"/>
              <a:gd name="connsiteX49" fmla="*/ 5364523 w 12192000"/>
              <a:gd name="connsiteY49" fmla="*/ 502501 h 2515690"/>
              <a:gd name="connsiteX50" fmla="*/ 5457871 w 12192000"/>
              <a:gd name="connsiteY50" fmla="*/ 558285 h 2515690"/>
              <a:gd name="connsiteX51" fmla="*/ 5750580 w 12192000"/>
              <a:gd name="connsiteY51" fmla="*/ 663503 h 2515690"/>
              <a:gd name="connsiteX52" fmla="*/ 5976618 w 12192000"/>
              <a:gd name="connsiteY52" fmla="*/ 582652 h 2515690"/>
              <a:gd name="connsiteX53" fmla="*/ 6009346 w 12192000"/>
              <a:gd name="connsiteY53" fmla="*/ 559470 h 2515690"/>
              <a:gd name="connsiteX54" fmla="*/ 6069735 w 12192000"/>
              <a:gd name="connsiteY54" fmla="*/ 587803 h 2515690"/>
              <a:gd name="connsiteX55" fmla="*/ 6270319 w 12192000"/>
              <a:gd name="connsiteY55" fmla="*/ 643982 h 2515690"/>
              <a:gd name="connsiteX56" fmla="*/ 6406781 w 12192000"/>
              <a:gd name="connsiteY56" fmla="*/ 672327 h 2515690"/>
              <a:gd name="connsiteX57" fmla="*/ 6469508 w 12192000"/>
              <a:gd name="connsiteY57" fmla="*/ 708574 h 2515690"/>
              <a:gd name="connsiteX58" fmla="*/ 6515869 w 12192000"/>
              <a:gd name="connsiteY58" fmla="*/ 715738 h 2515690"/>
              <a:gd name="connsiteX59" fmla="*/ 6725938 w 12192000"/>
              <a:gd name="connsiteY59" fmla="*/ 691128 h 2515690"/>
              <a:gd name="connsiteX60" fmla="*/ 6778240 w 12192000"/>
              <a:gd name="connsiteY60" fmla="*/ 678998 h 2515690"/>
              <a:gd name="connsiteX61" fmla="*/ 6806944 w 12192000"/>
              <a:gd name="connsiteY61" fmla="*/ 646178 h 2515690"/>
              <a:gd name="connsiteX62" fmla="*/ 6830632 w 12192000"/>
              <a:gd name="connsiteY62" fmla="*/ 633915 h 2515690"/>
              <a:gd name="connsiteX63" fmla="*/ 6858072 w 12192000"/>
              <a:gd name="connsiteY63" fmla="*/ 646178 h 2515690"/>
              <a:gd name="connsiteX64" fmla="*/ 6891322 w 12192000"/>
              <a:gd name="connsiteY64" fmla="*/ 678998 h 2515690"/>
              <a:gd name="connsiteX65" fmla="*/ 6951905 w 12192000"/>
              <a:gd name="connsiteY65" fmla="*/ 691128 h 2515690"/>
              <a:gd name="connsiteX66" fmla="*/ 7195246 w 12192000"/>
              <a:gd name="connsiteY66" fmla="*/ 715738 h 2515690"/>
              <a:gd name="connsiteX67" fmla="*/ 7248949 w 12192000"/>
              <a:gd name="connsiteY67" fmla="*/ 708574 h 2515690"/>
              <a:gd name="connsiteX68" fmla="*/ 7321609 w 12192000"/>
              <a:gd name="connsiteY68" fmla="*/ 672327 h 2515690"/>
              <a:gd name="connsiteX69" fmla="*/ 7479684 w 12192000"/>
              <a:gd name="connsiteY69" fmla="*/ 643982 h 2515690"/>
              <a:gd name="connsiteX70" fmla="*/ 7712035 w 12192000"/>
              <a:gd name="connsiteY70" fmla="*/ 587803 h 2515690"/>
              <a:gd name="connsiteX71" fmla="*/ 7781987 w 12192000"/>
              <a:gd name="connsiteY71" fmla="*/ 559470 h 2515690"/>
              <a:gd name="connsiteX72" fmla="*/ 7819900 w 12192000"/>
              <a:gd name="connsiteY72" fmla="*/ 582652 h 2515690"/>
              <a:gd name="connsiteX73" fmla="*/ 8081736 w 12192000"/>
              <a:gd name="connsiteY73" fmla="*/ 663503 h 2515690"/>
              <a:gd name="connsiteX74" fmla="*/ 8420801 w 12192000"/>
              <a:gd name="connsiteY74" fmla="*/ 558285 h 2515690"/>
              <a:gd name="connsiteX75" fmla="*/ 8528933 w 12192000"/>
              <a:gd name="connsiteY75" fmla="*/ 502501 h 2515690"/>
              <a:gd name="connsiteX76" fmla="*/ 8521178 w 12192000"/>
              <a:gd name="connsiteY76" fmla="*/ 614372 h 2515690"/>
              <a:gd name="connsiteX77" fmla="*/ 8633702 w 12192000"/>
              <a:gd name="connsiteY77" fmla="*/ 655978 h 2515690"/>
              <a:gd name="connsiteX78" fmla="*/ 8691231 w 12192000"/>
              <a:gd name="connsiteY78" fmla="*/ 674418 h 2515690"/>
              <a:gd name="connsiteX79" fmla="*/ 9047908 w 12192000"/>
              <a:gd name="connsiteY79" fmla="*/ 788104 h 2515690"/>
              <a:gd name="connsiteX80" fmla="*/ 9163628 w 12192000"/>
              <a:gd name="connsiteY80" fmla="*/ 773163 h 2515690"/>
              <a:gd name="connsiteX81" fmla="*/ 9754459 w 12192000"/>
              <a:gd name="connsiteY81" fmla="*/ 610207 h 2515690"/>
              <a:gd name="connsiteX82" fmla="*/ 9838868 w 12192000"/>
              <a:gd name="connsiteY82" fmla="*/ 799511 h 2515690"/>
              <a:gd name="connsiteX83" fmla="*/ 10085808 w 12192000"/>
              <a:gd name="connsiteY83" fmla="*/ 816231 h 2515690"/>
              <a:gd name="connsiteX84" fmla="*/ 10334338 w 12192000"/>
              <a:gd name="connsiteY84" fmla="*/ 917517 h 2515690"/>
              <a:gd name="connsiteX85" fmla="*/ 10516076 w 12192000"/>
              <a:gd name="connsiteY85" fmla="*/ 1018726 h 2515690"/>
              <a:gd name="connsiteX86" fmla="*/ 10535302 w 12192000"/>
              <a:gd name="connsiteY86" fmla="*/ 1023522 h 2515690"/>
              <a:gd name="connsiteX87" fmla="*/ 10542819 w 12192000"/>
              <a:gd name="connsiteY87" fmla="*/ 1023458 h 2515690"/>
              <a:gd name="connsiteX88" fmla="*/ 10623994 w 12192000"/>
              <a:gd name="connsiteY88" fmla="*/ 1041996 h 2515690"/>
              <a:gd name="connsiteX89" fmla="*/ 10629774 w 12192000"/>
              <a:gd name="connsiteY89" fmla="*/ 1044511 h 2515690"/>
              <a:gd name="connsiteX90" fmla="*/ 10727305 w 12192000"/>
              <a:gd name="connsiteY90" fmla="*/ 1063419 h 2515690"/>
              <a:gd name="connsiteX91" fmla="*/ 10761785 w 12192000"/>
              <a:gd name="connsiteY91" fmla="*/ 1068017 h 2515690"/>
              <a:gd name="connsiteX92" fmla="*/ 10775688 w 12192000"/>
              <a:gd name="connsiteY92" fmla="*/ 1065268 h 2515690"/>
              <a:gd name="connsiteX93" fmla="*/ 10821837 w 12192000"/>
              <a:gd name="connsiteY93" fmla="*/ 1042232 h 2515690"/>
              <a:gd name="connsiteX94" fmla="*/ 11122438 w 12192000"/>
              <a:gd name="connsiteY94" fmla="*/ 1004583 h 2515690"/>
              <a:gd name="connsiteX95" fmla="*/ 11171433 w 12192000"/>
              <a:gd name="connsiteY95" fmla="*/ 1040550 h 2515690"/>
              <a:gd name="connsiteX96" fmla="*/ 11183724 w 12192000"/>
              <a:gd name="connsiteY96" fmla="*/ 1045316 h 2515690"/>
              <a:gd name="connsiteX97" fmla="*/ 11199690 w 12192000"/>
              <a:gd name="connsiteY97" fmla="*/ 1048085 h 2515690"/>
              <a:gd name="connsiteX98" fmla="*/ 11232475 w 12192000"/>
              <a:gd name="connsiteY98" fmla="*/ 1049340 h 2515690"/>
              <a:gd name="connsiteX99" fmla="*/ 11302451 w 12192000"/>
              <a:gd name="connsiteY99" fmla="*/ 949091 h 2515690"/>
              <a:gd name="connsiteX100" fmla="*/ 11484849 w 12192000"/>
              <a:gd name="connsiteY100" fmla="*/ 1057667 h 2515690"/>
              <a:gd name="connsiteX101" fmla="*/ 11512818 w 12192000"/>
              <a:gd name="connsiteY101" fmla="*/ 1048926 h 2515690"/>
              <a:gd name="connsiteX102" fmla="*/ 11642481 w 12192000"/>
              <a:gd name="connsiteY102" fmla="*/ 1029355 h 2515690"/>
              <a:gd name="connsiteX103" fmla="*/ 11714551 w 12192000"/>
              <a:gd name="connsiteY103" fmla="*/ 1020966 h 2515690"/>
              <a:gd name="connsiteX104" fmla="*/ 11714551 w 12192000"/>
              <a:gd name="connsiteY104" fmla="*/ 1022389 h 2515690"/>
              <a:gd name="connsiteX105" fmla="*/ 11728519 w 12192000"/>
              <a:gd name="connsiteY105" fmla="*/ 1020975 h 2515690"/>
              <a:gd name="connsiteX106" fmla="*/ 11741691 w 12192000"/>
              <a:gd name="connsiteY106" fmla="*/ 1019651 h 2515690"/>
              <a:gd name="connsiteX107" fmla="*/ 11743999 w 12192000"/>
              <a:gd name="connsiteY107" fmla="*/ 1019424 h 2515690"/>
              <a:gd name="connsiteX108" fmla="*/ 11742709 w 12192000"/>
              <a:gd name="connsiteY108" fmla="*/ 1019549 h 2515690"/>
              <a:gd name="connsiteX109" fmla="*/ 11741691 w 12192000"/>
              <a:gd name="connsiteY109" fmla="*/ 1019651 h 2515690"/>
              <a:gd name="connsiteX110" fmla="*/ 11738529 w 12192000"/>
              <a:gd name="connsiteY110" fmla="*/ 1019963 h 2515690"/>
              <a:gd name="connsiteX111" fmla="*/ 11771791 w 12192000"/>
              <a:gd name="connsiteY111" fmla="*/ 1015977 h 2515690"/>
              <a:gd name="connsiteX112" fmla="*/ 11834157 w 12192000"/>
              <a:gd name="connsiteY112" fmla="*/ 1009499 h 2515690"/>
              <a:gd name="connsiteX113" fmla="*/ 11843354 w 12192000"/>
              <a:gd name="connsiteY113" fmla="*/ 1008273 h 2515690"/>
              <a:gd name="connsiteX114" fmla="*/ 11843354 w 12192000"/>
              <a:gd name="connsiteY114" fmla="*/ 1000151 h 2515690"/>
              <a:gd name="connsiteX115" fmla="*/ 11893955 w 12192000"/>
              <a:gd name="connsiteY115" fmla="*/ 983740 h 2515690"/>
              <a:gd name="connsiteX116" fmla="*/ 11974160 w 12192000"/>
              <a:gd name="connsiteY116" fmla="*/ 920897 h 2515690"/>
              <a:gd name="connsiteX117" fmla="*/ 12143531 w 12192000"/>
              <a:gd name="connsiteY117" fmla="*/ 823664 h 2515690"/>
              <a:gd name="connsiteX118" fmla="*/ 12192000 w 12192000"/>
              <a:gd name="connsiteY118" fmla="*/ 801163 h 2515690"/>
              <a:gd name="connsiteX119" fmla="*/ 12192000 w 12192000"/>
              <a:gd name="connsiteY119" fmla="*/ 2515690 h 2515690"/>
              <a:gd name="connsiteX120" fmla="*/ 0 w 12192000"/>
              <a:gd name="connsiteY120" fmla="*/ 2515690 h 2515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</a:cxnLst>
            <a:rect l="l" t="t" r="r" b="b"/>
            <a:pathLst>
              <a:path w="12192000" h="2515690">
                <a:moveTo>
                  <a:pt x="0" y="0"/>
                </a:moveTo>
                <a:lnTo>
                  <a:pt x="170442" y="96074"/>
                </a:lnTo>
                <a:cubicBezTo>
                  <a:pt x="323315" y="179510"/>
                  <a:pt x="418777" y="223899"/>
                  <a:pt x="424739" y="224865"/>
                </a:cubicBezTo>
                <a:cubicBezTo>
                  <a:pt x="573781" y="248496"/>
                  <a:pt x="654649" y="314572"/>
                  <a:pt x="748273" y="373939"/>
                </a:cubicBezTo>
                <a:cubicBezTo>
                  <a:pt x="830321" y="425631"/>
                  <a:pt x="917271" y="480784"/>
                  <a:pt x="1037058" y="499994"/>
                </a:cubicBezTo>
                <a:cubicBezTo>
                  <a:pt x="1195925" y="525362"/>
                  <a:pt x="1048105" y="445478"/>
                  <a:pt x="1101312" y="428540"/>
                </a:cubicBezTo>
                <a:cubicBezTo>
                  <a:pt x="1188473" y="458169"/>
                  <a:pt x="1274625" y="505369"/>
                  <a:pt x="1367071" y="516118"/>
                </a:cubicBezTo>
                <a:cubicBezTo>
                  <a:pt x="1701323" y="554463"/>
                  <a:pt x="1964451" y="648887"/>
                  <a:pt x="2189943" y="794533"/>
                </a:cubicBezTo>
                <a:cubicBezTo>
                  <a:pt x="2255082" y="836300"/>
                  <a:pt x="2357481" y="862342"/>
                  <a:pt x="2390329" y="920897"/>
                </a:cubicBezTo>
                <a:cubicBezTo>
                  <a:pt x="2406050" y="949359"/>
                  <a:pt x="2430126" y="969285"/>
                  <a:pt x="2459570" y="983740"/>
                </a:cubicBezTo>
                <a:lnTo>
                  <a:pt x="2503252" y="1000151"/>
                </a:lnTo>
                <a:lnTo>
                  <a:pt x="2503252" y="1008273"/>
                </a:lnTo>
                <a:lnTo>
                  <a:pt x="2511191" y="1009499"/>
                </a:lnTo>
                <a:cubicBezTo>
                  <a:pt x="2529847" y="1011974"/>
                  <a:pt x="2562849" y="1015701"/>
                  <a:pt x="2565029" y="1015977"/>
                </a:cubicBezTo>
                <a:cubicBezTo>
                  <a:pt x="2610845" y="1021778"/>
                  <a:pt x="2601577" y="1020837"/>
                  <a:pt x="2593745" y="1019963"/>
                </a:cubicBezTo>
                <a:lnTo>
                  <a:pt x="2591015" y="1019651"/>
                </a:lnTo>
                <a:lnTo>
                  <a:pt x="2590137" y="1019549"/>
                </a:lnTo>
                <a:cubicBezTo>
                  <a:pt x="2588203" y="1019326"/>
                  <a:pt x="2588125" y="1019321"/>
                  <a:pt x="2589021" y="1019424"/>
                </a:cubicBezTo>
                <a:lnTo>
                  <a:pt x="2591015" y="1019651"/>
                </a:lnTo>
                <a:lnTo>
                  <a:pt x="2602385" y="1020975"/>
                </a:lnTo>
                <a:lnTo>
                  <a:pt x="2614445" y="1022389"/>
                </a:lnTo>
                <a:lnTo>
                  <a:pt x="2614445" y="1020966"/>
                </a:lnTo>
                <a:lnTo>
                  <a:pt x="2676661" y="1029355"/>
                </a:lnTo>
                <a:cubicBezTo>
                  <a:pt x="2715592" y="1034194"/>
                  <a:pt x="2753901" y="1039695"/>
                  <a:pt x="2788597" y="1048926"/>
                </a:cubicBezTo>
                <a:lnTo>
                  <a:pt x="2812742" y="1057667"/>
                </a:lnTo>
                <a:lnTo>
                  <a:pt x="2970201" y="949091"/>
                </a:lnTo>
                <a:cubicBezTo>
                  <a:pt x="3052785" y="982961"/>
                  <a:pt x="2996105" y="1020057"/>
                  <a:pt x="3030610" y="1049340"/>
                </a:cubicBezTo>
                <a:cubicBezTo>
                  <a:pt x="3039005" y="1048442"/>
                  <a:pt x="3049621" y="1048500"/>
                  <a:pt x="3058913" y="1048085"/>
                </a:cubicBezTo>
                <a:lnTo>
                  <a:pt x="3072697" y="1045316"/>
                </a:lnTo>
                <a:lnTo>
                  <a:pt x="3083305" y="1040550"/>
                </a:lnTo>
                <a:lnTo>
                  <a:pt x="3125603" y="1004583"/>
                </a:lnTo>
                <a:cubicBezTo>
                  <a:pt x="3221669" y="925596"/>
                  <a:pt x="3242489" y="937564"/>
                  <a:pt x="3385106" y="1042233"/>
                </a:cubicBezTo>
                <a:cubicBezTo>
                  <a:pt x="3399403" y="1052670"/>
                  <a:pt x="3412529" y="1060209"/>
                  <a:pt x="3424945" y="1065268"/>
                </a:cubicBezTo>
                <a:lnTo>
                  <a:pt x="3436948" y="1068018"/>
                </a:lnTo>
                <a:lnTo>
                  <a:pt x="3466714" y="1063419"/>
                </a:lnTo>
                <a:lnTo>
                  <a:pt x="3550909" y="1044511"/>
                </a:lnTo>
                <a:lnTo>
                  <a:pt x="3555900" y="1041996"/>
                </a:lnTo>
                <a:cubicBezTo>
                  <a:pt x="3573827" y="1033454"/>
                  <a:pt x="3594382" y="1025941"/>
                  <a:pt x="3625978" y="1023459"/>
                </a:cubicBezTo>
                <a:lnTo>
                  <a:pt x="3632465" y="1023522"/>
                </a:lnTo>
                <a:lnTo>
                  <a:pt x="3649063" y="1018726"/>
                </a:lnTo>
                <a:cubicBezTo>
                  <a:pt x="3741849" y="989371"/>
                  <a:pt x="3810578" y="953657"/>
                  <a:pt x="3805954" y="917517"/>
                </a:cubicBezTo>
                <a:cubicBezTo>
                  <a:pt x="4031729" y="953901"/>
                  <a:pt x="4031729" y="953901"/>
                  <a:pt x="4020506" y="816231"/>
                </a:cubicBezTo>
                <a:cubicBezTo>
                  <a:pt x="4171643" y="865324"/>
                  <a:pt x="4206308" y="864422"/>
                  <a:pt x="4233682" y="799511"/>
                </a:cubicBezTo>
                <a:cubicBezTo>
                  <a:pt x="4260226" y="737017"/>
                  <a:pt x="4254728" y="668575"/>
                  <a:pt x="4306552" y="610207"/>
                </a:cubicBezTo>
                <a:cubicBezTo>
                  <a:pt x="4495313" y="657923"/>
                  <a:pt x="4699922" y="667347"/>
                  <a:pt x="4816604" y="773163"/>
                </a:cubicBezTo>
                <a:cubicBezTo>
                  <a:pt x="4834734" y="789836"/>
                  <a:pt x="4890507" y="799946"/>
                  <a:pt x="4916502" y="788104"/>
                </a:cubicBezTo>
                <a:cubicBezTo>
                  <a:pt x="5013526" y="746101"/>
                  <a:pt x="5238129" y="796871"/>
                  <a:pt x="5224415" y="674418"/>
                </a:cubicBezTo>
                <a:cubicBezTo>
                  <a:pt x="5223051" y="659300"/>
                  <a:pt x="5240524" y="644890"/>
                  <a:pt x="5274077" y="655978"/>
                </a:cubicBezTo>
                <a:cubicBezTo>
                  <a:pt x="5388582" y="694066"/>
                  <a:pt x="5367022" y="644784"/>
                  <a:pt x="5371217" y="614372"/>
                </a:cubicBezTo>
                <a:cubicBezTo>
                  <a:pt x="5375856" y="577567"/>
                  <a:pt x="5319010" y="537578"/>
                  <a:pt x="5364523" y="502501"/>
                </a:cubicBezTo>
                <a:cubicBezTo>
                  <a:pt x="5425408" y="508891"/>
                  <a:pt x="5433299" y="538191"/>
                  <a:pt x="5457871" y="558285"/>
                </a:cubicBezTo>
                <a:cubicBezTo>
                  <a:pt x="5530352" y="617005"/>
                  <a:pt x="5609566" y="664386"/>
                  <a:pt x="5750580" y="663503"/>
                </a:cubicBezTo>
                <a:cubicBezTo>
                  <a:pt x="5864519" y="662926"/>
                  <a:pt x="5966527" y="666650"/>
                  <a:pt x="5976618" y="582652"/>
                </a:cubicBezTo>
                <a:cubicBezTo>
                  <a:pt x="5978145" y="569455"/>
                  <a:pt x="5990792" y="562346"/>
                  <a:pt x="6009346" y="559470"/>
                </a:cubicBezTo>
                <a:cubicBezTo>
                  <a:pt x="6030639" y="568485"/>
                  <a:pt x="6052592" y="577083"/>
                  <a:pt x="6069735" y="587803"/>
                </a:cubicBezTo>
                <a:cubicBezTo>
                  <a:pt x="6126182" y="623812"/>
                  <a:pt x="6196945" y="634730"/>
                  <a:pt x="6270319" y="643982"/>
                </a:cubicBezTo>
                <a:cubicBezTo>
                  <a:pt x="6317101" y="649940"/>
                  <a:pt x="6363466" y="657107"/>
                  <a:pt x="6406781" y="672327"/>
                </a:cubicBezTo>
                <a:cubicBezTo>
                  <a:pt x="6433586" y="681598"/>
                  <a:pt x="6454928" y="693402"/>
                  <a:pt x="6469508" y="708574"/>
                </a:cubicBezTo>
                <a:cubicBezTo>
                  <a:pt x="6482729" y="721786"/>
                  <a:pt x="6496225" y="725422"/>
                  <a:pt x="6515869" y="715738"/>
                </a:cubicBezTo>
                <a:cubicBezTo>
                  <a:pt x="6572200" y="688353"/>
                  <a:pt x="6639257" y="676241"/>
                  <a:pt x="6725938" y="691128"/>
                </a:cubicBezTo>
                <a:cubicBezTo>
                  <a:pt x="6752109" y="695629"/>
                  <a:pt x="6772625" y="691505"/>
                  <a:pt x="6778240" y="678998"/>
                </a:cubicBezTo>
                <a:cubicBezTo>
                  <a:pt x="6784286" y="665981"/>
                  <a:pt x="6794269" y="655280"/>
                  <a:pt x="6806944" y="646178"/>
                </a:cubicBezTo>
                <a:lnTo>
                  <a:pt x="6830632" y="633915"/>
                </a:lnTo>
                <a:lnTo>
                  <a:pt x="6858072" y="646178"/>
                </a:lnTo>
                <a:cubicBezTo>
                  <a:pt x="6872754" y="655280"/>
                  <a:pt x="6884317" y="665981"/>
                  <a:pt x="6891322" y="678998"/>
                </a:cubicBezTo>
                <a:cubicBezTo>
                  <a:pt x="6897826" y="691505"/>
                  <a:pt x="6921592" y="695629"/>
                  <a:pt x="6951905" y="691128"/>
                </a:cubicBezTo>
                <a:cubicBezTo>
                  <a:pt x="7052317" y="676241"/>
                  <a:pt x="7129994" y="688353"/>
                  <a:pt x="7195246" y="715738"/>
                </a:cubicBezTo>
                <a:cubicBezTo>
                  <a:pt x="7217999" y="725422"/>
                  <a:pt x="7233634" y="721786"/>
                  <a:pt x="7248949" y="708574"/>
                </a:cubicBezTo>
                <a:cubicBezTo>
                  <a:pt x="7265838" y="693402"/>
                  <a:pt x="7290560" y="681598"/>
                  <a:pt x="7321609" y="672327"/>
                </a:cubicBezTo>
                <a:cubicBezTo>
                  <a:pt x="7371785" y="657107"/>
                  <a:pt x="7425493" y="649940"/>
                  <a:pt x="7479684" y="643982"/>
                </a:cubicBezTo>
                <a:cubicBezTo>
                  <a:pt x="7564679" y="634730"/>
                  <a:pt x="7646649" y="623812"/>
                  <a:pt x="7712035" y="587803"/>
                </a:cubicBezTo>
                <a:cubicBezTo>
                  <a:pt x="7731892" y="577083"/>
                  <a:pt x="7757322" y="568485"/>
                  <a:pt x="7781987" y="559470"/>
                </a:cubicBezTo>
                <a:cubicBezTo>
                  <a:pt x="7803481" y="562346"/>
                  <a:pt x="7818130" y="569455"/>
                  <a:pt x="7819900" y="582652"/>
                </a:cubicBezTo>
                <a:cubicBezTo>
                  <a:pt x="7831588" y="666650"/>
                  <a:pt x="7949751" y="662926"/>
                  <a:pt x="8081736" y="663503"/>
                </a:cubicBezTo>
                <a:cubicBezTo>
                  <a:pt x="8245081" y="664386"/>
                  <a:pt x="8336842" y="617005"/>
                  <a:pt x="8420801" y="558285"/>
                </a:cubicBezTo>
                <a:cubicBezTo>
                  <a:pt x="8449265" y="538191"/>
                  <a:pt x="8458404" y="508890"/>
                  <a:pt x="8528933" y="502501"/>
                </a:cubicBezTo>
                <a:cubicBezTo>
                  <a:pt x="8581654" y="537578"/>
                  <a:pt x="8515805" y="577567"/>
                  <a:pt x="8521178" y="614372"/>
                </a:cubicBezTo>
                <a:cubicBezTo>
                  <a:pt x="8526038" y="644784"/>
                  <a:pt x="8501063" y="694066"/>
                  <a:pt x="8633702" y="655978"/>
                </a:cubicBezTo>
                <a:cubicBezTo>
                  <a:pt x="8672570" y="644890"/>
                  <a:pt x="8692811" y="659300"/>
                  <a:pt x="8691231" y="674418"/>
                </a:cubicBezTo>
                <a:cubicBezTo>
                  <a:pt x="8675345" y="796871"/>
                  <a:pt x="8935518" y="746101"/>
                  <a:pt x="9047908" y="788104"/>
                </a:cubicBezTo>
                <a:cubicBezTo>
                  <a:pt x="9078021" y="799946"/>
                  <a:pt x="9142627" y="789836"/>
                  <a:pt x="9163628" y="773163"/>
                </a:cubicBezTo>
                <a:cubicBezTo>
                  <a:pt x="9298789" y="667347"/>
                  <a:pt x="9535801" y="657923"/>
                  <a:pt x="9754459" y="610207"/>
                </a:cubicBezTo>
                <a:cubicBezTo>
                  <a:pt x="9814490" y="668575"/>
                  <a:pt x="9808123" y="737017"/>
                  <a:pt x="9838868" y="799511"/>
                </a:cubicBezTo>
                <a:cubicBezTo>
                  <a:pt x="9870579" y="864422"/>
                  <a:pt x="9910733" y="865324"/>
                  <a:pt x="10085808" y="816231"/>
                </a:cubicBezTo>
                <a:cubicBezTo>
                  <a:pt x="10072804" y="953901"/>
                  <a:pt x="10072804" y="953901"/>
                  <a:pt x="10334338" y="917517"/>
                </a:cubicBezTo>
                <a:cubicBezTo>
                  <a:pt x="10328982" y="953657"/>
                  <a:pt x="10408594" y="989371"/>
                  <a:pt x="10516076" y="1018726"/>
                </a:cubicBezTo>
                <a:lnTo>
                  <a:pt x="10535302" y="1023522"/>
                </a:lnTo>
                <a:lnTo>
                  <a:pt x="10542819" y="1023458"/>
                </a:lnTo>
                <a:cubicBezTo>
                  <a:pt x="10579419" y="1025941"/>
                  <a:pt x="10603227" y="1033454"/>
                  <a:pt x="10623994" y="1041996"/>
                </a:cubicBezTo>
                <a:lnTo>
                  <a:pt x="10629774" y="1044511"/>
                </a:lnTo>
                <a:lnTo>
                  <a:pt x="10727305" y="1063419"/>
                </a:lnTo>
                <a:lnTo>
                  <a:pt x="10761785" y="1068017"/>
                </a:lnTo>
                <a:lnTo>
                  <a:pt x="10775688" y="1065268"/>
                </a:lnTo>
                <a:cubicBezTo>
                  <a:pt x="10790070" y="1060209"/>
                  <a:pt x="10805275" y="1052670"/>
                  <a:pt x="10821837" y="1042232"/>
                </a:cubicBezTo>
                <a:cubicBezTo>
                  <a:pt x="10987041" y="937564"/>
                  <a:pt x="11011156" y="925596"/>
                  <a:pt x="11122438" y="1004583"/>
                </a:cubicBezTo>
                <a:lnTo>
                  <a:pt x="11171433" y="1040550"/>
                </a:lnTo>
                <a:lnTo>
                  <a:pt x="11183724" y="1045316"/>
                </a:lnTo>
                <a:lnTo>
                  <a:pt x="11199690" y="1048085"/>
                </a:lnTo>
                <a:cubicBezTo>
                  <a:pt x="11210452" y="1048499"/>
                  <a:pt x="11222752" y="1048442"/>
                  <a:pt x="11232475" y="1049340"/>
                </a:cubicBezTo>
                <a:cubicBezTo>
                  <a:pt x="11272445" y="1020057"/>
                  <a:pt x="11206789" y="982961"/>
                  <a:pt x="11302451" y="949091"/>
                </a:cubicBezTo>
                <a:lnTo>
                  <a:pt x="11484849" y="1057667"/>
                </a:lnTo>
                <a:lnTo>
                  <a:pt x="11512818" y="1048926"/>
                </a:lnTo>
                <a:cubicBezTo>
                  <a:pt x="11553007" y="1039695"/>
                  <a:pt x="11597385" y="1034194"/>
                  <a:pt x="11642481" y="1029355"/>
                </a:cubicBezTo>
                <a:lnTo>
                  <a:pt x="11714551" y="1020966"/>
                </a:lnTo>
                <a:lnTo>
                  <a:pt x="11714551" y="1022389"/>
                </a:lnTo>
                <a:lnTo>
                  <a:pt x="11728519" y="1020975"/>
                </a:lnTo>
                <a:lnTo>
                  <a:pt x="11741691" y="1019651"/>
                </a:lnTo>
                <a:lnTo>
                  <a:pt x="11743999" y="1019424"/>
                </a:lnTo>
                <a:cubicBezTo>
                  <a:pt x="11745037" y="1019320"/>
                  <a:pt x="11744948" y="1019326"/>
                  <a:pt x="11742709" y="1019549"/>
                </a:cubicBezTo>
                <a:lnTo>
                  <a:pt x="11741691" y="1019651"/>
                </a:lnTo>
                <a:lnTo>
                  <a:pt x="11738529" y="1019963"/>
                </a:lnTo>
                <a:cubicBezTo>
                  <a:pt x="11729455" y="1020837"/>
                  <a:pt x="11718720" y="1021778"/>
                  <a:pt x="11771791" y="1015977"/>
                </a:cubicBezTo>
                <a:cubicBezTo>
                  <a:pt x="11774317" y="1015701"/>
                  <a:pt x="11812546" y="1011974"/>
                  <a:pt x="11834157" y="1009499"/>
                </a:cubicBezTo>
                <a:lnTo>
                  <a:pt x="11843354" y="1008273"/>
                </a:lnTo>
                <a:lnTo>
                  <a:pt x="11843354" y="1000151"/>
                </a:lnTo>
                <a:lnTo>
                  <a:pt x="11893955" y="983740"/>
                </a:lnTo>
                <a:cubicBezTo>
                  <a:pt x="11928061" y="969285"/>
                  <a:pt x="11955951" y="949359"/>
                  <a:pt x="11974160" y="920897"/>
                </a:cubicBezTo>
                <a:cubicBezTo>
                  <a:pt x="12002698" y="876981"/>
                  <a:pt x="12076554" y="851353"/>
                  <a:pt x="12143531" y="823664"/>
                </a:cubicBezTo>
                <a:lnTo>
                  <a:pt x="12192000" y="801163"/>
                </a:lnTo>
                <a:lnTo>
                  <a:pt x="12192000" y="2515690"/>
                </a:lnTo>
                <a:lnTo>
                  <a:pt x="0" y="251569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2DCA62E-277B-FE7A-117B-E31DAE2F6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0275"/>
          </a:xfrm>
        </p:spPr>
        <p:txBody>
          <a:bodyPr>
            <a:normAutofit/>
          </a:bodyPr>
          <a:lstStyle/>
          <a:p>
            <a:r>
              <a:rPr lang="da-DK" b="1" i="0">
                <a:effectLst/>
                <a:latin typeface="Söhne"/>
              </a:rPr>
              <a:t>Anvendelse af Klasse 'Person'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A6BDFC1A-290A-CFD6-CE03-7845AA8C1895}"/>
              </a:ext>
            </a:extLst>
          </p:cNvPr>
          <p:cNvSpPr>
            <a:spLocks/>
          </p:cNvSpPr>
          <p:nvPr/>
        </p:nvSpPr>
        <p:spPr>
          <a:xfrm>
            <a:off x="1068386" y="2011363"/>
            <a:ext cx="10055228" cy="4160837"/>
          </a:xfrm>
          <a:prstGeom prst="rect">
            <a:avLst/>
          </a:prstGeom>
        </p:spPr>
        <p:txBody>
          <a:bodyPr/>
          <a:lstStyle/>
          <a:p>
            <a:pPr defTabSz="868680"/>
            <a:r>
              <a:rPr lang="da-DK" sz="171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Interaktion med Person-objekter</a:t>
            </a:r>
          </a:p>
          <a:p>
            <a:pPr marL="434340" lvl="1" defTabSz="868680"/>
            <a:r>
              <a:rPr lang="da-DK" sz="171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Demonstration: Oprettelse af et Person objekt og kald af </a:t>
            </a:r>
            <a:r>
              <a:rPr lang="da-DK" sz="171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vis_info</a:t>
            </a:r>
            <a:r>
              <a:rPr lang="da-DK" sz="171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().</a:t>
            </a:r>
            <a:endParaRPr lang="da-DK"/>
          </a:p>
        </p:txBody>
      </p:sp>
      <p:pic>
        <p:nvPicPr>
          <p:cNvPr id="8" name="Billede 7">
            <a:extLst>
              <a:ext uri="{FF2B5EF4-FFF2-40B4-BE49-F238E27FC236}">
                <a16:creationId xmlns:a16="http://schemas.microsoft.com/office/drawing/2014/main" id="{B8E7D281-4EA6-6D29-147E-677C04B5B4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386" y="3496182"/>
            <a:ext cx="6455616" cy="906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355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7A453D2-15D8-4403-815F-291FA1634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161EA6B-09CA-445B-AB0D-8DF76FA92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4E65F23-789E-4CB9-B34F-46A85E25D6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1CA207F7-3B67-4EA2-8EC5-1260B55A07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AD4CC450-51C3-4A41-B2B1-68A15D57C5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ED62506D-F8E8-4C55-B160-D4FE898504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E6004793-0083-43B9-81A2-20F71D2C7D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53D192AA-AFCB-470F-B66A-18815C3525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9079B0CF-0B4C-42A9-9769-3AC0A34FA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5BD596B9-0CE7-72CD-DA10-ABEBC8837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0936"/>
            <a:ext cx="5260992" cy="2096756"/>
          </a:xfrm>
          <a:noFill/>
        </p:spPr>
        <p:txBody>
          <a:bodyPr anchor="t">
            <a:normAutofit/>
          </a:bodyPr>
          <a:lstStyle/>
          <a:p>
            <a:r>
              <a:rPr lang="da-DK" sz="4800" b="1" i="0">
                <a:solidFill>
                  <a:schemeClr val="bg1"/>
                </a:solidFill>
                <a:effectLst/>
                <a:latin typeface="Söhne"/>
              </a:rPr>
              <a:t>Opdatering og Fejlhåndtering</a:t>
            </a:r>
            <a:endParaRPr lang="da-DK" sz="4800">
              <a:solidFill>
                <a:schemeClr val="bg1"/>
              </a:solidFill>
            </a:endParaRP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11AA9C0A-051C-AF4D-A7C9-7BC19584D2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6" y="630936"/>
            <a:ext cx="5064191" cy="2096769"/>
          </a:xfrm>
          <a:noFill/>
        </p:spPr>
        <p:txBody>
          <a:bodyPr anchor="t">
            <a:normAutofit/>
          </a:bodyPr>
          <a:lstStyle/>
          <a:p>
            <a:r>
              <a:rPr lang="da-DK" sz="1800">
                <a:solidFill>
                  <a:schemeClr val="bg1"/>
                </a:solidFill>
              </a:rPr>
              <a:t>Ændring af Objektegenskaber</a:t>
            </a:r>
          </a:p>
          <a:p>
            <a:pPr lvl="1"/>
            <a:r>
              <a:rPr lang="da-DK" sz="1800">
                <a:solidFill>
                  <a:schemeClr val="bg1"/>
                </a:solidFill>
              </a:rPr>
              <a:t>Opdatering af navn og alder gennem setter-metoder.</a:t>
            </a:r>
          </a:p>
          <a:p>
            <a:pPr lvl="1"/>
            <a:r>
              <a:rPr lang="da-DK" sz="1800">
                <a:solidFill>
                  <a:schemeClr val="bg1"/>
                </a:solidFill>
              </a:rPr>
              <a:t>Eksempel på fejlhåndtering ved at forsøge at sætte en ugyldig alder.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8114C98-A349-4111-A123-E8EAB86ABE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70FB431-AE18-414D-92F4-1D12D1991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24467063-D74E-4D42-8790-B9F6D69584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A1D19BAC-1681-47BC-AAF5-92FAFFF6F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4347C2B-E846-452C-97AA-7E254FC1C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10EA2B35-7959-4C2A-84AA-FF5D94FED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E2D3D3F2-ABBB-4453-B1C5-1BEBF7E4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214E4A5-A0D2-42C4-8D14-D2A7E495F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7494D7A0-6B21-41E8-A7D3-0033BBB79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E141D7D-32B0-448E-A666-EA8703AFC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D87E268-6345-420F-8B97-B37ED0410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5E1622E-7FA6-4760-A2BF-A8105EBF7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Billede 6">
            <a:extLst>
              <a:ext uri="{FF2B5EF4-FFF2-40B4-BE49-F238E27FC236}">
                <a16:creationId xmlns:a16="http://schemas.microsoft.com/office/drawing/2014/main" id="{B08D52D3-37CB-E332-E835-62C936138F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4109" y="2885910"/>
            <a:ext cx="9177565" cy="3265248"/>
          </a:xfrm>
          <a:prstGeom prst="rect">
            <a:avLst/>
          </a:prstGeom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4043ADFC-DC2E-40D2-954D-4A13B908DA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475716" y="3029889"/>
            <a:ext cx="304800" cy="429768"/>
            <a:chOff x="215328" y="-46937"/>
            <a:chExt cx="304800" cy="2773841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C975E7D3-10F5-4E53-902F-9E79C98C22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BDC51AAB-5A3B-4730-B8AC-46C96AC0B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3A6F2D9-1476-4E35-988D-D4CCB15C8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CE17F678-D5C6-49BF-933D-1E65F69B3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987717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38F5530-DA31-4B62-8DF9-56A1A3B6B6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EFAF95-013F-4375-AAF4-033AC93F55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8735E28-7236-42D8-A5E1-A0F302FE8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3642881-D4B2-4CC2-A287-0FA0006F3A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01C50C6-CC43-4D9E-B2AB-F373712E43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6E7187D-0938-461D-BFC5-89EEF35062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934C951A-9754-438B-9D57-E6B93B6E4C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CCC8FCE-0563-4147-B2A2-7C81702EB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E68FC26-41A9-4C82-BE7F-E9344CDC4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FBB336D1-2562-4680-B29B-E22C603C0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EED3885-4010-4FBE-A045-DC59CAE782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3D74F45-ED22-46E8-8A8C-85550ED981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F675583-78ED-4BEC-8424-37068227E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9BD9726-207D-4725-AA6E-5147080D5B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B1A43941-4783-4A0B-9385-1952F9F89D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B4806F9C-3233-4FC3-B300-D5AA58A5CD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0E3F9FC-BB7B-433D-8A4F-1BCFA582E0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406F394-9D6F-4986-A3AF-6EF16DEDE6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4F98CF1-0C8F-435D-846B-D3C506378F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781ACDD-4A0F-4369-A468-3FEC355F8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BB34D61-E762-4862-9DA8-702D97A362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40E38C17-52C0-1BAD-401D-374B2AED3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0936"/>
            <a:ext cx="5465064" cy="5626947"/>
          </a:xfrm>
          <a:noFill/>
        </p:spPr>
        <p:txBody>
          <a:bodyPr anchor="ctr">
            <a:normAutofit/>
          </a:bodyPr>
          <a:lstStyle/>
          <a:p>
            <a:r>
              <a:rPr lang="da-DK" sz="4800" b="1" i="0">
                <a:solidFill>
                  <a:schemeClr val="bg1"/>
                </a:solidFill>
                <a:effectLst/>
                <a:latin typeface="Söhne"/>
              </a:rPr>
              <a:t>Sammenfatning af OOP og Indkapsling</a:t>
            </a:r>
            <a:endParaRPr lang="da-DK" sz="4800">
              <a:solidFill>
                <a:schemeClr val="bg1"/>
              </a:solidFill>
            </a:endParaRP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6D260118-A0CE-20E5-5C38-2A9AD0908C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2152" y="630936"/>
            <a:ext cx="4978592" cy="5626957"/>
          </a:xfrm>
          <a:noFill/>
        </p:spPr>
        <p:txBody>
          <a:bodyPr anchor="ctr">
            <a:normAutofit/>
          </a:bodyPr>
          <a:lstStyle/>
          <a:p>
            <a:r>
              <a:rPr lang="da-DK" sz="1800">
                <a:solidFill>
                  <a:schemeClr val="bg1"/>
                </a:solidFill>
              </a:rPr>
              <a:t>Kernekoncepter i OOP: Modularitet, Genbrugelighed, Vedligeholdelse</a:t>
            </a:r>
          </a:p>
          <a:p>
            <a:pPr lvl="1"/>
            <a:r>
              <a:rPr lang="da-DK" sz="1800">
                <a:solidFill>
                  <a:schemeClr val="bg1"/>
                </a:solidFill>
              </a:rPr>
              <a:t>Indkapsling forbedrer programstruktur og datasikkerhed.</a:t>
            </a:r>
          </a:p>
        </p:txBody>
      </p:sp>
    </p:spTree>
    <p:extLst>
      <p:ext uri="{BB962C8B-B14F-4D97-AF65-F5344CB8AC3E}">
        <p14:creationId xmlns:p14="http://schemas.microsoft.com/office/powerpoint/2010/main" val="21653865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314</Words>
  <Application>Microsoft Office PowerPoint</Application>
  <PresentationFormat>Widescreen</PresentationFormat>
  <Paragraphs>42</Paragraphs>
  <Slides>10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Söhne</vt:lpstr>
      <vt:lpstr>Office-tema</vt:lpstr>
      <vt:lpstr>Pythonic OOP and encapsulation</vt:lpstr>
      <vt:lpstr>OOP Grundlæggende</vt:lpstr>
      <vt:lpstr>Klasse 'Person' - Struktur</vt:lpstr>
      <vt:lpstr>Klasse 'Person' - Implementering</vt:lpstr>
      <vt:lpstr>Forståelse af @property</vt:lpstr>
      <vt:lpstr>Implementering af Getter og Setter</vt:lpstr>
      <vt:lpstr>Anvendelse af Klasse 'Person'</vt:lpstr>
      <vt:lpstr>Opdatering og Fejlhåndtering</vt:lpstr>
      <vt:lpstr>Sammenfatning af OOP og Indkapsling</vt:lpstr>
      <vt:lpstr>Afsluttende Bemærkninger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Pythonic OOP and encapsulation</dc:title>
  <dc:creator>Malik Kütük</dc:creator>
  <cp:lastModifiedBy>Malik Kütük</cp:lastModifiedBy>
  <cp:revision>2</cp:revision>
  <dcterms:created xsi:type="dcterms:W3CDTF">2023-12-29T22:49:10Z</dcterms:created>
  <dcterms:modified xsi:type="dcterms:W3CDTF">2024-01-03T11:04:23Z</dcterms:modified>
</cp:coreProperties>
</file>