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64" r:id="rId17"/>
    <p:sldId id="265" r:id="rId18"/>
    <p:sldId id="266" r:id="rId19"/>
    <p:sldId id="267" r:id="rId20"/>
    <p:sldId id="268" r:id="rId21"/>
    <p:sldId id="269"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2" d="100"/>
          <a:sy n="72" d="100"/>
        </p:scale>
        <p:origin x="640" y="7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Malik Spruill</a:t>
            </a:r>
            <a:endParaRPr sz="1850" i="1" dirty="0"/>
          </a:p>
          <a:p>
            <a:pPr marL="0" lvl="0" indent="0" algn="l" rtl="0">
              <a:lnSpc>
                <a:spcPct val="70000"/>
              </a:lnSpc>
              <a:spcBef>
                <a:spcPts val="1000"/>
              </a:spcBef>
              <a:spcAft>
                <a:spcPts val="0"/>
              </a:spcAft>
              <a:buSzPts val="1850"/>
              <a:buNone/>
            </a:pPr>
            <a:r>
              <a:rPr lang="en-US" i="1" dirty="0"/>
              <a:t>A presentation on the Green Pace security policy guide to explain the coding and architectural issues as well as the applicability of standards and solutions that mitigate said issues.</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8BF9A-877B-1604-A392-52225721FB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AE8DEE-2F87-F347-C216-D7E657540061}"/>
              </a:ext>
            </a:extLst>
          </p:cNvPr>
          <p:cNvSpPr>
            <a:spLocks noGrp="1"/>
          </p:cNvSpPr>
          <p:nvPr>
            <p:ph type="title"/>
          </p:nvPr>
        </p:nvSpPr>
        <p:spPr/>
        <p:txBody>
          <a:bodyPr>
            <a:normAutofit fontScale="90000"/>
          </a:bodyPr>
          <a:lstStyle/>
          <a:p>
            <a:pPr algn="ctr"/>
            <a:r>
              <a:rPr lang="en-US" dirty="0"/>
              <a:t>Does the vector collection reserve method increase only the capacity and not the size?</a:t>
            </a:r>
          </a:p>
        </p:txBody>
      </p:sp>
      <p:pic>
        <p:nvPicPr>
          <p:cNvPr id="5" name="Picture 4" descr="A screen shot of a computer program&#10;&#10;AI-generated content may be incorrect.">
            <a:extLst>
              <a:ext uri="{FF2B5EF4-FFF2-40B4-BE49-F238E27FC236}">
                <a16:creationId xmlns:a16="http://schemas.microsoft.com/office/drawing/2014/main" id="{0451EC0A-0395-5E36-DEA3-C61DBD568B0E}"/>
              </a:ext>
            </a:extLst>
          </p:cNvPr>
          <p:cNvPicPr>
            <a:picLocks noChangeAspect="1"/>
          </p:cNvPicPr>
          <p:nvPr/>
        </p:nvPicPr>
        <p:blipFill>
          <a:blip r:embed="rId2"/>
          <a:stretch>
            <a:fillRect/>
          </a:stretch>
        </p:blipFill>
        <p:spPr>
          <a:xfrm>
            <a:off x="261230" y="2725994"/>
            <a:ext cx="7950044" cy="3035613"/>
          </a:xfrm>
          <a:prstGeom prst="rect">
            <a:avLst/>
          </a:prstGeom>
        </p:spPr>
      </p:pic>
      <p:pic>
        <p:nvPicPr>
          <p:cNvPr id="9" name="Picture 8">
            <a:extLst>
              <a:ext uri="{FF2B5EF4-FFF2-40B4-BE49-F238E27FC236}">
                <a16:creationId xmlns:a16="http://schemas.microsoft.com/office/drawing/2014/main" id="{0B7AA509-7CEB-E922-6ED7-2A1E0AB70533}"/>
              </a:ext>
            </a:extLst>
          </p:cNvPr>
          <p:cNvPicPr>
            <a:picLocks noChangeAspect="1"/>
          </p:cNvPicPr>
          <p:nvPr/>
        </p:nvPicPr>
        <p:blipFill>
          <a:blip r:embed="rId3"/>
          <a:stretch>
            <a:fillRect/>
          </a:stretch>
        </p:blipFill>
        <p:spPr>
          <a:xfrm>
            <a:off x="5893680" y="6060336"/>
            <a:ext cx="5340624" cy="387370"/>
          </a:xfrm>
          <a:prstGeom prst="rect">
            <a:avLst/>
          </a:prstGeom>
        </p:spPr>
      </p:pic>
    </p:spTree>
    <p:extLst>
      <p:ext uri="{BB962C8B-B14F-4D97-AF65-F5344CB8AC3E}">
        <p14:creationId xmlns:p14="http://schemas.microsoft.com/office/powerpoint/2010/main" val="2345326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F0F6E-056C-714E-B6C5-83DAF059FF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41CB39-0A8F-C180-BE7A-E536AF0336B1}"/>
              </a:ext>
            </a:extLst>
          </p:cNvPr>
          <p:cNvSpPr>
            <a:spLocks noGrp="1"/>
          </p:cNvSpPr>
          <p:nvPr>
            <p:ph type="title"/>
          </p:nvPr>
        </p:nvSpPr>
        <p:spPr/>
        <p:txBody>
          <a:bodyPr>
            <a:normAutofit fontScale="90000"/>
          </a:bodyPr>
          <a:lstStyle/>
          <a:p>
            <a:pPr algn="ctr"/>
            <a:r>
              <a:rPr lang="en-US" dirty="0"/>
              <a:t>Does the vector collection at method correctly throw an out of range exception?</a:t>
            </a:r>
          </a:p>
        </p:txBody>
      </p:sp>
      <p:pic>
        <p:nvPicPr>
          <p:cNvPr id="7" name="Picture 6" descr="A screen shot of a computer program&#10;&#10;AI-generated content may be incorrect.">
            <a:extLst>
              <a:ext uri="{FF2B5EF4-FFF2-40B4-BE49-F238E27FC236}">
                <a16:creationId xmlns:a16="http://schemas.microsoft.com/office/drawing/2014/main" id="{654FE4FB-A6F2-A4B2-1FC8-390CF210BF2C}"/>
              </a:ext>
            </a:extLst>
          </p:cNvPr>
          <p:cNvPicPr>
            <a:picLocks noChangeAspect="1"/>
          </p:cNvPicPr>
          <p:nvPr/>
        </p:nvPicPr>
        <p:blipFill>
          <a:blip r:embed="rId2"/>
          <a:stretch>
            <a:fillRect/>
          </a:stretch>
        </p:blipFill>
        <p:spPr>
          <a:xfrm>
            <a:off x="294295" y="2373686"/>
            <a:ext cx="9054593" cy="3157101"/>
          </a:xfrm>
          <a:prstGeom prst="rect">
            <a:avLst/>
          </a:prstGeom>
        </p:spPr>
      </p:pic>
      <p:pic>
        <p:nvPicPr>
          <p:cNvPr id="9" name="Picture 8">
            <a:extLst>
              <a:ext uri="{FF2B5EF4-FFF2-40B4-BE49-F238E27FC236}">
                <a16:creationId xmlns:a16="http://schemas.microsoft.com/office/drawing/2014/main" id="{84F26DED-B0AA-2D2E-844D-1B7612393891}"/>
              </a:ext>
            </a:extLst>
          </p:cNvPr>
          <p:cNvPicPr>
            <a:picLocks noChangeAspect="1"/>
          </p:cNvPicPr>
          <p:nvPr/>
        </p:nvPicPr>
        <p:blipFill>
          <a:blip r:embed="rId3"/>
          <a:stretch>
            <a:fillRect/>
          </a:stretch>
        </p:blipFill>
        <p:spPr>
          <a:xfrm>
            <a:off x="5558536" y="5858169"/>
            <a:ext cx="5797848" cy="381020"/>
          </a:xfrm>
          <a:prstGeom prst="rect">
            <a:avLst/>
          </a:prstGeom>
        </p:spPr>
      </p:pic>
    </p:spTree>
    <p:extLst>
      <p:ext uri="{BB962C8B-B14F-4D97-AF65-F5344CB8AC3E}">
        <p14:creationId xmlns:p14="http://schemas.microsoft.com/office/powerpoint/2010/main" val="2120355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84BAC-EB0A-93DB-842F-E9E1E30E23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B5E5D0-FA65-6D54-3F8B-2909C864ACFA}"/>
              </a:ext>
            </a:extLst>
          </p:cNvPr>
          <p:cNvSpPr>
            <a:spLocks noGrp="1"/>
          </p:cNvSpPr>
          <p:nvPr>
            <p:ph type="title"/>
          </p:nvPr>
        </p:nvSpPr>
        <p:spPr/>
        <p:txBody>
          <a:bodyPr>
            <a:normAutofit/>
          </a:bodyPr>
          <a:lstStyle/>
          <a:p>
            <a:pPr algn="ctr"/>
            <a:r>
              <a:rPr lang="en-US" dirty="0"/>
              <a:t>Does the vector collection swap method prevent an error swap?</a:t>
            </a:r>
          </a:p>
        </p:txBody>
      </p:sp>
      <p:pic>
        <p:nvPicPr>
          <p:cNvPr id="7" name="Picture 6" descr="A computer screen shot of a program code&#10;&#10;AI-generated content may be incorrect.">
            <a:extLst>
              <a:ext uri="{FF2B5EF4-FFF2-40B4-BE49-F238E27FC236}">
                <a16:creationId xmlns:a16="http://schemas.microsoft.com/office/drawing/2014/main" id="{A6847CAC-3BF5-EE0F-667A-0311722E03A6}"/>
              </a:ext>
            </a:extLst>
          </p:cNvPr>
          <p:cNvPicPr>
            <a:picLocks noChangeAspect="1"/>
          </p:cNvPicPr>
          <p:nvPr/>
        </p:nvPicPr>
        <p:blipFill>
          <a:blip r:embed="rId2"/>
          <a:stretch>
            <a:fillRect/>
          </a:stretch>
        </p:blipFill>
        <p:spPr>
          <a:xfrm>
            <a:off x="561512" y="2305976"/>
            <a:ext cx="6105617" cy="4183308"/>
          </a:xfrm>
          <a:prstGeom prst="rect">
            <a:avLst/>
          </a:prstGeom>
        </p:spPr>
      </p:pic>
      <p:pic>
        <p:nvPicPr>
          <p:cNvPr id="9" name="Picture 8">
            <a:extLst>
              <a:ext uri="{FF2B5EF4-FFF2-40B4-BE49-F238E27FC236}">
                <a16:creationId xmlns:a16="http://schemas.microsoft.com/office/drawing/2014/main" id="{A46554E2-BBB8-9981-B919-6453DECA6CD9}"/>
              </a:ext>
            </a:extLst>
          </p:cNvPr>
          <p:cNvPicPr>
            <a:picLocks noChangeAspect="1"/>
          </p:cNvPicPr>
          <p:nvPr/>
        </p:nvPicPr>
        <p:blipFill>
          <a:blip r:embed="rId3"/>
          <a:stretch>
            <a:fillRect/>
          </a:stretch>
        </p:blipFill>
        <p:spPr>
          <a:xfrm>
            <a:off x="6994894" y="3789553"/>
            <a:ext cx="4807197" cy="361969"/>
          </a:xfrm>
          <a:prstGeom prst="rect">
            <a:avLst/>
          </a:prstGeom>
        </p:spPr>
      </p:pic>
    </p:spTree>
    <p:extLst>
      <p:ext uri="{BB962C8B-B14F-4D97-AF65-F5344CB8AC3E}">
        <p14:creationId xmlns:p14="http://schemas.microsoft.com/office/powerpoint/2010/main" val="1040966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5410200" cy="4024125"/>
          </a:xfrm>
          <a:prstGeom prst="rect">
            <a:avLst/>
          </a:prstGeom>
          <a:noFill/>
          <a:ln>
            <a:noFill/>
          </a:ln>
        </p:spPr>
        <p:txBody>
          <a:bodyPr spcFirstLastPara="1" wrap="square" lIns="91425" tIns="45700" rIns="91425" bIns="45700" anchor="t" anchorCtr="0">
            <a:normAutofit fontScale="92500" lnSpcReduction="20000"/>
          </a:bodyPr>
          <a:lstStyle/>
          <a:p>
            <a:pPr marL="457200" lvl="1" indent="0" algn="ctr" rtl="0">
              <a:lnSpc>
                <a:spcPct val="90000"/>
              </a:lnSpc>
              <a:spcBef>
                <a:spcPts val="0"/>
              </a:spcBef>
              <a:spcAft>
                <a:spcPts val="0"/>
              </a:spcAft>
              <a:buClr>
                <a:schemeClr val="lt1"/>
              </a:buClr>
              <a:buSzPts val="2000"/>
              <a:buNone/>
            </a:pPr>
            <a:r>
              <a:rPr lang="en-US" sz="2400" dirty="0" err="1"/>
              <a:t>DevSecOps</a:t>
            </a:r>
            <a:r>
              <a:rPr lang="en-US" sz="2400" dirty="0"/>
              <a:t> Pipeline Summary</a:t>
            </a:r>
          </a:p>
          <a:p>
            <a:pPr marL="457200" lvl="1" indent="0" rtl="0">
              <a:lnSpc>
                <a:spcPct val="90000"/>
              </a:lnSpc>
              <a:spcBef>
                <a:spcPts val="0"/>
              </a:spcBef>
              <a:spcAft>
                <a:spcPts val="0"/>
              </a:spcAft>
              <a:buClr>
                <a:schemeClr val="lt1"/>
              </a:buClr>
              <a:buSzPts val="2000"/>
              <a:buNone/>
            </a:pPr>
            <a:endParaRPr lang="en-US" sz="2400" dirty="0"/>
          </a:p>
          <a:p>
            <a:pPr marL="457200" lvl="1" indent="0" rtl="0">
              <a:lnSpc>
                <a:spcPct val="90000"/>
              </a:lnSpc>
              <a:spcBef>
                <a:spcPts val="0"/>
              </a:spcBef>
              <a:spcAft>
                <a:spcPts val="0"/>
              </a:spcAft>
              <a:buClr>
                <a:schemeClr val="lt1"/>
              </a:buClr>
              <a:buSzPts val="2000"/>
              <a:buNone/>
            </a:pPr>
            <a:r>
              <a:rPr lang="en-US" sz="1800" dirty="0"/>
              <a:t>&lt;Pre-Production&gt;</a:t>
            </a:r>
            <a:br>
              <a:rPr lang="en-US" sz="1800" dirty="0"/>
            </a:br>
            <a:endParaRPr lang="en-US" sz="1800" dirty="0"/>
          </a:p>
          <a:p>
            <a:pPr marL="457200" lvl="1" indent="0" rtl="0">
              <a:lnSpc>
                <a:spcPct val="90000"/>
              </a:lnSpc>
              <a:spcBef>
                <a:spcPts val="0"/>
              </a:spcBef>
              <a:spcAft>
                <a:spcPts val="0"/>
              </a:spcAft>
              <a:buClr>
                <a:schemeClr val="lt1"/>
              </a:buClr>
              <a:buSzPts val="2000"/>
              <a:buNone/>
            </a:pPr>
            <a:r>
              <a:rPr lang="en-US" sz="1800" dirty="0"/>
              <a:t>Assess and Plan:</a:t>
            </a:r>
            <a:br>
              <a:rPr lang="en-US" sz="1800" dirty="0"/>
            </a:br>
            <a:r>
              <a:rPr lang="en-US" sz="1800" dirty="0"/>
              <a:t>- OWASP: </a:t>
            </a:r>
            <a:r>
              <a:rPr lang="en-US" sz="1400" dirty="0"/>
              <a:t>Code Scanning, Vulnerabilities</a:t>
            </a:r>
            <a:br>
              <a:rPr lang="en-US" sz="1800" dirty="0"/>
            </a:br>
            <a:r>
              <a:rPr lang="en-US" sz="1800" dirty="0"/>
              <a:t>- SonarQube: </a:t>
            </a:r>
            <a:r>
              <a:rPr lang="en-US" sz="1400" dirty="0"/>
              <a:t>Code Scanning, Coverage, Vulnerabilities</a:t>
            </a:r>
            <a:br>
              <a:rPr lang="en-US" sz="1400" dirty="0"/>
            </a:br>
            <a:endParaRPr lang="en-US" sz="1400" dirty="0"/>
          </a:p>
          <a:p>
            <a:pPr marL="457200" lvl="1" indent="0" rtl="0">
              <a:lnSpc>
                <a:spcPct val="90000"/>
              </a:lnSpc>
              <a:spcBef>
                <a:spcPts val="0"/>
              </a:spcBef>
              <a:spcAft>
                <a:spcPts val="0"/>
              </a:spcAft>
              <a:buClr>
                <a:schemeClr val="lt1"/>
              </a:buClr>
              <a:buSzPts val="2000"/>
              <a:buNone/>
            </a:pPr>
            <a:r>
              <a:rPr lang="en-US" sz="1800" dirty="0"/>
              <a:t>Design: </a:t>
            </a:r>
            <a:endParaRPr lang="en-US" sz="1400" dirty="0"/>
          </a:p>
          <a:p>
            <a:pPr marL="457200" lvl="1" indent="0" rtl="0">
              <a:lnSpc>
                <a:spcPct val="90000"/>
              </a:lnSpc>
              <a:spcBef>
                <a:spcPts val="0"/>
              </a:spcBef>
              <a:spcAft>
                <a:spcPts val="0"/>
              </a:spcAft>
              <a:buClr>
                <a:schemeClr val="lt1"/>
              </a:buClr>
              <a:buSzPts val="2000"/>
              <a:buNone/>
            </a:pPr>
            <a:r>
              <a:rPr lang="en-US" sz="1400" dirty="0"/>
              <a:t>- </a:t>
            </a:r>
            <a:r>
              <a:rPr lang="en-US" sz="1800" dirty="0"/>
              <a:t>OWASP: </a:t>
            </a:r>
            <a:r>
              <a:rPr lang="en-US" sz="1400" dirty="0"/>
              <a:t>Code Scanning, Vulnerabilities</a:t>
            </a:r>
            <a:br>
              <a:rPr lang="en-US" sz="1400" dirty="0"/>
            </a:br>
            <a:endParaRPr lang="en-US" sz="1400" dirty="0"/>
          </a:p>
          <a:p>
            <a:pPr marL="457200" lvl="1" indent="0" rtl="0">
              <a:lnSpc>
                <a:spcPct val="90000"/>
              </a:lnSpc>
              <a:spcBef>
                <a:spcPts val="0"/>
              </a:spcBef>
              <a:spcAft>
                <a:spcPts val="0"/>
              </a:spcAft>
              <a:buClr>
                <a:schemeClr val="lt1"/>
              </a:buClr>
              <a:buSzPts val="2000"/>
              <a:buNone/>
            </a:pPr>
            <a:r>
              <a:rPr lang="en-US" sz="1800" dirty="0"/>
              <a:t>Build:</a:t>
            </a:r>
          </a:p>
          <a:p>
            <a:pPr marL="457200" lvl="1" indent="0" rtl="0">
              <a:lnSpc>
                <a:spcPct val="90000"/>
              </a:lnSpc>
              <a:spcBef>
                <a:spcPts val="0"/>
              </a:spcBef>
              <a:spcAft>
                <a:spcPts val="0"/>
              </a:spcAft>
              <a:buClr>
                <a:schemeClr val="lt1"/>
              </a:buClr>
              <a:buSzPts val="2000"/>
              <a:buNone/>
            </a:pPr>
            <a:r>
              <a:rPr lang="en-US" sz="1800" dirty="0"/>
              <a:t>- Jenkins: </a:t>
            </a:r>
            <a:r>
              <a:rPr lang="en-US" sz="1600" dirty="0"/>
              <a:t>Build Automation</a:t>
            </a:r>
            <a:br>
              <a:rPr lang="en-US" sz="1800" dirty="0"/>
            </a:br>
            <a:endParaRPr lang="en-US" sz="1800" dirty="0"/>
          </a:p>
          <a:p>
            <a:pPr marL="457200" lvl="1" indent="0" rtl="0">
              <a:lnSpc>
                <a:spcPct val="90000"/>
              </a:lnSpc>
              <a:spcBef>
                <a:spcPts val="0"/>
              </a:spcBef>
              <a:spcAft>
                <a:spcPts val="0"/>
              </a:spcAft>
              <a:buClr>
                <a:schemeClr val="lt1"/>
              </a:buClr>
              <a:buSzPts val="2000"/>
              <a:buNone/>
            </a:pPr>
            <a:r>
              <a:rPr lang="en-US" sz="1800" dirty="0"/>
              <a:t>Verify and Test:</a:t>
            </a:r>
            <a:br>
              <a:rPr lang="en-US" sz="1800" dirty="0"/>
            </a:br>
            <a:r>
              <a:rPr lang="en-US" sz="1800" dirty="0"/>
              <a:t>- </a:t>
            </a:r>
            <a:r>
              <a:rPr lang="en-US" sz="1800" dirty="0" err="1"/>
              <a:t>Valgrind</a:t>
            </a:r>
            <a:r>
              <a:rPr lang="en-US" sz="1800" dirty="0"/>
              <a:t>: </a:t>
            </a:r>
            <a:r>
              <a:rPr lang="en-US" sz="1600" dirty="0"/>
              <a:t>Debugging and Testing Tool</a:t>
            </a:r>
            <a:br>
              <a:rPr lang="en-US" sz="1800" dirty="0"/>
            </a:br>
            <a:endParaRPr lang="en-US" sz="1800" dirty="0"/>
          </a:p>
          <a:p>
            <a:pPr marL="457200" lvl="1" indent="0" rtl="0">
              <a:lnSpc>
                <a:spcPct val="90000"/>
              </a:lnSpc>
              <a:spcBef>
                <a:spcPts val="0"/>
              </a:spcBef>
              <a:spcAft>
                <a:spcPts val="0"/>
              </a:spcAft>
              <a:buClr>
                <a:schemeClr val="lt1"/>
              </a:buClr>
              <a:buSzPts val="2000"/>
              <a:buNone/>
            </a:pPr>
            <a:br>
              <a:rPr lang="en-US" sz="1800" dirty="0"/>
            </a:br>
            <a:endParaRPr lang="en-US" sz="18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210;p10">
            <a:extLst>
              <a:ext uri="{FF2B5EF4-FFF2-40B4-BE49-F238E27FC236}">
                <a16:creationId xmlns:a16="http://schemas.microsoft.com/office/drawing/2014/main" id="{30610C4E-797C-2768-AF74-B70A1335A217}"/>
              </a:ext>
            </a:extLst>
          </p:cNvPr>
          <p:cNvSpPr txBox="1">
            <a:spLocks/>
          </p:cNvSpPr>
          <p:nvPr/>
        </p:nvSpPr>
        <p:spPr>
          <a:xfrm>
            <a:off x="6096000" y="2194560"/>
            <a:ext cx="5410200"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457200" lvl="1" indent="0">
              <a:spcBef>
                <a:spcPts val="0"/>
              </a:spcBef>
              <a:buSzPts val="2000"/>
              <a:buFont typeface="Arial"/>
              <a:buNone/>
            </a:pPr>
            <a:r>
              <a:rPr lang="en-US" sz="1800" dirty="0"/>
              <a:t>&lt;Production&gt;</a:t>
            </a:r>
            <a:br>
              <a:rPr lang="en-US" sz="1800" dirty="0"/>
            </a:br>
            <a:endParaRPr lang="en-US" sz="1800" dirty="0"/>
          </a:p>
          <a:p>
            <a:pPr marL="457200" lvl="1" indent="0">
              <a:spcBef>
                <a:spcPts val="0"/>
              </a:spcBef>
              <a:buSzPts val="2000"/>
              <a:buFont typeface="Arial"/>
              <a:buNone/>
            </a:pPr>
            <a:r>
              <a:rPr lang="en-US" sz="1800" dirty="0"/>
              <a:t>Monitoring:</a:t>
            </a:r>
            <a:br>
              <a:rPr lang="en-US" sz="1800" dirty="0"/>
            </a:br>
            <a:r>
              <a:rPr lang="en-US" sz="1800" dirty="0"/>
              <a:t>- Slack: </a:t>
            </a:r>
            <a:r>
              <a:rPr lang="en-US" sz="1400" dirty="0"/>
              <a:t>Communications Platform, Alerts</a:t>
            </a:r>
            <a:br>
              <a:rPr lang="en-US" sz="1800" dirty="0"/>
            </a:br>
            <a:endParaRPr lang="en-US" sz="1800" dirty="0"/>
          </a:p>
          <a:p>
            <a:pPr marL="457200" lvl="1" indent="0">
              <a:spcBef>
                <a:spcPts val="0"/>
              </a:spcBef>
              <a:buSzPts val="2000"/>
              <a:buFont typeface="Arial"/>
              <a:buNone/>
            </a:pPr>
            <a:r>
              <a:rPr lang="en-US" sz="1800" dirty="0"/>
              <a:t>Intrusion Detection:</a:t>
            </a:r>
            <a:br>
              <a:rPr lang="en-US" sz="1800" dirty="0"/>
            </a:br>
            <a:r>
              <a:rPr lang="en-US" sz="1800" dirty="0"/>
              <a:t>- Snort: </a:t>
            </a:r>
            <a:r>
              <a:rPr lang="en-US" sz="1400" dirty="0"/>
              <a:t>Detection, Breaches, Alerts</a:t>
            </a:r>
          </a:p>
          <a:p>
            <a:pPr marL="457200" lvl="1" indent="0">
              <a:spcBef>
                <a:spcPts val="0"/>
              </a:spcBef>
              <a:buSzPts val="2000"/>
              <a:buFont typeface="Arial"/>
              <a:buNone/>
            </a:pPr>
            <a:r>
              <a:rPr lang="en-US" sz="1800" dirty="0"/>
              <a:t>Incident Response:</a:t>
            </a:r>
            <a:br>
              <a:rPr lang="en-US" sz="1800" dirty="0"/>
            </a:br>
            <a:r>
              <a:rPr lang="en-US" sz="1800" dirty="0"/>
              <a:t>- Splunk: </a:t>
            </a:r>
            <a:r>
              <a:rPr lang="en-US" sz="1400" dirty="0"/>
              <a:t>Real-time monitoring, detection and response</a:t>
            </a:r>
          </a:p>
          <a:p>
            <a:pPr marL="457200" lvl="1" indent="0">
              <a:spcBef>
                <a:spcPts val="0"/>
              </a:spcBef>
              <a:buSzPts val="2000"/>
              <a:buFont typeface="Arial"/>
              <a:buNone/>
            </a:pPr>
            <a:r>
              <a:rPr lang="en-US" sz="1800" dirty="0"/>
              <a:t>Maintain and Stabilize:</a:t>
            </a:r>
            <a:br>
              <a:rPr lang="en-US" sz="1800" dirty="0"/>
            </a:br>
            <a:r>
              <a:rPr lang="en-US" sz="1800" dirty="0"/>
              <a:t>- </a:t>
            </a:r>
            <a:r>
              <a:rPr lang="en-US" sz="1400" dirty="0"/>
              <a:t>Patching, audits, recovery </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245919" y="2469767"/>
            <a:ext cx="2879021" cy="4024125"/>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90000"/>
              </a:lnSpc>
              <a:spcBef>
                <a:spcPts val="0"/>
              </a:spcBef>
              <a:spcAft>
                <a:spcPts val="0"/>
              </a:spcAft>
              <a:buClr>
                <a:schemeClr val="lt1"/>
              </a:buClr>
              <a:buSzPts val="2000"/>
              <a:buNone/>
            </a:pPr>
            <a:r>
              <a:rPr lang="en-US" b="1" dirty="0"/>
              <a:t>Problems</a:t>
            </a:r>
          </a:p>
          <a:p>
            <a:pPr marL="0" lvl="0" indent="0" rtl="0">
              <a:lnSpc>
                <a:spcPct val="90000"/>
              </a:lnSpc>
              <a:spcBef>
                <a:spcPts val="0"/>
              </a:spcBef>
              <a:spcAft>
                <a:spcPts val="0"/>
              </a:spcAft>
              <a:buClr>
                <a:schemeClr val="lt1"/>
              </a:buClr>
              <a:buSzPts val="2000"/>
              <a:buNone/>
            </a:pPr>
            <a:endParaRPr lang="en-US" sz="1600" dirty="0"/>
          </a:p>
          <a:p>
            <a:pPr marL="0" lvl="0" indent="0" rtl="0">
              <a:lnSpc>
                <a:spcPct val="90000"/>
              </a:lnSpc>
              <a:spcBef>
                <a:spcPts val="0"/>
              </a:spcBef>
              <a:spcAft>
                <a:spcPts val="0"/>
              </a:spcAft>
              <a:buClr>
                <a:schemeClr val="lt1"/>
              </a:buClr>
              <a:buSzPts val="2000"/>
              <a:buNone/>
            </a:pPr>
            <a:r>
              <a:rPr lang="en-US" sz="1600" dirty="0"/>
              <a:t>SQL Injection (STD-006-SQL) – user input is improperly sanitized, susceptible to database attacks</a:t>
            </a:r>
          </a:p>
          <a:p>
            <a:pPr marL="0" lvl="0" indent="0" rtl="0">
              <a:lnSpc>
                <a:spcPct val="90000"/>
              </a:lnSpc>
              <a:spcBef>
                <a:spcPts val="0"/>
              </a:spcBef>
              <a:spcAft>
                <a:spcPts val="0"/>
              </a:spcAft>
              <a:buClr>
                <a:schemeClr val="lt1"/>
              </a:buClr>
              <a:buSzPts val="2000"/>
              <a:buNone/>
            </a:pPr>
            <a:endParaRPr lang="en-US" sz="1600" dirty="0"/>
          </a:p>
          <a:p>
            <a:pPr marL="0" lvl="0" indent="0" rtl="0">
              <a:lnSpc>
                <a:spcPct val="90000"/>
              </a:lnSpc>
              <a:spcBef>
                <a:spcPts val="0"/>
              </a:spcBef>
              <a:spcAft>
                <a:spcPts val="0"/>
              </a:spcAft>
              <a:buClr>
                <a:schemeClr val="lt1"/>
              </a:buClr>
              <a:buSzPts val="2000"/>
              <a:buNone/>
            </a:pPr>
            <a:r>
              <a:rPr lang="en-US" sz="1600" dirty="0"/>
              <a:t>Memory Management Issues (STD-007-MEM) – Poor allocation and deallocation of memory, leading to leaks, dangling data, buffer overflows, and more</a:t>
            </a:r>
          </a:p>
          <a:p>
            <a:pPr marL="0" lvl="0" indent="0" rtl="0">
              <a:lnSpc>
                <a:spcPct val="90000"/>
              </a:lnSpc>
              <a:spcBef>
                <a:spcPts val="0"/>
              </a:spcBef>
              <a:spcAft>
                <a:spcPts val="0"/>
              </a:spcAft>
              <a:buClr>
                <a:schemeClr val="lt1"/>
              </a:buClr>
              <a:buSzPts val="2000"/>
              <a:buNone/>
            </a:pPr>
            <a:endParaRPr lang="en-US" sz="1600" dirty="0"/>
          </a:p>
          <a:p>
            <a:pPr marL="0" lvl="0" indent="0" rtl="0">
              <a:lnSpc>
                <a:spcPct val="90000"/>
              </a:lnSpc>
              <a:spcBef>
                <a:spcPts val="0"/>
              </a:spcBef>
              <a:spcAft>
                <a:spcPts val="0"/>
              </a:spcAft>
              <a:buClr>
                <a:schemeClr val="lt1"/>
              </a:buClr>
              <a:buSzPts val="2000"/>
              <a:buNone/>
            </a:pPr>
            <a:r>
              <a:rPr lang="en-US" sz="1600" dirty="0"/>
              <a:t>Improper String Handling (STD-005-STR) – Unsafe string operations, which cause buffer overflows, data corruption and more</a:t>
            </a:r>
            <a:endParaRPr sz="16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Google Shape;217;p11">
            <a:extLst>
              <a:ext uri="{FF2B5EF4-FFF2-40B4-BE49-F238E27FC236}">
                <a16:creationId xmlns:a16="http://schemas.microsoft.com/office/drawing/2014/main" id="{32951E49-F1FD-62F2-8371-889E3B04CEA0}"/>
              </a:ext>
            </a:extLst>
          </p:cNvPr>
          <p:cNvSpPr txBox="1">
            <a:spLocks/>
          </p:cNvSpPr>
          <p:nvPr/>
        </p:nvSpPr>
        <p:spPr>
          <a:xfrm>
            <a:off x="3198317" y="1820055"/>
            <a:ext cx="2743065"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lgn="ctr">
              <a:spcBef>
                <a:spcPts val="0"/>
              </a:spcBef>
              <a:buSzPts val="2000"/>
              <a:buFont typeface="Arial"/>
              <a:buNone/>
            </a:pPr>
            <a:r>
              <a:rPr lang="en-US" b="1" dirty="0">
                <a:solidFill>
                  <a:schemeClr val="accent3"/>
                </a:solidFill>
              </a:rPr>
              <a:t>Solutions</a:t>
            </a:r>
            <a:br>
              <a:rPr lang="en-US" b="1" dirty="0">
                <a:solidFill>
                  <a:schemeClr val="accent3"/>
                </a:solidFill>
              </a:rPr>
            </a:br>
            <a:endParaRPr lang="en-US" b="1" dirty="0">
              <a:solidFill>
                <a:schemeClr val="accent3"/>
              </a:solidFill>
            </a:endParaRPr>
          </a:p>
          <a:p>
            <a:pPr marL="285750" indent="-285750">
              <a:spcBef>
                <a:spcPts val="0"/>
              </a:spcBef>
              <a:buSzPts val="2000"/>
              <a:buFont typeface="Arial" panose="020B0604020202020204" pitchFamily="34" charset="0"/>
              <a:buChar char="•"/>
            </a:pPr>
            <a:r>
              <a:rPr lang="en-US" sz="1600" dirty="0"/>
              <a:t>Implement prepared statements, enforce input validation and use Object-Relational Mappers for risk mitigation</a:t>
            </a:r>
            <a:br>
              <a:rPr lang="en-US" sz="1600" dirty="0"/>
            </a:br>
            <a:endParaRPr lang="en-US" sz="1600" dirty="0"/>
          </a:p>
          <a:p>
            <a:pPr marL="285750" indent="-285750">
              <a:spcBef>
                <a:spcPts val="0"/>
              </a:spcBef>
              <a:buSzPts val="2000"/>
              <a:buFont typeface="Arial" panose="020B0604020202020204" pitchFamily="34" charset="0"/>
              <a:buChar char="•"/>
            </a:pPr>
            <a:r>
              <a:rPr lang="en-US" sz="1600" dirty="0"/>
              <a:t>Use smart pointers and enable memory leak detection tools</a:t>
            </a:r>
            <a:br>
              <a:rPr lang="en-US" sz="1600" dirty="0"/>
            </a:br>
            <a:endParaRPr lang="en-US" sz="1600" dirty="0"/>
          </a:p>
          <a:p>
            <a:pPr marL="285750" indent="-285750">
              <a:spcBef>
                <a:spcPts val="0"/>
              </a:spcBef>
              <a:buSzPts val="2000"/>
              <a:buFont typeface="Arial" panose="020B0604020202020204" pitchFamily="34" charset="0"/>
              <a:buChar char="•"/>
            </a:pPr>
            <a:r>
              <a:rPr lang="en-US" sz="1600" dirty="0"/>
              <a:t>Safe string  handling functions, bounds checking, immutable string objects</a:t>
            </a:r>
          </a:p>
        </p:txBody>
      </p:sp>
      <p:sp>
        <p:nvSpPr>
          <p:cNvPr id="3" name="Google Shape;217;p11">
            <a:extLst>
              <a:ext uri="{FF2B5EF4-FFF2-40B4-BE49-F238E27FC236}">
                <a16:creationId xmlns:a16="http://schemas.microsoft.com/office/drawing/2014/main" id="{143CBA1D-E5B6-1D70-6243-397B4308C424}"/>
              </a:ext>
            </a:extLst>
          </p:cNvPr>
          <p:cNvSpPr txBox="1">
            <a:spLocks/>
          </p:cNvSpPr>
          <p:nvPr/>
        </p:nvSpPr>
        <p:spPr>
          <a:xfrm>
            <a:off x="6014759" y="2565626"/>
            <a:ext cx="2743065"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lgn="ctr">
              <a:spcBef>
                <a:spcPts val="0"/>
              </a:spcBef>
              <a:buSzPts val="2000"/>
              <a:buFont typeface="Arial"/>
              <a:buNone/>
            </a:pPr>
            <a:r>
              <a:rPr lang="en-US" b="1" dirty="0"/>
              <a:t>Benefits of Immediate Action</a:t>
            </a:r>
          </a:p>
          <a:p>
            <a:pPr marL="0" indent="0">
              <a:spcBef>
                <a:spcPts val="0"/>
              </a:spcBef>
              <a:buSzPts val="2000"/>
              <a:buFont typeface="Arial"/>
              <a:buNone/>
            </a:pPr>
            <a:endParaRPr lang="en-US" sz="1600" dirty="0"/>
          </a:p>
          <a:p>
            <a:pPr marL="0" indent="0">
              <a:spcBef>
                <a:spcPts val="0"/>
              </a:spcBef>
              <a:buSzPts val="2000"/>
              <a:buFont typeface="Arial"/>
              <a:buNone/>
            </a:pPr>
            <a:r>
              <a:rPr lang="en-US" sz="1600" dirty="0"/>
              <a:t>Security Enhancements</a:t>
            </a:r>
          </a:p>
          <a:p>
            <a:pPr marL="0" indent="0">
              <a:spcBef>
                <a:spcPts val="0"/>
              </a:spcBef>
              <a:buSzPts val="2000"/>
              <a:buFont typeface="Arial"/>
              <a:buNone/>
            </a:pPr>
            <a:endParaRPr lang="en-US" sz="1600" dirty="0"/>
          </a:p>
          <a:p>
            <a:pPr marL="0" indent="0">
              <a:spcBef>
                <a:spcPts val="0"/>
              </a:spcBef>
              <a:buSzPts val="2000"/>
              <a:buFont typeface="Arial"/>
              <a:buNone/>
            </a:pPr>
            <a:r>
              <a:rPr lang="en-US" sz="1600" dirty="0"/>
              <a:t>Cost-Efficiency</a:t>
            </a:r>
          </a:p>
          <a:p>
            <a:pPr marL="0" indent="0">
              <a:spcBef>
                <a:spcPts val="0"/>
              </a:spcBef>
              <a:buSzPts val="2000"/>
              <a:buFont typeface="Arial"/>
              <a:buNone/>
            </a:pPr>
            <a:endParaRPr lang="en-US" sz="1600" dirty="0"/>
          </a:p>
          <a:p>
            <a:pPr marL="0" indent="0">
              <a:spcBef>
                <a:spcPts val="0"/>
              </a:spcBef>
              <a:buSzPts val="2000"/>
              <a:buFont typeface="Arial"/>
              <a:buNone/>
            </a:pPr>
            <a:r>
              <a:rPr lang="en-US" sz="1600" dirty="0"/>
              <a:t>Operational Improvements like System Performance and Query Execution Speeds</a:t>
            </a:r>
          </a:p>
        </p:txBody>
      </p:sp>
      <p:sp>
        <p:nvSpPr>
          <p:cNvPr id="5" name="Google Shape;217;p11">
            <a:extLst>
              <a:ext uri="{FF2B5EF4-FFF2-40B4-BE49-F238E27FC236}">
                <a16:creationId xmlns:a16="http://schemas.microsoft.com/office/drawing/2014/main" id="{FFBFD098-9849-AD26-8608-B99C95060223}"/>
              </a:ext>
            </a:extLst>
          </p:cNvPr>
          <p:cNvSpPr txBox="1">
            <a:spLocks/>
          </p:cNvSpPr>
          <p:nvPr/>
        </p:nvSpPr>
        <p:spPr>
          <a:xfrm>
            <a:off x="8836512" y="1830545"/>
            <a:ext cx="2743065"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lgn="ctr">
              <a:spcBef>
                <a:spcPts val="0"/>
              </a:spcBef>
              <a:buSzPts val="2000"/>
              <a:buFont typeface="Arial"/>
              <a:buNone/>
            </a:pPr>
            <a:r>
              <a:rPr lang="en-US" b="1" dirty="0">
                <a:solidFill>
                  <a:schemeClr val="accent3"/>
                </a:solidFill>
              </a:rPr>
              <a:t>Risks of Delay</a:t>
            </a:r>
            <a:br>
              <a:rPr lang="en-US" b="1" dirty="0">
                <a:solidFill>
                  <a:schemeClr val="accent3"/>
                </a:solidFill>
              </a:rPr>
            </a:br>
            <a:endParaRPr lang="en-US" b="1" dirty="0">
              <a:solidFill>
                <a:schemeClr val="accent3"/>
              </a:solidFill>
            </a:endParaRPr>
          </a:p>
          <a:p>
            <a:pPr marL="285750" indent="-285750">
              <a:spcBef>
                <a:spcPts val="0"/>
              </a:spcBef>
              <a:buSzPts val="2000"/>
              <a:buFont typeface="Arial" panose="020B0604020202020204" pitchFamily="34" charset="0"/>
              <a:buChar char="•"/>
            </a:pPr>
            <a:r>
              <a:rPr lang="en-US" sz="1600" dirty="0"/>
              <a:t>Security risks such as SQL-based attacks and unpredictable crashes</a:t>
            </a:r>
            <a:br>
              <a:rPr lang="en-US" sz="1600" dirty="0"/>
            </a:br>
            <a:endParaRPr lang="en-US" sz="1600" dirty="0"/>
          </a:p>
          <a:p>
            <a:pPr marL="285750" indent="-285750">
              <a:spcBef>
                <a:spcPts val="0"/>
              </a:spcBef>
              <a:buSzPts val="2000"/>
              <a:buFont typeface="Arial" panose="020B0604020202020204" pitchFamily="34" charset="0"/>
              <a:buChar char="•"/>
            </a:pPr>
            <a:r>
              <a:rPr lang="en-US" sz="1600" dirty="0"/>
              <a:t>Legal costs and maintenance expenses as well as downtime</a:t>
            </a:r>
            <a:br>
              <a:rPr lang="en-US" sz="1600" dirty="0"/>
            </a:br>
            <a:endParaRPr lang="en-US" sz="1600" dirty="0"/>
          </a:p>
          <a:p>
            <a:pPr marL="285750" indent="-285750">
              <a:spcBef>
                <a:spcPts val="0"/>
              </a:spcBef>
              <a:buSzPts val="2000"/>
              <a:buFont typeface="Arial" panose="020B0604020202020204" pitchFamily="34" charset="0"/>
              <a:buChar char="•"/>
            </a:pPr>
            <a:r>
              <a:rPr lang="en-US" sz="1600" dirty="0"/>
              <a:t>Operational risks such as slower queries and troubleshooting slowing development</a:t>
            </a:r>
          </a:p>
        </p:txBody>
      </p:sp>
      <p:sp>
        <p:nvSpPr>
          <p:cNvPr id="6" name="Google Shape;217;p11">
            <a:extLst>
              <a:ext uri="{FF2B5EF4-FFF2-40B4-BE49-F238E27FC236}">
                <a16:creationId xmlns:a16="http://schemas.microsoft.com/office/drawing/2014/main" id="{CE7956AB-9A8D-4F15-139E-950ADA8D2DA0}"/>
              </a:ext>
            </a:extLst>
          </p:cNvPr>
          <p:cNvSpPr txBox="1">
            <a:spLocks/>
          </p:cNvSpPr>
          <p:nvPr/>
        </p:nvSpPr>
        <p:spPr>
          <a:xfrm>
            <a:off x="168619" y="226834"/>
            <a:ext cx="6077152" cy="160371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buSzPts val="2000"/>
              <a:buFont typeface="Arial"/>
              <a:buNone/>
            </a:pPr>
            <a:r>
              <a:rPr lang="en-US" b="1" dirty="0">
                <a:solidFill>
                  <a:schemeClr val="bg1"/>
                </a:solidFill>
              </a:rPr>
              <a:t>GAPS</a:t>
            </a:r>
            <a:br>
              <a:rPr lang="en-US" b="1" dirty="0">
                <a:solidFill>
                  <a:schemeClr val="bg1"/>
                </a:solidFill>
              </a:rPr>
            </a:br>
            <a:endParaRPr lang="en-US" b="1" dirty="0">
              <a:solidFill>
                <a:schemeClr val="bg1"/>
              </a:solidFill>
            </a:endParaRPr>
          </a:p>
          <a:p>
            <a:pPr marL="342900">
              <a:spcBef>
                <a:spcPts val="0"/>
              </a:spcBef>
              <a:buSzPts val="2000"/>
            </a:pPr>
            <a:r>
              <a:rPr lang="en-US" sz="1600" dirty="0">
                <a:solidFill>
                  <a:schemeClr val="bg1"/>
                </a:solidFill>
              </a:rPr>
              <a:t>Lack of SQL injection detection</a:t>
            </a:r>
          </a:p>
          <a:p>
            <a:pPr marL="342900">
              <a:spcBef>
                <a:spcPts val="0"/>
              </a:spcBef>
              <a:buSzPts val="2000"/>
            </a:pPr>
            <a:r>
              <a:rPr lang="en-US" sz="1600" dirty="0">
                <a:solidFill>
                  <a:schemeClr val="bg1"/>
                </a:solidFill>
              </a:rPr>
              <a:t>Inconsistent memory allocation policies</a:t>
            </a:r>
          </a:p>
          <a:p>
            <a:pPr marL="342900">
              <a:spcBef>
                <a:spcPts val="0"/>
              </a:spcBef>
              <a:buSzPts val="2000"/>
            </a:pPr>
            <a:r>
              <a:rPr lang="en-US" sz="1600" dirty="0">
                <a:solidFill>
                  <a:schemeClr val="bg1"/>
                </a:solidFill>
              </a:rPr>
              <a:t>Unsafe String Operations</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857DACF0-53FE-762E-CD01-5DADE3975EB2}"/>
              </a:ext>
            </a:extLst>
          </p:cNvPr>
          <p:cNvSpPr txBox="1"/>
          <p:nvPr/>
        </p:nvSpPr>
        <p:spPr>
          <a:xfrm>
            <a:off x="353907" y="2312455"/>
            <a:ext cx="4942379" cy="2031325"/>
          </a:xfrm>
          <a:prstGeom prst="rect">
            <a:avLst/>
          </a:prstGeom>
          <a:noFill/>
        </p:spPr>
        <p:txBody>
          <a:bodyPr wrap="none" rtlCol="0">
            <a:spAutoFit/>
          </a:bodyPr>
          <a:lstStyle/>
          <a:p>
            <a:pPr algn="ctr"/>
            <a:r>
              <a:rPr lang="en-US" sz="1800" b="1" dirty="0">
                <a:solidFill>
                  <a:schemeClr val="accent3"/>
                </a:solidFill>
              </a:rPr>
              <a:t>Training and Awareness</a:t>
            </a:r>
            <a:br>
              <a:rPr lang="en-US" sz="1800" dirty="0">
                <a:solidFill>
                  <a:schemeClr val="bg1"/>
                </a:solidFill>
              </a:rPr>
            </a:br>
            <a:endParaRPr lang="en-US" sz="1800" dirty="0">
              <a:solidFill>
                <a:schemeClr val="bg1"/>
              </a:solidFill>
            </a:endParaRPr>
          </a:p>
          <a:p>
            <a:r>
              <a:rPr lang="en-US" sz="1800" dirty="0">
                <a:solidFill>
                  <a:schemeClr val="bg1"/>
                </a:solidFill>
              </a:rPr>
              <a:t>- No form of training currently exists</a:t>
            </a:r>
            <a:br>
              <a:rPr lang="en-US" sz="1800" dirty="0">
                <a:solidFill>
                  <a:schemeClr val="bg1"/>
                </a:solidFill>
              </a:rPr>
            </a:br>
            <a:br>
              <a:rPr lang="en-US" sz="1800" dirty="0">
                <a:solidFill>
                  <a:schemeClr val="bg1"/>
                </a:solidFill>
              </a:rPr>
            </a:br>
            <a:r>
              <a:rPr lang="en-US" sz="1800" dirty="0">
                <a:solidFill>
                  <a:schemeClr val="bg1"/>
                </a:solidFill>
              </a:rPr>
              <a:t>- Initiating training programs and security</a:t>
            </a:r>
            <a:br>
              <a:rPr lang="en-US" sz="1800" dirty="0">
                <a:solidFill>
                  <a:schemeClr val="bg1"/>
                </a:solidFill>
              </a:rPr>
            </a:br>
            <a:r>
              <a:rPr lang="en-US" sz="1800" dirty="0">
                <a:solidFill>
                  <a:schemeClr val="bg1"/>
                </a:solidFill>
              </a:rPr>
              <a:t>and security onboarding would solve this issue</a:t>
            </a:r>
          </a:p>
          <a:p>
            <a:endParaRPr lang="en-US" sz="1800" dirty="0">
              <a:solidFill>
                <a:schemeClr val="bg1"/>
              </a:solidFill>
            </a:endParaRPr>
          </a:p>
        </p:txBody>
      </p:sp>
      <p:sp>
        <p:nvSpPr>
          <p:cNvPr id="3" name="TextBox 2">
            <a:extLst>
              <a:ext uri="{FF2B5EF4-FFF2-40B4-BE49-F238E27FC236}">
                <a16:creationId xmlns:a16="http://schemas.microsoft.com/office/drawing/2014/main" id="{92CE401B-CD94-3D94-48C3-FBE38DB12AE9}"/>
              </a:ext>
            </a:extLst>
          </p:cNvPr>
          <p:cNvSpPr txBox="1"/>
          <p:nvPr/>
        </p:nvSpPr>
        <p:spPr>
          <a:xfrm>
            <a:off x="1042088" y="4539290"/>
            <a:ext cx="5634876" cy="2031325"/>
          </a:xfrm>
          <a:prstGeom prst="rect">
            <a:avLst/>
          </a:prstGeom>
          <a:noFill/>
        </p:spPr>
        <p:txBody>
          <a:bodyPr wrap="none" rtlCol="0">
            <a:spAutoFit/>
          </a:bodyPr>
          <a:lstStyle/>
          <a:p>
            <a:pPr algn="ctr"/>
            <a:r>
              <a:rPr lang="en-US" sz="1800" b="1" dirty="0">
                <a:solidFill>
                  <a:schemeClr val="accent3"/>
                </a:solidFill>
              </a:rPr>
              <a:t>Security Testing Coverage</a:t>
            </a:r>
            <a:br>
              <a:rPr lang="en-US" sz="1800" b="1" dirty="0">
                <a:solidFill>
                  <a:schemeClr val="bg1"/>
                </a:solidFill>
              </a:rPr>
            </a:br>
            <a:endParaRPr lang="en-US" sz="1800" b="1" dirty="0">
              <a:solidFill>
                <a:schemeClr val="bg1"/>
              </a:solidFill>
            </a:endParaRPr>
          </a:p>
          <a:p>
            <a:r>
              <a:rPr lang="en-US" sz="1800" dirty="0">
                <a:solidFill>
                  <a:schemeClr val="bg1"/>
                </a:solidFill>
              </a:rPr>
              <a:t>- There is a lack of testing such as integration testing,</a:t>
            </a:r>
            <a:br>
              <a:rPr lang="en-US" sz="1800" dirty="0">
                <a:solidFill>
                  <a:schemeClr val="bg1"/>
                </a:solidFill>
              </a:rPr>
            </a:br>
            <a:r>
              <a:rPr lang="en-US" sz="1800" dirty="0">
                <a:solidFill>
                  <a:schemeClr val="bg1"/>
                </a:solidFill>
              </a:rPr>
              <a:t>load testing, and penetration testing</a:t>
            </a:r>
            <a:br>
              <a:rPr lang="en-US" sz="1800" dirty="0">
                <a:solidFill>
                  <a:schemeClr val="bg1"/>
                </a:solidFill>
              </a:rPr>
            </a:br>
            <a:br>
              <a:rPr lang="en-US" sz="1800" dirty="0">
                <a:solidFill>
                  <a:schemeClr val="bg1"/>
                </a:solidFill>
              </a:rPr>
            </a:br>
            <a:r>
              <a:rPr lang="en-US" sz="1800" dirty="0">
                <a:solidFill>
                  <a:schemeClr val="bg1"/>
                </a:solidFill>
              </a:rPr>
              <a:t>- Adding more testing variability such as the ones</a:t>
            </a:r>
            <a:br>
              <a:rPr lang="en-US" sz="1800" dirty="0">
                <a:solidFill>
                  <a:schemeClr val="bg1"/>
                </a:solidFill>
              </a:rPr>
            </a:br>
            <a:r>
              <a:rPr lang="en-US" sz="1800" dirty="0">
                <a:solidFill>
                  <a:schemeClr val="bg1"/>
                </a:solidFill>
              </a:rPr>
              <a:t>mentioned above, this would solve this issue</a:t>
            </a:r>
          </a:p>
        </p:txBody>
      </p:sp>
      <p:sp>
        <p:nvSpPr>
          <p:cNvPr id="6" name="TextBox 5">
            <a:extLst>
              <a:ext uri="{FF2B5EF4-FFF2-40B4-BE49-F238E27FC236}">
                <a16:creationId xmlns:a16="http://schemas.microsoft.com/office/drawing/2014/main" id="{BBF612DE-0DFF-49A5-AB48-88F971DC33F9}"/>
              </a:ext>
            </a:extLst>
          </p:cNvPr>
          <p:cNvSpPr txBox="1"/>
          <p:nvPr/>
        </p:nvSpPr>
        <p:spPr>
          <a:xfrm>
            <a:off x="6895716" y="2190566"/>
            <a:ext cx="4274318" cy="3693319"/>
          </a:xfrm>
          <a:prstGeom prst="rect">
            <a:avLst/>
          </a:prstGeom>
          <a:noFill/>
        </p:spPr>
        <p:txBody>
          <a:bodyPr wrap="square" rtlCol="0">
            <a:spAutoFit/>
          </a:bodyPr>
          <a:lstStyle/>
          <a:p>
            <a:pPr algn="ctr"/>
            <a:r>
              <a:rPr lang="en-US" sz="1800" b="1" dirty="0">
                <a:solidFill>
                  <a:schemeClr val="accent3"/>
                </a:solidFill>
              </a:rPr>
              <a:t>Cloud Security</a:t>
            </a:r>
            <a:br>
              <a:rPr lang="en-US" sz="1800" b="1" dirty="0">
                <a:solidFill>
                  <a:schemeClr val="bg1"/>
                </a:solidFill>
              </a:rPr>
            </a:br>
            <a:endParaRPr lang="en-US" sz="1800" b="1" dirty="0">
              <a:solidFill>
                <a:schemeClr val="bg1"/>
              </a:solidFill>
            </a:endParaRPr>
          </a:p>
          <a:p>
            <a:r>
              <a:rPr lang="en-US" sz="1800" dirty="0">
                <a:solidFill>
                  <a:schemeClr val="bg1"/>
                </a:solidFill>
              </a:rPr>
              <a:t>- Considering Triple-A’s Authorization Principle,</a:t>
            </a:r>
            <a:br>
              <a:rPr lang="en-US" sz="1800" dirty="0">
                <a:solidFill>
                  <a:schemeClr val="bg1"/>
                </a:solidFill>
              </a:rPr>
            </a:br>
            <a:r>
              <a:rPr lang="en-US" sz="1800" dirty="0">
                <a:solidFill>
                  <a:schemeClr val="bg1"/>
                </a:solidFill>
              </a:rPr>
              <a:t>there aren’t any explicit standards for</a:t>
            </a:r>
            <a:br>
              <a:rPr lang="en-US" sz="1800" dirty="0">
                <a:solidFill>
                  <a:schemeClr val="bg1"/>
                </a:solidFill>
              </a:rPr>
            </a:br>
            <a:r>
              <a:rPr lang="en-US" sz="1800" dirty="0">
                <a:solidFill>
                  <a:schemeClr val="bg1"/>
                </a:solidFill>
              </a:rPr>
              <a:t>access implementations in place yet</a:t>
            </a:r>
            <a:br>
              <a:rPr lang="en-US" sz="1800" dirty="0">
                <a:solidFill>
                  <a:schemeClr val="bg1"/>
                </a:solidFill>
              </a:rPr>
            </a:br>
            <a:br>
              <a:rPr lang="en-US" sz="1800" dirty="0">
                <a:solidFill>
                  <a:schemeClr val="bg1"/>
                </a:solidFill>
              </a:rPr>
            </a:br>
            <a:r>
              <a:rPr lang="en-US" sz="1800" dirty="0">
                <a:solidFill>
                  <a:schemeClr val="bg1"/>
                </a:solidFill>
              </a:rPr>
              <a:t>- Creating access roles and verifying the necessity</a:t>
            </a:r>
            <a:br>
              <a:rPr lang="en-US" sz="1800" dirty="0">
                <a:solidFill>
                  <a:schemeClr val="bg1"/>
                </a:solidFill>
              </a:rPr>
            </a:br>
            <a:r>
              <a:rPr lang="en-US" sz="1800" dirty="0">
                <a:solidFill>
                  <a:schemeClr val="bg1"/>
                </a:solidFill>
              </a:rPr>
              <a:t>of those roles semi-annually, this would resolve</a:t>
            </a:r>
            <a:br>
              <a:rPr lang="en-US" sz="1800" dirty="0">
                <a:solidFill>
                  <a:schemeClr val="bg1"/>
                </a:solidFill>
              </a:rPr>
            </a:br>
            <a:r>
              <a:rPr lang="en-US" sz="1800" dirty="0">
                <a:solidFill>
                  <a:schemeClr val="bg1"/>
                </a:solidFill>
              </a:rPr>
              <a:t>this issue</a:t>
            </a:r>
          </a:p>
          <a:p>
            <a:endParaRPr lang="en-US" sz="1800" dirty="0">
              <a:solidFill>
                <a:schemeClr val="bg1"/>
              </a:solidFill>
            </a:endParaRPr>
          </a:p>
        </p:txBody>
      </p:sp>
      <p:sp>
        <p:nvSpPr>
          <p:cNvPr id="7" name="TextBox 6">
            <a:extLst>
              <a:ext uri="{FF2B5EF4-FFF2-40B4-BE49-F238E27FC236}">
                <a16:creationId xmlns:a16="http://schemas.microsoft.com/office/drawing/2014/main" id="{AE4540B8-20F5-0051-E65C-7E8E2C47AAFC}"/>
              </a:ext>
            </a:extLst>
          </p:cNvPr>
          <p:cNvSpPr txBox="1"/>
          <p:nvPr/>
        </p:nvSpPr>
        <p:spPr>
          <a:xfrm>
            <a:off x="926610" y="251358"/>
            <a:ext cx="4390946" cy="2308324"/>
          </a:xfrm>
          <a:prstGeom prst="rect">
            <a:avLst/>
          </a:prstGeom>
          <a:noFill/>
        </p:spPr>
        <p:txBody>
          <a:bodyPr wrap="none" rtlCol="0">
            <a:spAutoFit/>
          </a:bodyPr>
          <a:lstStyle/>
          <a:p>
            <a:pPr algn="ctr"/>
            <a:r>
              <a:rPr lang="en-US" sz="1800" b="1" dirty="0">
                <a:solidFill>
                  <a:schemeClr val="bg1"/>
                </a:solidFill>
              </a:rPr>
              <a:t>Compliance Audits</a:t>
            </a:r>
            <a:br>
              <a:rPr lang="en-US" sz="1800" b="1" dirty="0">
                <a:solidFill>
                  <a:schemeClr val="bg1"/>
                </a:solidFill>
              </a:rPr>
            </a:br>
            <a:endParaRPr lang="en-US" sz="1800" b="1" dirty="0">
              <a:solidFill>
                <a:schemeClr val="bg1"/>
              </a:solidFill>
            </a:endParaRPr>
          </a:p>
          <a:p>
            <a:r>
              <a:rPr lang="en-US" sz="1800" dirty="0">
                <a:solidFill>
                  <a:schemeClr val="bg1"/>
                </a:solidFill>
              </a:rPr>
              <a:t>- Lack of scheduled audits with external,</a:t>
            </a:r>
            <a:br>
              <a:rPr lang="en-US" sz="1800" dirty="0">
                <a:solidFill>
                  <a:schemeClr val="bg1"/>
                </a:solidFill>
              </a:rPr>
            </a:br>
            <a:r>
              <a:rPr lang="en-US" sz="1800" dirty="0">
                <a:solidFill>
                  <a:schemeClr val="bg1"/>
                </a:solidFill>
              </a:rPr>
              <a:t>licensed auditors</a:t>
            </a:r>
            <a:br>
              <a:rPr lang="en-US" sz="1800" dirty="0">
                <a:solidFill>
                  <a:schemeClr val="bg1"/>
                </a:solidFill>
              </a:rPr>
            </a:br>
            <a:br>
              <a:rPr lang="en-US" sz="1800" dirty="0">
                <a:solidFill>
                  <a:schemeClr val="bg1"/>
                </a:solidFill>
              </a:rPr>
            </a:br>
            <a:r>
              <a:rPr lang="en-US" sz="1800" dirty="0">
                <a:solidFill>
                  <a:schemeClr val="bg1"/>
                </a:solidFill>
              </a:rPr>
              <a:t>- Comply with industry-standard auditing</a:t>
            </a:r>
            <a:br>
              <a:rPr lang="en-US" sz="1800" dirty="0">
                <a:solidFill>
                  <a:schemeClr val="bg1"/>
                </a:solidFill>
              </a:rPr>
            </a:br>
            <a:r>
              <a:rPr lang="en-US" sz="1800" dirty="0">
                <a:solidFill>
                  <a:schemeClr val="bg1"/>
                </a:solidFill>
              </a:rPr>
              <a:t>processes to ensure scheduled audits</a:t>
            </a:r>
          </a:p>
          <a:p>
            <a:endParaRPr lang="en-US" sz="1800" dirty="0">
              <a:solidFill>
                <a:schemeClr val="bg1"/>
              </a:solidFill>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395191"/>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lt1"/>
              </a:buClr>
              <a:buSzPts val="2200"/>
              <a:buNone/>
            </a:pPr>
            <a:r>
              <a:rPr lang="en-US" dirty="0"/>
              <a:t>Secure Development Practices:</a:t>
            </a:r>
            <a:br>
              <a:rPr lang="en-US" dirty="0"/>
            </a:br>
            <a:r>
              <a:rPr lang="en-US" sz="1600" dirty="0"/>
              <a:t>- Addressing OWASP security risks</a:t>
            </a:r>
            <a:br>
              <a:rPr lang="en-US" dirty="0"/>
            </a:br>
            <a:br>
              <a:rPr lang="en-US" dirty="0"/>
            </a:br>
            <a:r>
              <a:rPr lang="en-US" dirty="0"/>
              <a:t>Proactive Security Testing:</a:t>
            </a:r>
          </a:p>
          <a:p>
            <a:pPr marL="0" lvl="0" indent="0" algn="l" rtl="0">
              <a:lnSpc>
                <a:spcPct val="90000"/>
              </a:lnSpc>
              <a:spcBef>
                <a:spcPts val="0"/>
              </a:spcBef>
              <a:spcAft>
                <a:spcPts val="0"/>
              </a:spcAft>
              <a:buClr>
                <a:schemeClr val="lt1"/>
              </a:buClr>
              <a:buSzPts val="2200"/>
              <a:buNone/>
            </a:pPr>
            <a:r>
              <a:rPr lang="en-US" sz="1600" dirty="0"/>
              <a:t>- Continuous automated vulnerability assessments</a:t>
            </a:r>
            <a:br>
              <a:rPr lang="en-US" sz="1600" dirty="0"/>
            </a:br>
            <a:endParaRPr lang="en-US" sz="1600" dirty="0"/>
          </a:p>
          <a:p>
            <a:pPr marL="0" lvl="0" indent="0" algn="l" rtl="0">
              <a:lnSpc>
                <a:spcPct val="90000"/>
              </a:lnSpc>
              <a:spcBef>
                <a:spcPts val="0"/>
              </a:spcBef>
              <a:spcAft>
                <a:spcPts val="0"/>
              </a:spcAft>
              <a:buClr>
                <a:schemeClr val="lt1"/>
              </a:buClr>
              <a:buSzPts val="2200"/>
              <a:buNone/>
            </a:pPr>
            <a:r>
              <a:rPr lang="en-US" dirty="0"/>
              <a:t>Zero Trust Security Framework:</a:t>
            </a:r>
          </a:p>
          <a:p>
            <a:pPr marL="0" lvl="0" indent="0" algn="l" rtl="0">
              <a:lnSpc>
                <a:spcPct val="90000"/>
              </a:lnSpc>
              <a:spcBef>
                <a:spcPts val="0"/>
              </a:spcBef>
              <a:spcAft>
                <a:spcPts val="0"/>
              </a:spcAft>
              <a:buClr>
                <a:schemeClr val="lt1"/>
              </a:buClr>
              <a:buSzPts val="2200"/>
              <a:buNone/>
            </a:pPr>
            <a:r>
              <a:rPr lang="en-US" sz="1600" dirty="0"/>
              <a:t>- Apply the principle of least privilege</a:t>
            </a:r>
            <a:br>
              <a:rPr lang="en-US" sz="1600" dirty="0"/>
            </a:br>
            <a:r>
              <a:rPr lang="en-US" sz="1600" dirty="0"/>
              <a:t>- Enforce access control</a:t>
            </a:r>
            <a:br>
              <a:rPr lang="en-US" sz="1600" dirty="0"/>
            </a:br>
            <a:endParaRPr lang="en-US" sz="1600" dirty="0"/>
          </a:p>
          <a:p>
            <a:pPr marL="0" lvl="0" indent="0" algn="l" rtl="0">
              <a:lnSpc>
                <a:spcPct val="90000"/>
              </a:lnSpc>
              <a:spcBef>
                <a:spcPts val="0"/>
              </a:spcBef>
              <a:spcAft>
                <a:spcPts val="0"/>
              </a:spcAft>
              <a:buClr>
                <a:schemeClr val="lt1"/>
              </a:buClr>
              <a:buSzPts val="2200"/>
              <a:buNone/>
            </a:pPr>
            <a:r>
              <a:rPr lang="en-US" dirty="0"/>
              <a:t>Cloud Infrastructure Protection (CSA Compliance):</a:t>
            </a:r>
          </a:p>
          <a:p>
            <a:pPr marL="0" lvl="0" indent="0" algn="l" rtl="0">
              <a:lnSpc>
                <a:spcPct val="90000"/>
              </a:lnSpc>
              <a:spcBef>
                <a:spcPts val="0"/>
              </a:spcBef>
              <a:spcAft>
                <a:spcPts val="0"/>
              </a:spcAft>
              <a:buClr>
                <a:schemeClr val="lt1"/>
              </a:buClr>
              <a:buSzPts val="2200"/>
              <a:buNone/>
            </a:pPr>
            <a:r>
              <a:rPr lang="en-US" sz="1500" dirty="0"/>
              <a:t>- Encryption techniques to protect data</a:t>
            </a:r>
            <a:br>
              <a:rPr lang="en-US" sz="1500" dirty="0"/>
            </a:br>
            <a:r>
              <a:rPr lang="en-US" sz="1500" dirty="0"/>
              <a:t>- Secure cloud infrastructure with consideration of best-practices</a:t>
            </a:r>
            <a:br>
              <a:rPr lang="en-US" sz="1500" dirty="0"/>
            </a:br>
            <a:endParaRPr lang="en-US" sz="1600" dirty="0"/>
          </a:p>
          <a:p>
            <a:pPr marL="0" lvl="0" indent="0" algn="l" rtl="0">
              <a:lnSpc>
                <a:spcPct val="90000"/>
              </a:lnSpc>
              <a:spcBef>
                <a:spcPts val="0"/>
              </a:spcBef>
              <a:spcAft>
                <a:spcPts val="0"/>
              </a:spcAft>
              <a:buClr>
                <a:schemeClr val="lt1"/>
              </a:buClr>
              <a:buSzPts val="2200"/>
              <a:buNone/>
            </a:pPr>
            <a:r>
              <a:rPr lang="en-US" dirty="0"/>
              <a:t>Advanced Authentication Mechanisms:</a:t>
            </a:r>
          </a:p>
          <a:p>
            <a:pPr marL="0" lvl="0" indent="0" algn="l" rtl="0">
              <a:lnSpc>
                <a:spcPct val="90000"/>
              </a:lnSpc>
              <a:spcBef>
                <a:spcPts val="0"/>
              </a:spcBef>
              <a:spcAft>
                <a:spcPts val="0"/>
              </a:spcAft>
              <a:buClr>
                <a:schemeClr val="lt1"/>
              </a:buClr>
              <a:buSzPts val="2200"/>
              <a:buNone/>
            </a:pPr>
            <a:r>
              <a:rPr lang="en-US" sz="1500" dirty="0"/>
              <a:t>- MFA mandates</a:t>
            </a:r>
            <a:br>
              <a:rPr lang="en-US" sz="1500" dirty="0"/>
            </a:br>
            <a:r>
              <a:rPr lang="en-US" sz="1500" dirty="0"/>
              <a:t>- Session Management</a:t>
            </a:r>
            <a:br>
              <a:rPr lang="en-US" sz="1500" dirty="0"/>
            </a:br>
            <a:endParaRPr lang="en-US" sz="1500" dirty="0"/>
          </a:p>
          <a:p>
            <a:pPr marL="0" lvl="0" indent="0" algn="l" rtl="0">
              <a:lnSpc>
                <a:spcPct val="90000"/>
              </a:lnSpc>
              <a:spcBef>
                <a:spcPts val="0"/>
              </a:spcBef>
              <a:spcAft>
                <a:spcPts val="0"/>
              </a:spcAft>
              <a:buClr>
                <a:schemeClr val="lt1"/>
              </a:buClr>
              <a:buSzPts val="2200"/>
              <a:buNone/>
            </a:pPr>
            <a:r>
              <a:rPr lang="en-US" dirty="0"/>
              <a:t>Comprehensive Threat Detection and Incident Management:</a:t>
            </a:r>
          </a:p>
          <a:p>
            <a:pPr marL="0" lvl="0" indent="0" algn="l" rtl="0">
              <a:lnSpc>
                <a:spcPct val="90000"/>
              </a:lnSpc>
              <a:spcBef>
                <a:spcPts val="0"/>
              </a:spcBef>
              <a:spcAft>
                <a:spcPts val="0"/>
              </a:spcAft>
              <a:buClr>
                <a:schemeClr val="lt1"/>
              </a:buClr>
              <a:buSzPts val="2200"/>
              <a:buNone/>
            </a:pPr>
            <a:r>
              <a:rPr lang="en-US" sz="1500" dirty="0"/>
              <a:t>-Audit logs</a:t>
            </a:r>
            <a:br>
              <a:rPr lang="en-US" sz="1500" dirty="0"/>
            </a:br>
            <a:r>
              <a:rPr lang="en-US" sz="1500" dirty="0"/>
              <a:t>- Threat intelligence</a:t>
            </a:r>
            <a:br>
              <a:rPr lang="en-US" sz="1500" dirty="0"/>
            </a:br>
            <a:endParaRPr lang="en-US" sz="1500" dirty="0"/>
          </a:p>
          <a:p>
            <a:pPr marL="0" lvl="0" indent="0" algn="l" rtl="0">
              <a:lnSpc>
                <a:spcPct val="90000"/>
              </a:lnSpc>
              <a:spcBef>
                <a:spcPts val="0"/>
              </a:spcBef>
              <a:spcAft>
                <a:spcPts val="0"/>
              </a:spcAft>
              <a:buClr>
                <a:schemeClr val="lt1"/>
              </a:buClr>
              <a:buSzPts val="2200"/>
              <a:buNone/>
            </a:pPr>
            <a:r>
              <a:rPr lang="en-US" dirty="0"/>
              <a:t>Security Awareness and Training and Education:</a:t>
            </a:r>
          </a:p>
          <a:p>
            <a:pPr marL="285750" lvl="0" indent="-285750" algn="l" rtl="0">
              <a:lnSpc>
                <a:spcPct val="90000"/>
              </a:lnSpc>
              <a:spcBef>
                <a:spcPts val="0"/>
              </a:spcBef>
              <a:spcAft>
                <a:spcPts val="0"/>
              </a:spcAft>
              <a:buClr>
                <a:schemeClr val="lt1"/>
              </a:buClr>
              <a:buSzPts val="2200"/>
              <a:buFontTx/>
              <a:buChar char="-"/>
            </a:pPr>
            <a:r>
              <a:rPr lang="en-US" sz="1400" dirty="0"/>
              <a:t>Cybersecurity trainings</a:t>
            </a:r>
          </a:p>
          <a:p>
            <a:pPr marL="285750" lvl="0" indent="-285750" algn="l" rtl="0">
              <a:lnSpc>
                <a:spcPct val="90000"/>
              </a:lnSpc>
              <a:spcBef>
                <a:spcPts val="0"/>
              </a:spcBef>
              <a:spcAft>
                <a:spcPts val="0"/>
              </a:spcAft>
              <a:buClr>
                <a:schemeClr val="lt1"/>
              </a:buClr>
              <a:buSzPts val="2200"/>
              <a:buFontTx/>
              <a:buChar char="-"/>
            </a:pPr>
            <a:r>
              <a:rPr lang="en-US" sz="1400" dirty="0"/>
              <a:t>Skill evaluation assessments</a:t>
            </a:r>
            <a:endParaRPr sz="15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indent="0">
              <a:spcBef>
                <a:spcPts val="0"/>
              </a:spcBef>
              <a:buSzPts val="2200"/>
              <a:buNone/>
            </a:pPr>
            <a:r>
              <a:rPr lang="en-US" sz="2000" dirty="0">
                <a:latin typeface="Century Gothic" panose="020B0502020202020204" pitchFamily="34" charset="0"/>
              </a:rPr>
              <a:t>Spruill, M. (2025). </a:t>
            </a:r>
            <a:r>
              <a:rPr lang="en-US" sz="2000" dirty="0">
                <a:effectLst/>
                <a:latin typeface="Century Gothic" panose="020B0502020202020204" pitchFamily="34" charset="0"/>
                <a:ea typeface="Calibri" panose="020F0502020204030204" pitchFamily="34" charset="0"/>
              </a:rPr>
              <a:t>Green Pace Developer: Security Policy Guide Template</a:t>
            </a:r>
          </a:p>
          <a:p>
            <a:pPr marL="0" lvl="0" indent="0" algn="l" rtl="0">
              <a:lnSpc>
                <a:spcPct val="90000"/>
              </a:lnSpc>
              <a:spcBef>
                <a:spcPts val="0"/>
              </a:spcBef>
              <a:spcAft>
                <a:spcPts val="0"/>
              </a:spcAft>
              <a:buClr>
                <a:schemeClr val="lt1"/>
              </a:buClr>
              <a:buSzPts val="2200"/>
              <a:buNone/>
            </a:pPr>
            <a:r>
              <a:rPr lang="en-US" sz="2000" dirty="0">
                <a:latin typeface="Century Gothic" panose="020B0502020202020204" pitchFamily="34" charset="0"/>
              </a:rPr>
              <a:t>[Unpublished class paper]. Southern New Hampshire University.</a:t>
            </a:r>
            <a:endParaRPr sz="2000" dirty="0">
              <a:latin typeface="Century Gothic" panose="020B0502020202020204" pitchFamily="34" charset="0"/>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028700">
              <a:spcBef>
                <a:spcPts val="0"/>
              </a:spcBef>
            </a:pPr>
            <a:r>
              <a:rPr lang="en-US" sz="1600" dirty="0"/>
              <a:t>The Green Pace security policy guide was developed to standardize and document best practices across a growing team, ensuring that every developer adheres to a consistent set of principles that address the evolving threat landscape and inherent vulnerabilities.</a:t>
            </a:r>
            <a:br>
              <a:rPr lang="en-US" sz="1600" dirty="0"/>
            </a:br>
            <a:endParaRPr lang="en-US" sz="1600" dirty="0"/>
          </a:p>
          <a:p>
            <a:pPr marL="1028700">
              <a:spcBef>
                <a:spcPts val="0"/>
              </a:spcBef>
            </a:pPr>
            <a:r>
              <a:rPr lang="en-US" sz="1600" dirty="0"/>
              <a:t>By integrating defense-in-depth measures such as threat matrices, external testing, encryption protocols, and more, the policy serves as a guide for identifying, mitigating, and preventing security risks in coding and system architecture.</a:t>
            </a:r>
            <a:endParaRPr lang="en-US" sz="2000"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466103" y="3855308"/>
            <a:ext cx="4837669" cy="2848233"/>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Here is a Threats Matrix table populated with security risks mapped by its likelihood and priority metrics.</a:t>
            </a:r>
            <a:endParaRPr dirty="0"/>
          </a:p>
        </p:txBody>
      </p:sp>
      <p:graphicFrame>
        <p:nvGraphicFramePr>
          <p:cNvPr id="161" name="Google Shape;161;p4" descr="Alt text required"/>
          <p:cNvGraphicFramePr/>
          <p:nvPr>
            <p:extLst>
              <p:ext uri="{D42A27DB-BD31-4B8C-83A1-F6EECF244321}">
                <p14:modId xmlns:p14="http://schemas.microsoft.com/office/powerpoint/2010/main" val="2215047531"/>
              </p:ext>
            </p:extLst>
          </p:nvPr>
        </p:nvGraphicFramePr>
        <p:xfrm>
          <a:off x="3171900" y="2561050"/>
          <a:ext cx="7835225" cy="359809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200" b="0" i="0" u="none" strike="noStrike" cap="none" dirty="0">
                          <a:solidFill>
                            <a:srgbClr val="000000"/>
                          </a:solidFill>
                          <a:effectLst/>
                          <a:latin typeface="Arial"/>
                          <a:ea typeface="Arial"/>
                          <a:cs typeface="Arial"/>
                          <a:sym typeface="Arial"/>
                        </a:rPr>
                        <a:t>Rules: </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200" b="0" i="0" u="none" strike="noStrike" cap="none" dirty="0">
                          <a:solidFill>
                            <a:srgbClr val="000000"/>
                          </a:solidFill>
                          <a:effectLst/>
                          <a:latin typeface="Arial"/>
                          <a:ea typeface="Arial"/>
                          <a:cs typeface="Arial"/>
                          <a:sym typeface="Arial"/>
                        </a:rPr>
                        <a:t>Exception Handling (STD-009-EXC)</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200" b="0" i="0" u="none" strike="noStrike" cap="none" dirty="0">
                          <a:solidFill>
                            <a:srgbClr val="000000"/>
                          </a:solidFill>
                          <a:effectLst/>
                          <a:latin typeface="Arial"/>
                          <a:ea typeface="Arial"/>
                          <a:cs typeface="Arial"/>
                          <a:sym typeface="Arial"/>
                        </a:rPr>
                        <a:t>Documentation (STD-011-DOC)</a:t>
                      </a:r>
                    </a:p>
                    <a:p>
                      <a:pPr marL="0" marR="0" lvl="0" indent="0" algn="ctr" rtl="0">
                        <a:lnSpc>
                          <a:spcPct val="100000"/>
                        </a:lnSpc>
                        <a:spcBef>
                          <a:spcPts val="0"/>
                        </a:spcBef>
                        <a:spcAft>
                          <a:spcPts val="0"/>
                        </a:spcAft>
                        <a:buClr>
                          <a:srgbClr val="000000"/>
                        </a:buClr>
                        <a:buSzPts val="3600"/>
                        <a:buFont typeface="Arial"/>
                        <a:buNone/>
                      </a:pP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200" b="0" i="0" u="none" strike="noStrike" cap="none" dirty="0">
                          <a:solidFill>
                            <a:srgbClr val="000000"/>
                          </a:solidFill>
                          <a:effectLst/>
                          <a:latin typeface="Arial"/>
                          <a:ea typeface="Arial"/>
                          <a:cs typeface="Arial"/>
                          <a:sym typeface="Arial"/>
                        </a:rPr>
                        <a:t>Rules: </a:t>
                      </a:r>
                    </a:p>
                    <a:p>
                      <a:pPr marL="0" marR="0" lvl="0" indent="0" algn="ctr" rtl="0">
                        <a:lnSpc>
                          <a:spcPct val="100000"/>
                        </a:lnSpc>
                        <a:spcBef>
                          <a:spcPts val="0"/>
                        </a:spcBef>
                        <a:spcAft>
                          <a:spcPts val="0"/>
                        </a:spcAft>
                        <a:buClr>
                          <a:srgbClr val="000000"/>
                        </a:buClr>
                        <a:buSzPts val="3600"/>
                        <a:buFont typeface="Arial"/>
                        <a:buNone/>
                      </a:pPr>
                      <a:r>
                        <a:rPr lang="en-US" sz="1200" b="0" i="0" u="none" strike="noStrike" cap="none" dirty="0">
                          <a:solidFill>
                            <a:srgbClr val="000000"/>
                          </a:solidFill>
                          <a:effectLst/>
                          <a:latin typeface="Arial"/>
                          <a:ea typeface="Arial"/>
                          <a:cs typeface="Arial"/>
                          <a:sym typeface="Arial"/>
                        </a:rPr>
                        <a:t>Type Safety (STD-002-ABC)</a:t>
                      </a:r>
                    </a:p>
                    <a:p>
                      <a:pPr marL="0" marR="0" lvl="0" indent="0" algn="ctr" rtl="0">
                        <a:lnSpc>
                          <a:spcPct val="100000"/>
                        </a:lnSpc>
                        <a:spcBef>
                          <a:spcPts val="0"/>
                        </a:spcBef>
                        <a:spcAft>
                          <a:spcPts val="0"/>
                        </a:spcAft>
                        <a:buClr>
                          <a:srgbClr val="000000"/>
                        </a:buClr>
                        <a:buSzPts val="3600"/>
                        <a:buFont typeface="Arial"/>
                        <a:buNone/>
                      </a:pPr>
                      <a:r>
                        <a:rPr lang="en-US" sz="1200" b="0" i="0" u="none" strike="noStrike" cap="none" dirty="0">
                          <a:solidFill>
                            <a:srgbClr val="000000"/>
                          </a:solidFill>
                          <a:effectLst/>
                          <a:latin typeface="Arial"/>
                          <a:ea typeface="Arial"/>
                          <a:cs typeface="Arial"/>
                          <a:sym typeface="Arial"/>
                        </a:rPr>
                        <a:t>Value Safety (STD-DIV)</a:t>
                      </a:r>
                    </a:p>
                    <a:p>
                      <a:pPr marL="0" marR="0" lvl="0" indent="0" algn="ctr" rtl="0">
                        <a:lnSpc>
                          <a:spcPct val="100000"/>
                        </a:lnSpc>
                        <a:spcBef>
                          <a:spcPts val="0"/>
                        </a:spcBef>
                        <a:spcAft>
                          <a:spcPts val="0"/>
                        </a:spcAft>
                        <a:buClr>
                          <a:srgbClr val="000000"/>
                        </a:buClr>
                        <a:buSzPts val="3600"/>
                        <a:buFont typeface="Arial"/>
                        <a:buNone/>
                      </a:pPr>
                      <a:r>
                        <a:rPr lang="en-US" sz="1200" b="0" i="0" u="none" strike="noStrike" cap="none" dirty="0">
                          <a:solidFill>
                            <a:srgbClr val="000000"/>
                          </a:solidFill>
                          <a:effectLst/>
                          <a:latin typeface="Arial"/>
                          <a:ea typeface="Arial"/>
                          <a:cs typeface="Arial"/>
                          <a:sym typeface="Arial"/>
                        </a:rPr>
                        <a:t>String Manipulation (STD-005-STR)</a:t>
                      </a:r>
                    </a:p>
                    <a:p>
                      <a:pPr marL="0" marR="0" lvl="0" indent="0" algn="ctr" rtl="0">
                        <a:lnSpc>
                          <a:spcPct val="100000"/>
                        </a:lnSpc>
                        <a:spcBef>
                          <a:spcPts val="0"/>
                        </a:spcBef>
                        <a:spcAft>
                          <a:spcPts val="0"/>
                        </a:spcAft>
                        <a:buClr>
                          <a:srgbClr val="000000"/>
                        </a:buClr>
                        <a:buSzPts val="3600"/>
                        <a:buFont typeface="Arial"/>
                        <a:buNone/>
                      </a:pPr>
                      <a:r>
                        <a:rPr lang="en-US" sz="1200" b="0" i="0" u="none" strike="noStrike" cap="none" dirty="0">
                          <a:solidFill>
                            <a:srgbClr val="000000"/>
                          </a:solidFill>
                          <a:effectLst/>
                          <a:latin typeface="Arial"/>
                          <a:cs typeface="Arial"/>
                          <a:sym typeface="Arial"/>
                        </a:rPr>
                        <a:t>SQL Injections (STD-006-SQL)</a:t>
                      </a:r>
                    </a:p>
                    <a:p>
                      <a:pPr marL="0" marR="0" lvl="0" indent="0" algn="ctr" rtl="0">
                        <a:lnSpc>
                          <a:spcPct val="100000"/>
                        </a:lnSpc>
                        <a:spcBef>
                          <a:spcPts val="0"/>
                        </a:spcBef>
                        <a:spcAft>
                          <a:spcPts val="0"/>
                        </a:spcAft>
                        <a:buClr>
                          <a:srgbClr val="000000"/>
                        </a:buClr>
                        <a:buSzPts val="3600"/>
                        <a:buFont typeface="Arial"/>
                        <a:buNone/>
                      </a:pPr>
                      <a:r>
                        <a:rPr lang="en-US" sz="1200" b="0" i="0" u="none" strike="noStrike" cap="none" dirty="0">
                          <a:solidFill>
                            <a:srgbClr val="000000"/>
                          </a:solidFill>
                          <a:effectLst/>
                          <a:latin typeface="Arial"/>
                          <a:cs typeface="Arial"/>
                          <a:sym typeface="Arial"/>
                        </a:rPr>
                        <a:t>Memory Management (STD-007-MEM)</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0" marR="0" lvl="0" indent="0" algn="ctr" rtl="0">
                        <a:lnSpc>
                          <a:spcPct val="100000"/>
                        </a:lnSpc>
                        <a:spcBef>
                          <a:spcPts val="0"/>
                        </a:spcBef>
                        <a:spcAft>
                          <a:spcPts val="0"/>
                        </a:spcAft>
                        <a:buClr>
                          <a:srgbClr val="000000"/>
                        </a:buClr>
                        <a:buSzPts val="3600"/>
                        <a:buFont typeface="Arial"/>
                        <a:buNone/>
                      </a:pPr>
                      <a:r>
                        <a:rPr lang="en-US" sz="1200" b="0" i="0" u="none" strike="noStrike" cap="none" dirty="0">
                          <a:solidFill>
                            <a:srgbClr val="000000"/>
                          </a:solidFill>
                          <a:effectLst/>
                          <a:latin typeface="Arial"/>
                          <a:cs typeface="Arial"/>
                          <a:sym typeface="Arial"/>
                        </a:rPr>
                        <a:t>Rules:</a:t>
                      </a:r>
                    </a:p>
                    <a:p>
                      <a:pPr marL="0" marR="0" lvl="0" indent="0" algn="ctr" rtl="0">
                        <a:lnSpc>
                          <a:spcPct val="100000"/>
                        </a:lnSpc>
                        <a:spcBef>
                          <a:spcPts val="0"/>
                        </a:spcBef>
                        <a:spcAft>
                          <a:spcPts val="0"/>
                        </a:spcAft>
                        <a:buClr>
                          <a:srgbClr val="000000"/>
                        </a:buClr>
                        <a:buSzPts val="3600"/>
                        <a:buFont typeface="Arial"/>
                        <a:buNone/>
                      </a:pPr>
                      <a:r>
                        <a:rPr lang="en-US" sz="1200" b="0" i="0" u="none" strike="noStrike" cap="none" dirty="0">
                          <a:solidFill>
                            <a:srgbClr val="000000"/>
                          </a:solidFill>
                          <a:effectLst/>
                          <a:latin typeface="Arial"/>
                          <a:cs typeface="Arial"/>
                          <a:sym typeface="Arial"/>
                        </a:rPr>
                        <a:t>Assertions (STD-008-ASSERT)</a:t>
                      </a:r>
                      <a:br>
                        <a:rPr lang="en-US" sz="1200" b="0" i="0" u="none" strike="noStrike" cap="none" dirty="0">
                          <a:solidFill>
                            <a:srgbClr val="000000"/>
                          </a:solidFill>
                          <a:effectLst/>
                          <a:latin typeface="Arial"/>
                          <a:cs typeface="Arial"/>
                          <a:sym typeface="Arial"/>
                        </a:rPr>
                      </a:br>
                      <a:r>
                        <a:rPr lang="en-US" sz="1200" b="0" i="0" u="none" strike="noStrike" cap="none" dirty="0">
                          <a:solidFill>
                            <a:srgbClr val="000000"/>
                          </a:solidFill>
                          <a:effectLst/>
                          <a:latin typeface="Arial"/>
                          <a:cs typeface="Arial"/>
                          <a:sym typeface="Arial"/>
                        </a:rPr>
                        <a:t>Hardcoded Values (STD-012-HCV)</a:t>
                      </a:r>
                      <a:endParaRPr lang="en-US" sz="12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b="0" i="0" u="none" strike="noStrike" cap="none" dirty="0">
                          <a:solidFill>
                            <a:srgbClr val="000000"/>
                          </a:solidFill>
                          <a:effectLst/>
                          <a:latin typeface="Arial"/>
                          <a:ea typeface="Arial"/>
                          <a:cs typeface="Arial"/>
                          <a:sym typeface="Arial"/>
                        </a:rPr>
                        <a:t>Rules: </a:t>
                      </a:r>
                    </a:p>
                    <a:p>
                      <a:pPr marL="0" marR="0" lvl="0" indent="0" algn="ctr" rtl="0">
                        <a:lnSpc>
                          <a:spcPct val="100000"/>
                        </a:lnSpc>
                        <a:spcBef>
                          <a:spcPts val="0"/>
                        </a:spcBef>
                        <a:spcAft>
                          <a:spcPts val="0"/>
                        </a:spcAft>
                        <a:buClr>
                          <a:srgbClr val="000000"/>
                        </a:buClr>
                        <a:buSzPts val="3600"/>
                        <a:buFont typeface="Arial"/>
                        <a:buNone/>
                      </a:pPr>
                      <a:r>
                        <a:rPr lang="en-US" sz="1200" b="0" i="0" u="none" strike="noStrike" cap="none" dirty="0">
                          <a:solidFill>
                            <a:srgbClr val="000000"/>
                          </a:solidFill>
                          <a:effectLst/>
                          <a:latin typeface="Arial"/>
                          <a:ea typeface="Arial"/>
                          <a:cs typeface="Arial"/>
                          <a:sym typeface="Arial"/>
                        </a:rPr>
                        <a:t>Loop Safety (STD-013-LOOP)</a:t>
                      </a:r>
                      <a:endParaRPr sz="12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7500" lnSpcReduction="20000"/>
          </a:bodyPr>
          <a:lstStyle/>
          <a:p>
            <a:pPr marL="0" lvl="0" indent="0" algn="ctr" rtl="0">
              <a:lnSpc>
                <a:spcPct val="90000"/>
              </a:lnSpc>
              <a:spcBef>
                <a:spcPts val="0"/>
              </a:spcBef>
              <a:spcAft>
                <a:spcPts val="0"/>
              </a:spcAft>
              <a:buClr>
                <a:schemeClr val="lt1"/>
              </a:buClr>
              <a:buSzPts val="2200"/>
              <a:buNone/>
            </a:pPr>
            <a:r>
              <a:rPr lang="en-US" dirty="0"/>
              <a:t>10 Core Security Principles and Associated Coding Standards</a:t>
            </a:r>
          </a:p>
          <a:p>
            <a:pPr marL="0" lvl="0" indent="0" algn="l" rtl="0">
              <a:lnSpc>
                <a:spcPct val="90000"/>
              </a:lnSpc>
              <a:spcBef>
                <a:spcPts val="0"/>
              </a:spcBef>
              <a:spcAft>
                <a:spcPts val="0"/>
              </a:spcAft>
              <a:buClr>
                <a:schemeClr val="lt1"/>
              </a:buClr>
              <a:buSzPts val="2200"/>
              <a:buNone/>
            </a:pPr>
            <a:r>
              <a:rPr lang="en-US" dirty="0"/>
              <a:t>1. Validate Input Data</a:t>
            </a:r>
          </a:p>
          <a:p>
            <a:pPr marL="0" lvl="0" indent="0" algn="l" rtl="0">
              <a:lnSpc>
                <a:spcPct val="90000"/>
              </a:lnSpc>
              <a:spcBef>
                <a:spcPts val="0"/>
              </a:spcBef>
              <a:spcAft>
                <a:spcPts val="0"/>
              </a:spcAft>
              <a:buClr>
                <a:schemeClr val="lt1"/>
              </a:buClr>
              <a:buSzPts val="2200"/>
              <a:buNone/>
            </a:pPr>
            <a:r>
              <a:rPr lang="en-US" dirty="0"/>
              <a:t>	</a:t>
            </a:r>
            <a:r>
              <a:rPr lang="en-US" sz="1800" dirty="0"/>
              <a:t>Standards: STD-001, STD-002, STD-003</a:t>
            </a:r>
          </a:p>
          <a:p>
            <a:pPr marL="0" lvl="0" indent="0" algn="l" rtl="0">
              <a:lnSpc>
                <a:spcPct val="90000"/>
              </a:lnSpc>
              <a:spcBef>
                <a:spcPts val="0"/>
              </a:spcBef>
              <a:spcAft>
                <a:spcPts val="0"/>
              </a:spcAft>
              <a:buClr>
                <a:schemeClr val="lt1"/>
              </a:buClr>
              <a:buSzPts val="2200"/>
              <a:buNone/>
            </a:pPr>
            <a:r>
              <a:rPr lang="en-US" dirty="0"/>
              <a:t>2. Heed Compiler Warnings</a:t>
            </a:r>
          </a:p>
          <a:p>
            <a:pPr marL="0" lvl="0" indent="0" algn="l" rtl="0">
              <a:lnSpc>
                <a:spcPct val="90000"/>
              </a:lnSpc>
              <a:spcBef>
                <a:spcPts val="0"/>
              </a:spcBef>
              <a:spcAft>
                <a:spcPts val="0"/>
              </a:spcAft>
              <a:buClr>
                <a:schemeClr val="lt1"/>
              </a:buClr>
              <a:buSzPts val="2200"/>
              <a:buNone/>
            </a:pPr>
            <a:r>
              <a:rPr lang="en-US" dirty="0"/>
              <a:t>	 </a:t>
            </a:r>
            <a:r>
              <a:rPr lang="en-US" sz="1800" dirty="0"/>
              <a:t>Standards: STD-001, STD-006</a:t>
            </a:r>
          </a:p>
          <a:p>
            <a:pPr marL="0" lvl="0" indent="0" algn="l" rtl="0">
              <a:lnSpc>
                <a:spcPct val="90000"/>
              </a:lnSpc>
              <a:spcBef>
                <a:spcPts val="0"/>
              </a:spcBef>
              <a:spcAft>
                <a:spcPts val="0"/>
              </a:spcAft>
              <a:buClr>
                <a:schemeClr val="lt1"/>
              </a:buClr>
              <a:buSzPts val="2200"/>
              <a:buNone/>
            </a:pPr>
            <a:r>
              <a:rPr lang="en-US" dirty="0"/>
              <a:t>3. Architect and Design for Security Policies</a:t>
            </a:r>
          </a:p>
          <a:p>
            <a:pPr marL="0" lvl="0" indent="0" algn="l" rtl="0">
              <a:lnSpc>
                <a:spcPct val="90000"/>
              </a:lnSpc>
              <a:spcBef>
                <a:spcPts val="0"/>
              </a:spcBef>
              <a:spcAft>
                <a:spcPts val="0"/>
              </a:spcAft>
              <a:buClr>
                <a:schemeClr val="lt1"/>
              </a:buClr>
              <a:buSzPts val="2200"/>
              <a:buNone/>
            </a:pPr>
            <a:r>
              <a:rPr lang="en-US" dirty="0"/>
              <a:t>	</a:t>
            </a:r>
            <a:r>
              <a:rPr lang="en-US" sz="1500" dirty="0"/>
              <a:t> Standards: All standards</a:t>
            </a:r>
          </a:p>
          <a:p>
            <a:pPr marL="0" lvl="0" indent="0" algn="l" rtl="0">
              <a:lnSpc>
                <a:spcPct val="90000"/>
              </a:lnSpc>
              <a:spcBef>
                <a:spcPts val="0"/>
              </a:spcBef>
              <a:spcAft>
                <a:spcPts val="0"/>
              </a:spcAft>
              <a:buClr>
                <a:schemeClr val="lt1"/>
              </a:buClr>
              <a:buSzPts val="2200"/>
              <a:buNone/>
            </a:pPr>
            <a:r>
              <a:rPr lang="en-US" dirty="0"/>
              <a:t>4. Keep It Simple</a:t>
            </a:r>
          </a:p>
          <a:p>
            <a:pPr marL="0" lvl="0" indent="0" algn="l" rtl="0">
              <a:lnSpc>
                <a:spcPct val="90000"/>
              </a:lnSpc>
              <a:spcBef>
                <a:spcPts val="0"/>
              </a:spcBef>
              <a:spcAft>
                <a:spcPts val="0"/>
              </a:spcAft>
              <a:buClr>
                <a:schemeClr val="lt1"/>
              </a:buClr>
              <a:buSzPts val="2200"/>
              <a:buNone/>
            </a:pPr>
            <a:r>
              <a:rPr lang="en-US" dirty="0"/>
              <a:t>	</a:t>
            </a:r>
            <a:r>
              <a:rPr lang="en-US" sz="1500" dirty="0"/>
              <a:t> Standards: STD-006, STD-007, STD-008</a:t>
            </a:r>
          </a:p>
          <a:p>
            <a:pPr marL="0" lvl="0" indent="0" algn="l" rtl="0">
              <a:lnSpc>
                <a:spcPct val="90000"/>
              </a:lnSpc>
              <a:spcBef>
                <a:spcPts val="0"/>
              </a:spcBef>
              <a:spcAft>
                <a:spcPts val="0"/>
              </a:spcAft>
              <a:buClr>
                <a:schemeClr val="lt1"/>
              </a:buClr>
              <a:buSzPts val="2200"/>
              <a:buNone/>
            </a:pPr>
            <a:r>
              <a:rPr lang="en-US" dirty="0"/>
              <a:t>5. Default Deny</a:t>
            </a:r>
          </a:p>
          <a:p>
            <a:pPr marL="0" lvl="0" indent="0" algn="l" rtl="0">
              <a:lnSpc>
                <a:spcPct val="90000"/>
              </a:lnSpc>
              <a:spcBef>
                <a:spcPts val="0"/>
              </a:spcBef>
              <a:spcAft>
                <a:spcPts val="0"/>
              </a:spcAft>
              <a:buClr>
                <a:schemeClr val="lt1"/>
              </a:buClr>
              <a:buSzPts val="2200"/>
              <a:buNone/>
            </a:pPr>
            <a:r>
              <a:rPr lang="en-US" dirty="0"/>
              <a:t>	 </a:t>
            </a:r>
            <a:r>
              <a:rPr lang="en-US" sz="1500" dirty="0"/>
              <a:t>Standards: STD-004</a:t>
            </a:r>
          </a:p>
          <a:p>
            <a:pPr marL="0" lvl="0" indent="0" algn="l" rtl="0">
              <a:lnSpc>
                <a:spcPct val="90000"/>
              </a:lnSpc>
              <a:spcBef>
                <a:spcPts val="0"/>
              </a:spcBef>
              <a:spcAft>
                <a:spcPts val="0"/>
              </a:spcAft>
              <a:buClr>
                <a:schemeClr val="lt1"/>
              </a:buClr>
              <a:buSzPts val="2200"/>
              <a:buNone/>
            </a:pPr>
            <a:r>
              <a:rPr lang="en-US" dirty="0"/>
              <a:t>6. Adhere to the Principle of Least Privilege</a:t>
            </a:r>
          </a:p>
          <a:p>
            <a:pPr marL="0" lvl="0" indent="0" algn="l" rtl="0">
              <a:lnSpc>
                <a:spcPct val="90000"/>
              </a:lnSpc>
              <a:spcBef>
                <a:spcPts val="0"/>
              </a:spcBef>
              <a:spcAft>
                <a:spcPts val="0"/>
              </a:spcAft>
              <a:buClr>
                <a:schemeClr val="lt1"/>
              </a:buClr>
              <a:buSzPts val="2200"/>
              <a:buNone/>
            </a:pPr>
            <a:r>
              <a:rPr lang="en-US" dirty="0"/>
              <a:t>	</a:t>
            </a:r>
            <a:r>
              <a:rPr lang="en-US" sz="1500" dirty="0"/>
              <a:t> Standards: STD-004, STD-010</a:t>
            </a:r>
          </a:p>
          <a:p>
            <a:pPr marL="0" lvl="0" indent="0" algn="l" rtl="0">
              <a:lnSpc>
                <a:spcPct val="90000"/>
              </a:lnSpc>
              <a:spcBef>
                <a:spcPts val="0"/>
              </a:spcBef>
              <a:spcAft>
                <a:spcPts val="0"/>
              </a:spcAft>
              <a:buClr>
                <a:schemeClr val="lt1"/>
              </a:buClr>
              <a:buSzPts val="2200"/>
              <a:buNone/>
            </a:pPr>
            <a:r>
              <a:rPr lang="en-US" dirty="0"/>
              <a:t>7. Sanitize Data Sent to Other Systems</a:t>
            </a:r>
          </a:p>
          <a:p>
            <a:pPr marL="0" lvl="0" indent="0" algn="l" rtl="0">
              <a:lnSpc>
                <a:spcPct val="90000"/>
              </a:lnSpc>
              <a:spcBef>
                <a:spcPts val="0"/>
              </a:spcBef>
              <a:spcAft>
                <a:spcPts val="0"/>
              </a:spcAft>
              <a:buClr>
                <a:schemeClr val="lt1"/>
              </a:buClr>
              <a:buSzPts val="2200"/>
              <a:buNone/>
            </a:pPr>
            <a:r>
              <a:rPr lang="en-US" dirty="0"/>
              <a:t>	 </a:t>
            </a:r>
            <a:r>
              <a:rPr lang="en-US" sz="1500" dirty="0"/>
              <a:t>Standards: STD-003, STD-004</a:t>
            </a:r>
          </a:p>
          <a:p>
            <a:pPr marL="0" lvl="0" indent="0" algn="l" rtl="0">
              <a:lnSpc>
                <a:spcPct val="90000"/>
              </a:lnSpc>
              <a:spcBef>
                <a:spcPts val="0"/>
              </a:spcBef>
              <a:spcAft>
                <a:spcPts val="0"/>
              </a:spcAft>
              <a:buClr>
                <a:schemeClr val="lt1"/>
              </a:buClr>
              <a:buSzPts val="2200"/>
              <a:buNone/>
            </a:pPr>
            <a:r>
              <a:rPr lang="en-US" dirty="0"/>
              <a:t>8. Practice Defense in Depth</a:t>
            </a:r>
          </a:p>
          <a:p>
            <a:pPr marL="0" lvl="0" indent="0" algn="l" rtl="0">
              <a:lnSpc>
                <a:spcPct val="90000"/>
              </a:lnSpc>
              <a:spcBef>
                <a:spcPts val="0"/>
              </a:spcBef>
              <a:spcAft>
                <a:spcPts val="0"/>
              </a:spcAft>
              <a:buClr>
                <a:schemeClr val="lt1"/>
              </a:buClr>
              <a:buSzPts val="2200"/>
              <a:buNone/>
            </a:pPr>
            <a:r>
              <a:rPr lang="en-US" dirty="0"/>
              <a:t>	 </a:t>
            </a:r>
            <a:r>
              <a:rPr lang="en-US" sz="1500" dirty="0"/>
              <a:t>Standards: STD-005, STD-008, STD-009</a:t>
            </a:r>
          </a:p>
          <a:p>
            <a:pPr marL="0" lvl="0" indent="0" algn="l" rtl="0">
              <a:lnSpc>
                <a:spcPct val="90000"/>
              </a:lnSpc>
              <a:spcBef>
                <a:spcPts val="0"/>
              </a:spcBef>
              <a:spcAft>
                <a:spcPts val="0"/>
              </a:spcAft>
              <a:buClr>
                <a:schemeClr val="lt1"/>
              </a:buClr>
              <a:buSzPts val="2200"/>
              <a:buNone/>
            </a:pPr>
            <a:r>
              <a:rPr lang="en-US" dirty="0"/>
              <a:t>9. Use Effective Quality Assurance Techniques</a:t>
            </a:r>
          </a:p>
          <a:p>
            <a:pPr marL="0" lvl="0" indent="0" algn="l" rtl="0">
              <a:lnSpc>
                <a:spcPct val="90000"/>
              </a:lnSpc>
              <a:spcBef>
                <a:spcPts val="0"/>
              </a:spcBef>
              <a:spcAft>
                <a:spcPts val="0"/>
              </a:spcAft>
              <a:buClr>
                <a:schemeClr val="lt1"/>
              </a:buClr>
              <a:buSzPts val="2200"/>
              <a:buNone/>
            </a:pPr>
            <a:r>
              <a:rPr lang="en-US" dirty="0"/>
              <a:t>	 </a:t>
            </a:r>
            <a:r>
              <a:rPr lang="en-US" sz="1500" dirty="0"/>
              <a:t>Standards: STD-007, STD-009</a:t>
            </a:r>
          </a:p>
          <a:p>
            <a:pPr marL="0" lvl="0" indent="0" algn="l" rtl="0">
              <a:lnSpc>
                <a:spcPct val="90000"/>
              </a:lnSpc>
              <a:spcBef>
                <a:spcPts val="0"/>
              </a:spcBef>
              <a:spcAft>
                <a:spcPts val="0"/>
              </a:spcAft>
              <a:buClr>
                <a:schemeClr val="lt1"/>
              </a:buClr>
              <a:buSzPts val="2200"/>
              <a:buNone/>
            </a:pPr>
            <a:r>
              <a:rPr lang="en-US" dirty="0"/>
              <a:t>10. Secure Coding Standard</a:t>
            </a:r>
          </a:p>
          <a:p>
            <a:pPr marL="0" lvl="0" indent="0" algn="l" rtl="0">
              <a:lnSpc>
                <a:spcPct val="90000"/>
              </a:lnSpc>
              <a:spcBef>
                <a:spcPts val="0"/>
              </a:spcBef>
              <a:spcAft>
                <a:spcPts val="0"/>
              </a:spcAft>
              <a:buClr>
                <a:schemeClr val="lt1"/>
              </a:buClr>
              <a:buSzPts val="2200"/>
              <a:buNone/>
            </a:pPr>
            <a:r>
              <a:rPr lang="en-US" dirty="0"/>
              <a:t>	 </a:t>
            </a:r>
            <a:r>
              <a:rPr lang="en-US" sz="1500" dirty="0"/>
              <a:t>Standards: All Applicable</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sp>
        <p:nvSpPr>
          <p:cNvPr id="175" name="Google Shape;175;p6"/>
          <p:cNvSpPr txBox="1">
            <a:spLocks noGrp="1"/>
          </p:cNvSpPr>
          <p:nvPr>
            <p:ph type="body" idx="1"/>
          </p:nvPr>
        </p:nvSpPr>
        <p:spPr>
          <a:xfrm>
            <a:off x="217091" y="120225"/>
            <a:ext cx="4428067" cy="6543041"/>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lt1"/>
              </a:buClr>
              <a:buSzPts val="2000"/>
              <a:buNone/>
            </a:pPr>
            <a:r>
              <a:rPr lang="en-US" sz="1800" b="1" u="sng" dirty="0"/>
              <a:t>Immediate Priority (5):</a:t>
            </a:r>
            <a:br>
              <a:rPr lang="en-US" sz="1800" b="1" u="sng" dirty="0"/>
            </a:br>
            <a:endParaRPr lang="en-US" sz="1800" b="1" u="sng" dirty="0"/>
          </a:p>
          <a:p>
            <a:pPr marL="285750" indent="-285750">
              <a:spcBef>
                <a:spcPts val="0"/>
              </a:spcBef>
              <a:buSzPts val="2000"/>
            </a:pPr>
            <a:r>
              <a:rPr lang="en-US" sz="1400" b="1" dirty="0">
                <a:solidFill>
                  <a:schemeClr val="bg1">
                    <a:lumMod val="95000"/>
                  </a:schemeClr>
                </a:solidFill>
              </a:rPr>
              <a:t>STD-002-ABC: </a:t>
            </a:r>
            <a:r>
              <a:rPr lang="en-US" sz="1400" dirty="0">
                <a:solidFill>
                  <a:schemeClr val="bg1">
                    <a:lumMod val="95000"/>
                  </a:schemeClr>
                </a:solidFill>
              </a:rPr>
              <a:t>Ensure Proper Array Bounds Checking</a:t>
            </a:r>
            <a:br>
              <a:rPr lang="en-US" sz="1400" dirty="0">
                <a:solidFill>
                  <a:schemeClr val="bg1">
                    <a:lumMod val="95000"/>
                  </a:schemeClr>
                </a:solidFill>
              </a:rPr>
            </a:br>
            <a:r>
              <a:rPr lang="en-US" sz="1400" dirty="0">
                <a:solidFill>
                  <a:schemeClr val="bg1">
                    <a:lumMod val="95000"/>
                  </a:schemeClr>
                </a:solidFill>
              </a:rPr>
              <a:t>High Severity, Likely Occurrence, Medium Remediation cost</a:t>
            </a:r>
          </a:p>
          <a:p>
            <a:pPr marL="285750" indent="-285750">
              <a:spcBef>
                <a:spcPts val="0"/>
              </a:spcBef>
              <a:buSzPts val="2000"/>
            </a:pPr>
            <a:r>
              <a:rPr lang="en-US" sz="1400" b="1" dirty="0">
                <a:solidFill>
                  <a:schemeClr val="bg1">
                    <a:lumMod val="95000"/>
                  </a:schemeClr>
                </a:solidFill>
              </a:rPr>
              <a:t>STD-004-DIV: </a:t>
            </a:r>
            <a:r>
              <a:rPr lang="en-US" sz="1400" dirty="0">
                <a:solidFill>
                  <a:schemeClr val="bg1">
                    <a:lumMod val="95000"/>
                  </a:schemeClr>
                </a:solidFill>
              </a:rPr>
              <a:t>Prevent Division by Zero Errors</a:t>
            </a:r>
            <a:br>
              <a:rPr lang="en-US" sz="1400" u="sng" dirty="0">
                <a:solidFill>
                  <a:schemeClr val="bg1">
                    <a:lumMod val="95000"/>
                  </a:schemeClr>
                </a:solidFill>
              </a:rPr>
            </a:br>
            <a:r>
              <a:rPr lang="en-US" sz="1400" dirty="0">
                <a:solidFill>
                  <a:schemeClr val="bg1">
                    <a:lumMod val="95000"/>
                  </a:schemeClr>
                </a:solidFill>
              </a:rPr>
              <a:t>High Severity, Likely Occurrence, Medium Remediation cost</a:t>
            </a:r>
          </a:p>
          <a:p>
            <a:pPr marL="285750" indent="-285750">
              <a:spcBef>
                <a:spcPts val="0"/>
              </a:spcBef>
              <a:buSzPts val="2000"/>
            </a:pPr>
            <a:r>
              <a:rPr lang="en-US" sz="1400" b="1" dirty="0">
                <a:solidFill>
                  <a:schemeClr val="bg1">
                    <a:lumMod val="95000"/>
                  </a:schemeClr>
                </a:solidFill>
              </a:rPr>
              <a:t>STD-005-STR: </a:t>
            </a:r>
            <a:r>
              <a:rPr lang="en-US" sz="1400" dirty="0">
                <a:solidFill>
                  <a:schemeClr val="bg1">
                    <a:lumMod val="95000"/>
                  </a:schemeClr>
                </a:solidFill>
              </a:rPr>
              <a:t>Ensure Proper String Handling</a:t>
            </a:r>
            <a:br>
              <a:rPr lang="en-US" sz="1400" u="sng" dirty="0">
                <a:solidFill>
                  <a:schemeClr val="bg1">
                    <a:lumMod val="95000"/>
                  </a:schemeClr>
                </a:solidFill>
              </a:rPr>
            </a:br>
            <a:r>
              <a:rPr lang="en-US" sz="1400" dirty="0">
                <a:solidFill>
                  <a:schemeClr val="bg1">
                    <a:lumMod val="95000"/>
                  </a:schemeClr>
                </a:solidFill>
              </a:rPr>
              <a:t>High Severity, Likely Occurrence, Medium Remediation cost</a:t>
            </a:r>
          </a:p>
          <a:p>
            <a:pPr marL="285750" indent="-285750">
              <a:spcBef>
                <a:spcPts val="0"/>
              </a:spcBef>
              <a:buSzPts val="2000"/>
            </a:pPr>
            <a:r>
              <a:rPr lang="en-US" sz="1400" b="1" dirty="0">
                <a:solidFill>
                  <a:schemeClr val="bg1">
                    <a:lumMod val="95000"/>
                  </a:schemeClr>
                </a:solidFill>
              </a:rPr>
              <a:t>STD-006-SQL: </a:t>
            </a:r>
            <a:r>
              <a:rPr lang="en-US" sz="1400" dirty="0">
                <a:solidFill>
                  <a:schemeClr val="bg1">
                    <a:lumMod val="95000"/>
                  </a:schemeClr>
                </a:solidFill>
              </a:rPr>
              <a:t>Use Parameterized Queries</a:t>
            </a:r>
            <a:br>
              <a:rPr lang="en-US" sz="1400" dirty="0">
                <a:solidFill>
                  <a:schemeClr val="bg1">
                    <a:lumMod val="95000"/>
                  </a:schemeClr>
                </a:solidFill>
              </a:rPr>
            </a:br>
            <a:r>
              <a:rPr lang="en-US" sz="1400" dirty="0">
                <a:solidFill>
                  <a:schemeClr val="bg1">
                    <a:lumMod val="95000"/>
                  </a:schemeClr>
                </a:solidFill>
              </a:rPr>
              <a:t>High Severity, Likely Occurrence, Medium Remediation cost</a:t>
            </a:r>
          </a:p>
          <a:p>
            <a:pPr marL="285750" indent="-285750">
              <a:spcBef>
                <a:spcPts val="0"/>
              </a:spcBef>
              <a:buSzPts val="2000"/>
            </a:pPr>
            <a:r>
              <a:rPr lang="en-US" sz="1400" b="1" dirty="0">
                <a:solidFill>
                  <a:schemeClr val="bg1">
                    <a:lumMod val="95000"/>
                  </a:schemeClr>
                </a:solidFill>
              </a:rPr>
              <a:t>STD-007-MEM: </a:t>
            </a:r>
            <a:r>
              <a:rPr lang="en-US" sz="1400" dirty="0">
                <a:solidFill>
                  <a:schemeClr val="bg1">
                    <a:lumMod val="95000"/>
                  </a:schemeClr>
                </a:solidFill>
              </a:rPr>
              <a:t>Use Smart Pointers and Memory Deallocation techniques</a:t>
            </a:r>
            <a:br>
              <a:rPr lang="en-US" sz="1400" u="sng" dirty="0">
                <a:solidFill>
                  <a:schemeClr val="bg1">
                    <a:lumMod val="95000"/>
                  </a:schemeClr>
                </a:solidFill>
              </a:rPr>
            </a:br>
            <a:r>
              <a:rPr lang="en-US" sz="1400" dirty="0">
                <a:solidFill>
                  <a:schemeClr val="bg1">
                    <a:lumMod val="95000"/>
                  </a:schemeClr>
                </a:solidFill>
              </a:rPr>
              <a:t>High Severity, Likely Occurrence, High Remediation cost</a:t>
            </a:r>
          </a:p>
          <a:p>
            <a:pPr marL="285750" indent="-285750">
              <a:spcBef>
                <a:spcPts val="0"/>
              </a:spcBef>
              <a:buSzPts val="2000"/>
            </a:pPr>
            <a:r>
              <a:rPr lang="en-US" sz="1400" b="1" dirty="0">
                <a:solidFill>
                  <a:schemeClr val="bg1">
                    <a:lumMod val="95000"/>
                  </a:schemeClr>
                </a:solidFill>
              </a:rPr>
              <a:t>STD-012-HCV: </a:t>
            </a:r>
            <a:r>
              <a:rPr lang="en-US" sz="1400" dirty="0">
                <a:solidFill>
                  <a:schemeClr val="bg1">
                    <a:lumMod val="95000"/>
                  </a:schemeClr>
                </a:solidFill>
              </a:rPr>
              <a:t>Avoid Hardcoding Values</a:t>
            </a:r>
            <a:br>
              <a:rPr lang="en-US" sz="1400" u="sng" dirty="0">
                <a:solidFill>
                  <a:schemeClr val="bg1">
                    <a:lumMod val="95000"/>
                  </a:schemeClr>
                </a:solidFill>
              </a:rPr>
            </a:br>
            <a:r>
              <a:rPr lang="en-US" sz="1400" u="sng" dirty="0">
                <a:solidFill>
                  <a:schemeClr val="bg1">
                    <a:lumMod val="95000"/>
                  </a:schemeClr>
                </a:solidFill>
              </a:rPr>
              <a:t>Medium</a:t>
            </a:r>
            <a:r>
              <a:rPr lang="en-US" sz="1400" dirty="0">
                <a:solidFill>
                  <a:schemeClr val="bg1">
                    <a:lumMod val="95000"/>
                  </a:schemeClr>
                </a:solidFill>
              </a:rPr>
              <a:t> Severity, Medium Occurrence, Medium Remediation cost</a:t>
            </a:r>
          </a:p>
          <a:p>
            <a:pPr marL="0" indent="0">
              <a:spcBef>
                <a:spcPts val="0"/>
              </a:spcBef>
              <a:buSzPts val="2000"/>
              <a:buNone/>
            </a:pPr>
            <a:br>
              <a:rPr lang="en-US" sz="1800" u="sng" dirty="0">
                <a:solidFill>
                  <a:schemeClr val="bg1">
                    <a:lumMod val="95000"/>
                  </a:schemeClr>
                </a:solidFill>
              </a:rPr>
            </a:br>
            <a:endParaRPr lang="en-US" sz="1800" u="sng" dirty="0">
              <a:solidFill>
                <a:schemeClr val="bg1">
                  <a:lumMod val="95000"/>
                </a:schemeClr>
              </a:solidFill>
            </a:endParaRPr>
          </a:p>
          <a:p>
            <a:pPr marL="0" indent="0">
              <a:spcBef>
                <a:spcPts val="0"/>
              </a:spcBef>
              <a:buSzPts val="2000"/>
              <a:buNone/>
            </a:pPr>
            <a:r>
              <a:rPr lang="en-US" sz="1800" b="1" u="sng" dirty="0"/>
              <a:t>High Priority (4):</a:t>
            </a:r>
            <a:br>
              <a:rPr lang="en-US" sz="1800" b="1" u="sng" dirty="0"/>
            </a:br>
            <a:endParaRPr lang="en-US" sz="1800" b="1" u="sng" dirty="0"/>
          </a:p>
          <a:p>
            <a:pPr marL="285750" indent="-285750">
              <a:spcBef>
                <a:spcPts val="0"/>
              </a:spcBef>
              <a:buSzPts val="2000"/>
            </a:pPr>
            <a:r>
              <a:rPr lang="en-US" sz="1400" b="1" dirty="0"/>
              <a:t>N/A</a:t>
            </a:r>
            <a:br>
              <a:rPr lang="en-US" sz="1800" dirty="0"/>
            </a:br>
            <a:endParaRPr lang="en-US" sz="1800" dirty="0"/>
          </a:p>
          <a:p>
            <a:pPr marL="0" indent="0">
              <a:spcBef>
                <a:spcPts val="0"/>
              </a:spcBef>
              <a:buSzPts val="2000"/>
              <a:buNone/>
            </a:pPr>
            <a:r>
              <a:rPr lang="en-US" sz="1800" b="1" u="sng" dirty="0"/>
              <a:t>Medium Priority (3):</a:t>
            </a:r>
            <a:br>
              <a:rPr lang="en-US" sz="1800" b="1" u="sng" dirty="0"/>
            </a:br>
            <a:endParaRPr lang="en-US" sz="1800" b="1" u="sng" dirty="0"/>
          </a:p>
          <a:p>
            <a:pPr marL="285750" indent="-285750">
              <a:spcBef>
                <a:spcPts val="0"/>
              </a:spcBef>
              <a:buSzPts val="2000"/>
            </a:pPr>
            <a:r>
              <a:rPr lang="en-US" sz="1400" b="1" dirty="0"/>
              <a:t>STD-008-ASSERT: </a:t>
            </a:r>
            <a:r>
              <a:rPr lang="en-US" sz="1400" dirty="0"/>
              <a:t>Use Explicit Error Handling alongside Assertions</a:t>
            </a:r>
            <a:br>
              <a:rPr lang="en-US" sz="1400" b="1" dirty="0"/>
            </a:br>
            <a:r>
              <a:rPr lang="en-US" sz="1400" dirty="0"/>
              <a:t>Medium Severity, Medium Occurrence, Low Remediation Cost</a:t>
            </a:r>
          </a:p>
          <a:p>
            <a:pPr marL="285750" indent="-285750">
              <a:spcBef>
                <a:spcPts val="0"/>
              </a:spcBef>
              <a:buSzPts val="2000"/>
            </a:pPr>
            <a:r>
              <a:rPr lang="en-US" sz="1400" b="1" dirty="0"/>
              <a:t>STD-009-EXC: </a:t>
            </a:r>
            <a:r>
              <a:rPr lang="en-US" sz="1400" dirty="0"/>
              <a:t>Use Exceptions for Error Handling</a:t>
            </a:r>
            <a:br>
              <a:rPr lang="en-US" sz="1400" b="1" dirty="0"/>
            </a:br>
            <a:r>
              <a:rPr lang="en-US" sz="1400" dirty="0"/>
              <a:t>Medium Severity, Medium Occurrence, Medium Remediation Cost</a:t>
            </a:r>
          </a:p>
          <a:p>
            <a:pPr marL="285750" indent="-285750">
              <a:spcBef>
                <a:spcPts val="0"/>
              </a:spcBef>
              <a:buSzPts val="2000"/>
            </a:pPr>
            <a:r>
              <a:rPr lang="en-US" sz="1400" b="1" dirty="0"/>
              <a:t>STD-013-LOOP: </a:t>
            </a:r>
            <a:r>
              <a:rPr lang="en-US" sz="1400" dirty="0"/>
              <a:t>Use Efficient Loop Constructs</a:t>
            </a:r>
            <a:br>
              <a:rPr lang="en-US" sz="1400" dirty="0"/>
            </a:br>
            <a:r>
              <a:rPr lang="en-US" sz="1400" dirty="0"/>
              <a:t>Medium Severity, Medium Occurrence, Low Remediation Cost</a:t>
            </a:r>
            <a:br>
              <a:rPr lang="en-US" sz="1400" dirty="0"/>
            </a:br>
            <a:endParaRPr lang="en-US" sz="1400" dirty="0"/>
          </a:p>
          <a:p>
            <a:pPr marL="0" indent="0">
              <a:spcBef>
                <a:spcPts val="0"/>
              </a:spcBef>
              <a:buSzPts val="2000"/>
              <a:buNone/>
            </a:pPr>
            <a:r>
              <a:rPr lang="en-US" sz="1800" b="1" u="sng" dirty="0"/>
              <a:t>Low Priority (2):</a:t>
            </a:r>
            <a:br>
              <a:rPr lang="en-US" sz="1800" b="1" u="sng" dirty="0"/>
            </a:br>
            <a:endParaRPr lang="en-US" sz="1400" dirty="0"/>
          </a:p>
          <a:p>
            <a:pPr marL="285750" indent="-285750">
              <a:spcBef>
                <a:spcPts val="0"/>
              </a:spcBef>
              <a:buSzPts val="2000"/>
            </a:pPr>
            <a:r>
              <a:rPr lang="en-US" sz="1400" b="1" dirty="0"/>
              <a:t>STD-011-DOC: </a:t>
            </a:r>
            <a:r>
              <a:rPr lang="en-US" sz="1400" dirty="0"/>
              <a:t>Document Code Concisely</a:t>
            </a:r>
            <a:br>
              <a:rPr lang="en-US" sz="1400" dirty="0"/>
            </a:br>
            <a:r>
              <a:rPr lang="en-US" sz="1400" dirty="0"/>
              <a:t>Low Severity, Medium Likelihood, Low Remediation Cost</a:t>
            </a:r>
            <a:br>
              <a:rPr lang="en-US" sz="1800" dirty="0"/>
            </a:br>
            <a:endParaRPr lang="en-US" sz="1800" dirty="0"/>
          </a:p>
          <a:p>
            <a:pPr marL="0" indent="0">
              <a:spcBef>
                <a:spcPts val="0"/>
              </a:spcBef>
              <a:buSzPts val="2000"/>
              <a:buNone/>
            </a:pPr>
            <a:r>
              <a:rPr lang="en-US" sz="1800" b="1" u="sng" dirty="0"/>
              <a:t>Review Priority (1):</a:t>
            </a:r>
            <a:br>
              <a:rPr lang="en-US" sz="1800" b="1" u="sng" dirty="0"/>
            </a:br>
            <a:endParaRPr lang="en-US" sz="1800" b="1" u="sng" dirty="0"/>
          </a:p>
          <a:p>
            <a:pPr marL="285750" indent="-285750">
              <a:spcBef>
                <a:spcPts val="0"/>
              </a:spcBef>
              <a:buSzPts val="2000"/>
            </a:pPr>
            <a:r>
              <a:rPr lang="en-US" sz="1400" b="1" u="sng" dirty="0"/>
              <a:t>N/A</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E76A8ECF-4F7C-8DCE-5E7C-233085F79B6B}"/>
              </a:ext>
            </a:extLst>
          </p:cNvPr>
          <p:cNvGraphicFramePr>
            <a:graphicFrameLocks noGrp="1"/>
          </p:cNvGraphicFramePr>
          <p:nvPr>
            <p:extLst>
              <p:ext uri="{D42A27DB-BD31-4B8C-83A1-F6EECF244321}">
                <p14:modId xmlns:p14="http://schemas.microsoft.com/office/powerpoint/2010/main" val="3755734071"/>
              </p:ext>
            </p:extLst>
          </p:nvPr>
        </p:nvGraphicFramePr>
        <p:xfrm>
          <a:off x="5511203" y="2194560"/>
          <a:ext cx="3031068" cy="2897419"/>
        </p:xfrm>
        <a:graphic>
          <a:graphicData uri="http://schemas.openxmlformats.org/drawingml/2006/table">
            <a:tbl>
              <a:tblPr firstRow="1" bandRow="1">
                <a:tableStyleId>{69012ECD-51FC-41F1-AA8D-1B2483CD663E}</a:tableStyleId>
              </a:tblPr>
              <a:tblGrid>
                <a:gridCol w="1515534">
                  <a:extLst>
                    <a:ext uri="{9D8B030D-6E8A-4147-A177-3AD203B41FA5}">
                      <a16:colId xmlns:a16="http://schemas.microsoft.com/office/drawing/2014/main" val="214905550"/>
                    </a:ext>
                  </a:extLst>
                </a:gridCol>
                <a:gridCol w="1515534">
                  <a:extLst>
                    <a:ext uri="{9D8B030D-6E8A-4147-A177-3AD203B41FA5}">
                      <a16:colId xmlns:a16="http://schemas.microsoft.com/office/drawing/2014/main" val="2251405203"/>
                    </a:ext>
                  </a:extLst>
                </a:gridCol>
              </a:tblGrid>
              <a:tr h="332184">
                <a:tc gridSpan="2">
                  <a:txBody>
                    <a:bodyPr/>
                    <a:lstStyle/>
                    <a:p>
                      <a:pPr algn="ctr"/>
                      <a:r>
                        <a:rPr lang="en-US" sz="1800" b="1" dirty="0">
                          <a:solidFill>
                            <a:schemeClr val="bg1"/>
                          </a:solidFill>
                        </a:rPr>
                        <a:t>Vulnerability Ranking</a:t>
                      </a:r>
                    </a:p>
                  </a:txBody>
                  <a:tcPr/>
                </a:tc>
                <a:tc hMerge="1">
                  <a:txBody>
                    <a:bodyPr/>
                    <a:lstStyle/>
                    <a:p>
                      <a:endParaRPr lang="en-US" dirty="0"/>
                    </a:p>
                  </a:txBody>
                  <a:tcPr/>
                </a:tc>
                <a:extLst>
                  <a:ext uri="{0D108BD9-81ED-4DB2-BD59-A6C34878D82A}">
                    <a16:rowId xmlns:a16="http://schemas.microsoft.com/office/drawing/2014/main" val="1364515621"/>
                  </a:ext>
                </a:extLst>
              </a:tr>
              <a:tr h="459019">
                <a:tc>
                  <a:txBody>
                    <a:bodyPr/>
                    <a:lstStyle/>
                    <a:p>
                      <a:r>
                        <a:rPr lang="en-US" dirty="0">
                          <a:solidFill>
                            <a:schemeClr val="bg1"/>
                          </a:solidFill>
                        </a:rPr>
                        <a:t>Level</a:t>
                      </a:r>
                    </a:p>
                  </a:txBody>
                  <a:tcPr/>
                </a:tc>
                <a:tc>
                  <a:txBody>
                    <a:bodyPr/>
                    <a:lstStyle/>
                    <a:p>
                      <a:r>
                        <a:rPr lang="en-US" dirty="0">
                          <a:solidFill>
                            <a:schemeClr val="bg1"/>
                          </a:solidFill>
                        </a:rPr>
                        <a:t>Description</a:t>
                      </a:r>
                    </a:p>
                  </a:txBody>
                  <a:tcPr/>
                </a:tc>
                <a:extLst>
                  <a:ext uri="{0D108BD9-81ED-4DB2-BD59-A6C34878D82A}">
                    <a16:rowId xmlns:a16="http://schemas.microsoft.com/office/drawing/2014/main" val="587772751"/>
                  </a:ext>
                </a:extLst>
              </a:tr>
              <a:tr h="459019">
                <a:tc>
                  <a:txBody>
                    <a:bodyPr/>
                    <a:lstStyle/>
                    <a:p>
                      <a:r>
                        <a:rPr lang="en-US" dirty="0">
                          <a:solidFill>
                            <a:schemeClr val="bg1"/>
                          </a:solidFill>
                        </a:rPr>
                        <a:t>Critical</a:t>
                      </a:r>
                    </a:p>
                  </a:txBody>
                  <a:tcPr/>
                </a:tc>
                <a:tc>
                  <a:txBody>
                    <a:bodyPr/>
                    <a:lstStyle/>
                    <a:p>
                      <a:r>
                        <a:rPr lang="en-US" dirty="0">
                          <a:solidFill>
                            <a:schemeClr val="bg1"/>
                          </a:solidFill>
                        </a:rPr>
                        <a:t>System Compromised</a:t>
                      </a:r>
                    </a:p>
                  </a:txBody>
                  <a:tcPr/>
                </a:tc>
                <a:extLst>
                  <a:ext uri="{0D108BD9-81ED-4DB2-BD59-A6C34878D82A}">
                    <a16:rowId xmlns:a16="http://schemas.microsoft.com/office/drawing/2014/main" val="2474097651"/>
                  </a:ext>
                </a:extLst>
              </a:tr>
              <a:tr h="459019">
                <a:tc>
                  <a:txBody>
                    <a:bodyPr/>
                    <a:lstStyle/>
                    <a:p>
                      <a:r>
                        <a:rPr lang="en-US" dirty="0">
                          <a:solidFill>
                            <a:schemeClr val="bg1"/>
                          </a:solidFill>
                        </a:rPr>
                        <a:t>High</a:t>
                      </a:r>
                    </a:p>
                  </a:txBody>
                  <a:tcPr/>
                </a:tc>
                <a:tc>
                  <a:txBody>
                    <a:bodyPr/>
                    <a:lstStyle/>
                    <a:p>
                      <a:r>
                        <a:rPr lang="en-US" dirty="0">
                          <a:solidFill>
                            <a:schemeClr val="bg1"/>
                          </a:solidFill>
                        </a:rPr>
                        <a:t>Significant Security Impact</a:t>
                      </a:r>
                    </a:p>
                  </a:txBody>
                  <a:tcPr/>
                </a:tc>
                <a:extLst>
                  <a:ext uri="{0D108BD9-81ED-4DB2-BD59-A6C34878D82A}">
                    <a16:rowId xmlns:a16="http://schemas.microsoft.com/office/drawing/2014/main" val="883569606"/>
                  </a:ext>
                </a:extLst>
              </a:tr>
              <a:tr h="389979">
                <a:tc>
                  <a:txBody>
                    <a:bodyPr/>
                    <a:lstStyle/>
                    <a:p>
                      <a:r>
                        <a:rPr lang="en-US" dirty="0">
                          <a:solidFill>
                            <a:schemeClr val="bg1"/>
                          </a:solidFill>
                        </a:rPr>
                        <a:t>Medium</a:t>
                      </a:r>
                    </a:p>
                  </a:txBody>
                  <a:tcPr/>
                </a:tc>
                <a:tc>
                  <a:txBody>
                    <a:bodyPr/>
                    <a:lstStyle/>
                    <a:p>
                      <a:r>
                        <a:rPr lang="en-US" dirty="0">
                          <a:solidFill>
                            <a:schemeClr val="bg1"/>
                          </a:solidFill>
                        </a:rPr>
                        <a:t>Moderate Security Impact</a:t>
                      </a:r>
                    </a:p>
                  </a:txBody>
                  <a:tcPr/>
                </a:tc>
                <a:extLst>
                  <a:ext uri="{0D108BD9-81ED-4DB2-BD59-A6C34878D82A}">
                    <a16:rowId xmlns:a16="http://schemas.microsoft.com/office/drawing/2014/main" val="1142494203"/>
                  </a:ext>
                </a:extLst>
              </a:tr>
              <a:tr h="389979">
                <a:tc>
                  <a:txBody>
                    <a:bodyPr/>
                    <a:lstStyle/>
                    <a:p>
                      <a:r>
                        <a:rPr lang="en-US" dirty="0">
                          <a:solidFill>
                            <a:schemeClr val="bg1"/>
                          </a:solidFill>
                        </a:rPr>
                        <a:t>Low</a:t>
                      </a:r>
                    </a:p>
                  </a:txBody>
                  <a:tcPr/>
                </a:tc>
                <a:tc>
                  <a:txBody>
                    <a:bodyPr/>
                    <a:lstStyle/>
                    <a:p>
                      <a:r>
                        <a:rPr lang="en-US" dirty="0">
                          <a:solidFill>
                            <a:schemeClr val="bg1"/>
                          </a:solidFill>
                        </a:rPr>
                        <a:t>Low Security Impact</a:t>
                      </a:r>
                    </a:p>
                  </a:txBody>
                  <a:tcPr/>
                </a:tc>
                <a:extLst>
                  <a:ext uri="{0D108BD9-81ED-4DB2-BD59-A6C34878D82A}">
                    <a16:rowId xmlns:a16="http://schemas.microsoft.com/office/drawing/2014/main" val="4006952105"/>
                  </a:ext>
                </a:extLst>
              </a:tr>
            </a:tbl>
          </a:graphicData>
        </a:graphic>
      </p:graphicFrame>
      <p:graphicFrame>
        <p:nvGraphicFramePr>
          <p:cNvPr id="3" name="Table 2">
            <a:extLst>
              <a:ext uri="{FF2B5EF4-FFF2-40B4-BE49-F238E27FC236}">
                <a16:creationId xmlns:a16="http://schemas.microsoft.com/office/drawing/2014/main" id="{1DD7A6C0-BFCE-7F9D-4014-2EF2890E70E4}"/>
              </a:ext>
            </a:extLst>
          </p:cNvPr>
          <p:cNvGraphicFramePr>
            <a:graphicFrameLocks noGrp="1"/>
          </p:cNvGraphicFramePr>
          <p:nvPr>
            <p:extLst>
              <p:ext uri="{D42A27DB-BD31-4B8C-83A1-F6EECF244321}">
                <p14:modId xmlns:p14="http://schemas.microsoft.com/office/powerpoint/2010/main" val="3408541073"/>
              </p:ext>
            </p:extLst>
          </p:nvPr>
        </p:nvGraphicFramePr>
        <p:xfrm>
          <a:off x="8939607" y="1827814"/>
          <a:ext cx="3031068" cy="3628939"/>
        </p:xfrm>
        <a:graphic>
          <a:graphicData uri="http://schemas.openxmlformats.org/drawingml/2006/table">
            <a:tbl>
              <a:tblPr firstRow="1" bandRow="1">
                <a:tableStyleId>{912C8C85-51F0-491E-9774-3900AFEF0FD7}</a:tableStyleId>
              </a:tblPr>
              <a:tblGrid>
                <a:gridCol w="1515534">
                  <a:extLst>
                    <a:ext uri="{9D8B030D-6E8A-4147-A177-3AD203B41FA5}">
                      <a16:colId xmlns:a16="http://schemas.microsoft.com/office/drawing/2014/main" val="214905550"/>
                    </a:ext>
                  </a:extLst>
                </a:gridCol>
                <a:gridCol w="1515534">
                  <a:extLst>
                    <a:ext uri="{9D8B030D-6E8A-4147-A177-3AD203B41FA5}">
                      <a16:colId xmlns:a16="http://schemas.microsoft.com/office/drawing/2014/main" val="2251405203"/>
                    </a:ext>
                  </a:extLst>
                </a:gridCol>
              </a:tblGrid>
              <a:tr h="332184">
                <a:tc gridSpan="2">
                  <a:txBody>
                    <a:bodyPr/>
                    <a:lstStyle/>
                    <a:p>
                      <a:pPr algn="ctr"/>
                      <a:r>
                        <a:rPr lang="en-US" sz="1800" b="1" dirty="0">
                          <a:solidFill>
                            <a:schemeClr val="bg1"/>
                          </a:solidFill>
                        </a:rPr>
                        <a:t>Priority Scale</a:t>
                      </a:r>
                    </a:p>
                  </a:txBody>
                  <a:tcPr/>
                </a:tc>
                <a:tc hMerge="1">
                  <a:txBody>
                    <a:bodyPr/>
                    <a:lstStyle/>
                    <a:p>
                      <a:endParaRPr lang="en-US" dirty="0"/>
                    </a:p>
                  </a:txBody>
                  <a:tcPr/>
                </a:tc>
                <a:extLst>
                  <a:ext uri="{0D108BD9-81ED-4DB2-BD59-A6C34878D82A}">
                    <a16:rowId xmlns:a16="http://schemas.microsoft.com/office/drawing/2014/main" val="1364515621"/>
                  </a:ext>
                </a:extLst>
              </a:tr>
              <a:tr h="459019">
                <a:tc>
                  <a:txBody>
                    <a:bodyPr/>
                    <a:lstStyle/>
                    <a:p>
                      <a:r>
                        <a:rPr lang="en-US" dirty="0">
                          <a:solidFill>
                            <a:schemeClr val="bg1"/>
                          </a:solidFill>
                        </a:rPr>
                        <a:t>Level</a:t>
                      </a:r>
                    </a:p>
                  </a:txBody>
                  <a:tcPr/>
                </a:tc>
                <a:tc>
                  <a:txBody>
                    <a:bodyPr/>
                    <a:lstStyle/>
                    <a:p>
                      <a:r>
                        <a:rPr lang="en-US" dirty="0">
                          <a:solidFill>
                            <a:schemeClr val="bg1"/>
                          </a:solidFill>
                        </a:rPr>
                        <a:t>Description</a:t>
                      </a:r>
                    </a:p>
                  </a:txBody>
                  <a:tcPr/>
                </a:tc>
                <a:extLst>
                  <a:ext uri="{0D108BD9-81ED-4DB2-BD59-A6C34878D82A}">
                    <a16:rowId xmlns:a16="http://schemas.microsoft.com/office/drawing/2014/main" val="587772751"/>
                  </a:ext>
                </a:extLst>
              </a:tr>
              <a:tr h="459019">
                <a:tc>
                  <a:txBody>
                    <a:bodyPr/>
                    <a:lstStyle/>
                    <a:p>
                      <a:r>
                        <a:rPr lang="en-US" dirty="0">
                          <a:solidFill>
                            <a:schemeClr val="bg1"/>
                          </a:solidFill>
                        </a:rPr>
                        <a:t>5</a:t>
                      </a:r>
                    </a:p>
                  </a:txBody>
                  <a:tcPr/>
                </a:tc>
                <a:tc>
                  <a:txBody>
                    <a:bodyPr/>
                    <a:lstStyle/>
                    <a:p>
                      <a:r>
                        <a:rPr lang="en-US" dirty="0">
                          <a:solidFill>
                            <a:schemeClr val="bg1"/>
                          </a:solidFill>
                        </a:rPr>
                        <a:t>Immediate Action Needed</a:t>
                      </a:r>
                    </a:p>
                  </a:txBody>
                  <a:tcPr/>
                </a:tc>
                <a:extLst>
                  <a:ext uri="{0D108BD9-81ED-4DB2-BD59-A6C34878D82A}">
                    <a16:rowId xmlns:a16="http://schemas.microsoft.com/office/drawing/2014/main" val="2474097651"/>
                  </a:ext>
                </a:extLst>
              </a:tr>
              <a:tr h="459019">
                <a:tc>
                  <a:txBody>
                    <a:bodyPr/>
                    <a:lstStyle/>
                    <a:p>
                      <a:r>
                        <a:rPr lang="en-US" dirty="0">
                          <a:solidFill>
                            <a:schemeClr val="bg1"/>
                          </a:solidFill>
                        </a:rPr>
                        <a:t>4</a:t>
                      </a:r>
                    </a:p>
                  </a:txBody>
                  <a:tcPr/>
                </a:tc>
                <a:tc>
                  <a:txBody>
                    <a:bodyPr/>
                    <a:lstStyle/>
                    <a:p>
                      <a:r>
                        <a:rPr lang="en-US" dirty="0">
                          <a:solidFill>
                            <a:schemeClr val="bg1"/>
                          </a:solidFill>
                        </a:rPr>
                        <a:t>High Priority Fix Required</a:t>
                      </a:r>
                    </a:p>
                  </a:txBody>
                  <a:tcPr/>
                </a:tc>
                <a:extLst>
                  <a:ext uri="{0D108BD9-81ED-4DB2-BD59-A6C34878D82A}">
                    <a16:rowId xmlns:a16="http://schemas.microsoft.com/office/drawing/2014/main" val="883569606"/>
                  </a:ext>
                </a:extLst>
              </a:tr>
              <a:tr h="389979">
                <a:tc>
                  <a:txBody>
                    <a:bodyPr/>
                    <a:lstStyle/>
                    <a:p>
                      <a:r>
                        <a:rPr lang="en-US" dirty="0">
                          <a:solidFill>
                            <a:schemeClr val="bg1"/>
                          </a:solidFill>
                        </a:rPr>
                        <a:t>3</a:t>
                      </a:r>
                    </a:p>
                  </a:txBody>
                  <a:tcPr/>
                </a:tc>
                <a:tc>
                  <a:txBody>
                    <a:bodyPr/>
                    <a:lstStyle/>
                    <a:p>
                      <a:r>
                        <a:rPr lang="en-US" dirty="0">
                          <a:solidFill>
                            <a:schemeClr val="bg1"/>
                          </a:solidFill>
                        </a:rPr>
                        <a:t>Medium Priority Fix Required</a:t>
                      </a:r>
                    </a:p>
                  </a:txBody>
                  <a:tcPr/>
                </a:tc>
                <a:extLst>
                  <a:ext uri="{0D108BD9-81ED-4DB2-BD59-A6C34878D82A}">
                    <a16:rowId xmlns:a16="http://schemas.microsoft.com/office/drawing/2014/main" val="1142494203"/>
                  </a:ext>
                </a:extLst>
              </a:tr>
              <a:tr h="389979">
                <a:tc>
                  <a:txBody>
                    <a:bodyPr/>
                    <a:lstStyle/>
                    <a:p>
                      <a:r>
                        <a:rPr lang="en-US" dirty="0">
                          <a:solidFill>
                            <a:schemeClr val="bg1"/>
                          </a:solidFill>
                        </a:rPr>
                        <a:t>2</a:t>
                      </a:r>
                    </a:p>
                  </a:txBody>
                  <a:tcPr/>
                </a:tc>
                <a:tc>
                  <a:txBody>
                    <a:bodyPr/>
                    <a:lstStyle/>
                    <a:p>
                      <a:r>
                        <a:rPr lang="en-US" dirty="0">
                          <a:solidFill>
                            <a:schemeClr val="bg1"/>
                          </a:solidFill>
                        </a:rPr>
                        <a:t>Low Priority Fix Required</a:t>
                      </a:r>
                    </a:p>
                  </a:txBody>
                  <a:tcPr/>
                </a:tc>
                <a:extLst>
                  <a:ext uri="{0D108BD9-81ED-4DB2-BD59-A6C34878D82A}">
                    <a16:rowId xmlns:a16="http://schemas.microsoft.com/office/drawing/2014/main" val="4006952105"/>
                  </a:ext>
                </a:extLst>
              </a:tr>
              <a:tr h="389979">
                <a:tc>
                  <a:txBody>
                    <a:bodyPr/>
                    <a:lstStyle/>
                    <a:p>
                      <a:r>
                        <a:rPr lang="en-US" dirty="0">
                          <a:solidFill>
                            <a:schemeClr val="bg1"/>
                          </a:solidFill>
                        </a:rPr>
                        <a:t>1</a:t>
                      </a:r>
                    </a:p>
                  </a:txBody>
                  <a:tcPr/>
                </a:tc>
                <a:tc>
                  <a:txBody>
                    <a:bodyPr/>
                    <a:lstStyle/>
                    <a:p>
                      <a:r>
                        <a:rPr lang="en-US" dirty="0">
                          <a:solidFill>
                            <a:schemeClr val="bg1"/>
                          </a:solidFill>
                        </a:rPr>
                        <a:t>Review and Remove or Schedule Fix</a:t>
                      </a:r>
                    </a:p>
                  </a:txBody>
                  <a:tcPr/>
                </a:tc>
                <a:extLst>
                  <a:ext uri="{0D108BD9-81ED-4DB2-BD59-A6C34878D82A}">
                    <a16:rowId xmlns:a16="http://schemas.microsoft.com/office/drawing/2014/main" val="3652432251"/>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1" y="2194560"/>
            <a:ext cx="2794000" cy="4024125"/>
          </a:xfrm>
          <a:prstGeom prst="rect">
            <a:avLst/>
          </a:prstGeom>
          <a:noFill/>
          <a:ln>
            <a:noFill/>
          </a:ln>
        </p:spPr>
        <p:style>
          <a:lnRef idx="0">
            <a:scrgbClr r="0" g="0" b="0"/>
          </a:lnRef>
          <a:fillRef idx="0">
            <a:scrgbClr r="0" g="0" b="0"/>
          </a:fillRef>
          <a:effectRef idx="0">
            <a:scrgbClr r="0" g="0" b="0"/>
          </a:effectRef>
          <a:fontRef idx="minor">
            <a:schemeClr val="accent2"/>
          </a:fontRef>
        </p:style>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000"/>
              <a:buNone/>
            </a:pPr>
            <a:r>
              <a:rPr lang="en-US" sz="2000" b="1" dirty="0"/>
              <a:t>At Rest</a:t>
            </a:r>
            <a:br>
              <a:rPr lang="en-US" sz="2000" b="1" dirty="0"/>
            </a:br>
            <a:endParaRPr lang="en-US" sz="2000" b="1" dirty="0"/>
          </a:p>
          <a:p>
            <a:pPr marL="285750" lvl="0" indent="-285750" rtl="0">
              <a:lnSpc>
                <a:spcPct val="90000"/>
              </a:lnSpc>
              <a:spcBef>
                <a:spcPts val="0"/>
              </a:spcBef>
              <a:spcAft>
                <a:spcPts val="0"/>
              </a:spcAft>
              <a:buClr>
                <a:schemeClr val="lt1"/>
              </a:buClr>
              <a:buSzPts val="2000"/>
              <a:buFont typeface="Arial" panose="020B0604020202020204" pitchFamily="34" charset="0"/>
              <a:buChar char="•"/>
            </a:pPr>
            <a:r>
              <a:rPr lang="en-US" sz="1400" dirty="0"/>
              <a:t>Involves encryption of stored data</a:t>
            </a:r>
            <a:br>
              <a:rPr lang="en-US" sz="1400" dirty="0"/>
            </a:br>
            <a:endParaRPr lang="en-US" sz="1400" dirty="0"/>
          </a:p>
          <a:p>
            <a:pPr marL="285750" lvl="0" indent="-285750" rtl="0">
              <a:lnSpc>
                <a:spcPct val="90000"/>
              </a:lnSpc>
              <a:spcBef>
                <a:spcPts val="0"/>
              </a:spcBef>
              <a:spcAft>
                <a:spcPts val="0"/>
              </a:spcAft>
              <a:buClr>
                <a:schemeClr val="lt1"/>
              </a:buClr>
              <a:buSzPts val="2000"/>
              <a:buFont typeface="Arial" panose="020B0604020202020204" pitchFamily="34" charset="0"/>
              <a:buChar char="•"/>
            </a:pPr>
            <a:r>
              <a:rPr lang="en-US" sz="1400" dirty="0"/>
              <a:t>Uses strong algorithms to protect against unauthorized users</a:t>
            </a:r>
            <a:br>
              <a:rPr lang="en-US" sz="1400" dirty="0"/>
            </a:br>
            <a:endParaRPr lang="en-US" sz="1400" dirty="0"/>
          </a:p>
          <a:p>
            <a:pPr marL="285750" lvl="0" indent="-285750" rtl="0">
              <a:lnSpc>
                <a:spcPct val="90000"/>
              </a:lnSpc>
              <a:spcBef>
                <a:spcPts val="0"/>
              </a:spcBef>
              <a:spcAft>
                <a:spcPts val="0"/>
              </a:spcAft>
              <a:buClr>
                <a:schemeClr val="lt1"/>
              </a:buClr>
              <a:buSzPts val="2000"/>
              <a:buFont typeface="Arial" panose="020B0604020202020204" pitchFamily="34" charset="0"/>
              <a:buChar char="•"/>
            </a:pPr>
            <a:r>
              <a:rPr lang="en-US" sz="1400" dirty="0"/>
              <a:t>Adheres to the principle of least privilege by ensuring only authorized users can decrypt sensitive data</a:t>
            </a:r>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Google Shape;182;p7">
            <a:extLst>
              <a:ext uri="{FF2B5EF4-FFF2-40B4-BE49-F238E27FC236}">
                <a16:creationId xmlns:a16="http://schemas.microsoft.com/office/drawing/2014/main" id="{6511E4EC-9DBE-7ACB-EBE6-603E902F655A}"/>
              </a:ext>
            </a:extLst>
          </p:cNvPr>
          <p:cNvSpPr txBox="1">
            <a:spLocks/>
          </p:cNvSpPr>
          <p:nvPr/>
        </p:nvSpPr>
        <p:spPr>
          <a:xfrm>
            <a:off x="4267201" y="2194559"/>
            <a:ext cx="2794000" cy="4024125"/>
          </a:xfrm>
          <a:prstGeom prst="rect">
            <a:avLst/>
          </a:prstGeom>
        </p:spPr>
        <p:style>
          <a:lnRef idx="0">
            <a:scrgbClr r="0" g="0" b="0"/>
          </a:lnRef>
          <a:fillRef idx="0">
            <a:scrgbClr r="0" g="0" b="0"/>
          </a:fillRef>
          <a:effectRef idx="0">
            <a:scrgbClr r="0" g="0" b="0"/>
          </a:effectRef>
          <a:fontRef idx="minor">
            <a:schemeClr val="accent2"/>
          </a:fontRef>
        </p:style>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lgn="ctr">
              <a:spcBef>
                <a:spcPts val="0"/>
              </a:spcBef>
              <a:buSzPts val="2000"/>
              <a:buFont typeface="Arial"/>
              <a:buNone/>
            </a:pPr>
            <a:r>
              <a:rPr lang="en-US" sz="2000" b="1" dirty="0"/>
              <a:t>In Flight</a:t>
            </a:r>
            <a:br>
              <a:rPr lang="en-US" sz="2000" b="1" dirty="0"/>
            </a:br>
            <a:endParaRPr lang="en-US" sz="2000" b="1" dirty="0"/>
          </a:p>
          <a:p>
            <a:pPr marL="285750" indent="-285750">
              <a:spcBef>
                <a:spcPts val="0"/>
              </a:spcBef>
              <a:buSzPts val="2000"/>
              <a:buFont typeface="Arial" panose="020B0604020202020204" pitchFamily="34" charset="0"/>
              <a:buChar char="•"/>
            </a:pPr>
            <a:endParaRPr lang="en-US" sz="1400" dirty="0"/>
          </a:p>
          <a:p>
            <a:pPr marL="285750" indent="-285750">
              <a:spcBef>
                <a:spcPts val="0"/>
              </a:spcBef>
              <a:buSzPts val="2000"/>
              <a:buFont typeface="Arial" panose="020B0604020202020204" pitchFamily="34" charset="0"/>
              <a:buChar char="•"/>
            </a:pPr>
            <a:r>
              <a:rPr lang="en-US" sz="1400" dirty="0"/>
              <a:t>Secures data transmitted over networks using TLS/SSL</a:t>
            </a:r>
            <a:br>
              <a:rPr lang="en-US" sz="1400" dirty="0"/>
            </a:br>
            <a:endParaRPr lang="en-US" sz="1400" dirty="0"/>
          </a:p>
          <a:p>
            <a:pPr marL="285750" indent="-285750">
              <a:spcBef>
                <a:spcPts val="0"/>
              </a:spcBef>
              <a:buSzPts val="2000"/>
              <a:buFont typeface="Arial" panose="020B0604020202020204" pitchFamily="34" charset="0"/>
              <a:buChar char="•"/>
            </a:pPr>
            <a:r>
              <a:rPr lang="en-US" sz="1400" dirty="0"/>
              <a:t>Prevents interception</a:t>
            </a:r>
            <a:br>
              <a:rPr lang="en-US" sz="1400" dirty="0"/>
            </a:br>
            <a:endParaRPr lang="en-US" sz="1400" dirty="0"/>
          </a:p>
          <a:p>
            <a:pPr marL="285750" indent="-285750">
              <a:spcBef>
                <a:spcPts val="0"/>
              </a:spcBef>
              <a:buSzPts val="2000"/>
              <a:buFont typeface="Arial" panose="020B0604020202020204" pitchFamily="34" charset="0"/>
              <a:buChar char="•"/>
            </a:pPr>
            <a:r>
              <a:rPr lang="en-US" sz="1400" dirty="0"/>
              <a:t>Sanitizes data sent to other systems</a:t>
            </a:r>
            <a:br>
              <a:rPr lang="en-US" sz="1400" dirty="0"/>
            </a:br>
            <a:endParaRPr lang="en-US" sz="1600" dirty="0"/>
          </a:p>
          <a:p>
            <a:pPr marL="228600" indent="-88900">
              <a:buSzPts val="2200"/>
              <a:buFont typeface="Arial"/>
              <a:buNone/>
            </a:pPr>
            <a:endParaRPr lang="en-US" dirty="0"/>
          </a:p>
        </p:txBody>
      </p:sp>
      <p:sp>
        <p:nvSpPr>
          <p:cNvPr id="4" name="Google Shape;182;p7">
            <a:extLst>
              <a:ext uri="{FF2B5EF4-FFF2-40B4-BE49-F238E27FC236}">
                <a16:creationId xmlns:a16="http://schemas.microsoft.com/office/drawing/2014/main" id="{C43A6E07-12B2-DBF4-48CC-02CEBE3E9475}"/>
              </a:ext>
            </a:extLst>
          </p:cNvPr>
          <p:cNvSpPr txBox="1">
            <a:spLocks/>
          </p:cNvSpPr>
          <p:nvPr/>
        </p:nvSpPr>
        <p:spPr>
          <a:xfrm>
            <a:off x="7738534" y="2204718"/>
            <a:ext cx="2794000" cy="4024125"/>
          </a:xfrm>
          <a:prstGeom prst="rect">
            <a:avLst/>
          </a:prstGeom>
        </p:spPr>
        <p:style>
          <a:lnRef idx="0">
            <a:scrgbClr r="0" g="0" b="0"/>
          </a:lnRef>
          <a:fillRef idx="0">
            <a:scrgbClr r="0" g="0" b="0"/>
          </a:fillRef>
          <a:effectRef idx="0">
            <a:scrgbClr r="0" g="0" b="0"/>
          </a:effectRef>
          <a:fontRef idx="minor">
            <a:schemeClr val="accent2"/>
          </a:fontRef>
        </p:style>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lgn="ctr">
              <a:spcBef>
                <a:spcPts val="0"/>
              </a:spcBef>
              <a:buSzPts val="2000"/>
              <a:buFont typeface="Arial"/>
              <a:buNone/>
            </a:pPr>
            <a:r>
              <a:rPr lang="en-US" sz="2000" b="1" dirty="0"/>
              <a:t>In Use</a:t>
            </a:r>
            <a:br>
              <a:rPr lang="en-US" sz="2000" b="1" dirty="0"/>
            </a:br>
            <a:endParaRPr lang="en-US" sz="2000" b="1" dirty="0"/>
          </a:p>
          <a:p>
            <a:pPr marL="285750" indent="-285750">
              <a:spcBef>
                <a:spcPts val="0"/>
              </a:spcBef>
              <a:buSzPts val="2000"/>
              <a:buFont typeface="Arial" panose="020B0604020202020204" pitchFamily="34" charset="0"/>
              <a:buChar char="•"/>
            </a:pPr>
            <a:r>
              <a:rPr lang="en-US" sz="1400" dirty="0"/>
              <a:t>Protects data by actively being processed in memory using techniques</a:t>
            </a:r>
            <a:br>
              <a:rPr lang="en-US" sz="1400" dirty="0"/>
            </a:br>
            <a:endParaRPr lang="en-US" sz="1400" dirty="0"/>
          </a:p>
          <a:p>
            <a:pPr marL="285750" indent="-285750">
              <a:spcBef>
                <a:spcPts val="0"/>
              </a:spcBef>
              <a:buSzPts val="2000"/>
              <a:buFont typeface="Arial" panose="020B0604020202020204" pitchFamily="34" charset="0"/>
              <a:buChar char="•"/>
            </a:pPr>
            <a:r>
              <a:rPr lang="en-US" sz="1400" dirty="0"/>
              <a:t>Adds multiple levels of security</a:t>
            </a:r>
            <a:endParaRPr lang="en-US" sz="1600" dirty="0"/>
          </a:p>
          <a:p>
            <a:pPr marL="228600" indent="-88900">
              <a:buSzPts val="2200"/>
              <a:buFont typeface="Arial"/>
              <a:buNone/>
            </a:pPr>
            <a:endParaRPr lang="en-US" dirty="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Google Shape;182;p7">
            <a:extLst>
              <a:ext uri="{FF2B5EF4-FFF2-40B4-BE49-F238E27FC236}">
                <a16:creationId xmlns:a16="http://schemas.microsoft.com/office/drawing/2014/main" id="{9C28D111-3CA7-3B1F-6EFE-B258E88578AC}"/>
              </a:ext>
            </a:extLst>
          </p:cNvPr>
          <p:cNvSpPr txBox="1">
            <a:spLocks noGrp="1"/>
          </p:cNvSpPr>
          <p:nvPr>
            <p:ph type="body" idx="1"/>
          </p:nvPr>
        </p:nvSpPr>
        <p:spPr>
          <a:xfrm>
            <a:off x="685801" y="2194560"/>
            <a:ext cx="2794000" cy="4024125"/>
          </a:xfrm>
          <a:prstGeom prst="rect">
            <a:avLst/>
          </a:prstGeom>
          <a:noFill/>
          <a:ln>
            <a:noFill/>
          </a:ln>
        </p:spPr>
        <p:style>
          <a:lnRef idx="0">
            <a:scrgbClr r="0" g="0" b="0"/>
          </a:lnRef>
          <a:fillRef idx="0">
            <a:scrgbClr r="0" g="0" b="0"/>
          </a:fillRef>
          <a:effectRef idx="0">
            <a:scrgbClr r="0" g="0" b="0"/>
          </a:effectRef>
          <a:fontRef idx="minor">
            <a:schemeClr val="accent2"/>
          </a:fontRef>
        </p:style>
        <p:txBody>
          <a:bodyPr spcFirstLastPara="1" wrap="square" lIns="91425" tIns="45700" rIns="91425" bIns="45700" anchor="t" anchorCtr="0">
            <a:normAutofit lnSpcReduction="10000"/>
          </a:bodyPr>
          <a:lstStyle/>
          <a:p>
            <a:pPr marL="0" lvl="0" indent="0" algn="ctr" rtl="0">
              <a:lnSpc>
                <a:spcPct val="90000"/>
              </a:lnSpc>
              <a:spcBef>
                <a:spcPts val="0"/>
              </a:spcBef>
              <a:spcAft>
                <a:spcPts val="0"/>
              </a:spcAft>
              <a:buClr>
                <a:schemeClr val="lt1"/>
              </a:buClr>
              <a:buSzPts val="2000"/>
              <a:buNone/>
            </a:pPr>
            <a:r>
              <a:rPr lang="en-US" sz="2000" b="1" dirty="0"/>
              <a:t>Authentication Policies</a:t>
            </a:r>
            <a:br>
              <a:rPr lang="en-US" sz="2000" b="1" dirty="0"/>
            </a:br>
            <a:endParaRPr lang="en-US" sz="2000" b="1" dirty="0"/>
          </a:p>
          <a:p>
            <a:pPr marL="285750" lvl="0" indent="-285750" rtl="0">
              <a:lnSpc>
                <a:spcPct val="90000"/>
              </a:lnSpc>
              <a:spcBef>
                <a:spcPts val="0"/>
              </a:spcBef>
              <a:spcAft>
                <a:spcPts val="0"/>
              </a:spcAft>
              <a:buClr>
                <a:schemeClr val="lt1"/>
              </a:buClr>
              <a:buSzPts val="2000"/>
              <a:buFont typeface="Arial" panose="020B0604020202020204" pitchFamily="34" charset="0"/>
              <a:buChar char="•"/>
            </a:pPr>
            <a:r>
              <a:rPr lang="en-US" sz="1400" dirty="0"/>
              <a:t>Password-based authentication where users provide a password to help identify who they are</a:t>
            </a:r>
          </a:p>
          <a:p>
            <a:pPr marL="285750" lvl="0" indent="-285750" rtl="0">
              <a:lnSpc>
                <a:spcPct val="90000"/>
              </a:lnSpc>
              <a:spcBef>
                <a:spcPts val="0"/>
              </a:spcBef>
              <a:spcAft>
                <a:spcPts val="0"/>
              </a:spcAft>
              <a:buClr>
                <a:schemeClr val="lt1"/>
              </a:buClr>
              <a:buSzPts val="2000"/>
              <a:buFont typeface="Arial" panose="020B0604020202020204" pitchFamily="34" charset="0"/>
              <a:buChar char="•"/>
            </a:pPr>
            <a:endParaRPr lang="en-US" sz="1400" dirty="0"/>
          </a:p>
          <a:p>
            <a:pPr marL="285750" lvl="0" indent="-285750" rtl="0">
              <a:lnSpc>
                <a:spcPct val="90000"/>
              </a:lnSpc>
              <a:spcBef>
                <a:spcPts val="0"/>
              </a:spcBef>
              <a:spcAft>
                <a:spcPts val="0"/>
              </a:spcAft>
              <a:buClr>
                <a:schemeClr val="lt1"/>
              </a:buClr>
              <a:buSzPts val="2000"/>
              <a:buFont typeface="Arial" panose="020B0604020202020204" pitchFamily="34" charset="0"/>
              <a:buChar char="•"/>
            </a:pPr>
            <a:r>
              <a:rPr lang="en-US" sz="1400" dirty="0"/>
              <a:t>Multi-Factor Authentication (MFA), which combines multiple credentials to enhance security</a:t>
            </a:r>
          </a:p>
          <a:p>
            <a:pPr marL="285750" lvl="0" indent="-285750" rtl="0">
              <a:lnSpc>
                <a:spcPct val="90000"/>
              </a:lnSpc>
              <a:spcBef>
                <a:spcPts val="0"/>
              </a:spcBef>
              <a:spcAft>
                <a:spcPts val="0"/>
              </a:spcAft>
              <a:buClr>
                <a:schemeClr val="lt1"/>
              </a:buClr>
              <a:buSzPts val="2000"/>
              <a:buFont typeface="Arial" panose="020B0604020202020204" pitchFamily="34" charset="0"/>
              <a:buChar char="•"/>
            </a:pPr>
            <a:endParaRPr lang="en-US" sz="1400" dirty="0"/>
          </a:p>
          <a:p>
            <a:pPr marL="285750" lvl="0" indent="-285750" rtl="0">
              <a:lnSpc>
                <a:spcPct val="90000"/>
              </a:lnSpc>
              <a:spcBef>
                <a:spcPts val="0"/>
              </a:spcBef>
              <a:spcAft>
                <a:spcPts val="0"/>
              </a:spcAft>
              <a:buClr>
                <a:schemeClr val="lt1"/>
              </a:buClr>
              <a:buSzPts val="2000"/>
              <a:buFont typeface="Arial" panose="020B0604020202020204" pitchFamily="34" charset="0"/>
              <a:buChar char="•"/>
            </a:pPr>
            <a:r>
              <a:rPr lang="en-US" sz="1400" dirty="0"/>
              <a:t>Public Key Infrastructure, which utilizes cryptographic keys to authenticate users, devices, </a:t>
            </a:r>
            <a:r>
              <a:rPr lang="en-US" sz="1400" dirty="0" err="1"/>
              <a:t>etc</a:t>
            </a:r>
            <a:endParaRPr lang="en-US" sz="1400" dirty="0"/>
          </a:p>
          <a:p>
            <a:pPr marL="285750" lvl="0" indent="-285750" rtl="0">
              <a:lnSpc>
                <a:spcPct val="90000"/>
              </a:lnSpc>
              <a:spcBef>
                <a:spcPts val="0"/>
              </a:spcBef>
              <a:spcAft>
                <a:spcPts val="0"/>
              </a:spcAft>
              <a:buClr>
                <a:schemeClr val="lt1"/>
              </a:buClr>
              <a:buSzPts val="2000"/>
              <a:buFont typeface="Arial" panose="020B0604020202020204" pitchFamily="34" charset="0"/>
              <a:buChar char="•"/>
            </a:pPr>
            <a:endParaRPr lang="en-US" sz="14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sp>
        <p:nvSpPr>
          <p:cNvPr id="5" name="Google Shape;182;p7">
            <a:extLst>
              <a:ext uri="{FF2B5EF4-FFF2-40B4-BE49-F238E27FC236}">
                <a16:creationId xmlns:a16="http://schemas.microsoft.com/office/drawing/2014/main" id="{0C489358-A7D0-FFAD-7EAD-29B89FC431EF}"/>
              </a:ext>
            </a:extLst>
          </p:cNvPr>
          <p:cNvSpPr txBox="1">
            <a:spLocks/>
          </p:cNvSpPr>
          <p:nvPr/>
        </p:nvSpPr>
        <p:spPr>
          <a:xfrm>
            <a:off x="4605867" y="2194559"/>
            <a:ext cx="2794000" cy="4024125"/>
          </a:xfrm>
          <a:prstGeom prst="rect">
            <a:avLst/>
          </a:prstGeom>
        </p:spPr>
        <p:style>
          <a:lnRef idx="0">
            <a:scrgbClr r="0" g="0" b="0"/>
          </a:lnRef>
          <a:fillRef idx="0">
            <a:scrgbClr r="0" g="0" b="0"/>
          </a:fillRef>
          <a:effectRef idx="0">
            <a:scrgbClr r="0" g="0" b="0"/>
          </a:effectRef>
          <a:fontRef idx="minor">
            <a:schemeClr val="accent2"/>
          </a:fontRef>
        </p:style>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lgn="ctr">
              <a:spcBef>
                <a:spcPts val="0"/>
              </a:spcBef>
              <a:buSzPts val="2000"/>
              <a:buFont typeface="Arial"/>
              <a:buNone/>
            </a:pPr>
            <a:r>
              <a:rPr lang="en-US" sz="2000" b="1" dirty="0"/>
              <a:t>Authorization Policies</a:t>
            </a:r>
            <a:br>
              <a:rPr lang="en-US" sz="2000" b="1" dirty="0"/>
            </a:br>
            <a:endParaRPr lang="en-US" sz="2000" b="1" dirty="0"/>
          </a:p>
          <a:p>
            <a:pPr marL="285750" indent="-285750">
              <a:spcBef>
                <a:spcPts val="0"/>
              </a:spcBef>
              <a:buSzPts val="2000"/>
              <a:buFont typeface="Arial" panose="020B0604020202020204" pitchFamily="34" charset="0"/>
              <a:buChar char="•"/>
            </a:pPr>
            <a:r>
              <a:rPr lang="en-US" sz="1400" dirty="0"/>
              <a:t>Role-Based Access Control (RBAC), which is an approach that assigns permissions to users based on their roles within an organization</a:t>
            </a:r>
            <a:br>
              <a:rPr lang="en-US" sz="1400" dirty="0"/>
            </a:br>
            <a:endParaRPr lang="en-US" sz="1400" dirty="0"/>
          </a:p>
          <a:p>
            <a:pPr marL="285750" indent="-285750">
              <a:spcBef>
                <a:spcPts val="0"/>
              </a:spcBef>
              <a:buSzPts val="2000"/>
              <a:buFont typeface="Arial" panose="020B0604020202020204" pitchFamily="34" charset="0"/>
              <a:buChar char="•"/>
            </a:pPr>
            <a:r>
              <a:rPr lang="en-US" sz="1400" dirty="0"/>
              <a:t>Time-Based Restrictions, which are typically policies that limit access to certain resources during set timeframes</a:t>
            </a:r>
          </a:p>
          <a:p>
            <a:pPr marL="285750" indent="-285750">
              <a:spcBef>
                <a:spcPts val="0"/>
              </a:spcBef>
              <a:buSzPts val="2000"/>
              <a:buFont typeface="Arial" panose="020B0604020202020204" pitchFamily="34" charset="0"/>
              <a:buChar char="•"/>
            </a:pPr>
            <a:endParaRPr lang="en-US" sz="1400" dirty="0"/>
          </a:p>
          <a:p>
            <a:pPr marL="0" indent="0">
              <a:buSzPts val="1600"/>
              <a:buFont typeface="Arial"/>
              <a:buNone/>
            </a:pPr>
            <a:endParaRPr lang="en-US" sz="1600" dirty="0"/>
          </a:p>
          <a:p>
            <a:pPr marL="228600" indent="-88900">
              <a:buSzPts val="2200"/>
              <a:buFont typeface="Arial"/>
              <a:buNone/>
            </a:pPr>
            <a:endParaRPr lang="en-US" dirty="0"/>
          </a:p>
        </p:txBody>
      </p:sp>
      <p:sp>
        <p:nvSpPr>
          <p:cNvPr id="6" name="Google Shape;182;p7">
            <a:extLst>
              <a:ext uri="{FF2B5EF4-FFF2-40B4-BE49-F238E27FC236}">
                <a16:creationId xmlns:a16="http://schemas.microsoft.com/office/drawing/2014/main" id="{C2677E86-A71A-79B1-F4F5-2950ED24CB48}"/>
              </a:ext>
            </a:extLst>
          </p:cNvPr>
          <p:cNvSpPr txBox="1">
            <a:spLocks/>
          </p:cNvSpPr>
          <p:nvPr/>
        </p:nvSpPr>
        <p:spPr>
          <a:xfrm>
            <a:off x="8290074" y="2194558"/>
            <a:ext cx="2794000" cy="4024125"/>
          </a:xfrm>
          <a:prstGeom prst="rect">
            <a:avLst/>
          </a:prstGeom>
        </p:spPr>
        <p:style>
          <a:lnRef idx="0">
            <a:scrgbClr r="0" g="0" b="0"/>
          </a:lnRef>
          <a:fillRef idx="0">
            <a:scrgbClr r="0" g="0" b="0"/>
          </a:fillRef>
          <a:effectRef idx="0">
            <a:scrgbClr r="0" g="0" b="0"/>
          </a:effectRef>
          <a:fontRef idx="minor">
            <a:schemeClr val="accent2"/>
          </a:fontRef>
        </p:style>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lgn="ctr">
              <a:spcBef>
                <a:spcPts val="0"/>
              </a:spcBef>
              <a:buSzPts val="2000"/>
              <a:buFont typeface="Arial"/>
              <a:buNone/>
            </a:pPr>
            <a:r>
              <a:rPr lang="en-US" sz="2000" b="1" dirty="0"/>
              <a:t>Accounting Policies</a:t>
            </a:r>
            <a:br>
              <a:rPr lang="en-US" sz="2000" b="1" dirty="0"/>
            </a:br>
            <a:endParaRPr lang="en-US" sz="2000" b="1" dirty="0"/>
          </a:p>
          <a:p>
            <a:pPr marL="285750" indent="-285750">
              <a:spcBef>
                <a:spcPts val="0"/>
              </a:spcBef>
              <a:buSzPts val="2000"/>
              <a:buFont typeface="Arial" panose="020B0604020202020204" pitchFamily="34" charset="0"/>
              <a:buChar char="•"/>
            </a:pPr>
            <a:r>
              <a:rPr lang="en-US" sz="1400" dirty="0"/>
              <a:t>Session Monitoring, which involves recording details of user sessions such as login times</a:t>
            </a:r>
            <a:br>
              <a:rPr lang="en-US" sz="1400" dirty="0"/>
            </a:br>
            <a:endParaRPr lang="en-US" sz="1400" dirty="0"/>
          </a:p>
          <a:p>
            <a:pPr marL="285750" indent="-285750">
              <a:spcBef>
                <a:spcPts val="0"/>
              </a:spcBef>
              <a:buSzPts val="2000"/>
              <a:buFont typeface="Arial" panose="020B0604020202020204" pitchFamily="34" charset="0"/>
              <a:buChar char="•"/>
            </a:pPr>
            <a:r>
              <a:rPr lang="en-US" sz="1400" dirty="0"/>
              <a:t>Billing and Cost Allocation, which is centered around collecting data on resource usage, facilitating cost distribution for a company</a:t>
            </a:r>
            <a:br>
              <a:rPr lang="en-US" sz="1400" dirty="0"/>
            </a:br>
            <a:endParaRPr lang="en-US" sz="1400" dirty="0"/>
          </a:p>
          <a:p>
            <a:pPr marL="285750" indent="-285750">
              <a:spcBef>
                <a:spcPts val="0"/>
              </a:spcBef>
              <a:buSzPts val="2000"/>
              <a:buFont typeface="Arial" panose="020B0604020202020204" pitchFamily="34" charset="0"/>
              <a:buChar char="•"/>
            </a:pPr>
            <a:r>
              <a:rPr lang="en-US" sz="1400" dirty="0"/>
              <a:t>Compliance Reporting, which involves generating reports to demonstrate following of policies, regulations, and </a:t>
            </a:r>
            <a:r>
              <a:rPr lang="en-US" sz="1400" dirty="0" err="1"/>
              <a:t>etc</a:t>
            </a:r>
            <a:endParaRPr lang="en-US" sz="1400" dirty="0"/>
          </a:p>
          <a:p>
            <a:pPr marL="285750" indent="-285750">
              <a:spcBef>
                <a:spcPts val="0"/>
              </a:spcBef>
              <a:buSzPts val="2000"/>
              <a:buFont typeface="Arial" panose="020B0604020202020204" pitchFamily="34" charset="0"/>
              <a:buChar char="•"/>
            </a:pPr>
            <a:endParaRPr lang="en-US" sz="1400" dirty="0"/>
          </a:p>
          <a:p>
            <a:pPr marL="0" indent="0">
              <a:buSzPts val="1600"/>
              <a:buFont typeface="Arial"/>
              <a:buNone/>
            </a:pPr>
            <a:endParaRPr lang="en-US" sz="1600" dirty="0"/>
          </a:p>
          <a:p>
            <a:pPr marL="228600" indent="-88900">
              <a:buSzPts val="2200"/>
              <a:buFont typeface="Arial"/>
              <a:buNone/>
            </a:pPr>
            <a:endParaRPr lang="en-US" dirty="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We’ll be showcasing four tests, consisting of positive and negative tests for Data Type Testing for the next four slides.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3D4FC-4548-4240-AFDD-B2EE2345E1A0}"/>
              </a:ext>
            </a:extLst>
          </p:cNvPr>
          <p:cNvSpPr>
            <a:spLocks noGrp="1"/>
          </p:cNvSpPr>
          <p:nvPr>
            <p:ph type="title"/>
          </p:nvPr>
        </p:nvSpPr>
        <p:spPr/>
        <p:txBody>
          <a:bodyPr>
            <a:normAutofit/>
          </a:bodyPr>
          <a:lstStyle/>
          <a:p>
            <a:pPr algn="ctr"/>
            <a:r>
              <a:rPr lang="en-US" dirty="0"/>
              <a:t>Does the vector collection erase elements expectedly?</a:t>
            </a:r>
          </a:p>
        </p:txBody>
      </p:sp>
      <p:pic>
        <p:nvPicPr>
          <p:cNvPr id="5" name="Picture 4" descr="A screen shot of a computer program&#10;&#10;AI-generated content may be incorrect.">
            <a:extLst>
              <a:ext uri="{FF2B5EF4-FFF2-40B4-BE49-F238E27FC236}">
                <a16:creationId xmlns:a16="http://schemas.microsoft.com/office/drawing/2014/main" id="{3F7BC891-BCA9-FC70-E520-6B60DFDC7100}"/>
              </a:ext>
            </a:extLst>
          </p:cNvPr>
          <p:cNvPicPr>
            <a:picLocks noChangeAspect="1"/>
          </p:cNvPicPr>
          <p:nvPr/>
        </p:nvPicPr>
        <p:blipFill>
          <a:blip r:embed="rId2"/>
          <a:stretch>
            <a:fillRect/>
          </a:stretch>
        </p:blipFill>
        <p:spPr>
          <a:xfrm>
            <a:off x="405754" y="2243832"/>
            <a:ext cx="8961520" cy="2993993"/>
          </a:xfrm>
          <a:prstGeom prst="rect">
            <a:avLst/>
          </a:prstGeom>
        </p:spPr>
      </p:pic>
      <p:pic>
        <p:nvPicPr>
          <p:cNvPr id="9" name="Picture 8">
            <a:extLst>
              <a:ext uri="{FF2B5EF4-FFF2-40B4-BE49-F238E27FC236}">
                <a16:creationId xmlns:a16="http://schemas.microsoft.com/office/drawing/2014/main" id="{2B29017A-A8CF-CBE9-327E-69154705B973}"/>
              </a:ext>
            </a:extLst>
          </p:cNvPr>
          <p:cNvPicPr>
            <a:picLocks noChangeAspect="1"/>
          </p:cNvPicPr>
          <p:nvPr/>
        </p:nvPicPr>
        <p:blipFill>
          <a:blip r:embed="rId3"/>
          <a:stretch>
            <a:fillRect/>
          </a:stretch>
        </p:blipFill>
        <p:spPr>
          <a:xfrm>
            <a:off x="5504486" y="5687206"/>
            <a:ext cx="5124713" cy="406421"/>
          </a:xfrm>
          <a:prstGeom prst="rect">
            <a:avLst/>
          </a:prstGeom>
        </p:spPr>
      </p:pic>
    </p:spTree>
    <p:extLst>
      <p:ext uri="{BB962C8B-B14F-4D97-AF65-F5344CB8AC3E}">
        <p14:creationId xmlns:p14="http://schemas.microsoft.com/office/powerpoint/2010/main" val="16464687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1210</TotalTime>
  <Words>1454</Words>
  <Application>Microsoft Office PowerPoint</Application>
  <PresentationFormat>Widescreen</PresentationFormat>
  <Paragraphs>197</Paragraphs>
  <Slides>18</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Does the vector collection erase elements expectedly?</vt:lpstr>
      <vt:lpstr>Does the vector collection reserve method increase only the capacity and not the size?</vt:lpstr>
      <vt:lpstr>Does the vector collection at method correctly throw an out of range exception?</vt:lpstr>
      <vt:lpstr>Does the vector collection swap method prevent an error swap?</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Spruill, Malik</cp:lastModifiedBy>
  <cp:revision>33</cp:revision>
  <dcterms:created xsi:type="dcterms:W3CDTF">2020-08-19T17:59:24Z</dcterms:created>
  <dcterms:modified xsi:type="dcterms:W3CDTF">2025-03-02T17:00:12Z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