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5908"/>
    <a:srgbClr val="713605"/>
    <a:srgbClr val="000000"/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590" autoAdjust="0"/>
  </p:normalViewPr>
  <p:slideViewPr>
    <p:cSldViewPr>
      <p:cViewPr varScale="1">
        <p:scale>
          <a:sx n="26" d="100"/>
          <a:sy n="26" d="100"/>
        </p:scale>
        <p:origin x="-1027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C3A7E-088D-4BBF-907C-0419BFCF7BE1}" type="datetimeFigureOut">
              <a:rPr lang="en-US" smtClean="0"/>
              <a:t>23.10.2016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823B5-2C3C-42F5-A48A-465651AA5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823B5-2C3C-42F5-A48A-465651AA5F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0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0BD-99F9-499F-A4D4-9C9D09A54B4F}" type="datetimeFigureOut">
              <a:rPr lang="en-US" smtClean="0"/>
              <a:t>23.10.2016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FE8-0958-4A37-BE56-3BE8A45D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0BD-99F9-499F-A4D4-9C9D09A54B4F}" type="datetimeFigureOut">
              <a:rPr lang="en-US" smtClean="0"/>
              <a:t>23.10.2016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FE8-0958-4A37-BE56-3BE8A45D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8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0BD-99F9-499F-A4D4-9C9D09A54B4F}" type="datetimeFigureOut">
              <a:rPr lang="en-US" smtClean="0"/>
              <a:t>23.10.2016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FE8-0958-4A37-BE56-3BE8A45D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9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0BD-99F9-499F-A4D4-9C9D09A54B4F}" type="datetimeFigureOut">
              <a:rPr lang="en-US" smtClean="0"/>
              <a:t>23.10.2016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FE8-0958-4A37-BE56-3BE8A45D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0BD-99F9-499F-A4D4-9C9D09A54B4F}" type="datetimeFigureOut">
              <a:rPr lang="en-US" smtClean="0"/>
              <a:t>23.10.2016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FE8-0958-4A37-BE56-3BE8A45D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6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0BD-99F9-499F-A4D4-9C9D09A54B4F}" type="datetimeFigureOut">
              <a:rPr lang="en-US" smtClean="0"/>
              <a:t>23.10.2016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FE8-0958-4A37-BE56-3BE8A45D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4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0BD-99F9-499F-A4D4-9C9D09A54B4F}" type="datetimeFigureOut">
              <a:rPr lang="en-US" smtClean="0"/>
              <a:t>23.10.2016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FE8-0958-4A37-BE56-3BE8A45D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0BD-99F9-499F-A4D4-9C9D09A54B4F}" type="datetimeFigureOut">
              <a:rPr lang="en-US" smtClean="0"/>
              <a:t>23.10.2016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FE8-0958-4A37-BE56-3BE8A45D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3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0BD-99F9-499F-A4D4-9C9D09A54B4F}" type="datetimeFigureOut">
              <a:rPr lang="en-US" smtClean="0"/>
              <a:t>23.10.2016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FE8-0958-4A37-BE56-3BE8A45D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0BD-99F9-499F-A4D4-9C9D09A54B4F}" type="datetimeFigureOut">
              <a:rPr lang="en-US" smtClean="0"/>
              <a:t>23.10.2016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FE8-0958-4A37-BE56-3BE8A45D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0BD-99F9-499F-A4D4-9C9D09A54B4F}" type="datetimeFigureOut">
              <a:rPr lang="en-US" smtClean="0"/>
              <a:t>23.10.2016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FE8-0958-4A37-BE56-3BE8A45D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40BD-99F9-499F-A4D4-9C9D09A54B4F}" type="datetimeFigureOut">
              <a:rPr lang="en-US" smtClean="0"/>
              <a:t>23.10.2016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7FE8-0958-4A37-BE56-3BE8A45D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6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c 23"/>
          <p:cNvSpPr/>
          <p:nvPr/>
        </p:nvSpPr>
        <p:spPr>
          <a:xfrm rot="15992234" flipV="1">
            <a:off x="4214411" y="2151640"/>
            <a:ext cx="4272146" cy="5142562"/>
          </a:xfrm>
          <a:prstGeom prst="arc">
            <a:avLst/>
          </a:prstGeom>
          <a:ln w="22225">
            <a:solidFill>
              <a:srgbClr val="BC5908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36044" y="706302"/>
            <a:ext cx="1384808" cy="692404"/>
            <a:chOff x="2131" y="2921831"/>
            <a:chExt cx="1384808" cy="692404"/>
          </a:xfrm>
          <a:solidFill>
            <a:schemeClr val="accent6">
              <a:lumMod val="75000"/>
            </a:schemeClr>
          </a:solidFill>
        </p:grpSpPr>
        <p:sp>
          <p:nvSpPr>
            <p:cNvPr id="8" name="Rounded Rectangle 7"/>
            <p:cNvSpPr/>
            <p:nvPr/>
          </p:nvSpPr>
          <p:spPr>
            <a:xfrm>
              <a:off x="2131" y="2921831"/>
              <a:ext cx="1384808" cy="6924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2411" y="2942111"/>
              <a:ext cx="1344248" cy="6518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Original data</a:t>
              </a:r>
              <a:endParaRPr lang="en-US" sz="13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46044" y="721713"/>
            <a:ext cx="1384808" cy="692404"/>
            <a:chOff x="2131" y="2921831"/>
            <a:chExt cx="1384808" cy="692404"/>
          </a:xfrm>
          <a:solidFill>
            <a:srgbClr val="FFC000"/>
          </a:solidFill>
        </p:grpSpPr>
        <p:sp>
          <p:nvSpPr>
            <p:cNvPr id="32" name="Rounded Rectangle 31"/>
            <p:cNvSpPr/>
            <p:nvPr/>
          </p:nvSpPr>
          <p:spPr>
            <a:xfrm>
              <a:off x="2131" y="2921831"/>
              <a:ext cx="1384808" cy="6924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4"/>
            <p:cNvSpPr/>
            <p:nvPr/>
          </p:nvSpPr>
          <p:spPr>
            <a:xfrm>
              <a:off x="22411" y="2942111"/>
              <a:ext cx="1344248" cy="6518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Randomized data</a:t>
              </a:r>
              <a:endParaRPr lang="en-US" sz="1300" kern="1200" dirty="0"/>
            </a:p>
          </p:txBody>
        </p:sp>
      </p:grpSp>
      <p:sp>
        <p:nvSpPr>
          <p:cNvPr id="87" name="Rounded Rectangle 4"/>
          <p:cNvSpPr/>
          <p:nvPr/>
        </p:nvSpPr>
        <p:spPr>
          <a:xfrm>
            <a:off x="3374817" y="1610474"/>
            <a:ext cx="1956528" cy="751725"/>
          </a:xfrm>
          <a:prstGeom prst="rect">
            <a:avLst/>
          </a:prstGeom>
          <a:solidFill>
            <a:schemeClr val="bg1"/>
          </a:solidFill>
          <a:ln w="28575">
            <a:solidFill>
              <a:srgbClr val="713605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marL="227012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 smtClean="0">
                <a:solidFill>
                  <a:srgbClr val="000000"/>
                </a:solidFill>
                <a:latin typeface="Arial"/>
                <a:cs typeface="Arial"/>
              </a:rPr>
              <a:t>Ƒ </a:t>
            </a:r>
            <a:r>
              <a:rPr lang="en-US" sz="1300" dirty="0" err="1" smtClean="0">
                <a:solidFill>
                  <a:srgbClr val="000000"/>
                </a:solidFill>
                <a:latin typeface="Arial"/>
                <a:cs typeface="Arial"/>
              </a:rPr>
              <a:t>Summarise</a:t>
            </a:r>
            <a:r>
              <a:rPr lang="en-US" sz="1300" dirty="0" smtClean="0">
                <a:solidFill>
                  <a:srgbClr val="000000"/>
                </a:solidFill>
                <a:latin typeface="Arial"/>
                <a:cs typeface="Arial"/>
              </a:rPr>
              <a:t> Data </a:t>
            </a:r>
            <a:r>
              <a:rPr lang="en-US" sz="1300" dirty="0">
                <a:solidFill>
                  <a:srgbClr val="000000"/>
                </a:solidFill>
                <a:latin typeface="Arial"/>
                <a:cs typeface="Arial"/>
              </a:rPr>
              <a:t>per </a:t>
            </a:r>
            <a:r>
              <a:rPr lang="en-US" sz="1300" dirty="0" smtClean="0">
                <a:solidFill>
                  <a:srgbClr val="000000"/>
                </a:solidFill>
                <a:latin typeface="Arial"/>
                <a:cs typeface="Arial"/>
              </a:rPr>
              <a:t>visit rate difference</a:t>
            </a:r>
            <a:endParaRPr lang="en-US" sz="1300" kern="1200" dirty="0">
              <a:solidFill>
                <a:srgbClr val="000000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3224231" y="3558798"/>
            <a:ext cx="1384808" cy="692404"/>
            <a:chOff x="2131" y="2921831"/>
            <a:chExt cx="1384808" cy="692404"/>
          </a:xfrm>
          <a:solidFill>
            <a:srgbClr val="00B050"/>
          </a:solidFill>
        </p:grpSpPr>
        <p:sp>
          <p:nvSpPr>
            <p:cNvPr id="100" name="Rounded Rectangle 99"/>
            <p:cNvSpPr/>
            <p:nvPr/>
          </p:nvSpPr>
          <p:spPr>
            <a:xfrm>
              <a:off x="2131" y="2921831"/>
              <a:ext cx="1384808" cy="6924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Rounded Rectangle 4"/>
            <p:cNvSpPr/>
            <p:nvPr/>
          </p:nvSpPr>
          <p:spPr>
            <a:xfrm>
              <a:off x="22411" y="2942111"/>
              <a:ext cx="1344248" cy="6518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Scaled data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dirty="0" err="1" smtClean="0"/>
                <a:t>Sd</a:t>
              </a:r>
              <a:r>
                <a:rPr lang="en-US" sz="1300" dirty="0" smtClean="0"/>
                <a:t> Sex = 0 then 1</a:t>
              </a:r>
              <a:endParaRPr lang="en-US" sz="1300" kern="12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53680" y="685800"/>
            <a:ext cx="1384808" cy="692404"/>
            <a:chOff x="2131" y="2921831"/>
            <a:chExt cx="1384808" cy="692404"/>
          </a:xfrm>
          <a:solidFill>
            <a:srgbClr val="C00000"/>
          </a:solidFill>
        </p:grpSpPr>
        <p:sp>
          <p:nvSpPr>
            <p:cNvPr id="107" name="Rounded Rectangle 106"/>
            <p:cNvSpPr/>
            <p:nvPr/>
          </p:nvSpPr>
          <p:spPr>
            <a:xfrm>
              <a:off x="2131" y="2921831"/>
              <a:ext cx="1384808" cy="6924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Rounded Rectangle 4"/>
            <p:cNvSpPr/>
            <p:nvPr/>
          </p:nvSpPr>
          <p:spPr>
            <a:xfrm>
              <a:off x="22411" y="2942111"/>
              <a:ext cx="1344248" cy="6518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dirty="0" smtClean="0"/>
                <a:t>Original Data 1: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dirty="0" smtClean="0"/>
                <a:t>Real</a:t>
              </a:r>
              <a:r>
                <a:rPr lang="en-US" sz="1300" kern="1200" dirty="0" smtClean="0"/>
                <a:t> data</a:t>
              </a:r>
              <a:endParaRPr lang="en-US" sz="1300" kern="1200" dirty="0"/>
            </a:p>
          </p:txBody>
        </p:sp>
      </p:grpSp>
      <p:sp>
        <p:nvSpPr>
          <p:cNvPr id="113" name="Left Bracket 112"/>
          <p:cNvSpPr/>
          <p:nvPr/>
        </p:nvSpPr>
        <p:spPr>
          <a:xfrm rot="5400000">
            <a:off x="5492600" y="-1296607"/>
            <a:ext cx="266699" cy="3595006"/>
          </a:xfrm>
          <a:prstGeom prst="leftBracket">
            <a:avLst>
              <a:gd name="adj" fmla="val 191105"/>
            </a:avLst>
          </a:prstGeom>
          <a:ln w="22225">
            <a:gradFill>
              <a:gsLst>
                <a:gs pos="0">
                  <a:srgbClr val="FFC000"/>
                </a:gs>
                <a:gs pos="50000">
                  <a:srgbClr val="000000"/>
                </a:gs>
                <a:gs pos="100000">
                  <a:schemeClr val="accent6">
                    <a:lumMod val="75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4"/>
          <p:cNvSpPr/>
          <p:nvPr/>
        </p:nvSpPr>
        <p:spPr>
          <a:xfrm>
            <a:off x="4609039" y="76200"/>
            <a:ext cx="1893013" cy="6657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Ƒ 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Randomized Data Within Nest Watch</a:t>
            </a:r>
            <a:endParaRPr lang="en-US" sz="1400" b="1" kern="1200" dirty="0">
              <a:solidFill>
                <a:srgbClr val="000000"/>
              </a:solidFill>
            </a:endParaRPr>
          </a:p>
        </p:txBody>
      </p:sp>
      <p:sp>
        <p:nvSpPr>
          <p:cNvPr id="115" name="Freeform 114"/>
          <p:cNvSpPr/>
          <p:nvPr/>
        </p:nvSpPr>
        <p:spPr>
          <a:xfrm>
            <a:off x="7335136" y="587584"/>
            <a:ext cx="184935" cy="71919"/>
          </a:xfrm>
          <a:custGeom>
            <a:avLst/>
            <a:gdLst>
              <a:gd name="connsiteX0" fmla="*/ 0 w 184935"/>
              <a:gd name="connsiteY0" fmla="*/ 30823 h 71919"/>
              <a:gd name="connsiteX1" fmla="*/ 92468 w 184935"/>
              <a:gd name="connsiteY1" fmla="*/ 61645 h 71919"/>
              <a:gd name="connsiteX2" fmla="*/ 123290 w 184935"/>
              <a:gd name="connsiteY2" fmla="*/ 71919 h 71919"/>
              <a:gd name="connsiteX3" fmla="*/ 164387 w 184935"/>
              <a:gd name="connsiteY3" fmla="*/ 20549 h 71919"/>
              <a:gd name="connsiteX4" fmla="*/ 184935 w 184935"/>
              <a:gd name="connsiteY4" fmla="*/ 0 h 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35" h="71919">
                <a:moveTo>
                  <a:pt x="0" y="30823"/>
                </a:moveTo>
                <a:lnTo>
                  <a:pt x="92468" y="61645"/>
                </a:lnTo>
                <a:lnTo>
                  <a:pt x="123290" y="71919"/>
                </a:lnTo>
                <a:cubicBezTo>
                  <a:pt x="172897" y="22314"/>
                  <a:pt x="112555" y="85341"/>
                  <a:pt x="164387" y="20549"/>
                </a:cubicBezTo>
                <a:cubicBezTo>
                  <a:pt x="170438" y="12985"/>
                  <a:pt x="184935" y="0"/>
                  <a:pt x="184935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Left Bracket 115"/>
          <p:cNvSpPr/>
          <p:nvPr/>
        </p:nvSpPr>
        <p:spPr>
          <a:xfrm>
            <a:off x="2688443" y="978781"/>
            <a:ext cx="309266" cy="2939134"/>
          </a:xfrm>
          <a:prstGeom prst="leftBracket">
            <a:avLst>
              <a:gd name="adj" fmla="val 191105"/>
            </a:avLst>
          </a:prstGeom>
          <a:ln w="22225">
            <a:gradFill>
              <a:gsLst>
                <a:gs pos="0">
                  <a:schemeClr val="accent6">
                    <a:lumMod val="75000"/>
                  </a:schemeClr>
                </a:gs>
                <a:gs pos="50000">
                  <a:schemeClr val="tx1"/>
                </a:gs>
                <a:gs pos="100000">
                  <a:srgbClr val="00B050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eft Bracket 119"/>
          <p:cNvSpPr/>
          <p:nvPr/>
        </p:nvSpPr>
        <p:spPr>
          <a:xfrm rot="5400000" flipV="1">
            <a:off x="5658773" y="1513640"/>
            <a:ext cx="230475" cy="3714739"/>
          </a:xfrm>
          <a:prstGeom prst="leftBracket">
            <a:avLst>
              <a:gd name="adj" fmla="val 191105"/>
            </a:avLst>
          </a:prstGeom>
          <a:ln w="22225">
            <a:gradFill>
              <a:gsLst>
                <a:gs pos="0">
                  <a:srgbClr val="00B050"/>
                </a:gs>
                <a:gs pos="50000">
                  <a:schemeClr val="tx1"/>
                </a:gs>
                <a:gs pos="100000">
                  <a:srgbClr val="92D050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6595555" y="3558798"/>
            <a:ext cx="1811497" cy="692404"/>
            <a:chOff x="-424558" y="2921831"/>
            <a:chExt cx="1811497" cy="692404"/>
          </a:xfrm>
          <a:solidFill>
            <a:srgbClr val="92D050"/>
          </a:solidFill>
        </p:grpSpPr>
        <p:sp>
          <p:nvSpPr>
            <p:cNvPr id="122" name="Rounded Rectangle 121"/>
            <p:cNvSpPr/>
            <p:nvPr/>
          </p:nvSpPr>
          <p:spPr>
            <a:xfrm>
              <a:off x="2131" y="2921831"/>
              <a:ext cx="1384808" cy="6924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Rounded Rectangle 4"/>
            <p:cNvSpPr/>
            <p:nvPr/>
          </p:nvSpPr>
          <p:spPr>
            <a:xfrm>
              <a:off x="-424558" y="2942111"/>
              <a:ext cx="1791217" cy="6518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Randomized Scaled data</a:t>
              </a:r>
            </a:p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dirty="0" err="1"/>
                <a:t>Sd</a:t>
              </a:r>
              <a:r>
                <a:rPr lang="en-US" sz="1300" dirty="0"/>
                <a:t> Sex = 0 then </a:t>
              </a:r>
              <a:r>
                <a:rPr lang="en-US" sz="1300" dirty="0" smtClean="0"/>
                <a:t>1</a:t>
              </a:r>
              <a:endParaRPr lang="en-US" sz="1300" kern="1200" dirty="0"/>
            </a:p>
          </p:txBody>
        </p:sp>
      </p:grpSp>
      <p:sp>
        <p:nvSpPr>
          <p:cNvPr id="143" name="Freeform 142"/>
          <p:cNvSpPr/>
          <p:nvPr/>
        </p:nvSpPr>
        <p:spPr>
          <a:xfrm rot="20037382">
            <a:off x="7447403" y="3390728"/>
            <a:ext cx="280112" cy="90854"/>
          </a:xfrm>
          <a:custGeom>
            <a:avLst/>
            <a:gdLst>
              <a:gd name="connsiteX0" fmla="*/ 0 w 184935"/>
              <a:gd name="connsiteY0" fmla="*/ 30823 h 71919"/>
              <a:gd name="connsiteX1" fmla="*/ 92468 w 184935"/>
              <a:gd name="connsiteY1" fmla="*/ 61645 h 71919"/>
              <a:gd name="connsiteX2" fmla="*/ 123290 w 184935"/>
              <a:gd name="connsiteY2" fmla="*/ 71919 h 71919"/>
              <a:gd name="connsiteX3" fmla="*/ 164387 w 184935"/>
              <a:gd name="connsiteY3" fmla="*/ 20549 h 71919"/>
              <a:gd name="connsiteX4" fmla="*/ 184935 w 184935"/>
              <a:gd name="connsiteY4" fmla="*/ 0 h 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35" h="71919">
                <a:moveTo>
                  <a:pt x="0" y="30823"/>
                </a:moveTo>
                <a:lnTo>
                  <a:pt x="92468" y="61645"/>
                </a:lnTo>
                <a:lnTo>
                  <a:pt x="123290" y="71919"/>
                </a:lnTo>
                <a:cubicBezTo>
                  <a:pt x="172897" y="22314"/>
                  <a:pt x="112555" y="85341"/>
                  <a:pt x="164387" y="20549"/>
                </a:cubicBezTo>
                <a:cubicBezTo>
                  <a:pt x="170438" y="12985"/>
                  <a:pt x="184935" y="0"/>
                  <a:pt x="184935" y="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7"/>
          <p:cNvSpPr/>
          <p:nvPr/>
        </p:nvSpPr>
        <p:spPr>
          <a:xfrm>
            <a:off x="2920652" y="3810000"/>
            <a:ext cx="154113" cy="215830"/>
          </a:xfrm>
          <a:custGeom>
            <a:avLst/>
            <a:gdLst>
              <a:gd name="connsiteX0" fmla="*/ 82194 w 154113"/>
              <a:gd name="connsiteY0" fmla="*/ 0 h 215830"/>
              <a:gd name="connsiteX1" fmla="*/ 133564 w 154113"/>
              <a:gd name="connsiteY1" fmla="*/ 30823 h 215830"/>
              <a:gd name="connsiteX2" fmla="*/ 154113 w 154113"/>
              <a:gd name="connsiteY2" fmla="*/ 113016 h 215830"/>
              <a:gd name="connsiteX3" fmla="*/ 143839 w 154113"/>
              <a:gd name="connsiteY3" fmla="*/ 164387 h 215830"/>
              <a:gd name="connsiteX4" fmla="*/ 102742 w 154113"/>
              <a:gd name="connsiteY4" fmla="*/ 174661 h 215830"/>
              <a:gd name="connsiteX5" fmla="*/ 30823 w 154113"/>
              <a:gd name="connsiteY5" fmla="*/ 195209 h 215830"/>
              <a:gd name="connsiteX6" fmla="*/ 0 w 154113"/>
              <a:gd name="connsiteY6" fmla="*/ 215757 h 21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113" h="215830">
                <a:moveTo>
                  <a:pt x="82194" y="0"/>
                </a:moveTo>
                <a:cubicBezTo>
                  <a:pt x="99317" y="10274"/>
                  <a:pt x="122843" y="13976"/>
                  <a:pt x="133564" y="30823"/>
                </a:cubicBezTo>
                <a:cubicBezTo>
                  <a:pt x="148726" y="54649"/>
                  <a:pt x="154113" y="113016"/>
                  <a:pt x="154113" y="113016"/>
                </a:cubicBezTo>
                <a:cubicBezTo>
                  <a:pt x="150688" y="130140"/>
                  <a:pt x="155018" y="150972"/>
                  <a:pt x="143839" y="164387"/>
                </a:cubicBezTo>
                <a:cubicBezTo>
                  <a:pt x="134799" y="175235"/>
                  <a:pt x="116319" y="170782"/>
                  <a:pt x="102742" y="174661"/>
                </a:cubicBezTo>
                <a:cubicBezTo>
                  <a:pt x="-445" y="204142"/>
                  <a:pt x="159308" y="163088"/>
                  <a:pt x="30823" y="195209"/>
                </a:cubicBezTo>
                <a:cubicBezTo>
                  <a:pt x="7852" y="218179"/>
                  <a:pt x="19961" y="215757"/>
                  <a:pt x="0" y="215757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758852" y="1424527"/>
            <a:ext cx="0" cy="15024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7492651" y="1424527"/>
            <a:ext cx="1" cy="18594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33400" y="4486851"/>
            <a:ext cx="1384808" cy="770948"/>
            <a:chOff x="2131" y="2921831"/>
            <a:chExt cx="1384808" cy="692404"/>
          </a:xfrm>
          <a:solidFill>
            <a:srgbClr val="C00000"/>
          </a:solidFill>
        </p:grpSpPr>
        <p:sp>
          <p:nvSpPr>
            <p:cNvPr id="70" name="Rounded Rectangle 69"/>
            <p:cNvSpPr/>
            <p:nvPr/>
          </p:nvSpPr>
          <p:spPr>
            <a:xfrm>
              <a:off x="2131" y="2921831"/>
              <a:ext cx="1384808" cy="6924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/>
            <p:cNvSpPr/>
            <p:nvPr/>
          </p:nvSpPr>
          <p:spPr>
            <a:xfrm>
              <a:off x="22411" y="2942111"/>
              <a:ext cx="1344248" cy="6518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dirty="0" smtClean="0"/>
                <a:t>Original Data 3: Simulated gamma </a:t>
              </a:r>
              <a:r>
                <a:rPr lang="en-US" sz="1300" kern="1200" dirty="0" smtClean="0"/>
                <a:t>data</a:t>
              </a:r>
              <a:endParaRPr lang="en-US" sz="1300" kern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53680" y="3343231"/>
            <a:ext cx="1384808" cy="692404"/>
            <a:chOff x="2131" y="2921831"/>
            <a:chExt cx="1384808" cy="692404"/>
          </a:xfrm>
          <a:solidFill>
            <a:srgbClr val="C00000"/>
          </a:solidFill>
        </p:grpSpPr>
        <p:sp>
          <p:nvSpPr>
            <p:cNvPr id="73" name="Rounded Rectangle 72"/>
            <p:cNvSpPr/>
            <p:nvPr/>
          </p:nvSpPr>
          <p:spPr>
            <a:xfrm>
              <a:off x="2131" y="2921831"/>
              <a:ext cx="1384808" cy="6924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/>
            <p:cNvSpPr/>
            <p:nvPr/>
          </p:nvSpPr>
          <p:spPr>
            <a:xfrm>
              <a:off x="22411" y="2942111"/>
              <a:ext cx="1344248" cy="6518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dirty="0" smtClean="0"/>
                <a:t>Original Data 2: Simulated randomized </a:t>
              </a:r>
              <a:r>
                <a:rPr lang="en-US" sz="1300" kern="1200" dirty="0" smtClean="0"/>
                <a:t>data</a:t>
              </a:r>
              <a:endParaRPr lang="en-US" sz="1300" kern="1200" dirty="0"/>
            </a:p>
          </p:txBody>
        </p:sp>
      </p:grpSp>
      <p:sp>
        <p:nvSpPr>
          <p:cNvPr id="34" name="Left Brace 33"/>
          <p:cNvSpPr/>
          <p:nvPr/>
        </p:nvSpPr>
        <p:spPr>
          <a:xfrm rot="10800000">
            <a:off x="1219201" y="457197"/>
            <a:ext cx="1596590" cy="5029201"/>
          </a:xfrm>
          <a:prstGeom prst="leftBrace">
            <a:avLst>
              <a:gd name="adj1" fmla="val 8333"/>
              <a:gd name="adj2" fmla="val 91779"/>
            </a:avLst>
          </a:prstGeom>
          <a:ln w="19050">
            <a:gradFill flip="none" rotWithShape="1">
              <a:gsLst>
                <a:gs pos="11000">
                  <a:schemeClr val="accent6">
                    <a:lumMod val="79000"/>
                  </a:schemeClr>
                </a:gs>
                <a:gs pos="48000">
                  <a:srgbClr val="C00000"/>
                </a:gs>
                <a:gs pos="74000">
                  <a:srgbClr val="C0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Bracket 80"/>
          <p:cNvSpPr/>
          <p:nvPr/>
        </p:nvSpPr>
        <p:spPr>
          <a:xfrm>
            <a:off x="274812" y="1158240"/>
            <a:ext cx="184006" cy="2531074"/>
          </a:xfrm>
          <a:prstGeom prst="leftBracket">
            <a:avLst>
              <a:gd name="adj" fmla="val 191105"/>
            </a:avLst>
          </a:prstGeom>
          <a:ln w="22225">
            <a:gradFill>
              <a:gsLst>
                <a:gs pos="3000">
                  <a:srgbClr val="C00000"/>
                </a:gs>
                <a:gs pos="50000">
                  <a:srgbClr val="000000"/>
                </a:gs>
                <a:gs pos="98000">
                  <a:srgbClr val="C00000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 rot="18830320">
            <a:off x="268792" y="3576972"/>
            <a:ext cx="297952" cy="238411"/>
          </a:xfrm>
          <a:custGeom>
            <a:avLst/>
            <a:gdLst>
              <a:gd name="connsiteX0" fmla="*/ 0 w 184935"/>
              <a:gd name="connsiteY0" fmla="*/ 30823 h 71919"/>
              <a:gd name="connsiteX1" fmla="*/ 92468 w 184935"/>
              <a:gd name="connsiteY1" fmla="*/ 61645 h 71919"/>
              <a:gd name="connsiteX2" fmla="*/ 123290 w 184935"/>
              <a:gd name="connsiteY2" fmla="*/ 71919 h 71919"/>
              <a:gd name="connsiteX3" fmla="*/ 164387 w 184935"/>
              <a:gd name="connsiteY3" fmla="*/ 20549 h 71919"/>
              <a:gd name="connsiteX4" fmla="*/ 184935 w 184935"/>
              <a:gd name="connsiteY4" fmla="*/ 0 h 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35" h="71919">
                <a:moveTo>
                  <a:pt x="0" y="30823"/>
                </a:moveTo>
                <a:lnTo>
                  <a:pt x="92468" y="61645"/>
                </a:lnTo>
                <a:lnTo>
                  <a:pt x="123290" y="71919"/>
                </a:lnTo>
                <a:cubicBezTo>
                  <a:pt x="172897" y="22314"/>
                  <a:pt x="112555" y="85341"/>
                  <a:pt x="164387" y="20549"/>
                </a:cubicBezTo>
                <a:cubicBezTo>
                  <a:pt x="170438" y="12985"/>
                  <a:pt x="184935" y="0"/>
                  <a:pt x="18493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"/>
          <p:cNvSpPr/>
          <p:nvPr/>
        </p:nvSpPr>
        <p:spPr>
          <a:xfrm>
            <a:off x="5968652" y="1619732"/>
            <a:ext cx="2362200" cy="74246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  <a:prstDash val="lgDashDot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marL="227012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 smtClean="0">
                <a:solidFill>
                  <a:srgbClr val="000000"/>
                </a:solidFill>
                <a:latin typeface="Arial"/>
                <a:cs typeface="Arial"/>
              </a:rPr>
              <a:t>Ƒ </a:t>
            </a:r>
            <a:r>
              <a:rPr lang="en-US" sz="1300" dirty="0" err="1" smtClean="0">
                <a:solidFill>
                  <a:srgbClr val="000000"/>
                </a:solidFill>
                <a:latin typeface="Arial"/>
                <a:cs typeface="Arial"/>
              </a:rPr>
              <a:t>Summarise</a:t>
            </a:r>
            <a:r>
              <a:rPr lang="en-US" sz="1300" dirty="0" smtClean="0">
                <a:solidFill>
                  <a:srgbClr val="000000"/>
                </a:solidFill>
                <a:latin typeface="Arial"/>
                <a:cs typeface="Arial"/>
              </a:rPr>
              <a:t> randomized Data </a:t>
            </a:r>
            <a:r>
              <a:rPr lang="en-US" sz="1300" dirty="0">
                <a:solidFill>
                  <a:srgbClr val="000000"/>
                </a:solidFill>
                <a:latin typeface="Arial"/>
                <a:cs typeface="Arial"/>
              </a:rPr>
              <a:t>per </a:t>
            </a:r>
            <a:r>
              <a:rPr lang="en-US" sz="1300" dirty="0" smtClean="0">
                <a:solidFill>
                  <a:srgbClr val="000000"/>
                </a:solidFill>
                <a:latin typeface="Arial"/>
                <a:cs typeface="Arial"/>
              </a:rPr>
              <a:t>visit rate difference</a:t>
            </a:r>
            <a:endParaRPr lang="en-US" sz="1300" kern="1200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847039" y="4363042"/>
            <a:ext cx="0" cy="15024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92652" y="4343400"/>
            <a:ext cx="1" cy="18594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4"/>
          <p:cNvSpPr/>
          <p:nvPr/>
        </p:nvSpPr>
        <p:spPr>
          <a:xfrm>
            <a:off x="2160952" y="2472356"/>
            <a:ext cx="1344248" cy="65184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rgbClr val="000000"/>
                </a:solidFill>
                <a:latin typeface="Arial"/>
                <a:cs typeface="Arial"/>
              </a:rPr>
              <a:t>Ƒ Scale Data</a:t>
            </a:r>
            <a:endParaRPr lang="en-US" sz="1400" b="1" kern="1200" dirty="0">
              <a:solidFill>
                <a:srgbClr val="000000"/>
              </a:solidFill>
            </a:endParaRPr>
          </a:p>
        </p:txBody>
      </p:sp>
      <p:sp>
        <p:nvSpPr>
          <p:cNvPr id="50" name="Rounded Rectangle 4"/>
          <p:cNvSpPr/>
          <p:nvPr/>
        </p:nvSpPr>
        <p:spPr>
          <a:xfrm>
            <a:off x="3377852" y="5649075"/>
            <a:ext cx="1956528" cy="751725"/>
          </a:xfrm>
          <a:prstGeom prst="rect">
            <a:avLst/>
          </a:prstGeom>
          <a:solidFill>
            <a:schemeClr val="bg1"/>
          </a:solidFill>
          <a:ln w="28575">
            <a:solidFill>
              <a:srgbClr val="713605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marL="227012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 smtClean="0">
                <a:solidFill>
                  <a:srgbClr val="000000"/>
                </a:solidFill>
                <a:latin typeface="Arial"/>
                <a:cs typeface="Arial"/>
              </a:rPr>
              <a:t>Ƒ </a:t>
            </a:r>
            <a:r>
              <a:rPr lang="en-US" sz="1300" dirty="0" err="1" smtClean="0">
                <a:solidFill>
                  <a:srgbClr val="000000"/>
                </a:solidFill>
                <a:latin typeface="Arial"/>
                <a:cs typeface="Arial"/>
              </a:rPr>
              <a:t>Summarise</a:t>
            </a:r>
            <a:r>
              <a:rPr lang="en-US" sz="1300" dirty="0" smtClean="0">
                <a:solidFill>
                  <a:srgbClr val="000000"/>
                </a:solidFill>
                <a:latin typeface="Arial"/>
                <a:cs typeface="Arial"/>
              </a:rPr>
              <a:t> Data </a:t>
            </a:r>
            <a:r>
              <a:rPr lang="en-US" sz="1300" dirty="0">
                <a:solidFill>
                  <a:srgbClr val="000000"/>
                </a:solidFill>
                <a:latin typeface="Arial"/>
                <a:cs typeface="Arial"/>
              </a:rPr>
              <a:t>per </a:t>
            </a:r>
            <a:r>
              <a:rPr lang="en-US" sz="1300" dirty="0" smtClean="0">
                <a:solidFill>
                  <a:srgbClr val="000000"/>
                </a:solidFill>
                <a:latin typeface="Arial"/>
                <a:cs typeface="Arial"/>
              </a:rPr>
              <a:t>visit rate difference</a:t>
            </a:r>
            <a:endParaRPr lang="en-US" sz="1300" kern="1200" dirty="0">
              <a:solidFill>
                <a:srgbClr val="000000"/>
              </a:solidFill>
            </a:endParaRPr>
          </a:p>
        </p:txBody>
      </p:sp>
      <p:sp>
        <p:nvSpPr>
          <p:cNvPr id="51" name="Rounded Rectangle 4"/>
          <p:cNvSpPr/>
          <p:nvPr/>
        </p:nvSpPr>
        <p:spPr>
          <a:xfrm>
            <a:off x="5968652" y="5658333"/>
            <a:ext cx="2362200" cy="74246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  <a:prstDash val="lgDashDot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marL="227012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 smtClean="0">
                <a:solidFill>
                  <a:srgbClr val="000000"/>
                </a:solidFill>
                <a:latin typeface="Arial"/>
                <a:cs typeface="Arial"/>
              </a:rPr>
              <a:t>Ƒ </a:t>
            </a:r>
            <a:r>
              <a:rPr lang="en-US" sz="1300" dirty="0" err="1" smtClean="0">
                <a:solidFill>
                  <a:srgbClr val="000000"/>
                </a:solidFill>
                <a:latin typeface="Arial"/>
                <a:cs typeface="Arial"/>
              </a:rPr>
              <a:t>Summarise</a:t>
            </a:r>
            <a:r>
              <a:rPr lang="en-US" sz="1300" dirty="0" smtClean="0">
                <a:solidFill>
                  <a:srgbClr val="000000"/>
                </a:solidFill>
                <a:latin typeface="Arial"/>
                <a:cs typeface="Arial"/>
              </a:rPr>
              <a:t> randomized Data </a:t>
            </a:r>
            <a:r>
              <a:rPr lang="en-US" sz="1300" dirty="0">
                <a:solidFill>
                  <a:srgbClr val="000000"/>
                </a:solidFill>
                <a:latin typeface="Arial"/>
                <a:cs typeface="Arial"/>
              </a:rPr>
              <a:t>per </a:t>
            </a:r>
            <a:r>
              <a:rPr lang="en-US" sz="1300" dirty="0" smtClean="0">
                <a:solidFill>
                  <a:srgbClr val="000000"/>
                </a:solidFill>
                <a:latin typeface="Arial"/>
                <a:cs typeface="Arial"/>
              </a:rPr>
              <a:t>visit rate difference</a:t>
            </a:r>
            <a:endParaRPr lang="en-US" sz="1300" kern="1200" dirty="0">
              <a:solidFill>
                <a:srgbClr val="000000"/>
              </a:solidFill>
            </a:endParaRPr>
          </a:p>
        </p:txBody>
      </p:sp>
      <p:sp>
        <p:nvSpPr>
          <p:cNvPr id="75" name="Rounded Rectangle 4"/>
          <p:cNvSpPr/>
          <p:nvPr/>
        </p:nvSpPr>
        <p:spPr>
          <a:xfrm>
            <a:off x="76200" y="1641804"/>
            <a:ext cx="1364528" cy="140619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rgbClr val="000000"/>
                </a:solidFill>
                <a:latin typeface="Arial"/>
                <a:cs typeface="Arial"/>
              </a:rPr>
              <a:t>Ƒ Randomize 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en-US" sz="1400" b="1" kern="1200" dirty="0" smtClean="0">
                <a:solidFill>
                  <a:srgbClr val="000000"/>
                </a:solidFill>
                <a:latin typeface="Arial"/>
                <a:cs typeface="Arial"/>
              </a:rPr>
              <a:t>mong Nest Watch </a:t>
            </a: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W</a:t>
            </a:r>
            <a:r>
              <a:rPr lang="en-US" sz="1400" b="1" kern="1200" dirty="0" smtClean="0">
                <a:solidFill>
                  <a:srgbClr val="000000"/>
                </a:solidFill>
                <a:latin typeface="Arial"/>
                <a:cs typeface="Arial"/>
              </a:rPr>
              <a:t>ithin Individual Same </a:t>
            </a: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lang="en-US" sz="1400" b="1" kern="1200" dirty="0" smtClean="0">
                <a:solidFill>
                  <a:srgbClr val="000000"/>
                </a:solidFill>
                <a:latin typeface="Arial"/>
                <a:cs typeface="Arial"/>
              </a:rPr>
              <a:t>rovisioning </a:t>
            </a: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1400" b="1" kern="1200" dirty="0" smtClean="0">
                <a:solidFill>
                  <a:srgbClr val="000000"/>
                </a:solidFill>
                <a:latin typeface="Arial"/>
                <a:cs typeface="Arial"/>
              </a:rPr>
              <a:t>ate</a:t>
            </a:r>
            <a:endParaRPr lang="en-US" sz="1400" b="1" kern="1200" dirty="0">
              <a:solidFill>
                <a:srgbClr val="000000"/>
              </a:solidFill>
            </a:endParaRPr>
          </a:p>
        </p:txBody>
      </p:sp>
      <p:sp>
        <p:nvSpPr>
          <p:cNvPr id="53" name="Rounded Rectangle 4"/>
          <p:cNvSpPr/>
          <p:nvPr/>
        </p:nvSpPr>
        <p:spPr>
          <a:xfrm>
            <a:off x="4597052" y="2819400"/>
            <a:ext cx="1893013" cy="6657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Ƒ 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Randomized Data Within Nest Watch</a:t>
            </a:r>
            <a:endParaRPr lang="en-US" sz="1400" b="1" kern="1200" dirty="0">
              <a:solidFill>
                <a:srgbClr val="000000"/>
              </a:solidFill>
            </a:endParaRPr>
          </a:p>
        </p:txBody>
      </p:sp>
      <p:sp>
        <p:nvSpPr>
          <p:cNvPr id="46" name="Rounded Rectangle 4"/>
          <p:cNvSpPr/>
          <p:nvPr/>
        </p:nvSpPr>
        <p:spPr>
          <a:xfrm>
            <a:off x="3377852" y="4582275"/>
            <a:ext cx="1956528" cy="75172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marL="227012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 smtClean="0">
                <a:solidFill>
                  <a:srgbClr val="000000"/>
                </a:solidFill>
                <a:latin typeface="Arial"/>
                <a:cs typeface="Arial"/>
              </a:rPr>
              <a:t>Ƒ Average across both standardizing sex</a:t>
            </a:r>
            <a:endParaRPr lang="en-US" sz="1300" kern="1200" dirty="0">
              <a:solidFill>
                <a:srgbClr val="00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835052" y="5412355"/>
            <a:ext cx="0" cy="15024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"/>
          <p:cNvSpPr/>
          <p:nvPr/>
        </p:nvSpPr>
        <p:spPr>
          <a:xfrm>
            <a:off x="6019800" y="4572000"/>
            <a:ext cx="1956528" cy="75172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marL="227012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 smtClean="0">
                <a:solidFill>
                  <a:srgbClr val="000000"/>
                </a:solidFill>
                <a:latin typeface="Arial"/>
                <a:cs typeface="Arial"/>
              </a:rPr>
              <a:t>Ƒ </a:t>
            </a:r>
            <a:r>
              <a:rPr lang="en-US" sz="1300" dirty="0">
                <a:solidFill>
                  <a:srgbClr val="000000"/>
                </a:solidFill>
                <a:latin typeface="Arial"/>
                <a:cs typeface="Arial"/>
              </a:rPr>
              <a:t>J</a:t>
            </a:r>
            <a:r>
              <a:rPr lang="en-US" sz="1300" dirty="0" smtClean="0">
                <a:solidFill>
                  <a:srgbClr val="000000"/>
                </a:solidFill>
                <a:latin typeface="Arial"/>
                <a:cs typeface="Arial"/>
              </a:rPr>
              <a:t>oin all Alternation Values from both standardizing sexes</a:t>
            </a:r>
            <a:endParaRPr lang="en-US" sz="1300" kern="1200" dirty="0">
              <a:solidFill>
                <a:srgbClr val="000000"/>
              </a:solidFill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5130452" y="2276052"/>
            <a:ext cx="1066800" cy="314748"/>
          </a:xfrm>
          <a:prstGeom prst="rect">
            <a:avLst/>
          </a:prstGeom>
          <a:solidFill>
            <a:schemeClr val="bg1"/>
          </a:solidFill>
          <a:ln w="19050">
            <a:solidFill>
              <a:srgbClr val="BC5908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rgbClr val="000000"/>
                </a:solidFill>
                <a:latin typeface="Arial"/>
                <a:cs typeface="Arial"/>
              </a:rPr>
              <a:t>Ƒ Plot</a:t>
            </a:r>
            <a:endParaRPr lang="en-US" sz="1400" b="1" kern="1200" dirty="0">
              <a:solidFill>
                <a:srgbClr val="000000"/>
              </a:solidFill>
            </a:endParaRPr>
          </a:p>
        </p:txBody>
      </p:sp>
      <p:sp>
        <p:nvSpPr>
          <p:cNvPr id="52" name="Rounded Rectangle 4"/>
          <p:cNvSpPr/>
          <p:nvPr/>
        </p:nvSpPr>
        <p:spPr>
          <a:xfrm>
            <a:off x="5130452" y="6314652"/>
            <a:ext cx="1066800" cy="314748"/>
          </a:xfrm>
          <a:prstGeom prst="rect">
            <a:avLst/>
          </a:prstGeom>
          <a:solidFill>
            <a:schemeClr val="bg1"/>
          </a:solidFill>
          <a:ln w="19050">
            <a:solidFill>
              <a:srgbClr val="BC5908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rgbClr val="000000"/>
                </a:solidFill>
                <a:latin typeface="Arial"/>
                <a:cs typeface="Arial"/>
              </a:rPr>
              <a:t>Ƒ Plot</a:t>
            </a:r>
            <a:endParaRPr lang="en-US" sz="1400" b="1" kern="1200" dirty="0">
              <a:solidFill>
                <a:srgbClr val="00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492652" y="5376653"/>
            <a:ext cx="1" cy="18594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8806582" y="4262593"/>
            <a:ext cx="185018" cy="157007"/>
          </a:xfrm>
          <a:custGeom>
            <a:avLst/>
            <a:gdLst>
              <a:gd name="connsiteX0" fmla="*/ 0 w 185018"/>
              <a:gd name="connsiteY0" fmla="*/ 0 h 157007"/>
              <a:gd name="connsiteX1" fmla="*/ 20548 w 185018"/>
              <a:gd name="connsiteY1" fmla="*/ 51371 h 157007"/>
              <a:gd name="connsiteX2" fmla="*/ 71919 w 185018"/>
              <a:gd name="connsiteY2" fmla="*/ 102741 h 157007"/>
              <a:gd name="connsiteX3" fmla="*/ 82193 w 185018"/>
              <a:gd name="connsiteY3" fmla="*/ 133564 h 157007"/>
              <a:gd name="connsiteX4" fmla="*/ 123290 w 185018"/>
              <a:gd name="connsiteY4" fmla="*/ 113016 h 157007"/>
              <a:gd name="connsiteX5" fmla="*/ 143838 w 185018"/>
              <a:gd name="connsiteY5" fmla="*/ 82193 h 157007"/>
              <a:gd name="connsiteX6" fmla="*/ 154112 w 185018"/>
              <a:gd name="connsiteY6" fmla="*/ 51371 h 157007"/>
              <a:gd name="connsiteX7" fmla="*/ 184935 w 185018"/>
              <a:gd name="connsiteY7" fmla="*/ 30822 h 15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018" h="157007">
                <a:moveTo>
                  <a:pt x="0" y="0"/>
                </a:moveTo>
                <a:cubicBezTo>
                  <a:pt x="6849" y="17124"/>
                  <a:pt x="9972" y="36262"/>
                  <a:pt x="20548" y="51371"/>
                </a:cubicBezTo>
                <a:cubicBezTo>
                  <a:pt x="34435" y="71210"/>
                  <a:pt x="71919" y="102741"/>
                  <a:pt x="71919" y="102741"/>
                </a:cubicBezTo>
                <a:cubicBezTo>
                  <a:pt x="75344" y="113015"/>
                  <a:pt x="75427" y="125107"/>
                  <a:pt x="82193" y="133564"/>
                </a:cubicBezTo>
                <a:cubicBezTo>
                  <a:pt x="123231" y="184862"/>
                  <a:pt x="111775" y="139885"/>
                  <a:pt x="123290" y="113016"/>
                </a:cubicBezTo>
                <a:cubicBezTo>
                  <a:pt x="128154" y="101666"/>
                  <a:pt x="138316" y="93238"/>
                  <a:pt x="143838" y="82193"/>
                </a:cubicBezTo>
                <a:cubicBezTo>
                  <a:pt x="148681" y="72507"/>
                  <a:pt x="146454" y="59029"/>
                  <a:pt x="154112" y="51371"/>
                </a:cubicBezTo>
                <a:cubicBezTo>
                  <a:pt x="188184" y="17299"/>
                  <a:pt x="184935" y="59109"/>
                  <a:pt x="184935" y="30822"/>
                </a:cubicBezTo>
              </a:path>
            </a:pathLst>
          </a:custGeom>
          <a:noFill/>
          <a:ln>
            <a:solidFill>
              <a:srgbClr val="BC5908">
                <a:alpha val="7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 rot="10429971">
            <a:off x="8770421" y="5044052"/>
            <a:ext cx="284759" cy="153481"/>
          </a:xfrm>
          <a:custGeom>
            <a:avLst/>
            <a:gdLst>
              <a:gd name="connsiteX0" fmla="*/ 0 w 185018"/>
              <a:gd name="connsiteY0" fmla="*/ 0 h 157007"/>
              <a:gd name="connsiteX1" fmla="*/ 20548 w 185018"/>
              <a:gd name="connsiteY1" fmla="*/ 51371 h 157007"/>
              <a:gd name="connsiteX2" fmla="*/ 71919 w 185018"/>
              <a:gd name="connsiteY2" fmla="*/ 102741 h 157007"/>
              <a:gd name="connsiteX3" fmla="*/ 82193 w 185018"/>
              <a:gd name="connsiteY3" fmla="*/ 133564 h 157007"/>
              <a:gd name="connsiteX4" fmla="*/ 123290 w 185018"/>
              <a:gd name="connsiteY4" fmla="*/ 113016 h 157007"/>
              <a:gd name="connsiteX5" fmla="*/ 143838 w 185018"/>
              <a:gd name="connsiteY5" fmla="*/ 82193 h 157007"/>
              <a:gd name="connsiteX6" fmla="*/ 154112 w 185018"/>
              <a:gd name="connsiteY6" fmla="*/ 51371 h 157007"/>
              <a:gd name="connsiteX7" fmla="*/ 184935 w 185018"/>
              <a:gd name="connsiteY7" fmla="*/ 30822 h 15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018" h="157007">
                <a:moveTo>
                  <a:pt x="0" y="0"/>
                </a:moveTo>
                <a:cubicBezTo>
                  <a:pt x="6849" y="17124"/>
                  <a:pt x="9972" y="36262"/>
                  <a:pt x="20548" y="51371"/>
                </a:cubicBezTo>
                <a:cubicBezTo>
                  <a:pt x="34435" y="71210"/>
                  <a:pt x="71919" y="102741"/>
                  <a:pt x="71919" y="102741"/>
                </a:cubicBezTo>
                <a:cubicBezTo>
                  <a:pt x="75344" y="113015"/>
                  <a:pt x="75427" y="125107"/>
                  <a:pt x="82193" y="133564"/>
                </a:cubicBezTo>
                <a:cubicBezTo>
                  <a:pt x="123231" y="184862"/>
                  <a:pt x="111775" y="139885"/>
                  <a:pt x="123290" y="113016"/>
                </a:cubicBezTo>
                <a:cubicBezTo>
                  <a:pt x="128154" y="101666"/>
                  <a:pt x="138316" y="93238"/>
                  <a:pt x="143838" y="82193"/>
                </a:cubicBezTo>
                <a:cubicBezTo>
                  <a:pt x="148681" y="72507"/>
                  <a:pt x="146454" y="59029"/>
                  <a:pt x="154112" y="51371"/>
                </a:cubicBezTo>
                <a:cubicBezTo>
                  <a:pt x="188184" y="17299"/>
                  <a:pt x="184935" y="59109"/>
                  <a:pt x="184935" y="30822"/>
                </a:cubicBezTo>
              </a:path>
            </a:pathLst>
          </a:custGeom>
          <a:noFill/>
          <a:ln>
            <a:solidFill>
              <a:srgbClr val="BC5908">
                <a:alpha val="7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180985" y="4982966"/>
            <a:ext cx="2732080" cy="1796444"/>
          </a:xfrm>
          <a:custGeom>
            <a:avLst/>
            <a:gdLst>
              <a:gd name="connsiteX0" fmla="*/ 0 w 2732080"/>
              <a:gd name="connsiteY0" fmla="*/ 1674688 h 1796444"/>
              <a:gd name="connsiteX1" fmla="*/ 174660 w 2732080"/>
              <a:gd name="connsiteY1" fmla="*/ 1684962 h 1796444"/>
              <a:gd name="connsiteX2" fmla="*/ 1715784 w 2732080"/>
              <a:gd name="connsiteY2" fmla="*/ 1777430 h 1796444"/>
              <a:gd name="connsiteX3" fmla="*/ 2599361 w 2732080"/>
              <a:gd name="connsiteY3" fmla="*/ 1263722 h 1796444"/>
              <a:gd name="connsiteX4" fmla="*/ 2712377 w 2732080"/>
              <a:gd name="connsiteY4" fmla="*/ 0 h 179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080" h="1796444">
                <a:moveTo>
                  <a:pt x="0" y="1674688"/>
                </a:moveTo>
                <a:lnTo>
                  <a:pt x="174660" y="1684962"/>
                </a:lnTo>
                <a:cubicBezTo>
                  <a:pt x="460624" y="1702086"/>
                  <a:pt x="1311667" y="1847637"/>
                  <a:pt x="1715784" y="1777430"/>
                </a:cubicBezTo>
                <a:cubicBezTo>
                  <a:pt x="2119901" y="1707223"/>
                  <a:pt x="2433262" y="1559960"/>
                  <a:pt x="2599361" y="1263722"/>
                </a:cubicBezTo>
                <a:cubicBezTo>
                  <a:pt x="2765460" y="967484"/>
                  <a:pt x="2738918" y="483742"/>
                  <a:pt x="2712377" y="0"/>
                </a:cubicBezTo>
              </a:path>
            </a:pathLst>
          </a:custGeom>
          <a:noFill/>
          <a:ln>
            <a:solidFill>
              <a:srgbClr val="BC5908">
                <a:alpha val="6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4"/>
          <p:cNvSpPr/>
          <p:nvPr/>
        </p:nvSpPr>
        <p:spPr>
          <a:xfrm>
            <a:off x="8305800" y="4452723"/>
            <a:ext cx="833428" cy="576477"/>
          </a:xfrm>
          <a:prstGeom prst="rect">
            <a:avLst/>
          </a:prstGeom>
          <a:solidFill>
            <a:schemeClr val="bg1"/>
          </a:solidFill>
          <a:ln w="19050">
            <a:solidFill>
              <a:srgbClr val="BC5908">
                <a:alpha val="72157"/>
              </a:srgb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rgbClr val="000000"/>
                </a:solidFill>
                <a:latin typeface="Arial"/>
                <a:cs typeface="Arial"/>
              </a:rPr>
              <a:t>Ƒ Joined 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rgbClr val="000000"/>
                </a:solidFill>
                <a:latin typeface="Arial"/>
                <a:cs typeface="Arial"/>
              </a:rPr>
              <a:t>Plot</a:t>
            </a:r>
            <a:endParaRPr lang="en-US" sz="1400" b="1" kern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"/>
            <a:ext cx="79502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3" y="3268038"/>
            <a:ext cx="794385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98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00780"/>
            <a:ext cx="5760720" cy="576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33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514350"/>
            <a:ext cx="5760720" cy="576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34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11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119</Words>
  <Application>Microsoft Office PowerPoint</Application>
  <PresentationFormat>On-screen Show (4:3)</PresentationFormat>
  <Paragraphs>25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Malika</dc:creator>
  <cp:lastModifiedBy>Malika</cp:lastModifiedBy>
  <cp:revision>25</cp:revision>
  <dcterms:created xsi:type="dcterms:W3CDTF">2016-10-20T08:45:55Z</dcterms:created>
  <dcterms:modified xsi:type="dcterms:W3CDTF">2016-10-23T20:02:33Z</dcterms:modified>
</cp:coreProperties>
</file>