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3" r:id="rId11"/>
    <p:sldId id="264" r:id="rId12"/>
    <p:sldId id="28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76C2D-EA3D-463E-A0E9-B7AB27EAA82F}" v="1" dt="2025-01-09T17:03:00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ik Anwar" userId="75fd151c2de34783" providerId="LiveId" clId="{FC676C2D-EA3D-463E-A0E9-B7AB27EAA82F}"/>
    <pc:docChg chg="undo custSel modSld">
      <pc:chgData name="Malik Anwar" userId="75fd151c2de34783" providerId="LiveId" clId="{FC676C2D-EA3D-463E-A0E9-B7AB27EAA82F}" dt="2025-01-11T08:44:20.647" v="349" actId="14100"/>
      <pc:docMkLst>
        <pc:docMk/>
      </pc:docMkLst>
      <pc:sldChg chg="modSp mod">
        <pc:chgData name="Malik Anwar" userId="75fd151c2de34783" providerId="LiveId" clId="{FC676C2D-EA3D-463E-A0E9-B7AB27EAA82F}" dt="2025-01-09T17:23:04.815" v="161" actId="20577"/>
        <pc:sldMkLst>
          <pc:docMk/>
          <pc:sldMk cId="3946934594" sldId="256"/>
        </pc:sldMkLst>
        <pc:spChg chg="mod">
          <ac:chgData name="Malik Anwar" userId="75fd151c2de34783" providerId="LiveId" clId="{FC676C2D-EA3D-463E-A0E9-B7AB27EAA82F}" dt="2025-01-09T17:23:04.815" v="161" actId="20577"/>
          <ac:spMkLst>
            <pc:docMk/>
            <pc:sldMk cId="3946934594" sldId="256"/>
            <ac:spMk id="2" creationId="{632BE5BF-9922-45FB-8F3F-4446D40A051B}"/>
          </ac:spMkLst>
        </pc:spChg>
      </pc:sldChg>
      <pc:sldChg chg="modSp mod">
        <pc:chgData name="Malik Anwar" userId="75fd151c2de34783" providerId="LiveId" clId="{FC676C2D-EA3D-463E-A0E9-B7AB27EAA82F}" dt="2025-01-10T20:06:54.182" v="162" actId="20577"/>
        <pc:sldMkLst>
          <pc:docMk/>
          <pc:sldMk cId="2902794312" sldId="257"/>
        </pc:sldMkLst>
        <pc:spChg chg="mod">
          <ac:chgData name="Malik Anwar" userId="75fd151c2de34783" providerId="LiveId" clId="{FC676C2D-EA3D-463E-A0E9-B7AB27EAA82F}" dt="2025-01-10T20:06:54.182" v="162" actId="20577"/>
          <ac:spMkLst>
            <pc:docMk/>
            <pc:sldMk cId="2902794312" sldId="257"/>
            <ac:spMk id="8" creationId="{94A87597-9659-1740-46F0-2D143DD32B57}"/>
          </ac:spMkLst>
        </pc:spChg>
      </pc:sldChg>
      <pc:sldChg chg="modSp mod">
        <pc:chgData name="Malik Anwar" userId="75fd151c2de34783" providerId="LiveId" clId="{FC676C2D-EA3D-463E-A0E9-B7AB27EAA82F}" dt="2025-01-11T08:38:41.997" v="318" actId="14100"/>
        <pc:sldMkLst>
          <pc:docMk/>
          <pc:sldMk cId="3733486012" sldId="258"/>
        </pc:sldMkLst>
        <pc:spChg chg="mod">
          <ac:chgData name="Malik Anwar" userId="75fd151c2de34783" providerId="LiveId" clId="{FC676C2D-EA3D-463E-A0E9-B7AB27EAA82F}" dt="2025-01-11T08:38:41.997" v="318" actId="14100"/>
          <ac:spMkLst>
            <pc:docMk/>
            <pc:sldMk cId="3733486012" sldId="258"/>
            <ac:spMk id="10" creationId="{EF2BC084-E6DB-4DE7-B309-042A85EBA700}"/>
          </ac:spMkLst>
        </pc:spChg>
      </pc:sldChg>
      <pc:sldChg chg="modSp mod">
        <pc:chgData name="Malik Anwar" userId="75fd151c2de34783" providerId="LiveId" clId="{FC676C2D-EA3D-463E-A0E9-B7AB27EAA82F}" dt="2025-01-09T16:56:08.787" v="62" actId="20577"/>
        <pc:sldMkLst>
          <pc:docMk/>
          <pc:sldMk cId="709828751" sldId="260"/>
        </pc:sldMkLst>
        <pc:spChg chg="mod">
          <ac:chgData name="Malik Anwar" userId="75fd151c2de34783" providerId="LiveId" clId="{FC676C2D-EA3D-463E-A0E9-B7AB27EAA82F}" dt="2025-01-09T16:56:08.787" v="62" actId="20577"/>
          <ac:spMkLst>
            <pc:docMk/>
            <pc:sldMk cId="709828751" sldId="260"/>
            <ac:spMk id="7" creationId="{F5E319C4-56D1-9B09-92D4-1BA988006501}"/>
          </ac:spMkLst>
        </pc:spChg>
      </pc:sldChg>
      <pc:sldChg chg="modSp mod">
        <pc:chgData name="Malik Anwar" userId="75fd151c2de34783" providerId="LiveId" clId="{FC676C2D-EA3D-463E-A0E9-B7AB27EAA82F}" dt="2025-01-11T08:39:23.428" v="321" actId="14100"/>
        <pc:sldMkLst>
          <pc:docMk/>
          <pc:sldMk cId="3607270498" sldId="261"/>
        </pc:sldMkLst>
        <pc:spChg chg="mod">
          <ac:chgData name="Malik Anwar" userId="75fd151c2de34783" providerId="LiveId" clId="{FC676C2D-EA3D-463E-A0E9-B7AB27EAA82F}" dt="2025-01-11T08:39:08.230" v="320" actId="2711"/>
          <ac:spMkLst>
            <pc:docMk/>
            <pc:sldMk cId="3607270498" sldId="261"/>
            <ac:spMk id="6" creationId="{000A9570-5EF6-4AFB-9FCA-7C8998E3FEB1}"/>
          </ac:spMkLst>
        </pc:spChg>
        <pc:spChg chg="mod">
          <ac:chgData name="Malik Anwar" userId="75fd151c2de34783" providerId="LiveId" clId="{FC676C2D-EA3D-463E-A0E9-B7AB27EAA82F}" dt="2025-01-11T08:39:23.428" v="321" actId="14100"/>
          <ac:spMkLst>
            <pc:docMk/>
            <pc:sldMk cId="3607270498" sldId="261"/>
            <ac:spMk id="8" creationId="{47DC4E62-1A34-4F98-A451-214F1808519C}"/>
          </ac:spMkLst>
        </pc:spChg>
      </pc:sldChg>
      <pc:sldChg chg="modSp mod">
        <pc:chgData name="Malik Anwar" userId="75fd151c2de34783" providerId="LiveId" clId="{FC676C2D-EA3D-463E-A0E9-B7AB27EAA82F}" dt="2025-01-11T08:40:05.961" v="337" actId="20577"/>
        <pc:sldMkLst>
          <pc:docMk/>
          <pc:sldMk cId="3892131414" sldId="262"/>
        </pc:sldMkLst>
        <pc:spChg chg="mod">
          <ac:chgData name="Malik Anwar" userId="75fd151c2de34783" providerId="LiveId" clId="{FC676C2D-EA3D-463E-A0E9-B7AB27EAA82F}" dt="2025-01-11T08:40:05.961" v="337" actId="20577"/>
          <ac:spMkLst>
            <pc:docMk/>
            <pc:sldMk cId="3892131414" sldId="262"/>
            <ac:spMk id="34" creationId="{B4AB32F1-8BC2-254F-B338-DB23CB5BF5BA}"/>
          </ac:spMkLst>
        </pc:spChg>
      </pc:sldChg>
      <pc:sldChg chg="modSp mod">
        <pc:chgData name="Malik Anwar" userId="75fd151c2de34783" providerId="LiveId" clId="{FC676C2D-EA3D-463E-A0E9-B7AB27EAA82F}" dt="2025-01-11T08:43:19.139" v="345" actId="2711"/>
        <pc:sldMkLst>
          <pc:docMk/>
          <pc:sldMk cId="663103393" sldId="264"/>
        </pc:sldMkLst>
        <pc:spChg chg="mod">
          <ac:chgData name="Malik Anwar" userId="75fd151c2de34783" providerId="LiveId" clId="{FC676C2D-EA3D-463E-A0E9-B7AB27EAA82F}" dt="2025-01-11T08:43:19.139" v="345" actId="2711"/>
          <ac:spMkLst>
            <pc:docMk/>
            <pc:sldMk cId="663103393" sldId="264"/>
            <ac:spMk id="19" creationId="{782206B1-586F-4254-9B36-D06C4E294ACF}"/>
          </ac:spMkLst>
        </pc:spChg>
      </pc:sldChg>
      <pc:sldChg chg="modSp mod">
        <pc:chgData name="Malik Anwar" userId="75fd151c2de34783" providerId="LiveId" clId="{FC676C2D-EA3D-463E-A0E9-B7AB27EAA82F}" dt="2025-01-11T08:42:36.420" v="344" actId="5793"/>
        <pc:sldMkLst>
          <pc:docMk/>
          <pc:sldMk cId="451187730" sldId="283"/>
        </pc:sldMkLst>
        <pc:spChg chg="mod">
          <ac:chgData name="Malik Anwar" userId="75fd151c2de34783" providerId="LiveId" clId="{FC676C2D-EA3D-463E-A0E9-B7AB27EAA82F}" dt="2025-01-11T08:42:36.420" v="344" actId="5793"/>
          <ac:spMkLst>
            <pc:docMk/>
            <pc:sldMk cId="451187730" sldId="283"/>
            <ac:spMk id="12" creationId="{2E8DF68E-E428-E351-CED9-8DB7F6F7E8D3}"/>
          </ac:spMkLst>
        </pc:spChg>
      </pc:sldChg>
      <pc:sldChg chg="modSp mod">
        <pc:chgData name="Malik Anwar" userId="75fd151c2de34783" providerId="LiveId" clId="{FC676C2D-EA3D-463E-A0E9-B7AB27EAA82F}" dt="2025-01-11T08:44:20.647" v="349" actId="14100"/>
        <pc:sldMkLst>
          <pc:docMk/>
          <pc:sldMk cId="3603530402" sldId="284"/>
        </pc:sldMkLst>
        <pc:spChg chg="mod">
          <ac:chgData name="Malik Anwar" userId="75fd151c2de34783" providerId="LiveId" clId="{FC676C2D-EA3D-463E-A0E9-B7AB27EAA82F}" dt="2025-01-11T08:44:20.647" v="349" actId="14100"/>
          <ac:spMkLst>
            <pc:docMk/>
            <pc:sldMk cId="3603530402" sldId="284"/>
            <ac:spMk id="19" creationId="{88A57341-BEF3-FB00-0434-CDAA912DEF7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1/11/2025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5156" y="2478023"/>
            <a:ext cx="11232444" cy="1243584"/>
          </a:xfrm>
        </p:spPr>
        <p:txBody>
          <a:bodyPr/>
          <a:lstStyle/>
          <a:p>
            <a:r>
              <a:rPr lang="en-US" dirty="0"/>
              <a:t>Audio-Based Stress Detection Through Vocal Pattern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3755" y="4839207"/>
            <a:ext cx="7077456" cy="18776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Presented By: Malik Anwar </a:t>
            </a:r>
            <a:r>
              <a:rPr lang="en-US" dirty="0" err="1"/>
              <a:t>Kadiri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Institution: Dublin Business School</a:t>
            </a:r>
          </a:p>
          <a:p>
            <a:pPr marL="0" indent="0">
              <a:buNone/>
            </a:pPr>
            <a:r>
              <a:rPr lang="en-US" dirty="0"/>
              <a:t>Course : MS in Artificial </a:t>
            </a:r>
            <a:r>
              <a:rPr lang="en-US" i="1" dirty="0"/>
              <a:t>Intelligence</a:t>
            </a:r>
          </a:p>
          <a:p>
            <a:pPr marL="0" indent="0">
              <a:buNone/>
            </a:pPr>
            <a:r>
              <a:rPr lang="en-US" i="1" dirty="0"/>
              <a:t>Supervisor : Shahram Azizi </a:t>
            </a:r>
            <a:r>
              <a:rPr lang="en-US" i="1" dirty="0" err="1"/>
              <a:t>Sazi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136" y="1244065"/>
            <a:ext cx="8974370" cy="859055"/>
          </a:xfrm>
        </p:spPr>
        <p:txBody>
          <a:bodyPr>
            <a:normAutofit/>
          </a:bodyPr>
          <a:lstStyle/>
          <a:p>
            <a:r>
              <a:rPr lang="en-US" dirty="0"/>
              <a:t>Introduction &amp; 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87597-9659-1740-46F0-2D143DD32B57}"/>
              </a:ext>
            </a:extLst>
          </p:cNvPr>
          <p:cNvSpPr txBox="1"/>
          <p:nvPr/>
        </p:nvSpPr>
        <p:spPr>
          <a:xfrm>
            <a:off x="720136" y="2509935"/>
            <a:ext cx="81905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Growing impact </a:t>
            </a: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of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stress on modern society </a:t>
            </a:r>
            <a:r>
              <a:rPr lang="en-US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$1 trillion annual productivity loss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Current limitations</a:t>
            </a:r>
            <a:r>
              <a:rPr lang="en-US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: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Self reporting lacks real</a:t>
            </a:r>
            <a:r>
              <a:rPr lang="en-US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time capability; physiological measurements are intrusive</a:t>
            </a:r>
            <a:r>
              <a:rPr lang="en-US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Fira Code" panose="020B0809050000020004" pitchFamily="49" charset="0"/>
              </a:rPr>
              <a:t>(not welcome) </a:t>
            </a:r>
          </a:p>
          <a:p>
            <a:endParaRPr lang="en-US" dirty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Research explores voice analysis </a:t>
            </a: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non</a:t>
            </a:r>
            <a:r>
              <a:rPr lang="en-US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-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invasive stress detection method</a:t>
            </a:r>
            <a:r>
              <a:rPr lang="en-US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(not harmful or does not require inserting an instrument through the skin ) 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ABB2BF"/>
              </a:solidFill>
              <a:latin typeface="Fira Code" panose="020B080905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D19A66"/>
                </a:solidFill>
                <a:effectLst/>
                <a:latin typeface="Fira Code" panose="020B0809050000020004" pitchFamily="49" charset="0"/>
              </a:rPr>
              <a:t>WHO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designates stress </a:t>
            </a:r>
            <a:r>
              <a:rPr lang="en-US" b="0" i="0" dirty="0">
                <a:solidFill>
                  <a:srgbClr val="C678DD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lang="en-US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 contemporary health epidemic</a:t>
            </a:r>
          </a:p>
          <a:p>
            <a:r>
              <a:rPr lang="en-US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Google Sans"/>
              </a:rPr>
              <a:t>(major health issue)</a:t>
            </a:r>
            <a:endParaRPr lang="en-IN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1196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Research Objectives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319C4-56D1-9B09-92D4-1BA988006501}"/>
              </a:ext>
            </a:extLst>
          </p:cNvPr>
          <p:cNvSpPr txBox="1"/>
          <p:nvPr/>
        </p:nvSpPr>
        <p:spPr>
          <a:xfrm>
            <a:off x="831850" y="1548882"/>
            <a:ext cx="8470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- Design and implement robust audio feature extraction pipeline 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process of analyzing an audio signal and extracting key characteristics</a:t>
            </a:r>
            <a:r>
              <a:rPr lang="en-IN" b="0" i="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IN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- Develop efficient machine learning models for stress detection</a:t>
            </a:r>
          </a:p>
          <a:p>
            <a:r>
              <a:rPr lang="en-IN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- Create real-time processing framework for immediate feedback</a:t>
            </a:r>
          </a:p>
          <a:p>
            <a:r>
              <a:rPr lang="en-IN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- Performance Targets:</a:t>
            </a:r>
          </a:p>
          <a:p>
            <a:r>
              <a:rPr lang="en-IN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  - Achieve &gt;85% accuracy detection</a:t>
            </a:r>
          </a:p>
          <a:p>
            <a:r>
              <a:rPr lang="en-IN" b="0" i="0" dirty="0">
                <a:solidFill>
                  <a:srgbClr val="61AFEF"/>
                </a:solidFill>
                <a:effectLst/>
                <a:latin typeface="Fira Code" panose="020B0809050000020004" pitchFamily="49" charset="0"/>
              </a:rPr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224332"/>
            <a:ext cx="9557753" cy="5090743"/>
          </a:xfrm>
        </p:spPr>
        <p:txBody>
          <a:bodyPr/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System Architecture: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Audio Processing Module (Converts raw audio signals into a form suitable for analysis)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Feature Engineering Layer (a critical stage in machine learning workflows where raw data is transformed into meaningful and informative features that improve the performance of predictive models)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Model Training (process of teaching a machine learning algorithm to learn patterns)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Evaluation (Outcome)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Dataset: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- 5 emotional categories –</a:t>
            </a:r>
            <a:r>
              <a:rPr lang="en-US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Anger,Sadness,Happiness,Disgust,Fear</a:t>
            </a:r>
            <a:endParaRPr lang="en-US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- 22050 Hz sampling rate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- 16-bit WAV format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Feature Extraction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2505075"/>
            <a:ext cx="5827963" cy="3684588"/>
          </a:xfrm>
        </p:spPr>
        <p:txBody>
          <a:bodyPr/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Key Features: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MFCC Features (45% contribution)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Spectral Features (35% contribution)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Temporal Features (20% contribution)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Processing Pipeline: 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Pre-emphasis filtering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Frame segmentation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Feature computation</a:t>
            </a:r>
          </a:p>
          <a:p>
            <a:r>
              <a:rPr lang="en-US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Dynamic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ABB2BF"/>
                </a:solidFill>
                <a:effectLst/>
                <a:latin typeface="Fira Code" panose="020B0809050000020004" pitchFamily="49" charset="0"/>
              </a:rPr>
              <a:t>Model Performance Results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AB32F1-8BC2-254F-B338-DB23CB5BF5BA}"/>
              </a:ext>
            </a:extLst>
          </p:cNvPr>
          <p:cNvSpPr txBox="1"/>
          <p:nvPr/>
        </p:nvSpPr>
        <p:spPr>
          <a:xfrm>
            <a:off x="444500" y="1557394"/>
            <a:ext cx="9871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Model Accuracy: </a:t>
            </a:r>
          </a:p>
          <a:p>
            <a:r>
              <a:rPr lang="en-IN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Ensemble Model: 74% accuracy- ML Model</a:t>
            </a:r>
          </a:p>
          <a:p>
            <a:r>
              <a:rPr lang="en-IN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Bi-LSTM: 72.13% accuracy- Deep Learning Model</a:t>
            </a:r>
          </a:p>
          <a:p>
            <a:r>
              <a:rPr lang="en-IN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Logistic Regression: 73% accuracy – ML Model</a:t>
            </a:r>
          </a:p>
          <a:p>
            <a:pPr marL="285750" indent="-285750">
              <a:buFontTx/>
              <a:buChar char="-"/>
            </a:pPr>
            <a:endParaRPr lang="en-IN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IN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IN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Real-time Performance:</a:t>
            </a:r>
          </a:p>
          <a:p>
            <a:endParaRPr lang="en-IN" dirty="0">
              <a:solidFill>
                <a:schemeClr val="bg1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IN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Processing pipeline efficiency: 42%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Research Findings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8DF68E-E428-E351-CED9-8DB7F6F7E8D3}"/>
              </a:ext>
            </a:extLst>
          </p:cNvPr>
          <p:cNvSpPr txBox="1"/>
          <p:nvPr/>
        </p:nvSpPr>
        <p:spPr>
          <a:xfrm>
            <a:off x="671804" y="1530220"/>
            <a:ext cx="92101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Ensemble model achieves best performance with 74% accuracy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means that the model can correctly predict or classify outcomes in 74% of the cases on the dataset.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highlight>
                <a:srgbClr val="C0C0C0"/>
              </a:highlight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  <a:highlight>
                <a:srgbClr val="C0C0C0"/>
              </a:highlight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MFCC features contribute 45% to detection capability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Mel-Frequency Cepstral Coefficients (MFCCs)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account for 45% of the predictive performance or accuracy</a:t>
            </a: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highlight>
                  <a:srgbClr val="C0C0C0"/>
                </a:highlight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&amp; Impact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9019" y="1190829"/>
            <a:ext cx="10817844" cy="5124246"/>
          </a:xfrm>
        </p:spPr>
        <p:txBody>
          <a:bodyPr/>
          <a:lstStyle/>
          <a:p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Healthcare:</a:t>
            </a: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 Mental health monitoring –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involves tracking an individual’s emotional, psychological, and behavioral well-being over time to identify potential concerns.</a:t>
            </a: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 Early stress detection –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is essential for preventing long-term physical and mental health issues that can arise from stress</a:t>
            </a: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 Remote patient monitoring -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(RPM) refers to the use of technology to monitor and collect health data from patients outside of traditional clinical settings</a:t>
            </a:r>
          </a:p>
          <a:p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Workplace:</a:t>
            </a: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 Employee wellness programs -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structured initiatives designed by organizations to support the physical, mental, and emotional well-being of their employees</a:t>
            </a: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 Productivity optimization –</a:t>
            </a:r>
            <a:r>
              <a:rPr lang="en-US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 refers to improving efficiency and effectiveness in how work is done, allowing individuals and organizations to achieve more with fewer resources, time, and effort</a:t>
            </a: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 Stress management systems -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structured approaches or frameworks designed to help individuals and organizations manage and reduce stress effectively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C2D367-2A6E-41FE-A9EA-24FF17BC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10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B841A-C015-595C-E8CE-27C651D2E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696A7B-67E6-14DC-AC8B-A8123517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&amp; Conclusion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8A57341-BEF3-FB00-0434-CDAA912DEF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1074070"/>
            <a:ext cx="12127832" cy="5370470"/>
          </a:xfrm>
        </p:spPr>
        <p:txBody>
          <a:bodyPr/>
          <a:lstStyle/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Integration of transformer-based architectures :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Foundation to modern natural language processing (NLP), computer vision, and other fields of artificial intelligence. </a:t>
            </a:r>
          </a:p>
          <a:p>
            <a:pPr marL="342900" indent="-342900">
              <a:buFontTx/>
              <a:buChar char="-"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Multi-modal fusion techniques :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Methodologies used to combine information from multiple modalities (e.g., text, audio, images, videos, sensor data) to perform a task more effectively than relying on a single modality.</a:t>
            </a:r>
          </a:p>
          <a:p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Enhanced noise reduction techniques: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Enhanced noise reduction techniques are crucial for improving signal quality in various domains such as audio processing, image processing, communication systems, and medical imaging. </a:t>
            </a:r>
          </a:p>
          <a:p>
            <a:pPr marL="342900" indent="-342900">
              <a:buFontTx/>
              <a:buChar char="-"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Expansion into preventive healthcare applications: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Preventive healthcare focuses on identifying and mitigating risk factors before illnesses develop or progress.</a:t>
            </a:r>
          </a:p>
          <a:p>
            <a:pPr marL="342900" indent="-342900">
              <a:buFontTx/>
              <a:buChar char="-"/>
            </a:pPr>
            <a:endParaRPr lang="en-US" sz="18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r>
              <a:rPr lang="en-US" sz="18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 Development of privacy-preserving methods: 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These methods aim to enable data utilization while safeguarding individual privacy, ensuring compliance with regulations like GDPR, HIPAA, and CCPA.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3AF7CF-86BA-0F83-E4C9-E8791285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3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143</TotalTime>
  <Words>718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Fira Code</vt:lpstr>
      <vt:lpstr>Google Sans</vt:lpstr>
      <vt:lpstr>Trade Gothic LT Pro</vt:lpstr>
      <vt:lpstr>Trebuchet MS</vt:lpstr>
      <vt:lpstr>Office Theme</vt:lpstr>
      <vt:lpstr>Audio-Based Stress Detection Through Vocal Pattern Analysis</vt:lpstr>
      <vt:lpstr>Introduction &amp; Background</vt:lpstr>
      <vt:lpstr>Research Objectives</vt:lpstr>
      <vt:lpstr>Methodology</vt:lpstr>
      <vt:lpstr>Feature Extraction</vt:lpstr>
      <vt:lpstr>Model Performance Results</vt:lpstr>
      <vt:lpstr>Key Research Findings </vt:lpstr>
      <vt:lpstr>Applications &amp; Impact</vt:lpstr>
      <vt:lpstr>Future Work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moze</dc:creator>
  <cp:lastModifiedBy>Malik Anwar</cp:lastModifiedBy>
  <cp:revision>5</cp:revision>
  <dcterms:created xsi:type="dcterms:W3CDTF">2025-01-06T13:05:23Z</dcterms:created>
  <dcterms:modified xsi:type="dcterms:W3CDTF">2025-01-11T08:44:22Z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