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21"/>
  </p:notesMasterIdLst>
  <p:handoutMasterIdLst>
    <p:handoutMasterId r:id="rId22"/>
  </p:handoutMasterIdLst>
  <p:sldIdLst>
    <p:sldId id="348" r:id="rId5"/>
    <p:sldId id="351" r:id="rId6"/>
    <p:sldId id="350" r:id="rId7"/>
    <p:sldId id="334" r:id="rId8"/>
    <p:sldId id="349" r:id="rId9"/>
    <p:sldId id="337" r:id="rId10"/>
    <p:sldId id="338" r:id="rId11"/>
    <p:sldId id="340" r:id="rId12"/>
    <p:sldId id="342" r:id="rId13"/>
    <p:sldId id="341" r:id="rId14"/>
    <p:sldId id="347" r:id="rId15"/>
    <p:sldId id="352" r:id="rId16"/>
    <p:sldId id="339" r:id="rId17"/>
    <p:sldId id="344" r:id="rId18"/>
    <p:sldId id="263" r:id="rId19"/>
    <p:sldId id="3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56" autoAdjust="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192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7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49ECDC4-7464-4118-D36A-78DAE61BA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B29032E-9B0F-A091-9DE0-6E2531668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582D63F-90F2-FA40-D318-D6E562F9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939894-8779-425B-7F30-7FE91CC5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69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49ECDC4-7464-4118-D36A-78DAE61BA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B29032E-9B0F-A091-9DE0-6E2531668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582D63F-90F2-FA40-D318-D6E562F9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939894-8779-425B-7F30-7FE91CC5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9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2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57357f8743_5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257357f8743_5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21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3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0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0AFB647-646C-4130-9EF5-C19C686B18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=""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5C0A0972-FD9A-4E9D-A0A3-BD0AF8C7B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=""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93AC3921-F10C-2A33-F8DF-3B42EE1E38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9D527B4D-405A-DCD2-6970-1162843E00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3B79298-0F84-5214-4916-E9C0B4B46A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=""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93AC3921-F10C-2A33-F8DF-3B42EE1E38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=""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=""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965" y="976999"/>
            <a:ext cx="11034713" cy="11968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41826" y="2244725"/>
            <a:ext cx="2958075" cy="390426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=""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07226" y="2244725"/>
            <a:ext cx="7353452" cy="391289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93AC3921-F10C-2A33-F8DF-3B42EE1E38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0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=""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46" y="983901"/>
            <a:ext cx="5724786" cy="11985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0520" y="2244725"/>
            <a:ext cx="5724786" cy="379568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=""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723899"/>
            <a:ext cx="4876800" cy="53165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A541CC69-A0B0-C1BE-2165-D8AD1B7D2D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75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=""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4591" y="992528"/>
            <a:ext cx="10722817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3216" y="2244725"/>
            <a:ext cx="3277639" cy="390366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=""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4406900" y="2244725"/>
            <a:ext cx="7061200" cy="39036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33A6849-B613-7080-903C-A7A211B7C5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31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=""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60" y="983902"/>
            <a:ext cx="10787370" cy="105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=""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706608" y="2244725"/>
            <a:ext cx="10761492" cy="39036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33A6849-B613-7080-903C-A7A211B7C5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9D527B4D-405A-DCD2-6970-1162843E00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B621246-77E4-43F0-CD40-C7DB9555D2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TD0008">
  <p:cSld name="SPTD0008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>
            <a:spLocks noGrp="1"/>
          </p:cNvSpPr>
          <p:nvPr>
            <p:ph type="pic" idx="2"/>
          </p:nvPr>
        </p:nvSpPr>
        <p:spPr>
          <a:xfrm>
            <a:off x="5266267" y="0"/>
            <a:ext cx="6925733" cy="68580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75741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=""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=""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=""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A541CC69-A0B0-C1BE-2165-D8AD1B7D2D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D54A957-6A3F-2C34-A453-905FBAE77C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8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3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20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9" r:id="rId19"/>
    <p:sldLayoutId id="2147483730" r:id="rId20"/>
    <p:sldLayoutId id="2147483731" r:id="rId21"/>
    <p:sldLayoutId id="2147483732" r:id="rId22"/>
    <p:sldLayoutId id="2147483733" r:id="rId2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0" y="32652"/>
            <a:ext cx="10160000" cy="6858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/>
          <p:nvPr/>
        </p:nvSpPr>
        <p:spPr>
          <a:xfrm flipH="1">
            <a:off x="9347200" y="1"/>
            <a:ext cx="2844800" cy="6858000"/>
          </a:xfrm>
          <a:prstGeom prst="rtTriangle">
            <a:avLst/>
          </a:prstGeom>
          <a:solidFill>
            <a:srgbClr val="36384E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75273" y="597453"/>
            <a:ext cx="5557442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buClr>
                <a:srgbClr val="FFFFFF"/>
              </a:buClr>
              <a:buSzPts val="2800"/>
            </a:pPr>
            <a:r>
              <a:rPr lang="en-US" sz="32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TOOLS AND TECHNIQUES</a:t>
            </a:r>
          </a:p>
          <a:p>
            <a:pPr algn="ctr">
              <a:buClr>
                <a:srgbClr val="FFFFFF"/>
              </a:buClr>
              <a:buSzPts val="2800"/>
            </a:pPr>
            <a:r>
              <a:rPr lang="en-US" sz="2800" b="1" cap="all" spc="30" dirty="0">
                <a:solidFill>
                  <a:srgbClr val="FFFFFF"/>
                </a:solidFill>
                <a:latin typeface="Univers Condensed"/>
              </a:rPr>
              <a:t>Hadoop Intrusion Detection system using Log Analysis for Network Security</a:t>
            </a:r>
            <a:endParaRPr lang="en-US" sz="2800" b="1" u="sng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Google Shape;30;p1"/>
          <p:cNvSpPr txBox="1"/>
          <p:nvPr/>
        </p:nvSpPr>
        <p:spPr>
          <a:xfrm>
            <a:off x="375272" y="4380542"/>
            <a:ext cx="4267692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Clr>
                <a:schemeClr val="lt1"/>
              </a:buClr>
              <a:buSzPts val="1600"/>
            </a:pP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National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Computer and Emerging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endParaRPr sz="1600" b="1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" sz="16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Kashaf </a:t>
            </a:r>
            <a:r>
              <a:rPr lang="en" sz="1600" b="1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Sajjad</a:t>
            </a:r>
            <a:r>
              <a:rPr lang="en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sz="1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en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I24-8032)</a:t>
            </a:r>
          </a:p>
          <a:p>
            <a:pPr>
              <a:spcBef>
                <a:spcPts val="600"/>
              </a:spcBef>
              <a:buClr>
                <a:schemeClr val="lt1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Ahmed Qureshi (24I-8027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spcBef>
                <a:spcPts val="600"/>
              </a:spcBef>
              <a:buClr>
                <a:schemeClr val="lt1"/>
              </a:buClr>
              <a:buSzPts val="1600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Atlas Malik (24I-8020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5;p1"/>
          <p:cNvSpPr/>
          <p:nvPr/>
        </p:nvSpPr>
        <p:spPr>
          <a:xfrm>
            <a:off x="2122636" y="3825283"/>
            <a:ext cx="2520328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28;p1"/>
          <p:cNvSpPr txBox="1"/>
          <p:nvPr/>
        </p:nvSpPr>
        <p:spPr>
          <a:xfrm>
            <a:off x="7104335" y="5927060"/>
            <a:ext cx="37581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</a:t>
            </a:r>
            <a:r>
              <a:rPr lang="en" sz="18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Dr</a:t>
            </a:r>
            <a:r>
              <a:rPr lang="en" sz="18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Muhammad Ishtiaq</a:t>
            </a:r>
            <a:endParaRPr sz="18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12" name="Picture 2" descr="Top Components of the Hadoop Ecosystem 2025">
            <a:extLst>
              <a:ext uri="{FF2B5EF4-FFF2-40B4-BE49-F238E27FC236}">
                <a16:creationId xmlns="" xmlns:a16="http://schemas.microsoft.com/office/drawing/2014/main" id="{438D30BC-A586-3155-B98C-DA029E28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2" r="23273" b="-1"/>
          <a:stretch/>
        </p:blipFill>
        <p:spPr bwMode="auto">
          <a:xfrm>
            <a:off x="5932715" y="10"/>
            <a:ext cx="62592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1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A4025A9-7726-7F83-4A59-6CF84E4B9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146" y="983901"/>
            <a:ext cx="8805854" cy="648956"/>
          </a:xfrm>
        </p:spPr>
        <p:txBody>
          <a:bodyPr/>
          <a:lstStyle/>
          <a:p>
            <a:r>
              <a:rPr lang="en-US" b="1" dirty="0"/>
              <a:t>Anomaly Detection with Spark MLlib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="" xmlns:a16="http://schemas.microsoft.com/office/drawing/2014/main" id="{3A137E53-FBD3-20BC-7B61-06C47E63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46" y="1632857"/>
            <a:ext cx="7405027" cy="21432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46" y="4009240"/>
            <a:ext cx="6703928" cy="1694874"/>
          </a:xfrm>
          <a:prstGeom prst="rect">
            <a:avLst/>
          </a:prstGeom>
        </p:spPr>
      </p:pic>
      <p:pic>
        <p:nvPicPr>
          <p:cNvPr id="11" name="Picture 3" descr="My First Foray into Spark MLlib. As a data science team that's always… | by  Dan Piltzer | Red Ventures Data Science &amp; Engineering | Medium">
            <a:extLst>
              <a:ext uri="{FF2B5EF4-FFF2-40B4-BE49-F238E27FC236}">
                <a16:creationId xmlns="" xmlns:a16="http://schemas.microsoft.com/office/drawing/2014/main" id="{5B094C5D-A75A-21BC-FE82-C0701EFD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07" y="2576282"/>
            <a:ext cx="2129853" cy="20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1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7B35ADF-BD4D-548B-F1FD-E388CCBA1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8447EDC-2457-30E7-61FD-3774D106D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Output 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="" xmlns:a16="http://schemas.microsoft.com/office/drawing/2014/main" id="{93E3F78E-C565-651E-9C42-BB44ECDB9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219" name="Picture 3" descr="My First Foray into Spark MLlib. As a data science team that's always… | by  Dan Piltzer | Red Ventures Data Science &amp; Engineering | Medium">
            <a:extLst>
              <a:ext uri="{FF2B5EF4-FFF2-40B4-BE49-F238E27FC236}">
                <a16:creationId xmlns="" xmlns:a16="http://schemas.microsoft.com/office/drawing/2014/main" id="{5B094C5D-A75A-21BC-FE82-C0701EFD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617" y="3562960"/>
            <a:ext cx="2129853" cy="20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omputer screen with white text&#10;&#10;AI-generated content may be incorrect.">
            <a:extLst>
              <a:ext uri="{FF2B5EF4-FFF2-40B4-BE49-F238E27FC236}">
                <a16:creationId xmlns="" xmlns:a16="http://schemas.microsoft.com/office/drawing/2014/main" id="{C83ADFBB-8968-FFFF-AE17-E9C3343A1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74" y="1998251"/>
            <a:ext cx="8327227" cy="34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7B35ADF-BD4D-548B-F1FD-E388CCBA1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8447EDC-2457-30E7-61FD-3774D106D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COMPARITIVE ANALYSIS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="" xmlns:a16="http://schemas.microsoft.com/office/drawing/2014/main" id="{93E3F78E-C565-651E-9C42-BB44ECDB9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2505"/>
            <a:ext cx="5944829" cy="344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44" y="1981144"/>
            <a:ext cx="6253056" cy="267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3" name="Straight Connector 6162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5" name="Straight Connector 6164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67" name="Rectangle 6166">
            <a:extLst>
              <a:ext uri="{FF2B5EF4-FFF2-40B4-BE49-F238E27FC236}">
                <a16:creationId xmlns="" xmlns:a16="http://schemas.microsoft.com/office/drawing/2014/main" id="{E49D7415-2F11-44C2-B6AA-13A25B681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Challenges &amp; Solutions</a:t>
            </a:r>
          </a:p>
        </p:txBody>
      </p:sp>
      <p:cxnSp>
        <p:nvCxnSpPr>
          <p:cNvPr id="6169" name="Straight Connector 6168">
            <a:extLst>
              <a:ext uri="{FF2B5EF4-FFF2-40B4-BE49-F238E27FC236}">
                <a16:creationId xmlns="" xmlns:a16="http://schemas.microsoft.com/office/drawing/2014/main" id="{D2E57F3D-33BE-4306-87E6-2457637195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85FBF5BC-9A1F-5F4F-4ECC-8A828096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88" y="2387600"/>
            <a:ext cx="3799763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Large data volume handling</a:t>
            </a: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Log format inconsistencies</a:t>
            </a: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Model accuracy tuning</a:t>
            </a:r>
          </a:p>
        </p:txBody>
      </p:sp>
      <p:pic>
        <p:nvPicPr>
          <p:cNvPr id="6149" name="Picture 5" descr="Challenges and Solutions Era Of Kashmir Apprenticeship">
            <a:extLst>
              <a:ext uri="{FF2B5EF4-FFF2-40B4-BE49-F238E27FC236}">
                <a16:creationId xmlns="" xmlns:a16="http://schemas.microsoft.com/office/drawing/2014/main" id="{9743A817-486E-767D-ED94-BCCAE55B4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" r="5190" b="-1"/>
          <a:stretch/>
        </p:blipFill>
        <p:spPr bwMode="auto">
          <a:xfrm>
            <a:off x="4981575" y="735286"/>
            <a:ext cx="6495042" cy="541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1093BCB-F983-2D12-38C4-2A8CA071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DA6CA41A-B527-B8E9-E5C2-FDC699D6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72907"/>
            <a:ext cx="926333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scalable, end-to-end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Intrusion Detection System (IDS)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Hadoop ecosystem.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log collection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Apache Flume from static and streaming sources.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 storage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network logs in HDFS, enabling fault-tolerant and parallel processing.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and feature extraction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MapReduce to structure the dataset for ML.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 detection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Spark MLlib with models such as k-Means and SVM.</a:t>
            </a:r>
          </a:p>
        </p:txBody>
      </p:sp>
      <p:pic>
        <p:nvPicPr>
          <p:cNvPr id="10243" name="Picture 3" descr="51+ Thousand Conclusion Royalty-Free Images, Stock Photos &amp; Pictures |  Shutterstock">
            <a:extLst>
              <a:ext uri="{FF2B5EF4-FFF2-40B4-BE49-F238E27FC236}">
                <a16:creationId xmlns="" xmlns:a16="http://schemas.microsoft.com/office/drawing/2014/main" id="{21354FC9-2B8A-58B5-865E-078863972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4440"/>
            <a:ext cx="3816927" cy="13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D6D65246-D72B-4F13-8047-D2642A3FA6A4}"/>
              </a:ext>
            </a:extLst>
          </p:cNvPr>
          <p:cNvGrpSpPr/>
          <p:nvPr/>
        </p:nvGrpSpPr>
        <p:grpSpPr>
          <a:xfrm>
            <a:off x="4113970" y="1329737"/>
            <a:ext cx="3907051" cy="4283906"/>
            <a:chOff x="4219002" y="1216535"/>
            <a:chExt cx="3907051" cy="4283906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F62CF1D1-565F-4C6F-BC49-6211C581822C}"/>
                </a:ext>
              </a:extLst>
            </p:cNvPr>
            <p:cNvSpPr/>
            <p:nvPr/>
          </p:nvSpPr>
          <p:spPr>
            <a:xfrm>
              <a:off x="4219002" y="1677171"/>
              <a:ext cx="3535975" cy="35359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1B7FF38D-8E68-4BE3-8555-DBF0C3F7882E}"/>
                </a:ext>
              </a:extLst>
            </p:cNvPr>
            <p:cNvSpPr/>
            <p:nvPr/>
          </p:nvSpPr>
          <p:spPr>
            <a:xfrm>
              <a:off x="4311851" y="1644851"/>
              <a:ext cx="3568295" cy="35682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8191063E-683A-45AD-9868-43D8E2BA1CB5}"/>
                </a:ext>
              </a:extLst>
            </p:cNvPr>
            <p:cNvSpPr/>
            <p:nvPr/>
          </p:nvSpPr>
          <p:spPr>
            <a:xfrm>
              <a:off x="4273550" y="3279372"/>
              <a:ext cx="76603" cy="76603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78" tIns="285178" rIns="285178" bIns="28517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E6103ADD-0EE0-47A3-B4EB-084BA027DCED}"/>
                </a:ext>
              </a:extLst>
            </p:cNvPr>
            <p:cNvSpPr/>
            <p:nvPr/>
          </p:nvSpPr>
          <p:spPr>
            <a:xfrm>
              <a:off x="4273550" y="3409344"/>
              <a:ext cx="76603" cy="76603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78" tIns="285178" rIns="285178" bIns="28517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/>
            </a:p>
          </p:txBody>
        </p:sp>
        <p:pic>
          <p:nvPicPr>
            <p:cNvPr id="22" name="Graphic 21" descr="User">
              <a:extLst>
                <a:ext uri="{FF2B5EF4-FFF2-40B4-BE49-F238E27FC236}">
                  <a16:creationId xmlns="" xmlns:a16="http://schemas.microsoft.com/office/drawing/2014/main" id="{1DBADBFB-AB15-4A46-8A4E-556B4504E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1561" y="2794791"/>
              <a:ext cx="1208874" cy="1208874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BBD70EC8-C1C6-40A0-91FC-CAF9096F241C}"/>
                </a:ext>
              </a:extLst>
            </p:cNvPr>
            <p:cNvGrpSpPr/>
            <p:nvPr/>
          </p:nvGrpSpPr>
          <p:grpSpPr>
            <a:xfrm>
              <a:off x="5581849" y="1216535"/>
              <a:ext cx="904364" cy="904364"/>
              <a:chOff x="5581849" y="1216535"/>
              <a:chExt cx="904364" cy="90436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="" xmlns:a16="http://schemas.microsoft.com/office/drawing/2014/main" id="{DAE5B4CE-E3E8-4093-99F6-3D23E1A865AC}"/>
                  </a:ext>
                </a:extLst>
              </p:cNvPr>
              <p:cNvSpPr/>
              <p:nvPr/>
            </p:nvSpPr>
            <p:spPr>
              <a:xfrm>
                <a:off x="5581849" y="1216535"/>
                <a:ext cx="904364" cy="904364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178" tIns="285178" rIns="285178" bIns="28517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pic>
            <p:nvPicPr>
              <p:cNvPr id="24" name="Graphic 23" descr="Male profile">
                <a:extLst>
                  <a:ext uri="{FF2B5EF4-FFF2-40B4-BE49-F238E27FC236}">
                    <a16:creationId xmlns="" xmlns:a16="http://schemas.microsoft.com/office/drawing/2014/main" id="{00ABD6EA-70A1-48A0-B526-BA8C80F73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76831" y="1511517"/>
                <a:ext cx="314400" cy="31440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46658E36-765B-4461-B81C-03C064969625}"/>
                </a:ext>
              </a:extLst>
            </p:cNvPr>
            <p:cNvGrpSpPr/>
            <p:nvPr/>
          </p:nvGrpSpPr>
          <p:grpSpPr>
            <a:xfrm>
              <a:off x="5797487" y="4925853"/>
              <a:ext cx="574588" cy="574588"/>
              <a:chOff x="5797487" y="4925853"/>
              <a:chExt cx="574588" cy="574588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9CD89D07-CF08-48C8-8F80-3FD5367F4B80}"/>
                  </a:ext>
                </a:extLst>
              </p:cNvPr>
              <p:cNvSpPr/>
              <p:nvPr/>
            </p:nvSpPr>
            <p:spPr>
              <a:xfrm>
                <a:off x="5797487" y="4925853"/>
                <a:ext cx="574588" cy="574588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178" tIns="285178" rIns="285178" bIns="28517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pic>
            <p:nvPicPr>
              <p:cNvPr id="26" name="Graphic 25" descr="Female Profile">
                <a:extLst>
                  <a:ext uri="{FF2B5EF4-FFF2-40B4-BE49-F238E27FC236}">
                    <a16:creationId xmlns="" xmlns:a16="http://schemas.microsoft.com/office/drawing/2014/main" id="{11031106-BDA6-40E3-959A-8DDA6CEC7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917772" y="5055947"/>
                <a:ext cx="314400" cy="3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78F20F76-D605-4C72-8EDA-7DB648C73513}"/>
                </a:ext>
              </a:extLst>
            </p:cNvPr>
            <p:cNvGrpSpPr/>
            <p:nvPr/>
          </p:nvGrpSpPr>
          <p:grpSpPr>
            <a:xfrm>
              <a:off x="7435045" y="2359124"/>
              <a:ext cx="691008" cy="691008"/>
              <a:chOff x="7435045" y="2359124"/>
              <a:chExt cx="691008" cy="691008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FC9D67F2-F033-4DEB-A4CA-3B03EF6677C7}"/>
                  </a:ext>
                </a:extLst>
              </p:cNvPr>
              <p:cNvSpPr/>
              <p:nvPr/>
            </p:nvSpPr>
            <p:spPr>
              <a:xfrm>
                <a:off x="7435045" y="2359124"/>
                <a:ext cx="691008" cy="691008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178" tIns="285178" rIns="285178" bIns="28517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pic>
            <p:nvPicPr>
              <p:cNvPr id="28" name="Graphic 27" descr="Man">
                <a:extLst>
                  <a:ext uri="{FF2B5EF4-FFF2-40B4-BE49-F238E27FC236}">
                    <a16:creationId xmlns="" xmlns:a16="http://schemas.microsoft.com/office/drawing/2014/main" id="{852FAB1C-7F54-4D3A-B848-DB3E9532B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23349" y="2547428"/>
                <a:ext cx="314400" cy="314400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804F1C17-DD52-4BB1-B404-492FA2DC1EA8}"/>
                </a:ext>
              </a:extLst>
            </p:cNvPr>
            <p:cNvGrpSpPr/>
            <p:nvPr/>
          </p:nvGrpSpPr>
          <p:grpSpPr>
            <a:xfrm>
              <a:off x="7269905" y="4260650"/>
              <a:ext cx="476452" cy="476452"/>
              <a:chOff x="7269905" y="4260650"/>
              <a:chExt cx="476452" cy="476452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DB49E9C1-94E3-4DDD-8E07-9CDEBC8EC66E}"/>
                  </a:ext>
                </a:extLst>
              </p:cNvPr>
              <p:cNvSpPr/>
              <p:nvPr/>
            </p:nvSpPr>
            <p:spPr>
              <a:xfrm>
                <a:off x="7269905" y="4260650"/>
                <a:ext cx="476452" cy="476452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178" tIns="285178" rIns="285178" bIns="28517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pic>
            <p:nvPicPr>
              <p:cNvPr id="30" name="Graphic 29" descr="Woman">
                <a:extLst>
                  <a:ext uri="{FF2B5EF4-FFF2-40B4-BE49-F238E27FC236}">
                    <a16:creationId xmlns="" xmlns:a16="http://schemas.microsoft.com/office/drawing/2014/main" id="{7FA5D5CE-AD17-4799-8885-9DD329162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350931" y="4341676"/>
                <a:ext cx="314400" cy="314400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3A8170BF-9D36-45DB-B4D5-D6699C50EBA6}"/>
                </a:ext>
              </a:extLst>
            </p:cNvPr>
            <p:cNvGrpSpPr/>
            <p:nvPr/>
          </p:nvGrpSpPr>
          <p:grpSpPr>
            <a:xfrm>
              <a:off x="4242403" y="2414949"/>
              <a:ext cx="514554" cy="514554"/>
              <a:chOff x="4242403" y="2414949"/>
              <a:chExt cx="514554" cy="514554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3F7D7135-F30F-486F-8BE3-F45C63621E18}"/>
                  </a:ext>
                </a:extLst>
              </p:cNvPr>
              <p:cNvSpPr/>
              <p:nvPr/>
            </p:nvSpPr>
            <p:spPr>
              <a:xfrm>
                <a:off x="4242403" y="2414949"/>
                <a:ext cx="514554" cy="514554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178" tIns="285178" rIns="285178" bIns="28517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pic>
            <p:nvPicPr>
              <p:cNvPr id="31" name="Graphic 30" descr="Female Profile">
                <a:extLst>
                  <a:ext uri="{FF2B5EF4-FFF2-40B4-BE49-F238E27FC236}">
                    <a16:creationId xmlns="" xmlns:a16="http://schemas.microsoft.com/office/drawing/2014/main" id="{95A18B59-2381-405B-9B48-C02FF80D2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42480" y="2515026"/>
                <a:ext cx="314400" cy="3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71FE1113-8AA4-45F6-A06D-484AA4840CE5}"/>
                </a:ext>
              </a:extLst>
            </p:cNvPr>
            <p:cNvGrpSpPr/>
            <p:nvPr/>
          </p:nvGrpSpPr>
          <p:grpSpPr>
            <a:xfrm>
              <a:off x="4388574" y="4165529"/>
              <a:ext cx="368383" cy="368383"/>
              <a:chOff x="4388574" y="4165529"/>
              <a:chExt cx="368383" cy="368383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AC6A5AE2-2FE6-45F4-97DA-FD9F51435E7C}"/>
                  </a:ext>
                </a:extLst>
              </p:cNvPr>
              <p:cNvSpPr/>
              <p:nvPr/>
            </p:nvSpPr>
            <p:spPr>
              <a:xfrm>
                <a:off x="4388574" y="4165529"/>
                <a:ext cx="368383" cy="368383"/>
              </a:xfrm>
              <a:custGeom>
                <a:avLst/>
                <a:gdLst>
                  <a:gd name="connsiteX0" fmla="*/ 0 w 1635124"/>
                  <a:gd name="connsiteY0" fmla="*/ 817562 h 1635124"/>
                  <a:gd name="connsiteX1" fmla="*/ 817562 w 1635124"/>
                  <a:gd name="connsiteY1" fmla="*/ 0 h 1635124"/>
                  <a:gd name="connsiteX2" fmla="*/ 1635124 w 1635124"/>
                  <a:gd name="connsiteY2" fmla="*/ 817562 h 1635124"/>
                  <a:gd name="connsiteX3" fmla="*/ 817562 w 1635124"/>
                  <a:gd name="connsiteY3" fmla="*/ 1635124 h 1635124"/>
                  <a:gd name="connsiteX4" fmla="*/ 0 w 1635124"/>
                  <a:gd name="connsiteY4" fmla="*/ 817562 h 1635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124" h="1635124">
                    <a:moveTo>
                      <a:pt x="0" y="817562"/>
                    </a:moveTo>
                    <a:cubicBezTo>
                      <a:pt x="0" y="366035"/>
                      <a:pt x="366035" y="0"/>
                      <a:pt x="817562" y="0"/>
                    </a:cubicBezTo>
                    <a:cubicBezTo>
                      <a:pt x="1269089" y="0"/>
                      <a:pt x="1635124" y="366035"/>
                      <a:pt x="1635124" y="817562"/>
                    </a:cubicBezTo>
                    <a:cubicBezTo>
                      <a:pt x="1635124" y="1269089"/>
                      <a:pt x="1269089" y="1635124"/>
                      <a:pt x="817562" y="1635124"/>
                    </a:cubicBezTo>
                    <a:cubicBezTo>
                      <a:pt x="366035" y="1635124"/>
                      <a:pt x="0" y="1269089"/>
                      <a:pt x="0" y="817562"/>
                    </a:cubicBezTo>
                    <a:close/>
                  </a:path>
                </a:pathLst>
              </a:custGeom>
              <a:solidFill>
                <a:schemeClr val="accent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5178" tIns="285178" rIns="285178" bIns="28517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3600" kern="1200"/>
              </a:p>
            </p:txBody>
          </p:sp>
          <p:pic>
            <p:nvPicPr>
              <p:cNvPr id="32" name="Graphic 31" descr="Male profile">
                <a:extLst>
                  <a:ext uri="{FF2B5EF4-FFF2-40B4-BE49-F238E27FC236}">
                    <a16:creationId xmlns="" xmlns:a16="http://schemas.microsoft.com/office/drawing/2014/main" id="{568912F6-CF7E-46EF-B219-26E9E9DD7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15565" y="4192520"/>
                <a:ext cx="314400" cy="314400"/>
              </a:xfrm>
              <a:prstGeom prst="rect">
                <a:avLst/>
              </a:prstGeom>
            </p:spPr>
          </p:pic>
        </p:grp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66B0CD8B-2C06-4442-ABAD-5C998A1FEE1C}"/>
                </a:ext>
              </a:extLst>
            </p:cNvPr>
            <p:cNvSpPr/>
            <p:nvPr/>
          </p:nvSpPr>
          <p:spPr>
            <a:xfrm>
              <a:off x="7847826" y="3279372"/>
              <a:ext cx="76603" cy="76603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78" tIns="285178" rIns="285178" bIns="28517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C564B30E-9077-477F-B9F9-AD46680A7AE5}"/>
                </a:ext>
              </a:extLst>
            </p:cNvPr>
            <p:cNvSpPr/>
            <p:nvPr/>
          </p:nvSpPr>
          <p:spPr>
            <a:xfrm>
              <a:off x="6873218" y="1787615"/>
              <a:ext cx="76603" cy="76603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78" tIns="285178" rIns="285178" bIns="28517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5D801723-6F64-46F8-ABB2-12D4E61453C9}"/>
                </a:ext>
              </a:extLst>
            </p:cNvPr>
            <p:cNvSpPr/>
            <p:nvPr/>
          </p:nvSpPr>
          <p:spPr>
            <a:xfrm>
              <a:off x="5265532" y="1783350"/>
              <a:ext cx="76603" cy="76603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78" tIns="285178" rIns="285178" bIns="28517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F4C8E54C-38E3-4304-9509-B86CE16FEEEF}"/>
                </a:ext>
              </a:extLst>
            </p:cNvPr>
            <p:cNvSpPr/>
            <p:nvPr/>
          </p:nvSpPr>
          <p:spPr>
            <a:xfrm>
              <a:off x="5067973" y="4870860"/>
              <a:ext cx="76603" cy="76603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78" tIns="285178" rIns="285178" bIns="28517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7DDD6C7D-6AAC-4987-9D46-7BFDB27643C9}"/>
                </a:ext>
              </a:extLst>
            </p:cNvPr>
            <p:cNvSpPr/>
            <p:nvPr/>
          </p:nvSpPr>
          <p:spPr>
            <a:xfrm>
              <a:off x="6857259" y="4989387"/>
              <a:ext cx="76603" cy="76603"/>
            </a:xfrm>
            <a:custGeom>
              <a:avLst/>
              <a:gdLst>
                <a:gd name="connsiteX0" fmla="*/ 0 w 1635124"/>
                <a:gd name="connsiteY0" fmla="*/ 817562 h 1635124"/>
                <a:gd name="connsiteX1" fmla="*/ 817562 w 1635124"/>
                <a:gd name="connsiteY1" fmla="*/ 0 h 1635124"/>
                <a:gd name="connsiteX2" fmla="*/ 1635124 w 1635124"/>
                <a:gd name="connsiteY2" fmla="*/ 817562 h 1635124"/>
                <a:gd name="connsiteX3" fmla="*/ 817562 w 1635124"/>
                <a:gd name="connsiteY3" fmla="*/ 1635124 h 1635124"/>
                <a:gd name="connsiteX4" fmla="*/ 0 w 1635124"/>
                <a:gd name="connsiteY4" fmla="*/ 817562 h 1635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124" h="1635124">
                  <a:moveTo>
                    <a:pt x="0" y="817562"/>
                  </a:moveTo>
                  <a:cubicBezTo>
                    <a:pt x="0" y="366035"/>
                    <a:pt x="366035" y="0"/>
                    <a:pt x="817562" y="0"/>
                  </a:cubicBezTo>
                  <a:cubicBezTo>
                    <a:pt x="1269089" y="0"/>
                    <a:pt x="1635124" y="366035"/>
                    <a:pt x="1635124" y="817562"/>
                  </a:cubicBezTo>
                  <a:cubicBezTo>
                    <a:pt x="1635124" y="1269089"/>
                    <a:pt x="1269089" y="1635124"/>
                    <a:pt x="817562" y="1635124"/>
                  </a:cubicBezTo>
                  <a:cubicBezTo>
                    <a:pt x="366035" y="1635124"/>
                    <a:pt x="0" y="1269089"/>
                    <a:pt x="0" y="817562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5178" tIns="285178" rIns="285178" bIns="28517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3600" kern="12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E6C53D37-B3E7-4A80-99FB-20ADD8A00232}"/>
              </a:ext>
            </a:extLst>
          </p:cNvPr>
          <p:cNvGrpSpPr/>
          <p:nvPr/>
        </p:nvGrpSpPr>
        <p:grpSpPr>
          <a:xfrm>
            <a:off x="8237092" y="2494498"/>
            <a:ext cx="3396108" cy="707886"/>
            <a:chOff x="888999" y="3907970"/>
            <a:chExt cx="2816987" cy="707886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E658C76-756A-4563-9E07-53E9D32C321A}"/>
                </a:ext>
              </a:extLst>
            </p:cNvPr>
            <p:cNvSpPr txBox="1"/>
            <p:nvPr/>
          </p:nvSpPr>
          <p:spPr>
            <a:xfrm>
              <a:off x="888999" y="3907970"/>
              <a:ext cx="2816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Apache Flume Agent Setup</a:t>
              </a:r>
              <a:endPara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4BCF178-48FA-45E9-9CC5-DC65397A6DDD}"/>
                </a:ext>
              </a:extLst>
            </p:cNvPr>
            <p:cNvSpPr txBox="1"/>
            <p:nvPr/>
          </p:nvSpPr>
          <p:spPr>
            <a:xfrm>
              <a:off x="889001" y="4244729"/>
              <a:ext cx="256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Implemented by Ahmed Qureshi</a:t>
              </a:r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="" xmlns:a16="http://schemas.microsoft.com/office/drawing/2014/main" id="{3C226301-3D4F-4AA4-9DF7-557BBB4465B4}"/>
              </a:ext>
            </a:extLst>
          </p:cNvPr>
          <p:cNvGrpSpPr/>
          <p:nvPr/>
        </p:nvGrpSpPr>
        <p:grpSpPr>
          <a:xfrm>
            <a:off x="8235758" y="4446089"/>
            <a:ext cx="3000103" cy="707886"/>
            <a:chOff x="889000" y="3907970"/>
            <a:chExt cx="2564551" cy="707886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A368377D-1664-4430-AECC-83753A2B933B}"/>
                </a:ext>
              </a:extLst>
            </p:cNvPr>
            <p:cNvSpPr txBox="1"/>
            <p:nvPr/>
          </p:nvSpPr>
          <p:spPr>
            <a:xfrm>
              <a:off x="889000" y="3907970"/>
              <a:ext cx="2564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Logs Storage into HDFS</a:t>
              </a:r>
              <a:endPara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A7189E05-5F2B-4432-8C40-B03470C7E132}"/>
                </a:ext>
              </a:extLst>
            </p:cNvPr>
            <p:cNvSpPr txBox="1"/>
            <p:nvPr/>
          </p:nvSpPr>
          <p:spPr>
            <a:xfrm>
              <a:off x="889001" y="4244729"/>
              <a:ext cx="256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Implemented By Ahmed Qureshi</a:t>
              </a:r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="" xmlns:a16="http://schemas.microsoft.com/office/drawing/2014/main" id="{343C2E30-C32D-472C-BAFE-134AF925B491}"/>
              </a:ext>
            </a:extLst>
          </p:cNvPr>
          <p:cNvGrpSpPr/>
          <p:nvPr/>
        </p:nvGrpSpPr>
        <p:grpSpPr>
          <a:xfrm>
            <a:off x="612717" y="4293171"/>
            <a:ext cx="3382696" cy="707886"/>
            <a:chOff x="889000" y="3907970"/>
            <a:chExt cx="2564551" cy="707886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ADD60434-17D8-458A-89B1-2A8D2FE524FA}"/>
                </a:ext>
              </a:extLst>
            </p:cNvPr>
            <p:cNvSpPr txBox="1"/>
            <p:nvPr/>
          </p:nvSpPr>
          <p:spPr>
            <a:xfrm>
              <a:off x="889000" y="3907970"/>
              <a:ext cx="2564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Training using Mlib</a:t>
              </a:r>
              <a:endPara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1653C71-ACB2-4185-AD5C-2C785A4F76A8}"/>
                </a:ext>
              </a:extLst>
            </p:cNvPr>
            <p:cNvSpPr txBox="1"/>
            <p:nvPr/>
          </p:nvSpPr>
          <p:spPr>
            <a:xfrm>
              <a:off x="889001" y="4244729"/>
              <a:ext cx="256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Implemented by Muhammad Atlas Malik</a:t>
              </a:r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="" xmlns:a16="http://schemas.microsoft.com/office/drawing/2014/main" id="{5D5F2F2B-A7AF-47EE-9D38-42F11D55F89C}"/>
              </a:ext>
            </a:extLst>
          </p:cNvPr>
          <p:cNvGrpSpPr/>
          <p:nvPr/>
        </p:nvGrpSpPr>
        <p:grpSpPr>
          <a:xfrm>
            <a:off x="4467005" y="5562705"/>
            <a:ext cx="3399349" cy="707886"/>
            <a:chOff x="889000" y="3907970"/>
            <a:chExt cx="2564551" cy="707886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A957E5AD-4B33-430D-B1D0-6894ED69C945}"/>
                </a:ext>
              </a:extLst>
            </p:cNvPr>
            <p:cNvSpPr txBox="1"/>
            <p:nvPr/>
          </p:nvSpPr>
          <p:spPr>
            <a:xfrm>
              <a:off x="889000" y="3907970"/>
              <a:ext cx="2564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MapReduce Implementation</a:t>
              </a:r>
              <a:endPara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5379F579-93A5-4E96-9AF1-67B0DC576D56}"/>
                </a:ext>
              </a:extLst>
            </p:cNvPr>
            <p:cNvSpPr txBox="1"/>
            <p:nvPr/>
          </p:nvSpPr>
          <p:spPr>
            <a:xfrm>
              <a:off x="889001" y="4244729"/>
              <a:ext cx="256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Implemented by Kashaf Sajjad</a:t>
              </a:r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0F863A3-A902-481F-9880-BC0498A7292D}"/>
              </a:ext>
            </a:extLst>
          </p:cNvPr>
          <p:cNvGrpSpPr/>
          <p:nvPr/>
        </p:nvGrpSpPr>
        <p:grpSpPr>
          <a:xfrm>
            <a:off x="1430863" y="2575498"/>
            <a:ext cx="2564551" cy="613758"/>
            <a:chOff x="889000" y="3907970"/>
            <a:chExt cx="2564551" cy="613758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B9FF3707-FE63-4CC9-8435-D84B40F68B46}"/>
                </a:ext>
              </a:extLst>
            </p:cNvPr>
            <p:cNvSpPr txBox="1"/>
            <p:nvPr/>
          </p:nvSpPr>
          <p:spPr>
            <a:xfrm>
              <a:off x="889000" y="3907970"/>
              <a:ext cx="2564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Slides Preparation</a:t>
              </a:r>
              <a:endPara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F4B49134-2067-4420-B6A7-5542550E6A1C}"/>
                </a:ext>
              </a:extLst>
            </p:cNvPr>
            <p:cNvSpPr txBox="1"/>
            <p:nvPr/>
          </p:nvSpPr>
          <p:spPr>
            <a:xfrm>
              <a:off x="889001" y="4244729"/>
              <a:ext cx="256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Prepared by Atlas Malik</a:t>
              </a:r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AC89F954-2B2F-4E05-B494-4BD4B44C6B44}"/>
              </a:ext>
            </a:extLst>
          </p:cNvPr>
          <p:cNvGrpSpPr/>
          <p:nvPr/>
        </p:nvGrpSpPr>
        <p:grpSpPr>
          <a:xfrm>
            <a:off x="4562792" y="728430"/>
            <a:ext cx="2591892" cy="623187"/>
            <a:chOff x="984522" y="3885873"/>
            <a:chExt cx="2591892" cy="623187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A2FEA34B-C5D4-410E-8098-5C0B19A54995}"/>
                </a:ext>
              </a:extLst>
            </p:cNvPr>
            <p:cNvSpPr txBox="1"/>
            <p:nvPr/>
          </p:nvSpPr>
          <p:spPr>
            <a:xfrm>
              <a:off x="984522" y="3885873"/>
              <a:ext cx="2564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 Report</a:t>
              </a:r>
              <a:endPara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7E458DD0-31DA-4187-9C39-0B0274A11C2B}"/>
                </a:ext>
              </a:extLst>
            </p:cNvPr>
            <p:cNvSpPr txBox="1"/>
            <p:nvPr/>
          </p:nvSpPr>
          <p:spPr>
            <a:xfrm>
              <a:off x="1011864" y="4232061"/>
              <a:ext cx="256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Prepared by Kashaf Sajjad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663D6BA4-EE19-4B8D-87CD-FBDAC9A2CB24}"/>
              </a:ext>
            </a:extLst>
          </p:cNvPr>
          <p:cNvCxnSpPr>
            <a:cxnSpLocks/>
          </p:cNvCxnSpPr>
          <p:nvPr/>
        </p:nvCxnSpPr>
        <p:spPr>
          <a:xfrm>
            <a:off x="3522000" y="614511"/>
            <a:ext cx="51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BAC8C899-0817-491E-B7D3-86673E4D2659}"/>
              </a:ext>
            </a:extLst>
          </p:cNvPr>
          <p:cNvSpPr txBox="1"/>
          <p:nvPr/>
        </p:nvSpPr>
        <p:spPr>
          <a:xfrm>
            <a:off x="2974180" y="-21129"/>
            <a:ext cx="5734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 Distribution</a:t>
            </a:r>
            <a:endParaRPr lang="en-IN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3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F68B2C62-7648-4430-90D5-AE0F252AF1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AAD0195E-7F27-4D06-9427-0C121D721A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D74C2FC-3228-4FC1-B97B-87AD35508D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Blue Color Thank You Slide Presentation Template - SlideKit">
            <a:extLst>
              <a:ext uri="{FF2B5EF4-FFF2-40B4-BE49-F238E27FC236}">
                <a16:creationId xmlns="" xmlns:a16="http://schemas.microsoft.com/office/drawing/2014/main" id="{AB383DE3-257E-6786-680E-30813F56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7357f8743_5_93"/>
          <p:cNvSpPr txBox="1"/>
          <p:nvPr/>
        </p:nvSpPr>
        <p:spPr>
          <a:xfrm>
            <a:off x="3113314" y="929698"/>
            <a:ext cx="5845629" cy="830956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>INTRODUCTION</a:t>
            </a:r>
            <a:endParaRPr sz="4800" dirty="0">
              <a:solidFill>
                <a:srgbClr val="FFFFFF"/>
              </a:solidFill>
            </a:endParaRPr>
          </a:p>
        </p:txBody>
      </p:sp>
      <p:grpSp>
        <p:nvGrpSpPr>
          <p:cNvPr id="6" name="Group 55">
            <a:extLst>
              <a:ext uri="{FF2B5EF4-FFF2-40B4-BE49-F238E27FC236}">
                <a16:creationId xmlns="" xmlns:a16="http://schemas.microsoft.com/office/drawing/2014/main" id="{B8A5BCEE-F3F7-450F-A9B2-95D7354E0CF4}"/>
              </a:ext>
            </a:extLst>
          </p:cNvPr>
          <p:cNvGrpSpPr/>
          <p:nvPr/>
        </p:nvGrpSpPr>
        <p:grpSpPr>
          <a:xfrm>
            <a:off x="4061177" y="2286293"/>
            <a:ext cx="4309284" cy="4118440"/>
            <a:chOff x="687760" y="2209056"/>
            <a:chExt cx="1759726" cy="3024336"/>
          </a:xfrm>
          <a:solidFill>
            <a:srgbClr val="C00000"/>
          </a:solidFill>
        </p:grpSpPr>
        <p:sp>
          <p:nvSpPr>
            <p:cNvPr id="7" name="Rounded Rectangle 3">
              <a:extLst>
                <a:ext uri="{FF2B5EF4-FFF2-40B4-BE49-F238E27FC236}">
                  <a16:creationId xmlns="" xmlns:a16="http://schemas.microsoft.com/office/drawing/2014/main" id="{458CA6C7-5951-4AE0-A866-C1F2E9C21BE0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rgbClr val="FFFFFF"/>
                </a:solidFill>
              </a:endParaRPr>
            </a:p>
          </p:txBody>
        </p:sp>
        <p:sp>
          <p:nvSpPr>
            <p:cNvPr id="8" name="Rounded Rectangle 3">
              <a:extLst>
                <a:ext uri="{FF2B5EF4-FFF2-40B4-BE49-F238E27FC236}">
                  <a16:creationId xmlns="" xmlns:a16="http://schemas.microsoft.com/office/drawing/2014/main" id="{7DE89ED4-66BA-42A4-B2A8-DBCE289ADA5A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B2EE899-B531-4A04-8856-AB441F259FEB}"/>
              </a:ext>
            </a:extLst>
          </p:cNvPr>
          <p:cNvSpPr txBox="1"/>
          <p:nvPr/>
        </p:nvSpPr>
        <p:spPr>
          <a:xfrm>
            <a:off x="4349994" y="2555955"/>
            <a:ext cx="36432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altLang="ko-KR" sz="20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US" altLang="ko-KR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Analyzing Large-Scale Log </a:t>
            </a:r>
            <a:r>
              <a:rPr lang="en-US" altLang="ko-KR" sz="20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log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(TBs to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PBs)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 exist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varied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requires secure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Irrelevant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complexity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lack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="" xmlns:a16="http://schemas.microsoft.com/office/drawing/2014/main" id="{7E729F0C-A455-422E-BAD3-2FF6362227AD}"/>
              </a:ext>
            </a:extLst>
          </p:cNvPr>
          <p:cNvGrpSpPr/>
          <p:nvPr/>
        </p:nvGrpSpPr>
        <p:grpSpPr>
          <a:xfrm>
            <a:off x="239637" y="2286293"/>
            <a:ext cx="4137062" cy="4118440"/>
            <a:chOff x="687760" y="2209056"/>
            <a:chExt cx="1759726" cy="3024336"/>
          </a:xfrm>
          <a:solidFill>
            <a:schemeClr val="tx1"/>
          </a:solidFill>
        </p:grpSpPr>
        <p:sp>
          <p:nvSpPr>
            <p:cNvPr id="13" name="Rounded Rectangle 3">
              <a:extLst>
                <a:ext uri="{FF2B5EF4-FFF2-40B4-BE49-F238E27FC236}">
                  <a16:creationId xmlns="" xmlns:a16="http://schemas.microsoft.com/office/drawing/2014/main" id="{F406F208-0670-4DA5-9A8E-6CFFE7953DB1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3">
              <a:extLst>
                <a:ext uri="{FF2B5EF4-FFF2-40B4-BE49-F238E27FC236}">
                  <a16:creationId xmlns="" xmlns:a16="http://schemas.microsoft.com/office/drawing/2014/main" id="{600BD87F-6767-4F8D-8577-4CAF1F4187B9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A8B69E8-A7D4-48F6-B76A-B77292FDAF7E}"/>
              </a:ext>
            </a:extLst>
          </p:cNvPr>
          <p:cNvSpPr txBox="1"/>
          <p:nvPr/>
        </p:nvSpPr>
        <p:spPr>
          <a:xfrm>
            <a:off x="239637" y="2555955"/>
            <a:ext cx="38215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altLang="ko-KR" sz="20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altLang="ko-KR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Intrusion Detection in Network Security </a:t>
            </a:r>
            <a:endParaRPr lang="en-US" altLang="ko-KR" sz="20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malicious </a:t>
            </a:r>
            <a:r>
              <a:rPr lang="en-US" altLang="ko-K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in </a:t>
            </a:r>
            <a:r>
              <a:rPr lang="en-US" altLang="ko-KR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</a:t>
            </a:r>
            <a:r>
              <a:rPr lang="en-US" altLang="ko-K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 like malware, DoS attacks &amp; data </a:t>
            </a:r>
            <a:r>
              <a:rPr lang="en-US" altLang="ko-KR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breaches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Monitors </a:t>
            </a:r>
            <a:r>
              <a:rPr lang="en-US" altLang="ko-K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&amp; logs for </a:t>
            </a:r>
            <a:r>
              <a:rPr lang="en-US" altLang="ko-KR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altLang="ko-K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threat detection &amp; fast </a:t>
            </a:r>
            <a:r>
              <a:rPr lang="en-US" altLang="ko-KR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lang="en-US" altLang="ko-K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post-attack forensic analysis</a:t>
            </a:r>
            <a:endParaRPr lang="ko-KR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7">
            <a:extLst>
              <a:ext uri="{FF2B5EF4-FFF2-40B4-BE49-F238E27FC236}">
                <a16:creationId xmlns="" xmlns:a16="http://schemas.microsoft.com/office/drawing/2014/main" id="{7E729F0C-A455-422E-BAD3-2FF6362227AD}"/>
              </a:ext>
            </a:extLst>
          </p:cNvPr>
          <p:cNvGrpSpPr/>
          <p:nvPr/>
        </p:nvGrpSpPr>
        <p:grpSpPr>
          <a:xfrm>
            <a:off x="8061342" y="2286293"/>
            <a:ext cx="4137062" cy="4118440"/>
            <a:chOff x="687760" y="2209056"/>
            <a:chExt cx="1759726" cy="3024336"/>
          </a:xfrm>
          <a:solidFill>
            <a:schemeClr val="tx1"/>
          </a:solidFill>
        </p:grpSpPr>
        <p:sp>
          <p:nvSpPr>
            <p:cNvPr id="17" name="Rounded Rectangle 3">
              <a:extLst>
                <a:ext uri="{FF2B5EF4-FFF2-40B4-BE49-F238E27FC236}">
                  <a16:creationId xmlns="" xmlns:a16="http://schemas.microsoft.com/office/drawing/2014/main" id="{F406F208-0670-4DA5-9A8E-6CFFE7953DB1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130869" y="3024336"/>
                  </a:lnTo>
                  <a:cubicBezTo>
                    <a:pt x="58592" y="3024336"/>
                    <a:pt x="0" y="2965744"/>
                    <a:pt x="0" y="2893467"/>
                  </a:cubicBez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3">
              <a:extLst>
                <a:ext uri="{FF2B5EF4-FFF2-40B4-BE49-F238E27FC236}">
                  <a16:creationId xmlns="" xmlns:a16="http://schemas.microsoft.com/office/drawing/2014/main" id="{600BD87F-6767-4F8D-8577-4CAF1F4187B9}"/>
                </a:ext>
              </a:extLst>
            </p:cNvPr>
            <p:cNvSpPr/>
            <p:nvPr/>
          </p:nvSpPr>
          <p:spPr>
            <a:xfrm>
              <a:off x="687760" y="2209056"/>
              <a:ext cx="1759726" cy="3024336"/>
            </a:xfrm>
            <a:custGeom>
              <a:avLst/>
              <a:gdLst/>
              <a:ahLst/>
              <a:cxnLst/>
              <a:rect l="l" t="t" r="r" b="b"/>
              <a:pathLst>
                <a:path w="1881086" h="3024336">
                  <a:moveTo>
                    <a:pt x="130869" y="0"/>
                  </a:moveTo>
                  <a:lnTo>
                    <a:pt x="1453307" y="0"/>
                  </a:lnTo>
                  <a:cubicBezTo>
                    <a:pt x="1525584" y="0"/>
                    <a:pt x="1584176" y="58592"/>
                    <a:pt x="1584176" y="130869"/>
                  </a:cubicBezTo>
                  <a:lnTo>
                    <a:pt x="1584176" y="131000"/>
                  </a:lnTo>
                  <a:lnTo>
                    <a:pt x="1881086" y="1538919"/>
                  </a:lnTo>
                  <a:lnTo>
                    <a:pt x="1574806" y="2954053"/>
                  </a:lnTo>
                  <a:lnTo>
                    <a:pt x="1574806" y="2939881"/>
                  </a:lnTo>
                  <a:cubicBezTo>
                    <a:pt x="1556783" y="2989390"/>
                    <a:pt x="1509126" y="3024336"/>
                    <a:pt x="1453307" y="3024336"/>
                  </a:cubicBezTo>
                  <a:lnTo>
                    <a:pt x="856139" y="3024336"/>
                  </a:lnTo>
                  <a:lnTo>
                    <a:pt x="0" y="2171589"/>
                  </a:lnTo>
                  <a:lnTo>
                    <a:pt x="0" y="130869"/>
                  </a:lnTo>
                  <a:cubicBezTo>
                    <a:pt x="0" y="58592"/>
                    <a:pt x="58592" y="0"/>
                    <a:pt x="13086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B2EE899-B531-4A04-8856-AB441F259FEB}"/>
              </a:ext>
            </a:extLst>
          </p:cNvPr>
          <p:cNvSpPr txBox="1"/>
          <p:nvPr/>
        </p:nvSpPr>
        <p:spPr>
          <a:xfrm>
            <a:off x="8061344" y="2555955"/>
            <a:ext cx="36165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altLang="ko-KR" sz="20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</a:t>
            </a:r>
            <a:r>
              <a:rPr lang="en-US" altLang="ko-KR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Distributed Computing in </a:t>
            </a:r>
            <a:r>
              <a:rPr lang="en-US" altLang="ko-KR" sz="20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massive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in-memory for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using commodity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log ingestion with Apache </a:t>
            </a: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Flume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MLlib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train models for anomaly detection</a:t>
            </a:r>
            <a:endParaRPr lang="en-US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3" name="Rectangle 3082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="" xmlns:a16="http://schemas.microsoft.com/office/drawing/2014/main" id="{A5D67320-FCFD-4931-AAF7-C6C853329C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=""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116953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dirty="0"/>
              <a:t>Project Objective</a:t>
            </a:r>
          </a:p>
        </p:txBody>
      </p:sp>
      <p:cxnSp>
        <p:nvCxnSpPr>
          <p:cNvPr id="3087" name="Straight Connector 3086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Project Objectives | Project Objectives Examples - Optimizory">
            <a:extLst>
              <a:ext uri="{FF2B5EF4-FFF2-40B4-BE49-F238E27FC236}">
                <a16:creationId xmlns="" xmlns:a16="http://schemas.microsoft.com/office/drawing/2014/main" id="{85F5EF3C-773C-80A3-3361-CB8FCB86F9D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7" r="14396" b="-1"/>
          <a:stretch/>
        </p:blipFill>
        <p:spPr bwMode="auto">
          <a:xfrm>
            <a:off x="5312229" y="10"/>
            <a:ext cx="687977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41E25231-E614-3B3E-2E08-558505F05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84" y="2571337"/>
            <a:ext cx="48141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log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storage &amp;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anomaly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Showcase the power of Hadoop and Spark for big data security analytics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3" descr="D:\Fullppt\005-PNG이미지\magnifying-glass-189254.png">
            <a:extLst>
              <a:ext uri="{FF2B5EF4-FFF2-40B4-BE49-F238E27FC236}">
                <a16:creationId xmlns:a16="http://schemas.microsoft.com/office/drawing/2014/main" xmlns="" id="{399BB411-832E-4B5C-ADC3-3DB7D4D6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68"/>
                    </a14:imgEffect>
                    <a14:imgEffect>
                      <a14:saturation sat="1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791656" y="131158"/>
            <a:ext cx="2958973" cy="2908116"/>
          </a:xfrm>
          <a:prstGeom prst="rect">
            <a:avLst/>
          </a:prstGeom>
          <a:noFill/>
          <a:ln>
            <a:noFill/>
          </a:ln>
          <a:effectLst>
            <a:glow>
              <a:srgbClr val="444342"/>
            </a:glow>
            <a:reflection stA="0" endPos="40000" dist="508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0148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9" name="Rectangle 2058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83435"/>
            <a:ext cx="5606143" cy="5643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b="1" dirty="0"/>
              <a:t>Dataset Overview</a:t>
            </a: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KDD Cup 99 Data Sets: A Perspective on the Role of Data Sets in Network  Intrusion Detection Research">
            <a:extLst>
              <a:ext uri="{FF2B5EF4-FFF2-40B4-BE49-F238E27FC236}">
                <a16:creationId xmlns="" xmlns:a16="http://schemas.microsoft.com/office/drawing/2014/main" id="{4CB37A58-C3FD-D081-1D24-A2D6691B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8397" y="2612331"/>
            <a:ext cx="4538478" cy="205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="" xmlns:a16="http://schemas.microsoft.com/office/drawing/2014/main" id="{D7CC41EB-2D81-4303-9171-6401B388BA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134036"/>
            <a:ext cx="6603978" cy="31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9" name="Rectangle 2058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="" xmlns:a16="http://schemas.microsoft.com/office/drawing/2014/main" id="{D7CC41EB-2D81-4303-9171-6401B388BA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436914" y="747587"/>
            <a:ext cx="9318171" cy="53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E49D7415-2F11-44C2-B6AA-13A25B681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484" y="117620"/>
            <a:ext cx="7195457" cy="760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/>
              <a:t>System Architecture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EE8DC277-A205-559F-0A46-EBD24B13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70" y="909638"/>
            <a:ext cx="3344593" cy="564488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800"/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061857" y="1058721"/>
            <a:ext cx="6801281" cy="53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9" name="Straight Connector 5128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1" name="Straight Connector 5130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3" name="Rectangle 5132">
            <a:extLst>
              <a:ext uri="{FF2B5EF4-FFF2-40B4-BE49-F238E27FC236}">
                <a16:creationId xmlns="" xmlns:a16="http://schemas.microsoft.com/office/drawing/2014/main" id="{E49D7415-2F11-44C2-B6AA-13A25B681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151083" cy="13075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/>
              <a:t>Tools &amp; Technologies</a:t>
            </a:r>
          </a:p>
        </p:txBody>
      </p:sp>
      <p:cxnSp>
        <p:nvCxnSpPr>
          <p:cNvPr id="5135" name="Straight Connector 5134">
            <a:extLst>
              <a:ext uri="{FF2B5EF4-FFF2-40B4-BE49-F238E27FC236}">
                <a16:creationId xmlns="" xmlns:a16="http://schemas.microsoft.com/office/drawing/2014/main" id="{D2E57F3D-33BE-4306-87E6-2457637195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CB6F21F-E11A-708A-1E56-E0168DDC1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88" y="2219183"/>
            <a:ext cx="6151083" cy="37538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Apache Flume for Data ingestion</a:t>
            </a:r>
          </a:p>
          <a:p>
            <a:pPr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Hadoop HDFS for Distributed storage</a:t>
            </a:r>
          </a:p>
          <a:p>
            <a:pPr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MapReduce for Log pre-processing</a:t>
            </a:r>
          </a:p>
          <a:p>
            <a:pPr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Apache Spark MLlib for ML algorithms</a:t>
            </a:r>
          </a:p>
        </p:txBody>
      </p:sp>
      <p:pic>
        <p:nvPicPr>
          <p:cNvPr id="5124" name="Picture 4" descr="Welcome to Apache Flume — Apache Flume">
            <a:extLst>
              <a:ext uri="{FF2B5EF4-FFF2-40B4-BE49-F238E27FC236}">
                <a16:creationId xmlns="" xmlns:a16="http://schemas.microsoft.com/office/drawing/2014/main" id="{399410DC-9988-910C-D6FE-05BD92A7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r="5199"/>
          <a:stretch/>
        </p:blipFill>
        <p:spPr bwMode="auto">
          <a:xfrm>
            <a:off x="7011783" y="1175566"/>
            <a:ext cx="2271112" cy="280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7" name="Straight Connector 5136">
            <a:extLst>
              <a:ext uri="{FF2B5EF4-FFF2-40B4-BE49-F238E27FC236}">
                <a16:creationId xmlns="" xmlns:a16="http://schemas.microsoft.com/office/drawing/2014/main" id="{8E0104E4-99BC-494F-8342-F250828E57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My First Foray into Spark MLlib. As a data science team that's always… | by  Dan Piltzer | Red Ventures Data Science &amp; Engineering | Medium">
            <a:extLst>
              <a:ext uri="{FF2B5EF4-FFF2-40B4-BE49-F238E27FC236}">
                <a16:creationId xmlns="" xmlns:a16="http://schemas.microsoft.com/office/drawing/2014/main" id="{5B094C5D-A75A-21BC-FE82-C0701EFD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321" y="1672768"/>
            <a:ext cx="2129853" cy="204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Hadoop MapReduce Architecture. Hadoop MapReduce is the software… | by  Traininghub.IO | Medium">
            <a:extLst>
              <a:ext uri="{FF2B5EF4-FFF2-40B4-BE49-F238E27FC236}">
                <a16:creationId xmlns="" xmlns:a16="http://schemas.microsoft.com/office/drawing/2014/main" id="{6B7C92BC-756B-2FA6-204D-042FA098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8703" y="4436117"/>
            <a:ext cx="4401608" cy="15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87" name="Straight Connector 7186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Connector 7188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91" name="Rectangle 7190">
            <a:extLst>
              <a:ext uri="{FF2B5EF4-FFF2-40B4-BE49-F238E27FC236}">
                <a16:creationId xmlns="" xmlns:a16="http://schemas.microsoft.com/office/drawing/2014/main" id="{E49D7415-2F11-44C2-B6AA-13A25B681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6E1DE-D988-960C-DAB5-9F76114B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4277487" cy="10232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dirty="0"/>
              <a:t>Data Collection Using Flume</a:t>
            </a:r>
          </a:p>
        </p:txBody>
      </p:sp>
      <p:cxnSp>
        <p:nvCxnSpPr>
          <p:cNvPr id="7193" name="Straight Connector 7192">
            <a:extLst>
              <a:ext uri="{FF2B5EF4-FFF2-40B4-BE49-F238E27FC236}">
                <a16:creationId xmlns="" xmlns:a16="http://schemas.microsoft.com/office/drawing/2014/main" id="{D2E57F3D-33BE-4306-87E6-2457637195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5D6A58F9-22C5-5D60-83AD-9ADF9597C49D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704088" y="2116771"/>
            <a:ext cx="3799763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</a:rPr>
              <a:t>How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Flume collects streaming logs or dataset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</a:rPr>
              <a:t>files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KDD Cup 1999 dataset </a:t>
            </a:r>
            <a:endParaRPr lang="en-US" altLang="en-US" b="0" dirty="0"/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Configurations used (source, sink, channel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</a:rPr>
              <a:t>)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b="0" dirty="0" smtClean="0"/>
              <a:t>The sink </a:t>
            </a:r>
            <a:r>
              <a:rPr lang="en-US" altLang="en-US" b="0" dirty="0"/>
              <a:t>was set to HDFS for direct log </a:t>
            </a:r>
            <a:r>
              <a:rPr lang="en-US" altLang="en-US" b="0" dirty="0" smtClean="0"/>
              <a:t>storage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b="0" dirty="0" smtClean="0"/>
              <a:t>Hadoop installed for </a:t>
            </a:r>
            <a:r>
              <a:rPr lang="en-US" altLang="en-US" b="0" dirty="0"/>
              <a:t>data </a:t>
            </a:r>
            <a:r>
              <a:rPr lang="en-US" altLang="en-US" b="0" dirty="0" smtClean="0"/>
              <a:t>storage.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b="0" dirty="0" smtClean="0"/>
              <a:t>Ensured </a:t>
            </a:r>
            <a:r>
              <a:rPr lang="en-US" altLang="en-US" b="0" dirty="0"/>
              <a:t>Flume writes logs into HDFS for MapReduce preprocessing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583E8430-3A20-DD9B-E882-41BD1394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53" r="11926"/>
          <a:stretch/>
        </p:blipFill>
        <p:spPr>
          <a:xfrm>
            <a:off x="4981575" y="91773"/>
            <a:ext cx="7091596" cy="50574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2643B0-B668-8150-0AAC-AFA1C431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800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399314" y="5218761"/>
            <a:ext cx="5992586" cy="14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3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16" name="Straight Connector 8215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8" name="Straight Connector 8217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20" name="Rectangle 8219">
            <a:extLst>
              <a:ext uri="{FF2B5EF4-FFF2-40B4-BE49-F238E27FC236}">
                <a16:creationId xmlns="" xmlns:a16="http://schemas.microsoft.com/office/drawing/2014/main" id="{E49D7415-2F11-44C2-B6AA-13A25B6814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8EDD0FE-CB9F-D325-2903-8DC746DE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335" y="935312"/>
            <a:ext cx="4487351" cy="13075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Preprocessing with MapReduce</a:t>
            </a:r>
          </a:p>
        </p:txBody>
      </p:sp>
      <p:cxnSp>
        <p:nvCxnSpPr>
          <p:cNvPr id="8222" name="Straight Connector 8221">
            <a:extLst>
              <a:ext uri="{FF2B5EF4-FFF2-40B4-BE49-F238E27FC236}">
                <a16:creationId xmlns="" xmlns:a16="http://schemas.microsoft.com/office/drawing/2014/main" id="{4583FD9E-C5A7-96F7-951D-7D292013CD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5EFF036-E6D1-1680-BE96-E3F7F2D02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54" y="2216427"/>
            <a:ext cx="6001512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/>
              <a:t>Used </a:t>
            </a:r>
            <a:r>
              <a:rPr lang="en-US" altLang="en-US" dirty="0"/>
              <a:t>MapReduce framework with Mapper and Reducer </a:t>
            </a:r>
            <a:r>
              <a:rPr lang="en-US" altLang="en-US" dirty="0" smtClean="0"/>
              <a:t>components</a:t>
            </a: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 smtClean="0"/>
              <a:t>Mapper</a:t>
            </a:r>
            <a:r>
              <a:rPr lang="en-US" altLang="en-US" b="1" dirty="0"/>
              <a:t>: </a:t>
            </a:r>
            <a:r>
              <a:rPr lang="en-US" altLang="en-US" dirty="0"/>
              <a:t>Extracted protocol type (TCP, UDP, ICMP) from each log </a:t>
            </a:r>
            <a:r>
              <a:rPr lang="en-US" altLang="en-US" dirty="0" smtClean="0"/>
              <a:t>entry</a:t>
            </a: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/>
              <a:t>Emitted </a:t>
            </a:r>
            <a:r>
              <a:rPr lang="en-US" altLang="en-US" b="1" dirty="0"/>
              <a:t>key-value pairs</a:t>
            </a:r>
            <a:r>
              <a:rPr lang="en-US" altLang="en-US" dirty="0"/>
              <a:t>: protocol → </a:t>
            </a:r>
            <a:r>
              <a:rPr lang="en-US" altLang="en-US" dirty="0" smtClean="0"/>
              <a:t>1</a:t>
            </a: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 smtClean="0"/>
              <a:t>Reducer</a:t>
            </a:r>
            <a:r>
              <a:rPr lang="en-US" altLang="en-US" dirty="0"/>
              <a:t>: Aggregated counts of each protocol </a:t>
            </a:r>
            <a:r>
              <a:rPr lang="en-US" altLang="en-US" dirty="0" smtClean="0"/>
              <a:t>type</a:t>
            </a: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 smtClean="0"/>
              <a:t>Output</a:t>
            </a:r>
            <a:r>
              <a:rPr lang="en-US" altLang="en-US" b="1" dirty="0"/>
              <a:t>: </a:t>
            </a:r>
            <a:r>
              <a:rPr lang="en-US" altLang="en-US" dirty="0"/>
              <a:t>Total occurrences of each protocol in the </a:t>
            </a:r>
            <a:r>
              <a:rPr lang="en-US" altLang="en-US" dirty="0" smtClean="0"/>
              <a:t>dataset</a:t>
            </a:r>
          </a:p>
          <a:p>
            <a:pPr marL="28575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smtClean="0"/>
              <a:t>Implemented </a:t>
            </a:r>
            <a:r>
              <a:rPr lang="en-US" altLang="en-US" dirty="0"/>
              <a:t>in Java </a:t>
            </a:r>
            <a:r>
              <a:rPr lang="en-US" altLang="en-US" dirty="0" smtClean="0"/>
              <a:t>using </a:t>
            </a:r>
            <a:r>
              <a:rPr lang="en-US" altLang="en-US" b="1" dirty="0" err="1" smtClean="0"/>
              <a:t>KDDPreprocessMapper</a:t>
            </a:r>
            <a:r>
              <a:rPr lang="en-US" altLang="en-US" dirty="0" smtClean="0"/>
              <a:t> </a:t>
            </a:r>
            <a:r>
              <a:rPr lang="en-US" altLang="en-US" dirty="0"/>
              <a:t>(for mapping</a:t>
            </a:r>
            <a:r>
              <a:rPr lang="en-US" altLang="en-US" dirty="0" smtClean="0"/>
              <a:t>), </a:t>
            </a:r>
            <a:r>
              <a:rPr lang="en-US" altLang="en-US" b="1" dirty="0" err="1" smtClean="0"/>
              <a:t>KDDPreprocessReducer</a:t>
            </a:r>
            <a:r>
              <a:rPr lang="en-US" altLang="en-US" b="1" dirty="0" smtClean="0"/>
              <a:t> </a:t>
            </a:r>
            <a:r>
              <a:rPr lang="en-US" altLang="en-US" dirty="0"/>
              <a:t>(for reducing</a:t>
            </a:r>
            <a:r>
              <a:rPr lang="en-US" altLang="en-US" dirty="0" smtClean="0"/>
              <a:t>) and </a:t>
            </a:r>
            <a:r>
              <a:rPr lang="en-US" altLang="en-US" b="1" dirty="0" err="1" smtClean="0"/>
              <a:t>KDDLogProcessor</a:t>
            </a:r>
            <a:r>
              <a:rPr lang="en-US" altLang="en-US" b="1" dirty="0" smtClean="0"/>
              <a:t> </a:t>
            </a:r>
            <a:r>
              <a:rPr lang="en-US" altLang="en-US" dirty="0"/>
              <a:t>(driver to configure and run the job)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195" name="Picture 3" descr="Hadoop MapReduce Architecture. Hadoop MapReduce is the software… | by  Traininghub.IO | Medium">
            <a:extLst>
              <a:ext uri="{FF2B5EF4-FFF2-40B4-BE49-F238E27FC236}">
                <a16:creationId xmlns="" xmlns:a16="http://schemas.microsoft.com/office/drawing/2014/main" id="{6B7C92BC-756B-2FA6-204D-042FA098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787" y="49057"/>
            <a:ext cx="1956069" cy="67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38FAA4-A6F5-934B-4912-1EDAEE5E8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80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="" xmlns:a16="http://schemas.microsoft.com/office/drawing/2014/main" id="{9B7003A6-1213-E4B2-B9F4-DEC53D56E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410" y="181671"/>
            <a:ext cx="5987095" cy="3014016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/>
          <p:cNvPicPr/>
          <p:nvPr/>
        </p:nvPicPr>
        <p:blipFill>
          <a:blip r:embed="rId5"/>
          <a:stretch>
            <a:fillRect/>
          </a:stretch>
        </p:blipFill>
        <p:spPr>
          <a:xfrm>
            <a:off x="6191410" y="3319956"/>
            <a:ext cx="5954486" cy="33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C92F81-A6B6-4190-80A1-406B3B4C18B8}">
  <ds:schemaRefs>
    <ds:schemaRef ds:uri="http://schemas.microsoft.com/office/2006/documentManagement/types"/>
    <ds:schemaRef ds:uri="http://purl.org/dc/dcmitype/"/>
    <ds:schemaRef ds:uri="16c05727-aa75-4e4a-9b5f-8a80a1165891"/>
    <ds:schemaRef ds:uri="http://purl.org/dc/elements/1.1/"/>
    <ds:schemaRef ds:uri="http://schemas.microsoft.com/sharepoint/v3"/>
    <ds:schemaRef ds:uri="http://schemas.microsoft.com/office/2006/metadata/properties"/>
    <ds:schemaRef ds:uri="230e9df3-be65-4c73-a93b-d1236ebd677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{21524C04-F74F-4354-B43F-F94CED2C8A86}tf67498733_win32</Template>
  <TotalTime>193</TotalTime>
  <Words>492</Words>
  <Application>Microsoft Office PowerPoint</Application>
  <PresentationFormat>Widescreen</PresentationFormat>
  <Paragraphs>112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Calisto MT</vt:lpstr>
      <vt:lpstr>Noto Sans Symbols</vt:lpstr>
      <vt:lpstr>Roboto</vt:lpstr>
      <vt:lpstr>Times New Roman</vt:lpstr>
      <vt:lpstr>Univers Condensed</vt:lpstr>
      <vt:lpstr>ChronicleVTI</vt:lpstr>
      <vt:lpstr>PowerPoint Presentation</vt:lpstr>
      <vt:lpstr>PowerPoint Presentation</vt:lpstr>
      <vt:lpstr>Project Objective</vt:lpstr>
      <vt:lpstr>Dataset Overview</vt:lpstr>
      <vt:lpstr>PowerPoint Presentation</vt:lpstr>
      <vt:lpstr>System Architecture</vt:lpstr>
      <vt:lpstr>Tools &amp; Technologies</vt:lpstr>
      <vt:lpstr>Data Collection Using Flume</vt:lpstr>
      <vt:lpstr>Preprocessing with MapReduce</vt:lpstr>
      <vt:lpstr>Anomaly Detection with Spark MLlib</vt:lpstr>
      <vt:lpstr>Final Output </vt:lpstr>
      <vt:lpstr>COMPARITIVE ANALYSIS </vt:lpstr>
      <vt:lpstr>Challenges &amp; Solutions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QURESHI</dc:creator>
  <cp:lastModifiedBy>Hp</cp:lastModifiedBy>
  <cp:revision>15</cp:revision>
  <dcterms:created xsi:type="dcterms:W3CDTF">2025-05-05T17:57:53Z</dcterms:created>
  <dcterms:modified xsi:type="dcterms:W3CDTF">2025-05-10T12:29:52Z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