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Default Extension="gif" ContentType="image/gif"/>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2"/>
  </p:notesMasterIdLst>
  <p:handoutMasterIdLst>
    <p:handoutMasterId r:id="rId253"/>
  </p:handoutMasterIdLst>
  <p:sldIdLst>
    <p:sldId id="496" r:id="rId2"/>
    <p:sldId id="497" r:id="rId3"/>
    <p:sldId id="498" r:id="rId4"/>
    <p:sldId id="499" r:id="rId5"/>
    <p:sldId id="500" r:id="rId6"/>
    <p:sldId id="501" r:id="rId7"/>
    <p:sldId id="502" r:id="rId8"/>
    <p:sldId id="503" r:id="rId9"/>
    <p:sldId id="504" r:id="rId10"/>
    <p:sldId id="505" r:id="rId11"/>
    <p:sldId id="506" r:id="rId12"/>
    <p:sldId id="507" r:id="rId13"/>
    <p:sldId id="508" r:id="rId14"/>
    <p:sldId id="509" r:id="rId15"/>
    <p:sldId id="510" r:id="rId16"/>
    <p:sldId id="511" r:id="rId17"/>
    <p:sldId id="512" r:id="rId18"/>
    <p:sldId id="513" r:id="rId19"/>
    <p:sldId id="514" r:id="rId20"/>
    <p:sldId id="516" r:id="rId21"/>
    <p:sldId id="517" r:id="rId22"/>
    <p:sldId id="518" r:id="rId23"/>
    <p:sldId id="519" r:id="rId24"/>
    <p:sldId id="520" r:id="rId25"/>
    <p:sldId id="521" r:id="rId26"/>
    <p:sldId id="522" r:id="rId27"/>
    <p:sldId id="523" r:id="rId28"/>
    <p:sldId id="524" r:id="rId29"/>
    <p:sldId id="525" r:id="rId30"/>
    <p:sldId id="526" r:id="rId31"/>
    <p:sldId id="527" r:id="rId32"/>
    <p:sldId id="528" r:id="rId33"/>
    <p:sldId id="529" r:id="rId34"/>
    <p:sldId id="530" r:id="rId35"/>
    <p:sldId id="531" r:id="rId36"/>
    <p:sldId id="532" r:id="rId37"/>
    <p:sldId id="533" r:id="rId38"/>
    <p:sldId id="534" r:id="rId39"/>
    <p:sldId id="535" r:id="rId40"/>
    <p:sldId id="536" r:id="rId41"/>
    <p:sldId id="537" r:id="rId42"/>
    <p:sldId id="538" r:id="rId43"/>
    <p:sldId id="539" r:id="rId44"/>
    <p:sldId id="540" r:id="rId45"/>
    <p:sldId id="541" r:id="rId46"/>
    <p:sldId id="542" r:id="rId47"/>
    <p:sldId id="543" r:id="rId48"/>
    <p:sldId id="544" r:id="rId49"/>
    <p:sldId id="545" r:id="rId50"/>
    <p:sldId id="546" r:id="rId51"/>
    <p:sldId id="547" r:id="rId52"/>
    <p:sldId id="548" r:id="rId53"/>
    <p:sldId id="549" r:id="rId54"/>
    <p:sldId id="550" r:id="rId55"/>
    <p:sldId id="551" r:id="rId56"/>
    <p:sldId id="552" r:id="rId57"/>
    <p:sldId id="553" r:id="rId58"/>
    <p:sldId id="554" r:id="rId59"/>
    <p:sldId id="555" r:id="rId60"/>
    <p:sldId id="556" r:id="rId61"/>
    <p:sldId id="557" r:id="rId62"/>
    <p:sldId id="558" r:id="rId63"/>
    <p:sldId id="559" r:id="rId64"/>
    <p:sldId id="560" r:id="rId65"/>
    <p:sldId id="561" r:id="rId66"/>
    <p:sldId id="562" r:id="rId67"/>
    <p:sldId id="563" r:id="rId68"/>
    <p:sldId id="564" r:id="rId69"/>
    <p:sldId id="565" r:id="rId70"/>
    <p:sldId id="566" r:id="rId71"/>
    <p:sldId id="567" r:id="rId72"/>
    <p:sldId id="568" r:id="rId73"/>
    <p:sldId id="569" r:id="rId74"/>
    <p:sldId id="570" r:id="rId75"/>
    <p:sldId id="571" r:id="rId76"/>
    <p:sldId id="572" r:id="rId77"/>
    <p:sldId id="393" r:id="rId78"/>
    <p:sldId id="269" r:id="rId79"/>
    <p:sldId id="270" r:id="rId80"/>
    <p:sldId id="271" r:id="rId81"/>
    <p:sldId id="573" r:id="rId82"/>
    <p:sldId id="574" r:id="rId83"/>
    <p:sldId id="575" r:id="rId84"/>
    <p:sldId id="576" r:id="rId85"/>
    <p:sldId id="577" r:id="rId86"/>
    <p:sldId id="578" r:id="rId87"/>
    <p:sldId id="579" r:id="rId88"/>
    <p:sldId id="580" r:id="rId89"/>
    <p:sldId id="581" r:id="rId90"/>
    <p:sldId id="582" r:id="rId91"/>
    <p:sldId id="583" r:id="rId92"/>
    <p:sldId id="584" r:id="rId93"/>
    <p:sldId id="272" r:id="rId94"/>
    <p:sldId id="273" r:id="rId95"/>
    <p:sldId id="274" r:id="rId96"/>
    <p:sldId id="275" r:id="rId97"/>
    <p:sldId id="394" r:id="rId98"/>
    <p:sldId id="356" r:id="rId99"/>
    <p:sldId id="297" r:id="rId100"/>
    <p:sldId id="395" r:id="rId101"/>
    <p:sldId id="396" r:id="rId102"/>
    <p:sldId id="397" r:id="rId103"/>
    <p:sldId id="398" r:id="rId104"/>
    <p:sldId id="399" r:id="rId105"/>
    <p:sldId id="400" r:id="rId106"/>
    <p:sldId id="300" r:id="rId107"/>
    <p:sldId id="401" r:id="rId108"/>
    <p:sldId id="402" r:id="rId109"/>
    <p:sldId id="403" r:id="rId110"/>
    <p:sldId id="404" r:id="rId111"/>
    <p:sldId id="405" r:id="rId112"/>
    <p:sldId id="406" r:id="rId113"/>
    <p:sldId id="407" r:id="rId114"/>
    <p:sldId id="408" r:id="rId115"/>
    <p:sldId id="409" r:id="rId116"/>
    <p:sldId id="600" r:id="rId117"/>
    <p:sldId id="601" r:id="rId118"/>
    <p:sldId id="602" r:id="rId119"/>
    <p:sldId id="410" r:id="rId120"/>
    <p:sldId id="411" r:id="rId121"/>
    <p:sldId id="412" r:id="rId122"/>
    <p:sldId id="413" r:id="rId123"/>
    <p:sldId id="414" r:id="rId124"/>
    <p:sldId id="415" r:id="rId125"/>
    <p:sldId id="416" r:id="rId126"/>
    <p:sldId id="417" r:id="rId127"/>
    <p:sldId id="418" r:id="rId128"/>
    <p:sldId id="419" r:id="rId129"/>
    <p:sldId id="585" r:id="rId130"/>
    <p:sldId id="586" r:id="rId131"/>
    <p:sldId id="425" r:id="rId132"/>
    <p:sldId id="422" r:id="rId133"/>
    <p:sldId id="423" r:id="rId134"/>
    <p:sldId id="424" r:id="rId135"/>
    <p:sldId id="426" r:id="rId136"/>
    <p:sldId id="427" r:id="rId137"/>
    <p:sldId id="428" r:id="rId138"/>
    <p:sldId id="429" r:id="rId139"/>
    <p:sldId id="430" r:id="rId140"/>
    <p:sldId id="431" r:id="rId141"/>
    <p:sldId id="432" r:id="rId142"/>
    <p:sldId id="433" r:id="rId143"/>
    <p:sldId id="434" r:id="rId144"/>
    <p:sldId id="435" r:id="rId145"/>
    <p:sldId id="436" r:id="rId146"/>
    <p:sldId id="437" r:id="rId147"/>
    <p:sldId id="438" r:id="rId148"/>
    <p:sldId id="439" r:id="rId149"/>
    <p:sldId id="440" r:id="rId150"/>
    <p:sldId id="441" r:id="rId151"/>
    <p:sldId id="442" r:id="rId152"/>
    <p:sldId id="443" r:id="rId153"/>
    <p:sldId id="444" r:id="rId154"/>
    <p:sldId id="445" r:id="rId155"/>
    <p:sldId id="450" r:id="rId156"/>
    <p:sldId id="451" r:id="rId157"/>
    <p:sldId id="452" r:id="rId158"/>
    <p:sldId id="453" r:id="rId159"/>
    <p:sldId id="454" r:id="rId160"/>
    <p:sldId id="457" r:id="rId161"/>
    <p:sldId id="458" r:id="rId162"/>
    <p:sldId id="459" r:id="rId163"/>
    <p:sldId id="460" r:id="rId164"/>
    <p:sldId id="587" r:id="rId165"/>
    <p:sldId id="588" r:id="rId166"/>
    <p:sldId id="589" r:id="rId167"/>
    <p:sldId id="590" r:id="rId168"/>
    <p:sldId id="591" r:id="rId169"/>
    <p:sldId id="592" r:id="rId170"/>
    <p:sldId id="593" r:id="rId171"/>
    <p:sldId id="594" r:id="rId172"/>
    <p:sldId id="595" r:id="rId173"/>
    <p:sldId id="596" r:id="rId174"/>
    <p:sldId id="597" r:id="rId175"/>
    <p:sldId id="598" r:id="rId176"/>
    <p:sldId id="599" r:id="rId177"/>
    <p:sldId id="461" r:id="rId178"/>
    <p:sldId id="462" r:id="rId179"/>
    <p:sldId id="463" r:id="rId180"/>
    <p:sldId id="490" r:id="rId181"/>
    <p:sldId id="492" r:id="rId182"/>
    <p:sldId id="475" r:id="rId183"/>
    <p:sldId id="465" r:id="rId184"/>
    <p:sldId id="466" r:id="rId185"/>
    <p:sldId id="467" r:id="rId186"/>
    <p:sldId id="468" r:id="rId187"/>
    <p:sldId id="469" r:id="rId188"/>
    <p:sldId id="470" r:id="rId189"/>
    <p:sldId id="471" r:id="rId190"/>
    <p:sldId id="472" r:id="rId191"/>
    <p:sldId id="473" r:id="rId192"/>
    <p:sldId id="477" r:id="rId193"/>
    <p:sldId id="478" r:id="rId194"/>
    <p:sldId id="479" r:id="rId195"/>
    <p:sldId id="480" r:id="rId196"/>
    <p:sldId id="632" r:id="rId197"/>
    <p:sldId id="633" r:id="rId198"/>
    <p:sldId id="634" r:id="rId199"/>
    <p:sldId id="481" r:id="rId200"/>
    <p:sldId id="482" r:id="rId201"/>
    <p:sldId id="483" r:id="rId202"/>
    <p:sldId id="484" r:id="rId203"/>
    <p:sldId id="485" r:id="rId204"/>
    <p:sldId id="631" r:id="rId205"/>
    <p:sldId id="486" r:id="rId206"/>
    <p:sldId id="487" r:id="rId207"/>
    <p:sldId id="488" r:id="rId208"/>
    <p:sldId id="489" r:id="rId209"/>
    <p:sldId id="491" r:id="rId210"/>
    <p:sldId id="494" r:id="rId211"/>
    <p:sldId id="495" r:id="rId212"/>
    <p:sldId id="355" r:id="rId213"/>
    <p:sldId id="374" r:id="rId214"/>
    <p:sldId id="375" r:id="rId215"/>
    <p:sldId id="376" r:id="rId216"/>
    <p:sldId id="377" r:id="rId217"/>
    <p:sldId id="382" r:id="rId218"/>
    <p:sldId id="384" r:id="rId219"/>
    <p:sldId id="638" r:id="rId220"/>
    <p:sldId id="639" r:id="rId221"/>
    <p:sldId id="603" r:id="rId222"/>
    <p:sldId id="605" r:id="rId223"/>
    <p:sldId id="604" r:id="rId224"/>
    <p:sldId id="609" r:id="rId225"/>
    <p:sldId id="611" r:id="rId226"/>
    <p:sldId id="612" r:id="rId227"/>
    <p:sldId id="613" r:id="rId228"/>
    <p:sldId id="614" r:id="rId229"/>
    <p:sldId id="615" r:id="rId230"/>
    <p:sldId id="616" r:id="rId231"/>
    <p:sldId id="617" r:id="rId232"/>
    <p:sldId id="618" r:id="rId233"/>
    <p:sldId id="619" r:id="rId234"/>
    <p:sldId id="620" r:id="rId235"/>
    <p:sldId id="621" r:id="rId236"/>
    <p:sldId id="622" r:id="rId237"/>
    <p:sldId id="623" r:id="rId238"/>
    <p:sldId id="624" r:id="rId239"/>
    <p:sldId id="625" r:id="rId240"/>
    <p:sldId id="626" r:id="rId241"/>
    <p:sldId id="627" r:id="rId242"/>
    <p:sldId id="628" r:id="rId243"/>
    <p:sldId id="629" r:id="rId244"/>
    <p:sldId id="630" r:id="rId245"/>
    <p:sldId id="390" r:id="rId246"/>
    <p:sldId id="391" r:id="rId247"/>
    <p:sldId id="392" r:id="rId248"/>
    <p:sldId id="635" r:id="rId249"/>
    <p:sldId id="636" r:id="rId250"/>
    <p:sldId id="637" r:id="rId25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p:scale>
          <a:sx n="70" d="100"/>
          <a:sy n="70" d="100"/>
        </p:scale>
        <p:origin x="-996" y="-16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DF86084-60A2-4127-921C-C37F5BE7BDD2}" type="datetimeFigureOut">
              <a:rPr lang="en-US" smtClean="0"/>
              <a:pPr/>
              <a:t>4/8/2018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18AA8F4C-A5EA-4FC5-89AE-4EFF9DBA5FA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3A0E3D5D-73AD-43BD-B7CA-ACE165C8CC44}" type="datetimeFigureOut">
              <a:rPr lang="en-US" smtClean="0"/>
              <a:pPr/>
              <a:t>4/8/2018</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D076CFA9-813E-49A4-A04E-6365EE90883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0D85D48-8D8B-41A5-B558-C07FB65D12E9}" type="slidenum">
              <a:rPr lang="en-US"/>
              <a:pPr/>
              <a:t>48</a:t>
            </a:fld>
            <a:endParaRPr lang="en-US"/>
          </a:p>
        </p:txBody>
      </p:sp>
      <p:sp>
        <p:nvSpPr>
          <p:cNvPr id="402434"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47" tIns="48324" rIns="96647" bIns="48324" anchor="b"/>
          <a:lstStyle/>
          <a:p>
            <a:pPr algn="r"/>
            <a:fld id="{E588884F-3BA6-4AC1-95FE-94428992B6D9}" type="slidenum">
              <a:rPr lang="en-US"/>
              <a:pPr algn="r"/>
              <a:t>48</a:t>
            </a:fld>
            <a:endParaRPr lang="en-US"/>
          </a:p>
        </p:txBody>
      </p:sp>
      <p:sp>
        <p:nvSpPr>
          <p:cNvPr id="402435" name="Rectangle 2"/>
          <p:cNvSpPr>
            <a:spLocks noGrp="1" noRot="1" noChangeAspect="1" noChangeArrowheads="1" noTextEdit="1"/>
          </p:cNvSpPr>
          <p:nvPr>
            <p:ph type="sldImg"/>
          </p:nvPr>
        </p:nvSpPr>
        <p:spPr>
          <a:ln/>
        </p:spPr>
      </p:sp>
      <p:sp>
        <p:nvSpPr>
          <p:cNvPr id="402436"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24DD9-3ABE-46D9-AF9E-0AB268BAF14E}" type="slidenum">
              <a:rPr lang="en-US"/>
              <a:pPr/>
              <a:t>62</a:t>
            </a:fld>
            <a:endParaRPr lang="en-US"/>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64E22-3545-475B-B95F-57EBA8A91CFC}" type="slidenum">
              <a:rPr lang="en-US"/>
              <a:pPr/>
              <a:t>63</a:t>
            </a:fld>
            <a:endParaRPr lang="en-US"/>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CAEDA7-6C54-4516-837B-D264D9A8930E}" type="slidenum">
              <a:rPr lang="en-US"/>
              <a:pPr/>
              <a:t>64</a:t>
            </a:fld>
            <a:endParaRPr lang="en-US"/>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pPr marL="241617" indent="-241617">
              <a:buFontTx/>
              <a:buChar char="•"/>
            </a:pP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A98670-7CB3-49AB-A468-D294252F5AD5}" type="slidenum">
              <a:rPr lang="en-US"/>
              <a:pPr/>
              <a:t>65</a:t>
            </a:fld>
            <a:endParaRPr lang="en-US"/>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pPr marL="241617" indent="-241617">
              <a:buFontTx/>
              <a:buChar char="•"/>
            </a:pP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184EFA-5CE1-448D-8DA9-B50D6D310939}" type="slidenum">
              <a:rPr lang="en-US"/>
              <a:pPr/>
              <a:t>66</a:t>
            </a:fld>
            <a:endParaRPr lang="en-US"/>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A7129-0AC3-4891-9772-8411225050E3}" type="slidenum">
              <a:rPr lang="en-US"/>
              <a:pPr/>
              <a:t>67</a:t>
            </a:fld>
            <a:endParaRPr lang="en-US"/>
          </a:p>
        </p:txBody>
      </p:sp>
      <p:sp>
        <p:nvSpPr>
          <p:cNvPr id="448514" name="Rectangle 2"/>
          <p:cNvSpPr>
            <a:spLocks noGrp="1" noRot="1" noChangeAspect="1" noChangeArrowheads="1" noTextEdit="1"/>
          </p:cNvSpPr>
          <p:nvPr>
            <p:ph type="sldImg"/>
          </p:nvPr>
        </p:nvSpPr>
        <p:spPr>
          <a:ln/>
        </p:spPr>
      </p:sp>
      <p:sp>
        <p:nvSpPr>
          <p:cNvPr id="448515"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51808B-5861-41D2-8B95-A5F80A16AB6A}" type="slidenum">
              <a:rPr lang="en-US"/>
              <a:pPr/>
              <a:t>68</a:t>
            </a:fld>
            <a:endParaRPr lang="en-US"/>
          </a:p>
        </p:txBody>
      </p:sp>
      <p:sp>
        <p:nvSpPr>
          <p:cNvPr id="454658"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47" tIns="48324" rIns="96647" bIns="48324" anchor="b"/>
          <a:lstStyle/>
          <a:p>
            <a:pPr algn="r"/>
            <a:fld id="{A54C1862-AFFC-439F-9B18-0332CE42F30E}" type="slidenum">
              <a:rPr lang="en-US"/>
              <a:pPr algn="r"/>
              <a:t>68</a:t>
            </a:fld>
            <a:endParaRPr lang="en-US"/>
          </a:p>
        </p:txBody>
      </p:sp>
      <p:sp>
        <p:nvSpPr>
          <p:cNvPr id="454659" name="Rectangle 2"/>
          <p:cNvSpPr>
            <a:spLocks noGrp="1" noRot="1" noChangeAspect="1" noChangeArrowheads="1" noTextEdit="1"/>
          </p:cNvSpPr>
          <p:nvPr>
            <p:ph type="sldImg"/>
          </p:nvPr>
        </p:nvSpPr>
        <p:spPr>
          <a:ln/>
        </p:spPr>
      </p:sp>
      <p:sp>
        <p:nvSpPr>
          <p:cNvPr id="454660"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279B6A0D-57EB-4550-98AE-888B721A73C1}" type="slidenum">
              <a:rPr lang="en-US"/>
              <a:pPr/>
              <a:t>69</a:t>
            </a:fld>
            <a:endParaRPr lang="en-US"/>
          </a:p>
        </p:txBody>
      </p:sp>
      <p:sp>
        <p:nvSpPr>
          <p:cNvPr id="450562" name="Rectangle 7"/>
          <p:cNvSpPr txBox="1">
            <a:spLocks noGrp="1" noChangeArrowheads="1"/>
          </p:cNvSpPr>
          <p:nvPr/>
        </p:nvSpPr>
        <p:spPr bwMode="auto">
          <a:xfrm>
            <a:off x="4143587" y="9119474"/>
            <a:ext cx="3169920" cy="480060"/>
          </a:xfrm>
          <a:prstGeom prst="rect">
            <a:avLst/>
          </a:prstGeom>
          <a:noFill/>
          <a:ln w="9525">
            <a:noFill/>
            <a:miter lim="800000"/>
            <a:headEnd/>
            <a:tailEnd/>
          </a:ln>
        </p:spPr>
        <p:txBody>
          <a:bodyPr lIns="96647" tIns="48324" rIns="96647" bIns="48324" anchor="b"/>
          <a:lstStyle/>
          <a:p>
            <a:pPr algn="r"/>
            <a:fld id="{1A4604AC-8710-4D49-838C-AA317F064E50}" type="slidenum">
              <a:rPr lang="en-US"/>
              <a:pPr algn="r"/>
              <a:t>69</a:t>
            </a:fld>
            <a:endParaRPr lang="en-US"/>
          </a:p>
        </p:txBody>
      </p:sp>
      <p:sp>
        <p:nvSpPr>
          <p:cNvPr id="450563" name="Rectangle 2"/>
          <p:cNvSpPr>
            <a:spLocks noGrp="1" noRot="1" noChangeAspect="1" noChangeArrowheads="1" noTextEdit="1"/>
          </p:cNvSpPr>
          <p:nvPr>
            <p:ph type="sldImg"/>
          </p:nvPr>
        </p:nvSpPr>
        <p:spPr>
          <a:ln/>
        </p:spPr>
      </p:sp>
      <p:sp>
        <p:nvSpPr>
          <p:cNvPr id="450564"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A41DCA-6E0E-4311-B326-700E946E4DD4}" type="slidenum">
              <a:rPr lang="en-US"/>
              <a:pPr/>
              <a:t>49</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1971F3-2945-4DF5-BF55-8E9BC8A73BA4}" type="slidenum">
              <a:rPr lang="en-US"/>
              <a:pPr/>
              <a:t>53</a:t>
            </a:fld>
            <a:endParaRPr lang="en-US"/>
          </a:p>
        </p:txBody>
      </p:sp>
      <p:sp>
        <p:nvSpPr>
          <p:cNvPr id="408578" name="Rectangle 2"/>
          <p:cNvSpPr>
            <a:spLocks noGrp="1" noRot="1" noChangeAspect="1" noChangeArrowheads="1" noTextEdit="1"/>
          </p:cNvSpPr>
          <p:nvPr>
            <p:ph type="sldImg"/>
          </p:nvPr>
        </p:nvSpPr>
        <p:spPr>
          <a:ln/>
        </p:spPr>
      </p:sp>
      <p:sp>
        <p:nvSpPr>
          <p:cNvPr id="408579" name="Rectangle 3"/>
          <p:cNvSpPr>
            <a:spLocks noGrp="1" noChangeArrowheads="1"/>
          </p:cNvSpPr>
          <p:nvPr>
            <p:ph type="body" idx="1"/>
          </p:nvPr>
        </p:nvSpPr>
        <p:spPr/>
        <p:txBody>
          <a:bodyPr/>
          <a:lstStyle/>
          <a:p>
            <a:pPr>
              <a:buFontTx/>
              <a:buChar cha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BC796C-3136-4A68-B15F-273A9CC08512}" type="slidenum">
              <a:rPr lang="en-US"/>
              <a:pPr/>
              <a:t>54</a:t>
            </a:fld>
            <a:endParaRPr lang="en-US"/>
          </a:p>
        </p:txBody>
      </p:sp>
      <p:sp>
        <p:nvSpPr>
          <p:cNvPr id="412674" name="Rectangle 2"/>
          <p:cNvSpPr>
            <a:spLocks noGrp="1" noRot="1" noChangeAspect="1" noChangeArrowheads="1" noTextEdit="1"/>
          </p:cNvSpPr>
          <p:nvPr>
            <p:ph type="sldImg"/>
          </p:nvPr>
        </p:nvSpPr>
        <p:spPr>
          <a:ln/>
        </p:spPr>
      </p:sp>
      <p:sp>
        <p:nvSpPr>
          <p:cNvPr id="412675" name="Rectangle 3"/>
          <p:cNvSpPr>
            <a:spLocks noGrp="1" noChangeArrowheads="1"/>
          </p:cNvSpPr>
          <p:nvPr>
            <p:ph type="body" idx="1"/>
          </p:nvPr>
        </p:nvSpPr>
        <p:spPr/>
        <p:txBody>
          <a:bodyPr/>
          <a:lstStyle/>
          <a:p>
            <a:pPr marL="161078" indent="-161078">
              <a:lnSpc>
                <a:spcPct val="80000"/>
              </a:lnSpc>
            </a:pPr>
            <a:endParaRPr lang="en-US" sz="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7669C-3C42-4438-91FB-18DE6DEFF2F8}" type="slidenum">
              <a:rPr lang="en-US"/>
              <a:pPr/>
              <a:t>55</a:t>
            </a:fld>
            <a:endParaRPr lang="en-US"/>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3386C6-2F79-42A0-AE36-33CB316CCB2F}" type="slidenum">
              <a:rPr lang="en-US"/>
              <a:pPr/>
              <a:t>58</a:t>
            </a:fld>
            <a:endParaRPr lang="en-US"/>
          </a:p>
        </p:txBody>
      </p:sp>
      <p:sp>
        <p:nvSpPr>
          <p:cNvPr id="418818" name="Rectangle 2"/>
          <p:cNvSpPr>
            <a:spLocks noGrp="1" noRot="1" noChangeAspect="1" noChangeArrowheads="1" noTextEdit="1"/>
          </p:cNvSpPr>
          <p:nvPr>
            <p:ph type="sldImg"/>
          </p:nvPr>
        </p:nvSpPr>
        <p:spPr>
          <a:ln/>
        </p:spPr>
      </p:sp>
      <p:sp>
        <p:nvSpPr>
          <p:cNvPr id="418819"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B1408E-0A55-4828-9CB2-951C6F2AFA8D}" type="slidenum">
              <a:rPr lang="en-US"/>
              <a:pPr/>
              <a:t>59</a:t>
            </a:fld>
            <a:endParaRPr lang="en-US"/>
          </a:p>
        </p:txBody>
      </p:sp>
      <p:sp>
        <p:nvSpPr>
          <p:cNvPr id="428034" name="Rectangle 2"/>
          <p:cNvSpPr>
            <a:spLocks noGrp="1" noRot="1" noChangeAspect="1" noChangeArrowheads="1" noTextEdit="1"/>
          </p:cNvSpPr>
          <p:nvPr>
            <p:ph type="sldImg"/>
          </p:nvPr>
        </p:nvSpPr>
        <p:spPr>
          <a:ln/>
        </p:spPr>
      </p:sp>
      <p:sp>
        <p:nvSpPr>
          <p:cNvPr id="428035"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67D183-F5FF-4E76-B491-A0A69851F7B0}" type="slidenum">
              <a:rPr lang="en-US"/>
              <a:pPr/>
              <a:t>60</a:t>
            </a:fld>
            <a:endParaRPr lang="en-US"/>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D8E01-5692-4EEB-B238-45161227AFBE}" type="slidenum">
              <a:rPr lang="en-US"/>
              <a:pPr/>
              <a:t>61</a:t>
            </a:fld>
            <a:endParaRPr lang="en-US"/>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pPr marL="241617" indent="-241617"/>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59039FC-AF67-4D98-B841-232FB920C72B}" type="datetime1">
              <a:rPr lang="en-US" smtClean="0"/>
              <a:pPr/>
              <a:t>4/8/2018</a:t>
            </a:fld>
            <a:endParaRPr lang="en-US"/>
          </a:p>
        </p:txBody>
      </p:sp>
      <p:sp>
        <p:nvSpPr>
          <p:cNvPr id="19" name="Footer Placeholder 18"/>
          <p:cNvSpPr>
            <a:spLocks noGrp="1"/>
          </p:cNvSpPr>
          <p:nvPr>
            <p:ph type="ftr" sz="quarter" idx="11"/>
          </p:nvPr>
        </p:nvSpPr>
        <p:spPr/>
        <p:txBody>
          <a:bodyPr/>
          <a:lstStyle/>
          <a:p>
            <a:r>
              <a:rPr lang="en-US" smtClean="0"/>
              <a:t>Prepared by Mr.Michael John </a:t>
            </a:r>
            <a:endParaRPr lang="en-US"/>
          </a:p>
        </p:txBody>
      </p:sp>
      <p:sp>
        <p:nvSpPr>
          <p:cNvPr id="27" name="Slide Number Placeholder 26"/>
          <p:cNvSpPr>
            <a:spLocks noGrp="1"/>
          </p:cNvSpPr>
          <p:nvPr>
            <p:ph type="sldNum" sz="quarter" idx="12"/>
          </p:nvPr>
        </p:nvSpPr>
        <p:spPr/>
        <p:txBody>
          <a:bodyPr/>
          <a:lstStyle/>
          <a:p>
            <a:fld id="{5733D55F-27A2-4B66-8A39-D403DDCF0D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8C9EF2-7827-4EFC-A0E1-89E7A0BE2851}" type="datetime1">
              <a:rPr lang="en-US" smtClean="0"/>
              <a:pPr/>
              <a:t>4/8/2018</a:t>
            </a:fld>
            <a:endParaRPr lang="en-US"/>
          </a:p>
        </p:txBody>
      </p:sp>
      <p:sp>
        <p:nvSpPr>
          <p:cNvPr id="5" name="Footer Placeholder 4"/>
          <p:cNvSpPr>
            <a:spLocks noGrp="1"/>
          </p:cNvSpPr>
          <p:nvPr>
            <p:ph type="ftr" sz="quarter" idx="11"/>
          </p:nvPr>
        </p:nvSpPr>
        <p:spPr/>
        <p:txBody>
          <a:bodyPr/>
          <a:lstStyle/>
          <a:p>
            <a:r>
              <a:rPr lang="en-US" smtClean="0"/>
              <a:t>Prepared by Mr.Michael John </a:t>
            </a:r>
            <a:endParaRPr lang="en-US"/>
          </a:p>
        </p:txBody>
      </p:sp>
      <p:sp>
        <p:nvSpPr>
          <p:cNvPr id="6" name="Slide Number Placeholder 5"/>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98EFFD-878D-4932-B81F-38904111C66D}" type="datetime1">
              <a:rPr lang="en-US" smtClean="0"/>
              <a:pPr/>
              <a:t>4/8/2018</a:t>
            </a:fld>
            <a:endParaRPr lang="en-US"/>
          </a:p>
        </p:txBody>
      </p:sp>
      <p:sp>
        <p:nvSpPr>
          <p:cNvPr id="5" name="Footer Placeholder 4"/>
          <p:cNvSpPr>
            <a:spLocks noGrp="1"/>
          </p:cNvSpPr>
          <p:nvPr>
            <p:ph type="ftr" sz="quarter" idx="11"/>
          </p:nvPr>
        </p:nvSpPr>
        <p:spPr/>
        <p:txBody>
          <a:bodyPr/>
          <a:lstStyle/>
          <a:p>
            <a:r>
              <a:rPr lang="en-US" smtClean="0"/>
              <a:t>Prepared by Mr.Michael John </a:t>
            </a:r>
            <a:endParaRPr lang="en-US"/>
          </a:p>
        </p:txBody>
      </p:sp>
      <p:sp>
        <p:nvSpPr>
          <p:cNvPr id="6" name="Slide Number Placeholder 5"/>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4D6DF8E-D907-4B46-92D9-4E91CB026AF8}" type="datetime1">
              <a:rPr lang="en-US" smtClean="0"/>
              <a:pPr/>
              <a:t>4/8/2018</a:t>
            </a:fld>
            <a:endParaRPr lang="en-US"/>
          </a:p>
        </p:txBody>
      </p:sp>
      <p:sp>
        <p:nvSpPr>
          <p:cNvPr id="5" name="Footer Placeholder 4"/>
          <p:cNvSpPr>
            <a:spLocks noGrp="1"/>
          </p:cNvSpPr>
          <p:nvPr>
            <p:ph type="ftr" sz="quarter" idx="11"/>
          </p:nvPr>
        </p:nvSpPr>
        <p:spPr/>
        <p:txBody>
          <a:bodyPr/>
          <a:lstStyle/>
          <a:p>
            <a:r>
              <a:rPr lang="en-US" smtClean="0"/>
              <a:t>Prepared by Mr.Michael John </a:t>
            </a:r>
            <a:endParaRPr lang="en-US"/>
          </a:p>
        </p:txBody>
      </p:sp>
      <p:sp>
        <p:nvSpPr>
          <p:cNvPr id="6" name="Slide Number Placeholder 5"/>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55ED710-0FA1-4A7D-8A96-7C339A3D3A92}" type="datetime1">
              <a:rPr lang="en-US" smtClean="0"/>
              <a:pPr/>
              <a:t>4/8/2018</a:t>
            </a:fld>
            <a:endParaRPr lang="en-US"/>
          </a:p>
        </p:txBody>
      </p:sp>
      <p:sp>
        <p:nvSpPr>
          <p:cNvPr id="5" name="Footer Placeholder 4"/>
          <p:cNvSpPr>
            <a:spLocks noGrp="1"/>
          </p:cNvSpPr>
          <p:nvPr>
            <p:ph type="ftr" sz="quarter" idx="11"/>
          </p:nvPr>
        </p:nvSpPr>
        <p:spPr/>
        <p:txBody>
          <a:bodyPr/>
          <a:lstStyle/>
          <a:p>
            <a:r>
              <a:rPr lang="en-US" smtClean="0"/>
              <a:t>Prepared by Mr.Michael John </a:t>
            </a:r>
            <a:endParaRPr lang="en-US"/>
          </a:p>
        </p:txBody>
      </p:sp>
      <p:sp>
        <p:nvSpPr>
          <p:cNvPr id="6" name="Slide Number Placeholder 5"/>
          <p:cNvSpPr>
            <a:spLocks noGrp="1"/>
          </p:cNvSpPr>
          <p:nvPr>
            <p:ph type="sldNum" sz="quarter" idx="12"/>
          </p:nvPr>
        </p:nvSpPr>
        <p:spPr/>
        <p:txBody>
          <a:bodyPr/>
          <a:lstStyle/>
          <a:p>
            <a:fld id="{5733D55F-27A2-4B66-8A39-D403DDCF0D9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4160C07-EC3B-4270-BE1D-0BBAEBFF834F}" type="datetime1">
              <a:rPr lang="en-US" smtClean="0"/>
              <a:pPr/>
              <a:t>4/8/2018</a:t>
            </a:fld>
            <a:endParaRPr lang="en-US"/>
          </a:p>
        </p:txBody>
      </p:sp>
      <p:sp>
        <p:nvSpPr>
          <p:cNvPr id="6" name="Footer Placeholder 5"/>
          <p:cNvSpPr>
            <a:spLocks noGrp="1"/>
          </p:cNvSpPr>
          <p:nvPr>
            <p:ph type="ftr" sz="quarter" idx="11"/>
          </p:nvPr>
        </p:nvSpPr>
        <p:spPr/>
        <p:txBody>
          <a:bodyPr/>
          <a:lstStyle/>
          <a:p>
            <a:r>
              <a:rPr lang="en-US" smtClean="0"/>
              <a:t>Prepared by Mr.Michael John </a:t>
            </a:r>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074EC4E-23A0-4D0E-9D53-1C5D32274253}" type="datetime1">
              <a:rPr lang="en-US" smtClean="0"/>
              <a:pPr/>
              <a:t>4/8/2018</a:t>
            </a:fld>
            <a:endParaRPr lang="en-US"/>
          </a:p>
        </p:txBody>
      </p:sp>
      <p:sp>
        <p:nvSpPr>
          <p:cNvPr id="8" name="Footer Placeholder 7"/>
          <p:cNvSpPr>
            <a:spLocks noGrp="1"/>
          </p:cNvSpPr>
          <p:nvPr>
            <p:ph type="ftr" sz="quarter" idx="11"/>
          </p:nvPr>
        </p:nvSpPr>
        <p:spPr/>
        <p:txBody>
          <a:bodyPr/>
          <a:lstStyle/>
          <a:p>
            <a:r>
              <a:rPr lang="en-US" smtClean="0"/>
              <a:t>Prepared by Mr.Michael John </a:t>
            </a:r>
            <a:endParaRPr lang="en-US"/>
          </a:p>
        </p:txBody>
      </p:sp>
      <p:sp>
        <p:nvSpPr>
          <p:cNvPr id="9" name="Slide Number Placeholder 8"/>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9B0815-35F3-47EC-9D82-6750FA8AF18E}" type="datetime1">
              <a:rPr lang="en-US" smtClean="0"/>
              <a:pPr/>
              <a:t>4/8/2018</a:t>
            </a:fld>
            <a:endParaRPr lang="en-US"/>
          </a:p>
        </p:txBody>
      </p:sp>
      <p:sp>
        <p:nvSpPr>
          <p:cNvPr id="4" name="Footer Placeholder 3"/>
          <p:cNvSpPr>
            <a:spLocks noGrp="1"/>
          </p:cNvSpPr>
          <p:nvPr>
            <p:ph type="ftr" sz="quarter" idx="11"/>
          </p:nvPr>
        </p:nvSpPr>
        <p:spPr/>
        <p:txBody>
          <a:bodyPr/>
          <a:lstStyle/>
          <a:p>
            <a:r>
              <a:rPr lang="en-US" smtClean="0"/>
              <a:t>Prepared by Mr.Michael John </a:t>
            </a:r>
            <a:endParaRPr lang="en-US"/>
          </a:p>
        </p:txBody>
      </p:sp>
      <p:sp>
        <p:nvSpPr>
          <p:cNvPr id="5" name="Slide Number Placeholder 4"/>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8F3FC-E2DE-4DF2-9D6C-ADF34764279D}" type="datetime1">
              <a:rPr lang="en-US" smtClean="0"/>
              <a:pPr/>
              <a:t>4/8/2018</a:t>
            </a:fld>
            <a:endParaRPr lang="en-US"/>
          </a:p>
        </p:txBody>
      </p:sp>
      <p:sp>
        <p:nvSpPr>
          <p:cNvPr id="3" name="Footer Placeholder 2"/>
          <p:cNvSpPr>
            <a:spLocks noGrp="1"/>
          </p:cNvSpPr>
          <p:nvPr>
            <p:ph type="ftr" sz="quarter" idx="11"/>
          </p:nvPr>
        </p:nvSpPr>
        <p:spPr/>
        <p:txBody>
          <a:bodyPr/>
          <a:lstStyle/>
          <a:p>
            <a:r>
              <a:rPr lang="en-US" smtClean="0"/>
              <a:t>Prepared by Mr.Michael John </a:t>
            </a:r>
            <a:endParaRPr lang="en-US"/>
          </a:p>
        </p:txBody>
      </p:sp>
      <p:sp>
        <p:nvSpPr>
          <p:cNvPr id="4" name="Slide Number Placeholder 3"/>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0EF5D2B-E0FF-49CC-977A-AAE6A4C02E60}" type="datetime1">
              <a:rPr lang="en-US" smtClean="0"/>
              <a:pPr/>
              <a:t>4/8/2018</a:t>
            </a:fld>
            <a:endParaRPr lang="en-US"/>
          </a:p>
        </p:txBody>
      </p:sp>
      <p:sp>
        <p:nvSpPr>
          <p:cNvPr id="6" name="Footer Placeholder 5"/>
          <p:cNvSpPr>
            <a:spLocks noGrp="1"/>
          </p:cNvSpPr>
          <p:nvPr>
            <p:ph type="ftr" sz="quarter" idx="11"/>
          </p:nvPr>
        </p:nvSpPr>
        <p:spPr/>
        <p:txBody>
          <a:bodyPr/>
          <a:lstStyle/>
          <a:p>
            <a:r>
              <a:rPr lang="en-US" smtClean="0"/>
              <a:t>Prepared by Mr.Michael John </a:t>
            </a:r>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A4DDEF8-DF05-4EDC-919F-E9F4DF071BB8}" type="datetime1">
              <a:rPr lang="en-US" smtClean="0"/>
              <a:pPr/>
              <a:t>4/8/2018</a:t>
            </a:fld>
            <a:endParaRPr lang="en-US"/>
          </a:p>
        </p:txBody>
      </p:sp>
      <p:sp>
        <p:nvSpPr>
          <p:cNvPr id="6" name="Footer Placeholder 5"/>
          <p:cNvSpPr>
            <a:spLocks noGrp="1"/>
          </p:cNvSpPr>
          <p:nvPr>
            <p:ph type="ftr" sz="quarter" idx="11"/>
          </p:nvPr>
        </p:nvSpPr>
        <p:spPr/>
        <p:txBody>
          <a:bodyPr/>
          <a:lstStyle/>
          <a:p>
            <a:r>
              <a:rPr lang="en-US" smtClean="0"/>
              <a:t>Prepared by Mr.Michael John </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733D55F-27A2-4B66-8A39-D403DDCF0D9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4630A41-A019-48DC-AA02-75ECF428A5EB}" type="datetime1">
              <a:rPr lang="en-US" smtClean="0"/>
              <a:pPr/>
              <a:t>4/8/2018</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Prepared by Mr.Michael John </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733D55F-27A2-4B66-8A39-D403DDCF0D9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webopedia.com/TERM/I/IP_address.html" TargetMode="External"/><Relationship Id="rId2" Type="http://schemas.openxmlformats.org/officeDocument/2006/relationships/hyperlink" Target="http://www.webopedia.com/TERM/P/protocol.html" TargetMode="External"/><Relationship Id="rId1" Type="http://schemas.openxmlformats.org/officeDocument/2006/relationships/slideLayout" Target="../slideLayouts/slideLayout2.xml"/><Relationship Id="rId4" Type="http://schemas.openxmlformats.org/officeDocument/2006/relationships/hyperlink" Target="http://www.webopedia.com/TERM/D/domain_name.html"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www.raha.com/" TargetMode="External"/><Relationship Id="rId13" Type="http://schemas.openxmlformats.org/officeDocument/2006/relationships/hyperlink" Target="http://www.wiatz.com/" TargetMode="External"/><Relationship Id="rId18" Type="http://schemas.openxmlformats.org/officeDocument/2006/relationships/hyperlink" Target="http://www.cybernet.co.tz/" TargetMode="External"/><Relationship Id="rId3" Type="http://schemas.openxmlformats.org/officeDocument/2006/relationships/hyperlink" Target="http://www.bol.co.tz/" TargetMode="External"/><Relationship Id="rId7" Type="http://schemas.openxmlformats.org/officeDocument/2006/relationships/hyperlink" Target="http://www.simbanet.net/" TargetMode="External"/><Relationship Id="rId12" Type="http://schemas.openxmlformats.org/officeDocument/2006/relationships/hyperlink" Target="http://www.vodacom.co.tz/" TargetMode="External"/><Relationship Id="rId17" Type="http://schemas.openxmlformats.org/officeDocument/2006/relationships/hyperlink" Target="http://www.habari.co.tz/" TargetMode="External"/><Relationship Id="rId2" Type="http://schemas.openxmlformats.org/officeDocument/2006/relationships/hyperlink" Target="http://www.alinktelecom.net/" TargetMode="External"/><Relationship Id="rId16" Type="http://schemas.openxmlformats.org/officeDocument/2006/relationships/hyperlink" Target="http://www.6telecoms.co.tz/" TargetMode="External"/><Relationship Id="rId1" Type="http://schemas.openxmlformats.org/officeDocument/2006/relationships/slideLayout" Target="../slideLayouts/slideLayout2.xml"/><Relationship Id="rId6" Type="http://schemas.openxmlformats.org/officeDocument/2006/relationships/hyperlink" Target="http://www.satconet.com/" TargetMode="External"/><Relationship Id="rId11" Type="http://schemas.openxmlformats.org/officeDocument/2006/relationships/hyperlink" Target="http://www.vizadanetworks.com/" TargetMode="External"/><Relationship Id="rId5" Type="http://schemas.openxmlformats.org/officeDocument/2006/relationships/hyperlink" Target="http://www.costech.or.tz/" TargetMode="External"/><Relationship Id="rId15" Type="http://schemas.openxmlformats.org/officeDocument/2006/relationships/hyperlink" Target="http://www.zantel.co.tz/" TargetMode="External"/><Relationship Id="rId10" Type="http://schemas.openxmlformats.org/officeDocument/2006/relationships/hyperlink" Target="http://www.ucc.co.tz/" TargetMode="External"/><Relationship Id="rId4" Type="http://schemas.openxmlformats.org/officeDocument/2006/relationships/hyperlink" Target="http://www.cats-net.com/" TargetMode="External"/><Relationship Id="rId9" Type="http://schemas.openxmlformats.org/officeDocument/2006/relationships/hyperlink" Target="http://www.ttcl.co.tz/" TargetMode="External"/><Relationship Id="rId14" Type="http://schemas.openxmlformats.org/officeDocument/2006/relationships/hyperlink" Target="http://www.zanlink.com/"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www.hotbot.com/" TargetMode="External"/><Relationship Id="rId3" Type="http://schemas.openxmlformats.org/officeDocument/2006/relationships/hyperlink" Target="http://www.yahoo.com/" TargetMode="External"/><Relationship Id="rId7" Type="http://schemas.openxmlformats.org/officeDocument/2006/relationships/hyperlink" Target="http://www.mamma.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www.cycons.com/" TargetMode="External"/><Relationship Id="rId5" Type="http://schemas.openxmlformats.org/officeDocument/2006/relationships/hyperlink" Target="http://www.altavista.com/" TargetMode="External"/><Relationship Id="rId10" Type="http://schemas.openxmlformats.org/officeDocument/2006/relationships/hyperlink" Target="http://www.infoseek.com/" TargetMode="External"/><Relationship Id="rId4" Type="http://schemas.openxmlformats.org/officeDocument/2006/relationships/hyperlink" Target="http://www.ask.co.uk/" TargetMode="External"/><Relationship Id="rId9" Type="http://schemas.openxmlformats.org/officeDocument/2006/relationships/hyperlink" Target="http://www.excite.co.uk/" TargetMode="Externa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mailto:name@provider.domai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gmail.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5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eg"/></Relationships>
</file>

<file path=ppt/slides/_rels/slide6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techterms.com/definition/ipaddress" TargetMode="External"/><Relationship Id="rId2" Type="http://schemas.openxmlformats.org/officeDocument/2006/relationships/hyperlink" Target="http://techterms.com/definition/website" TargetMode="External"/><Relationship Id="rId1" Type="http://schemas.openxmlformats.org/officeDocument/2006/relationships/slideLayout" Target="../slideLayouts/slideLayout2.xml"/><Relationship Id="rId6" Type="http://schemas.openxmlformats.org/officeDocument/2006/relationships/hyperlink" Target="http://searchunifiedcommunications.techtarget.com/definition/Internet-Protocol" TargetMode="External"/><Relationship Id="rId5" Type="http://schemas.openxmlformats.org/officeDocument/2006/relationships/hyperlink" Target="http://searchwindevelopment.techtarget.com/definition/domain-name" TargetMode="External"/><Relationship Id="rId4" Type="http://schemas.openxmlformats.org/officeDocument/2006/relationships/hyperlink" Target="http://techterms.com/definition/dns"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en.wikipedia.org/wiki/Email" TargetMode="External"/><Relationship Id="rId2" Type="http://schemas.openxmlformats.org/officeDocument/2006/relationships/hyperlink" Target="https://en.wikipedia.org/wiki/Internet_standard"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techterms.com/definition/html" TargetMode="External"/><Relationship Id="rId2" Type="http://schemas.openxmlformats.org/officeDocument/2006/relationships/hyperlink" Target="http://techterms.com/definition/webpage" TargetMode="External"/><Relationship Id="rId1" Type="http://schemas.openxmlformats.org/officeDocument/2006/relationships/slideLayout" Target="../slideLayouts/slideLayout2.xml"/><Relationship Id="rId5" Type="http://schemas.openxmlformats.org/officeDocument/2006/relationships/hyperlink" Target="http://techterms.com/definition/database" TargetMode="External"/><Relationship Id="rId4" Type="http://schemas.openxmlformats.org/officeDocument/2006/relationships/hyperlink" Target="http://techterms.com/definition/dynamicwebsite"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techterms.com/definition/domain_suffix"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42938" y="260350"/>
            <a:ext cx="8301037" cy="882650"/>
          </a:xfrm>
        </p:spPr>
        <p:txBody>
          <a:bodyPr>
            <a:normAutofit fontScale="90000"/>
          </a:bodyPr>
          <a:lstStyle/>
          <a:p>
            <a:pPr algn="ctr">
              <a:defRPr/>
            </a:pPr>
            <a:r>
              <a:rPr lang="en-US"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Tanzania Public Service College</a:t>
            </a:r>
          </a:p>
        </p:txBody>
      </p:sp>
      <p:sp>
        <p:nvSpPr>
          <p:cNvPr id="16387" name="Content Placeholder 2"/>
          <p:cNvSpPr>
            <a:spLocks noGrp="1"/>
          </p:cNvSpPr>
          <p:nvPr>
            <p:ph idx="1"/>
          </p:nvPr>
        </p:nvSpPr>
        <p:spPr>
          <a:xfrm>
            <a:off x="142875" y="1125538"/>
            <a:ext cx="8786813" cy="5518150"/>
          </a:xfrm>
          <a:ln>
            <a:solidFill>
              <a:schemeClr val="accent1"/>
            </a:solidFill>
          </a:ln>
        </p:spPr>
        <p:txBody>
          <a:bodyPr/>
          <a:lstStyle/>
          <a:p>
            <a:pPr>
              <a:buFont typeface="Wingdings" pitchFamily="2" charset="2"/>
              <a:buNone/>
              <a:defRPr/>
            </a:pPr>
            <a:endParaRPr lang="en-US" sz="4400" dirty="0" smtClean="0">
              <a:latin typeface="Times New Roman" pitchFamily="18" charset="0"/>
              <a:cs typeface="Times New Roman" pitchFamily="18" charset="0"/>
            </a:endParaRPr>
          </a:p>
          <a:p>
            <a:pPr>
              <a:buFont typeface="Wingdings" pitchFamily="2" charset="2"/>
              <a:buNone/>
              <a:defRPr/>
            </a:pPr>
            <a:endParaRPr lang="en-US" sz="4400" b="1" dirty="0" smtClean="0">
              <a:latin typeface="Times New Roman" pitchFamily="18" charset="0"/>
              <a:cs typeface="Times New Roman" pitchFamily="18" charset="0"/>
            </a:endParaRPr>
          </a:p>
          <a:p>
            <a:pPr>
              <a:buFont typeface="Wingdings" pitchFamily="2" charset="2"/>
              <a:buNone/>
              <a:defRPr/>
            </a:pPr>
            <a:endParaRPr lang="en-US" sz="4400" b="1" dirty="0" smtClean="0">
              <a:latin typeface="Times New Roman" pitchFamily="18" charset="0"/>
              <a:cs typeface="Times New Roman" pitchFamily="18" charset="0"/>
            </a:endParaRPr>
          </a:p>
          <a:p>
            <a:pPr>
              <a:buFont typeface="Wingdings" pitchFamily="2" charset="2"/>
              <a:buNone/>
              <a:defRPr/>
            </a:pPr>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Subject: </a:t>
            </a:r>
            <a:r>
              <a:rPr lang="en-US" sz="4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internet programming </a:t>
            </a:r>
          </a:p>
          <a:p>
            <a:pPr>
              <a:buFont typeface="Wingdings" pitchFamily="2" charset="2"/>
              <a:buNone/>
              <a:defRPr/>
            </a:pPr>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Instructor.Mr Hamis Mashaka</a:t>
            </a:r>
            <a:endParaRPr lang="en-US" sz="36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None/>
              <a:defRPr/>
            </a:pPr>
            <a:r>
              <a:rPr lang="en-US" sz="4400" b="1" dirty="0" smtClean="0">
                <a:effectLst>
                  <a:outerShdw blurRad="38100" dist="38100" dir="2700000" algn="tl">
                    <a:srgbClr val="000000">
                      <a:alpha val="43137"/>
                    </a:srgbClr>
                  </a:outerShdw>
                </a:effectLst>
                <a:latin typeface="Times New Roman" pitchFamily="18" charset="0"/>
                <a:cs typeface="Times New Roman" pitchFamily="18" charset="0"/>
              </a:rPr>
              <a:t>Course: DIT 1</a:t>
            </a:r>
          </a:p>
          <a:p>
            <a:pPr algn="ctr">
              <a:buFont typeface="Wingdings" pitchFamily="2" charset="2"/>
              <a:buNone/>
              <a:defRPr/>
            </a:pPr>
            <a:r>
              <a:rPr lang="en-US" sz="1800" b="1" dirty="0" smtClean="0">
                <a:solidFill>
                  <a:srgbClr val="0066FF"/>
                </a:solidFill>
                <a:effectLst>
                  <a:outerShdw blurRad="38100" dist="38100" dir="2700000" algn="tl">
                    <a:srgbClr val="000000">
                      <a:alpha val="43137"/>
                    </a:srgbClr>
                  </a:outerShdw>
                </a:effectLst>
                <a:latin typeface="Times New Roman" pitchFamily="18" charset="0"/>
                <a:cs typeface="Times New Roman" pitchFamily="18" charset="0"/>
              </a:rPr>
              <a:t>  </a:t>
            </a:r>
            <a:r>
              <a:rPr lang="en-US" sz="1800" b="1" dirty="0" smtClean="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 </a:t>
            </a:r>
          </a:p>
          <a:p>
            <a:pPr>
              <a:buFont typeface="Wingdings" pitchFamily="2" charset="2"/>
              <a:buNone/>
              <a:defRPr/>
            </a:pPr>
            <a:endParaRPr lang="en-US" sz="4400" dirty="0" smtClean="0">
              <a:latin typeface="Times New Roman" pitchFamily="18" charset="0"/>
              <a:cs typeface="Times New Roman" pitchFamily="18" charset="0"/>
            </a:endParaRPr>
          </a:p>
        </p:txBody>
      </p:sp>
      <p:pic>
        <p:nvPicPr>
          <p:cNvPr id="16388" name="Picture 2" descr="Tanzania"/>
          <p:cNvPicPr>
            <a:picLocks noChangeAspect="1" noChangeArrowheads="1"/>
          </p:cNvPicPr>
          <p:nvPr/>
        </p:nvPicPr>
        <p:blipFill>
          <a:blip r:embed="rId2" cstate="print"/>
          <a:srcRect/>
          <a:stretch>
            <a:fillRect/>
          </a:stretch>
        </p:blipFill>
        <p:spPr bwMode="auto">
          <a:xfrm>
            <a:off x="500063" y="1500188"/>
            <a:ext cx="1785937" cy="1643062"/>
          </a:xfrm>
          <a:prstGeom prst="rect">
            <a:avLst/>
          </a:prstGeom>
          <a:noFill/>
          <a:ln w="9525">
            <a:noFill/>
            <a:miter lim="800000"/>
            <a:headEnd/>
            <a:tailEnd/>
          </a:ln>
        </p:spPr>
      </p:pic>
      <p:pic>
        <p:nvPicPr>
          <p:cNvPr id="16389" name="Picture 3" descr="TPSC"/>
          <p:cNvPicPr>
            <a:picLocks noChangeAspect="1" noChangeArrowheads="1"/>
          </p:cNvPicPr>
          <p:nvPr/>
        </p:nvPicPr>
        <p:blipFill>
          <a:blip r:embed="rId3" cstate="print"/>
          <a:srcRect/>
          <a:stretch>
            <a:fillRect/>
          </a:stretch>
        </p:blipFill>
        <p:spPr bwMode="auto">
          <a:xfrm>
            <a:off x="6786563" y="1428750"/>
            <a:ext cx="1733550" cy="1643063"/>
          </a:xfrm>
          <a:prstGeom prst="rect">
            <a:avLst/>
          </a:prstGeom>
          <a:noFill/>
          <a:ln w="9525">
            <a:noFill/>
            <a:miter lim="800000"/>
            <a:headEnd/>
            <a:tailEnd/>
          </a:ln>
        </p:spPr>
      </p:pic>
      <p:sp>
        <p:nvSpPr>
          <p:cNvPr id="16390" name="Slide Number Placeholder 7"/>
          <p:cNvSpPr>
            <a:spLocks noGrp="1"/>
          </p:cNvSpPr>
          <p:nvPr>
            <p:ph type="sldNum" sz="quarter" idx="11"/>
          </p:nvPr>
        </p:nvSpPr>
        <p:spPr>
          <a:noFill/>
          <a:ln>
            <a:miter lim="800000"/>
            <a:headEnd/>
            <a:tailEnd/>
          </a:ln>
        </p:spPr>
        <p:txBody>
          <a:bodyPr/>
          <a:lstStyle/>
          <a:p>
            <a:fld id="{E5DBD23E-2346-4030-B66C-1F45BD9E0BDC}" type="slidenum">
              <a:rPr lang="en-US" smtClean="0"/>
              <a:pPr/>
              <a:t>1</a:t>
            </a:fld>
            <a:r>
              <a:rPr lang="en-US" smtClean="0"/>
              <a:t>                                    </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What is URL?</a:t>
            </a:r>
            <a:r>
              <a:rPr lang="en-US" dirty="0" smtClean="0">
                <a:solidFill>
                  <a:srgbClr val="FF0000"/>
                </a:solidFill>
                <a:effectLst>
                  <a:outerShdw blurRad="38100" dist="38100" dir="2700000" algn="tl">
                    <a:srgbClr val="000000">
                      <a:alpha val="43137"/>
                    </a:srgbClr>
                  </a:outerShdw>
                </a:effectLst>
              </a:rPr>
              <a:t> /web address? </a:t>
            </a:r>
            <a:endParaRPr lang="en-US" dirty="0"/>
          </a:p>
        </p:txBody>
      </p:sp>
      <p:sp>
        <p:nvSpPr>
          <p:cNvPr id="3" name="Content Placeholder 2"/>
          <p:cNvSpPr>
            <a:spLocks noGrp="1"/>
          </p:cNvSpPr>
          <p:nvPr>
            <p:ph idx="1"/>
          </p:nvPr>
        </p:nvSpPr>
        <p:spPr>
          <a:xfrm>
            <a:off x="457200" y="1066800"/>
            <a:ext cx="8382000" cy="5562600"/>
          </a:xfrm>
        </p:spPr>
        <p:txBody>
          <a:bodyPr>
            <a:normAutofit lnSpcReduction="10000"/>
          </a:bodyPr>
          <a:lstStyle/>
          <a:p>
            <a:r>
              <a:rPr lang="en-US" dirty="0" smtClean="0"/>
              <a:t>URL </a:t>
            </a:r>
            <a:r>
              <a:rPr lang="en-US" dirty="0"/>
              <a:t>stands for </a:t>
            </a:r>
            <a:r>
              <a:rPr lang="en-US" b="1" dirty="0"/>
              <a:t>U</a:t>
            </a:r>
            <a:r>
              <a:rPr lang="en-US" dirty="0"/>
              <a:t>niform </a:t>
            </a:r>
            <a:r>
              <a:rPr lang="en-US" b="1" dirty="0"/>
              <a:t>R</a:t>
            </a:r>
            <a:r>
              <a:rPr lang="en-US" dirty="0"/>
              <a:t>esource </a:t>
            </a:r>
            <a:r>
              <a:rPr lang="en-US" b="1" dirty="0"/>
              <a:t>L</a:t>
            </a:r>
            <a:r>
              <a:rPr lang="en-US" dirty="0"/>
              <a:t>ocator, and is used to specify addresses on the World Wide Web. </a:t>
            </a:r>
            <a:endParaRPr lang="en-US" dirty="0" smtClean="0"/>
          </a:p>
          <a:p>
            <a:r>
              <a:rPr lang="en-US" dirty="0" smtClean="0"/>
              <a:t>A web address is a collection of pages on the web owned by an individual or organization.</a:t>
            </a:r>
          </a:p>
          <a:p>
            <a:pPr fontAlgn="base"/>
            <a:r>
              <a:rPr lang="en-US" b="1" i="1" dirty="0" smtClean="0"/>
              <a:t>Parts of a URL</a:t>
            </a:r>
          </a:p>
          <a:p>
            <a:pPr fontAlgn="base"/>
            <a:r>
              <a:rPr lang="en-US" dirty="0" smtClean="0"/>
              <a:t>The first part of the URL is called a </a:t>
            </a:r>
            <a:r>
              <a:rPr lang="en-US" i="1" dirty="0" smtClean="0"/>
              <a:t>protocol identifier</a:t>
            </a:r>
            <a:r>
              <a:rPr lang="en-US" dirty="0" smtClean="0"/>
              <a:t> and it indicates what </a:t>
            </a:r>
            <a:r>
              <a:rPr lang="en-US" dirty="0" smtClean="0">
                <a:hlinkClick r:id="rId2"/>
              </a:rPr>
              <a:t>protocol</a:t>
            </a:r>
            <a:r>
              <a:rPr lang="en-US" dirty="0" smtClean="0"/>
              <a:t> to use,</a:t>
            </a:r>
          </a:p>
          <a:p>
            <a:pPr fontAlgn="base"/>
            <a:r>
              <a:rPr lang="en-US" dirty="0" smtClean="0"/>
              <a:t> The second part is called a </a:t>
            </a:r>
            <a:r>
              <a:rPr lang="en-US" i="1" dirty="0" smtClean="0"/>
              <a:t>resource name</a:t>
            </a:r>
            <a:r>
              <a:rPr lang="en-US" dirty="0" smtClean="0"/>
              <a:t> and it specifies the </a:t>
            </a:r>
            <a:r>
              <a:rPr lang="en-US" dirty="0" smtClean="0">
                <a:hlinkClick r:id="rId3"/>
              </a:rPr>
              <a:t>IP address</a:t>
            </a:r>
            <a:r>
              <a:rPr lang="en-US" dirty="0" smtClean="0"/>
              <a:t> or the </a:t>
            </a:r>
            <a:r>
              <a:rPr lang="en-US" dirty="0" smtClean="0">
                <a:hlinkClick r:id="rId4"/>
              </a:rPr>
              <a:t>domain name</a:t>
            </a:r>
            <a:r>
              <a:rPr lang="en-US" dirty="0" smtClean="0"/>
              <a:t> where the resource is located. </a:t>
            </a:r>
          </a:p>
          <a:p>
            <a:pPr fontAlgn="base"/>
            <a:r>
              <a:rPr lang="en-US" dirty="0" smtClean="0"/>
              <a:t>The third part is Links to particular files or subdirectories may be further specified after the domain name. The directory names are separated by single forward slashes.</a:t>
            </a:r>
          </a:p>
          <a:p>
            <a:endParaRPr lang="en-US" dirty="0"/>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Heading Tags</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70000" lnSpcReduction="20000"/>
          </a:bodyPr>
          <a:lstStyle/>
          <a:p>
            <a:r>
              <a:rPr lang="en-US" dirty="0" smtClean="0"/>
              <a:t>Any document starts with a heading. You can use different sizes for your headings. HTML also has six levels of headings, which use the elements </a:t>
            </a:r>
            <a:r>
              <a:rPr lang="en-US" b="1" dirty="0" smtClean="0"/>
              <a:t>&lt;h1&gt;, &lt;h2&gt;, &lt;h3&gt;, &lt;h4&gt;, &lt;h5&gt;, and &lt;h6&gt;</a:t>
            </a:r>
            <a:r>
              <a:rPr lang="en-US" dirty="0" smtClean="0"/>
              <a:t>. While displaying any heading, browser adds one line before and one line after that heading.</a:t>
            </a:r>
          </a:p>
          <a:p>
            <a:r>
              <a:rPr lang="en-US" dirty="0" smtClean="0"/>
              <a:t>Example</a:t>
            </a:r>
          </a:p>
          <a:p>
            <a:r>
              <a:rPr lang="en-US" dirty="0" smtClean="0"/>
              <a:t>&lt;!DOCTYPE html&gt; </a:t>
            </a:r>
          </a:p>
          <a:p>
            <a:r>
              <a:rPr lang="en-US" dirty="0" smtClean="0"/>
              <a:t>&lt;html&gt; </a:t>
            </a:r>
          </a:p>
          <a:p>
            <a:r>
              <a:rPr lang="en-US" dirty="0" smtClean="0"/>
              <a:t>&lt;head&gt;</a:t>
            </a:r>
          </a:p>
          <a:p>
            <a:r>
              <a:rPr lang="en-US" dirty="0" smtClean="0"/>
              <a:t>&lt;title&gt;Heading Example&lt;/title&gt;</a:t>
            </a:r>
          </a:p>
          <a:p>
            <a:r>
              <a:rPr lang="en-US" dirty="0" smtClean="0"/>
              <a:t> &lt;/head&gt; </a:t>
            </a:r>
          </a:p>
          <a:p>
            <a:r>
              <a:rPr lang="en-US" dirty="0" smtClean="0"/>
              <a:t>&lt;body&gt; &lt;h1&gt;This is heading 1&lt;/h1&gt;</a:t>
            </a:r>
          </a:p>
          <a:p>
            <a:r>
              <a:rPr lang="en-US" dirty="0" smtClean="0"/>
              <a:t> &lt;h2&gt;This is heading 2&lt;/h2&gt; </a:t>
            </a:r>
          </a:p>
          <a:p>
            <a:r>
              <a:rPr lang="en-US" dirty="0" smtClean="0"/>
              <a:t>&lt;h3&gt;This is heading 3&lt;/h3&gt;</a:t>
            </a:r>
          </a:p>
          <a:p>
            <a:r>
              <a:rPr lang="en-US" dirty="0" smtClean="0"/>
              <a:t> &lt;h4&gt;This is heading 4&lt;/h4&gt; </a:t>
            </a:r>
          </a:p>
          <a:p>
            <a:r>
              <a:rPr lang="en-US" dirty="0" smtClean="0"/>
              <a:t>&lt;h5&gt;This is heading 5&lt;/h5&gt;</a:t>
            </a:r>
          </a:p>
          <a:p>
            <a:r>
              <a:rPr lang="en-US" dirty="0" smtClean="0"/>
              <a:t> &lt;h6&gt;This is heading 6&lt;/h6&gt;</a:t>
            </a:r>
          </a:p>
          <a:p>
            <a:r>
              <a:rPr lang="en-US" dirty="0" smtClean="0"/>
              <a:t> &lt;/body&gt;</a:t>
            </a:r>
          </a:p>
          <a:p>
            <a:r>
              <a:rPr lang="en-US" dirty="0" smtClean="0"/>
              <a:t> &lt;/html&gt;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Paragraph Tag</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The </a:t>
            </a:r>
            <a:r>
              <a:rPr lang="en-US" b="1" dirty="0" smtClean="0"/>
              <a:t>&lt;p&gt;</a:t>
            </a:r>
            <a:r>
              <a:rPr lang="en-US" dirty="0" smtClean="0"/>
              <a:t> tag offers a way to structure your text into different paragraphs. Each paragraph of text should go in between an opening &lt;p&gt; and a closing &lt;/p&gt; tag as shown below in the example:</a:t>
            </a:r>
          </a:p>
          <a:p>
            <a:r>
              <a:rPr lang="en-US" dirty="0" smtClean="0"/>
              <a:t>&lt;!DOCTYPE html&gt; &lt;html&gt; &lt;head&gt; &lt;title&gt;Paragraph Example&lt;/title&gt; &lt;/head&gt; &lt;body&gt; &lt;p&gt;Here is a first paragraph of text.&lt;/p&gt; &lt;p&gt;Here is a second paragraph of text.&lt;/p&gt; &lt;p&gt;Here is a third paragraph of text.&lt;/p&gt; &lt;/body&gt;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 Break Tag</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Whenever you use the </a:t>
            </a:r>
            <a:r>
              <a:rPr lang="en-US" b="1" dirty="0" smtClean="0"/>
              <a:t>&lt;</a:t>
            </a:r>
            <a:r>
              <a:rPr lang="en-US" b="1" dirty="0" err="1" smtClean="0"/>
              <a:t>br</a:t>
            </a:r>
            <a:r>
              <a:rPr lang="en-US" b="1" dirty="0" smtClean="0"/>
              <a:t> /&gt;</a:t>
            </a:r>
            <a:r>
              <a:rPr lang="en-US" dirty="0" smtClean="0"/>
              <a:t> element, anything following it starts from the next line. This tag is an example of an </a:t>
            </a:r>
            <a:r>
              <a:rPr lang="en-US" b="1" dirty="0" smtClean="0"/>
              <a:t>empty</a:t>
            </a:r>
            <a:r>
              <a:rPr lang="en-US" dirty="0" smtClean="0"/>
              <a:t> element, where you do not need opening and closing tags, as there is nothing to go in between them.</a:t>
            </a:r>
          </a:p>
          <a:p>
            <a:r>
              <a:rPr lang="en-US" dirty="0" smtClean="0"/>
              <a:t>The &lt;</a:t>
            </a:r>
            <a:r>
              <a:rPr lang="en-US" dirty="0" err="1" smtClean="0"/>
              <a:t>br</a:t>
            </a:r>
            <a:r>
              <a:rPr lang="en-US" dirty="0" smtClean="0"/>
              <a:t> /&gt; tag has a space between the characters </a:t>
            </a:r>
            <a:r>
              <a:rPr lang="en-US" b="1" dirty="0" err="1" smtClean="0"/>
              <a:t>br</a:t>
            </a:r>
            <a:r>
              <a:rPr lang="en-US" dirty="0" smtClean="0"/>
              <a:t> and the forward slash. If you omit this space, older browsers will have trouble rendering the line break, while if you miss the forward slash character and just use &lt;</a:t>
            </a:r>
            <a:r>
              <a:rPr lang="en-US" dirty="0" err="1" smtClean="0"/>
              <a:t>br</a:t>
            </a:r>
            <a:r>
              <a:rPr lang="en-US" dirty="0" smtClean="0"/>
              <a:t>&gt; it is not valid in XHTML</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Example</a:t>
            </a:r>
          </a:p>
          <a:p>
            <a:r>
              <a:rPr lang="en-US" dirty="0" smtClean="0"/>
              <a:t>&lt;!DOCTYPE html&gt; </a:t>
            </a:r>
          </a:p>
          <a:p>
            <a:r>
              <a:rPr lang="en-US" dirty="0" smtClean="0"/>
              <a:t>&lt;html&gt;</a:t>
            </a:r>
          </a:p>
          <a:p>
            <a:r>
              <a:rPr lang="en-US" dirty="0" smtClean="0"/>
              <a:t>&lt;head&gt; </a:t>
            </a:r>
          </a:p>
          <a:p>
            <a:r>
              <a:rPr lang="en-US" dirty="0" smtClean="0"/>
              <a:t>&lt;title&gt;Line Break Example&lt;/title&gt; </a:t>
            </a:r>
          </a:p>
          <a:p>
            <a:r>
              <a:rPr lang="en-US" dirty="0" smtClean="0"/>
              <a:t>&lt;/head&gt;</a:t>
            </a:r>
          </a:p>
          <a:p>
            <a:r>
              <a:rPr lang="en-US" dirty="0" smtClean="0"/>
              <a:t>&lt;body&gt; &lt;p&gt;Hello&lt;</a:t>
            </a:r>
            <a:r>
              <a:rPr lang="en-US" dirty="0" err="1" smtClean="0"/>
              <a:t>br</a:t>
            </a:r>
            <a:r>
              <a:rPr lang="en-US" dirty="0" smtClean="0"/>
              <a:t> /&gt;</a:t>
            </a:r>
          </a:p>
          <a:p>
            <a:r>
              <a:rPr lang="en-US" dirty="0" smtClean="0"/>
              <a:t> You delivered your assignment </a:t>
            </a:r>
            <a:r>
              <a:rPr lang="en-US" dirty="0" err="1" smtClean="0"/>
              <a:t>ontime</a:t>
            </a:r>
            <a:r>
              <a:rPr lang="en-US" dirty="0" smtClean="0"/>
              <a:t>.&lt;</a:t>
            </a:r>
            <a:r>
              <a:rPr lang="en-US" dirty="0" err="1" smtClean="0"/>
              <a:t>br</a:t>
            </a:r>
            <a:r>
              <a:rPr lang="en-US" dirty="0" smtClean="0"/>
              <a:t> /&gt; Thanks&lt;</a:t>
            </a:r>
            <a:r>
              <a:rPr lang="en-US" dirty="0" err="1" smtClean="0"/>
              <a:t>br</a:t>
            </a:r>
            <a:r>
              <a:rPr lang="en-US" dirty="0" smtClean="0"/>
              <a:t>/&gt; </a:t>
            </a:r>
          </a:p>
          <a:p>
            <a:r>
              <a:rPr lang="en-US" dirty="0" err="1" smtClean="0"/>
              <a:t>Mahnaz</a:t>
            </a:r>
            <a:r>
              <a:rPr lang="en-US" dirty="0" smtClean="0"/>
              <a:t>&lt;/p&gt;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Centering Content</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77500" lnSpcReduction="20000"/>
          </a:bodyPr>
          <a:lstStyle/>
          <a:p>
            <a:r>
              <a:rPr lang="en-US" dirty="0" smtClean="0"/>
              <a:t>You can use </a:t>
            </a:r>
            <a:r>
              <a:rPr lang="en-US" b="1" dirty="0" smtClean="0"/>
              <a:t>&lt;center&gt;</a:t>
            </a:r>
            <a:r>
              <a:rPr lang="en-US" dirty="0" smtClean="0"/>
              <a:t> tag to put any content in the center of the page or any table cell.</a:t>
            </a:r>
          </a:p>
          <a:p>
            <a:r>
              <a:rPr lang="en-US" dirty="0" smtClean="0"/>
              <a:t>Example</a:t>
            </a:r>
          </a:p>
          <a:p>
            <a:r>
              <a:rPr lang="en-US" dirty="0" smtClean="0"/>
              <a:t>&lt;!DOCTYPE html&gt; </a:t>
            </a:r>
          </a:p>
          <a:p>
            <a:r>
              <a:rPr lang="en-US" dirty="0" smtClean="0"/>
              <a:t>&lt;html&gt;</a:t>
            </a:r>
          </a:p>
          <a:p>
            <a:r>
              <a:rPr lang="en-US" dirty="0" smtClean="0"/>
              <a:t> &lt;head&gt;</a:t>
            </a:r>
          </a:p>
          <a:p>
            <a:r>
              <a:rPr lang="en-US" dirty="0" smtClean="0"/>
              <a:t> &lt;title&gt;</a:t>
            </a:r>
            <a:r>
              <a:rPr lang="en-US" dirty="0" err="1" smtClean="0"/>
              <a:t>Centring</a:t>
            </a:r>
            <a:r>
              <a:rPr lang="en-US" dirty="0" smtClean="0"/>
              <a:t> Content Example&lt;/title&gt;</a:t>
            </a:r>
          </a:p>
          <a:p>
            <a:r>
              <a:rPr lang="en-US" dirty="0" smtClean="0"/>
              <a:t> &lt;/head&gt; </a:t>
            </a:r>
          </a:p>
          <a:p>
            <a:r>
              <a:rPr lang="en-US" dirty="0" smtClean="0"/>
              <a:t>&lt;body&gt; </a:t>
            </a:r>
          </a:p>
          <a:p>
            <a:r>
              <a:rPr lang="en-US" dirty="0" smtClean="0"/>
              <a:t>&lt;p&gt;This text is not in the center.&lt;/p&gt;</a:t>
            </a:r>
          </a:p>
          <a:p>
            <a:r>
              <a:rPr lang="en-US" dirty="0" smtClean="0"/>
              <a:t> &lt;center&gt; </a:t>
            </a:r>
          </a:p>
          <a:p>
            <a:r>
              <a:rPr lang="en-US" dirty="0" smtClean="0"/>
              <a:t>&lt;p&gt;This text is in the center.&lt;/p&gt;</a:t>
            </a:r>
          </a:p>
          <a:p>
            <a:r>
              <a:rPr lang="en-US" dirty="0" smtClean="0"/>
              <a:t> &lt;/center&gt;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Horizontal Lines</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10000"/>
          </a:bodyPr>
          <a:lstStyle/>
          <a:p>
            <a:r>
              <a:rPr lang="en-US" dirty="0" smtClean="0"/>
              <a:t>Horizontal lines are used to visually break up sections of a document. The </a:t>
            </a:r>
            <a:r>
              <a:rPr lang="en-US" b="1" dirty="0" smtClean="0"/>
              <a:t>&lt;hr&gt;</a:t>
            </a:r>
            <a:r>
              <a:rPr lang="en-US" dirty="0" smtClean="0"/>
              <a:t>tag creates a line from the current position in the document to the right margin and breaks the line accordingly.</a:t>
            </a:r>
          </a:p>
          <a:p>
            <a:r>
              <a:rPr lang="en-US" dirty="0" smtClean="0"/>
              <a:t>For example you may want to give a line between two paragraphs as in the given example below:</a:t>
            </a:r>
          </a:p>
          <a:p>
            <a:r>
              <a:rPr lang="en-US" dirty="0" smtClean="0"/>
              <a:t>Example</a:t>
            </a:r>
          </a:p>
          <a:p>
            <a:r>
              <a:rPr lang="en-US" dirty="0" smtClean="0"/>
              <a:t>&lt;!DOCTYPE html&gt;</a:t>
            </a:r>
          </a:p>
          <a:p>
            <a:r>
              <a:rPr lang="en-US" dirty="0" smtClean="0"/>
              <a:t> &lt;html&gt;</a:t>
            </a:r>
          </a:p>
          <a:p>
            <a:r>
              <a:rPr lang="en-US" dirty="0" smtClean="0"/>
              <a:t> &lt;head&gt; &lt;title&gt;Horizontal Line Example&lt;/title&gt; &lt;/head&gt; &lt;body&gt; </a:t>
            </a:r>
          </a:p>
          <a:p>
            <a:r>
              <a:rPr lang="en-US" dirty="0" smtClean="0"/>
              <a:t>&lt;p&gt;This is paragraph one and should be on top&lt;/p&gt; &lt;hr /&gt; </a:t>
            </a:r>
          </a:p>
          <a:p>
            <a:r>
              <a:rPr lang="en-US" dirty="0" smtClean="0"/>
              <a:t>&lt;p&gt;This is paragraph two and should be at bottom&lt;/p&gt;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Attributes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Attributes provide additional information about HTML elements.</a:t>
            </a:r>
          </a:p>
          <a:p>
            <a:r>
              <a:rPr lang="en-US" dirty="0" smtClean="0"/>
              <a:t>An attribute is used to define the characteristics of an HTML element and is placed inside the element's opening tag. All attributes are made up of two parts: a </a:t>
            </a:r>
            <a:r>
              <a:rPr lang="en-US" b="1" dirty="0" smtClean="0"/>
              <a:t>name</a:t>
            </a:r>
            <a:r>
              <a:rPr lang="en-US" dirty="0" smtClean="0"/>
              <a:t> and a </a:t>
            </a:r>
            <a:r>
              <a:rPr lang="en-US" b="1" dirty="0" smtClean="0"/>
              <a:t>value</a:t>
            </a:r>
            <a:r>
              <a:rPr lang="en-US" dirty="0" smtClean="0"/>
              <a:t>:</a:t>
            </a:r>
          </a:p>
          <a:p>
            <a:r>
              <a:rPr lang="en-US" dirty="0" smtClean="0"/>
              <a:t>The </a:t>
            </a:r>
            <a:r>
              <a:rPr lang="en-US" b="1" dirty="0" smtClean="0"/>
              <a:t>name</a:t>
            </a:r>
            <a:r>
              <a:rPr lang="en-US" dirty="0" smtClean="0"/>
              <a:t> is the property you want to set. For example, the paragraph &lt;p&gt; element in the example carries an attribute whose name is </a:t>
            </a:r>
            <a:r>
              <a:rPr lang="en-US" b="1" dirty="0" smtClean="0"/>
              <a:t>align</a:t>
            </a:r>
            <a:r>
              <a:rPr lang="en-US" dirty="0" smtClean="0"/>
              <a:t>, which you can use to indicate the alignment of paragraph on the page.</a:t>
            </a:r>
          </a:p>
          <a:p>
            <a:r>
              <a:rPr lang="en-US" dirty="0" smtClean="0"/>
              <a:t>The </a:t>
            </a:r>
            <a:r>
              <a:rPr lang="en-US" b="1" dirty="0" smtClean="0"/>
              <a:t>value</a:t>
            </a:r>
            <a:r>
              <a:rPr lang="en-US" dirty="0" smtClean="0"/>
              <a:t> is what you want the value of the property to be set and always put within quotations. The below example shows three possible values of align attribute: </a:t>
            </a:r>
            <a:r>
              <a:rPr lang="en-US" b="1" dirty="0" smtClean="0"/>
              <a:t>left, center</a:t>
            </a:r>
            <a:r>
              <a:rPr lang="en-US" dirty="0" smtClean="0"/>
              <a:t> and </a:t>
            </a:r>
            <a:r>
              <a:rPr lang="en-US" b="1" dirty="0" smtClean="0"/>
              <a:t>right</a:t>
            </a:r>
            <a:r>
              <a:rPr lang="en-US" dirty="0" smtClean="0"/>
              <a: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example</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pPr>
              <a:buNone/>
            </a:pPr>
            <a:r>
              <a:rPr lang="en-US" sz="2400" dirty="0" smtClean="0"/>
              <a:t>&lt;!DOCTYPE html&gt;</a:t>
            </a:r>
          </a:p>
          <a:p>
            <a:pPr>
              <a:buNone/>
            </a:pPr>
            <a:r>
              <a:rPr lang="en-US" sz="2400" dirty="0" smtClean="0"/>
              <a:t> &lt;html&gt; </a:t>
            </a:r>
          </a:p>
          <a:p>
            <a:pPr>
              <a:buNone/>
            </a:pPr>
            <a:r>
              <a:rPr lang="en-US" sz="2400" dirty="0" smtClean="0"/>
              <a:t>&lt;head&gt; </a:t>
            </a:r>
          </a:p>
          <a:p>
            <a:pPr>
              <a:buNone/>
            </a:pPr>
            <a:r>
              <a:rPr lang="en-US" sz="2400" dirty="0" smtClean="0"/>
              <a:t>&lt;title&gt;Align Attribute Example&lt;/title&gt; </a:t>
            </a:r>
          </a:p>
          <a:p>
            <a:pPr>
              <a:buNone/>
            </a:pPr>
            <a:r>
              <a:rPr lang="en-US" sz="2400" dirty="0" smtClean="0"/>
              <a:t>&lt;/head&gt;</a:t>
            </a:r>
          </a:p>
          <a:p>
            <a:pPr>
              <a:buNone/>
            </a:pPr>
            <a:r>
              <a:rPr lang="en-US" sz="2400" dirty="0" smtClean="0"/>
              <a:t> &lt;body&gt; </a:t>
            </a:r>
          </a:p>
          <a:p>
            <a:pPr>
              <a:buNone/>
            </a:pPr>
            <a:r>
              <a:rPr lang="en-US" sz="2400" dirty="0" smtClean="0"/>
              <a:t>&lt;p align="left"&gt;This is left aligned&lt;/p&gt; </a:t>
            </a:r>
          </a:p>
          <a:p>
            <a:pPr>
              <a:buNone/>
            </a:pPr>
            <a:r>
              <a:rPr lang="en-US" sz="2400" dirty="0" smtClean="0"/>
              <a:t>&lt;p align="center"&gt;This is center aligned&lt;/p&gt; </a:t>
            </a:r>
          </a:p>
          <a:p>
            <a:pPr>
              <a:buNone/>
            </a:pPr>
            <a:r>
              <a:rPr lang="en-US" sz="2400" dirty="0" smtClean="0"/>
              <a:t>&lt;p align="right"&gt;This is right aligned&lt;/p&gt; </a:t>
            </a:r>
          </a:p>
          <a:p>
            <a:pPr>
              <a:buNone/>
            </a:pPr>
            <a:r>
              <a:rPr lang="en-US" sz="2400" dirty="0" smtClean="0"/>
              <a:t>&lt;/body&gt; </a:t>
            </a:r>
          </a:p>
          <a:p>
            <a:pPr>
              <a:buNone/>
            </a:pPr>
            <a:r>
              <a:rPr lang="en-US" sz="2400" dirty="0" smtClean="0"/>
              <a:t>&lt;/html&gt;</a:t>
            </a:r>
            <a:endParaRPr lang="en-US" sz="2400"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107</a:t>
            </a:fld>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Formatting</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If you use a word processor, you must be familiar with the ability to make text bold, italicized, or underlined;</a:t>
            </a:r>
          </a:p>
          <a:p>
            <a:r>
              <a:rPr lang="en-US" b="1" dirty="0" smtClean="0"/>
              <a:t>Bold Text</a:t>
            </a:r>
          </a:p>
          <a:p>
            <a:r>
              <a:rPr lang="en-US" dirty="0" smtClean="0"/>
              <a:t>Anything that appears within </a:t>
            </a:r>
            <a:r>
              <a:rPr lang="en-US" b="1" dirty="0" smtClean="0"/>
              <a:t>&lt;b&gt;...&lt;/b&gt;</a:t>
            </a:r>
            <a:r>
              <a:rPr lang="en-US" dirty="0" smtClean="0"/>
              <a:t> element, is displayed in bold as shown below:</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&lt;!DOCTYPE html&gt;</a:t>
            </a:r>
          </a:p>
          <a:p>
            <a:r>
              <a:rPr lang="en-US" dirty="0" smtClean="0"/>
              <a:t> &lt;html&gt; </a:t>
            </a:r>
          </a:p>
          <a:p>
            <a:r>
              <a:rPr lang="en-US" dirty="0" smtClean="0"/>
              <a:t>&lt;head&gt;</a:t>
            </a:r>
          </a:p>
          <a:p>
            <a:r>
              <a:rPr lang="en-US" dirty="0" smtClean="0"/>
              <a:t> &lt;title&gt;Bold Text Example&lt;/title&gt;</a:t>
            </a:r>
          </a:p>
          <a:p>
            <a:r>
              <a:rPr lang="en-US" dirty="0" smtClean="0"/>
              <a:t> &lt;/head&gt;</a:t>
            </a:r>
          </a:p>
          <a:p>
            <a:r>
              <a:rPr lang="en-US" dirty="0" smtClean="0"/>
              <a:t> &lt;body&gt; </a:t>
            </a:r>
          </a:p>
          <a:p>
            <a:r>
              <a:rPr lang="en-US" dirty="0" smtClean="0"/>
              <a:t>&lt;p&gt;The following word uses a &lt;b&gt;bold&lt;/b&gt; typeface.&lt;/p&gt; </a:t>
            </a:r>
          </a:p>
          <a:p>
            <a:r>
              <a:rPr lang="en-US" dirty="0" smtClean="0"/>
              <a:t>&lt;/body&gt;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A URL will have the following format −</a:t>
            </a:r>
          </a:p>
          <a:p>
            <a:r>
              <a:rPr lang="en-US" b="1" dirty="0" smtClean="0"/>
              <a:t>protocol://hostname/other_information</a:t>
            </a:r>
          </a:p>
          <a:p>
            <a:r>
              <a:rPr lang="en-US" dirty="0" smtClean="0"/>
              <a:t>The protocol is followed by a colon, two slashes, and then the domain name. The domain name is the computer on which the resource is located.</a:t>
            </a:r>
          </a:p>
          <a:p>
            <a:r>
              <a:rPr lang="en-US" dirty="0" smtClean="0"/>
              <a:t>Examples</a:t>
            </a:r>
          </a:p>
          <a:p>
            <a:r>
              <a:rPr lang="en-US" b="1" dirty="0" smtClean="0"/>
              <a:t>ftp://www.webopedia.com/stuff.exe</a:t>
            </a:r>
            <a:r>
              <a:rPr lang="en-US" dirty="0" smtClean="0"/>
              <a:t> </a:t>
            </a:r>
            <a:r>
              <a:rPr lang="en-US" b="1" dirty="0" smtClean="0"/>
              <a:t/>
            </a:r>
            <a:br>
              <a:rPr lang="en-US" b="1" dirty="0" smtClean="0"/>
            </a:br>
            <a:r>
              <a:rPr lang="en-US" b="1" dirty="0" smtClean="0"/>
              <a:t>http://www.webopedia.com/index.html</a:t>
            </a:r>
            <a:endParaRPr lang="en-US" dirty="0" smtClean="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Italic Text</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smtClean="0"/>
              <a:t>Anything that appears within </a:t>
            </a:r>
            <a:r>
              <a:rPr lang="en-US" b="1" dirty="0" smtClean="0"/>
              <a:t>&lt;</a:t>
            </a:r>
            <a:r>
              <a:rPr lang="en-US" b="1" dirty="0" err="1" smtClean="0"/>
              <a:t>i</a:t>
            </a:r>
            <a:r>
              <a:rPr lang="en-US" b="1" dirty="0" smtClean="0"/>
              <a:t>&gt;...&lt;/</a:t>
            </a:r>
            <a:r>
              <a:rPr lang="en-US" b="1" dirty="0" err="1" smtClean="0"/>
              <a:t>i</a:t>
            </a:r>
            <a:r>
              <a:rPr lang="en-US" b="1" dirty="0" smtClean="0"/>
              <a:t>&gt;</a:t>
            </a:r>
            <a:r>
              <a:rPr lang="en-US" dirty="0" smtClean="0"/>
              <a:t> element is displayed in italicized as shown below:</a:t>
            </a:r>
          </a:p>
          <a:p>
            <a:r>
              <a:rPr lang="en-US" dirty="0" smtClean="0"/>
              <a:t>Example</a:t>
            </a:r>
          </a:p>
          <a:p>
            <a:r>
              <a:rPr lang="en-US" dirty="0" smtClean="0"/>
              <a:t>&lt;!DOCTYPE html&gt; </a:t>
            </a:r>
          </a:p>
          <a:p>
            <a:r>
              <a:rPr lang="en-US" dirty="0" smtClean="0"/>
              <a:t>&lt;html&gt; </a:t>
            </a:r>
          </a:p>
          <a:p>
            <a:r>
              <a:rPr lang="en-US" dirty="0" smtClean="0"/>
              <a:t>&lt;head&gt; </a:t>
            </a:r>
          </a:p>
          <a:p>
            <a:r>
              <a:rPr lang="en-US" dirty="0" smtClean="0"/>
              <a:t>&lt;title&gt;Italic Text Example&lt;/title&gt; </a:t>
            </a:r>
          </a:p>
          <a:p>
            <a:r>
              <a:rPr lang="en-US" dirty="0" smtClean="0"/>
              <a:t>&lt;/head&gt; </a:t>
            </a:r>
          </a:p>
          <a:p>
            <a:r>
              <a:rPr lang="en-US" dirty="0" smtClean="0"/>
              <a:t>&lt;body&gt; </a:t>
            </a:r>
          </a:p>
          <a:p>
            <a:r>
              <a:rPr lang="en-US" dirty="0" smtClean="0"/>
              <a:t>&lt;p&gt;The following word uses a &lt;</a:t>
            </a:r>
            <a:r>
              <a:rPr lang="en-US" dirty="0" err="1" smtClean="0"/>
              <a:t>i</a:t>
            </a:r>
            <a:r>
              <a:rPr lang="en-US" dirty="0" smtClean="0"/>
              <a:t>&gt;italicized&lt;/</a:t>
            </a:r>
            <a:r>
              <a:rPr lang="en-US" dirty="0" err="1" smtClean="0"/>
              <a:t>i</a:t>
            </a:r>
            <a:r>
              <a:rPr lang="en-US" dirty="0" smtClean="0"/>
              <a:t>&gt; typeface.&lt;/p&gt;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Underlined Text</a:t>
            </a:r>
          </a:p>
        </p:txBody>
      </p:sp>
      <p:sp>
        <p:nvSpPr>
          <p:cNvPr id="3" name="Content Placeholder 2"/>
          <p:cNvSpPr>
            <a:spLocks noGrp="1"/>
          </p:cNvSpPr>
          <p:nvPr>
            <p:ph idx="1"/>
          </p:nvPr>
        </p:nvSpPr>
        <p:spPr/>
        <p:txBody>
          <a:bodyPr>
            <a:normAutofit fontScale="85000" lnSpcReduction="10000"/>
          </a:bodyPr>
          <a:lstStyle/>
          <a:p>
            <a:r>
              <a:rPr lang="en-US" dirty="0" smtClean="0"/>
              <a:t>Anything that appears within </a:t>
            </a:r>
            <a:r>
              <a:rPr lang="en-US" b="1" dirty="0" smtClean="0"/>
              <a:t>&lt;u&gt;...&lt;/u&gt;</a:t>
            </a:r>
            <a:r>
              <a:rPr lang="en-US" dirty="0" smtClean="0"/>
              <a:t> element, is displayed with underline as shown below:</a:t>
            </a:r>
          </a:p>
          <a:p>
            <a:r>
              <a:rPr lang="en-US" dirty="0" smtClean="0"/>
              <a:t>Example</a:t>
            </a:r>
          </a:p>
          <a:p>
            <a:r>
              <a:rPr lang="en-US" dirty="0" smtClean="0"/>
              <a:t>&lt;!DOCTYPE html&gt; </a:t>
            </a:r>
          </a:p>
          <a:p>
            <a:r>
              <a:rPr lang="en-US" dirty="0" smtClean="0"/>
              <a:t>&lt;html&gt;</a:t>
            </a:r>
          </a:p>
          <a:p>
            <a:r>
              <a:rPr lang="en-US" dirty="0" smtClean="0"/>
              <a:t> &lt;head&gt; </a:t>
            </a:r>
          </a:p>
          <a:p>
            <a:r>
              <a:rPr lang="en-US" dirty="0" smtClean="0"/>
              <a:t>&lt;title&gt;Underlined Text Example&lt;/title&gt;</a:t>
            </a:r>
          </a:p>
          <a:p>
            <a:r>
              <a:rPr lang="en-US" dirty="0" smtClean="0"/>
              <a:t> &lt;/head&gt; </a:t>
            </a:r>
          </a:p>
          <a:p>
            <a:r>
              <a:rPr lang="en-US" dirty="0" smtClean="0"/>
              <a:t>&lt;body&gt; </a:t>
            </a:r>
          </a:p>
          <a:p>
            <a:r>
              <a:rPr lang="en-US" dirty="0" smtClean="0"/>
              <a:t>&lt;p&gt;The following word uses a &lt;u&gt;underlined&lt;/u&gt; typeface.&lt;/p&gt;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Strike Text</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Anything that appears within </a:t>
            </a:r>
            <a:r>
              <a:rPr lang="en-US" b="1" dirty="0" smtClean="0"/>
              <a:t>&lt;strike&gt;...&lt;/strike&gt;</a:t>
            </a:r>
            <a:r>
              <a:rPr lang="en-US" dirty="0" smtClean="0"/>
              <a:t> element is displayed with strikethrough, which is a thin line through the text as shown below:</a:t>
            </a:r>
          </a:p>
          <a:p>
            <a:r>
              <a:rPr lang="en-US" dirty="0" smtClean="0"/>
              <a:t>Example</a:t>
            </a:r>
          </a:p>
          <a:p>
            <a:r>
              <a:rPr lang="en-US" dirty="0" smtClean="0"/>
              <a:t>&lt;!DOCTYPE html&gt; </a:t>
            </a:r>
          </a:p>
          <a:p>
            <a:r>
              <a:rPr lang="en-US" dirty="0" smtClean="0"/>
              <a:t>&lt;html&gt;</a:t>
            </a:r>
          </a:p>
          <a:p>
            <a:r>
              <a:rPr lang="en-US" dirty="0" smtClean="0"/>
              <a:t> &lt;head&gt; &lt;title&gt;Strike Text Example&lt;/title&gt; &lt;/head&gt;</a:t>
            </a:r>
          </a:p>
          <a:p>
            <a:r>
              <a:rPr lang="en-US" dirty="0" smtClean="0"/>
              <a:t> &lt;body&gt; &lt;p&gt;The following word uses a &lt;strike&gt;strikethrough&lt;/strike&gt; typeface.&lt;/p&gt; </a:t>
            </a:r>
          </a:p>
          <a:p>
            <a:r>
              <a:rPr lang="en-US" dirty="0" smtClean="0"/>
              <a:t>&lt;/body&gt;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Superscript Text</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The content of a </a:t>
            </a:r>
            <a:r>
              <a:rPr lang="en-US" b="1" dirty="0" smtClean="0"/>
              <a:t>&lt;sup&gt;...&lt;/sup&gt;</a:t>
            </a:r>
            <a:r>
              <a:rPr lang="en-US" dirty="0" smtClean="0"/>
              <a:t> element is written in superscript; the font size used is the same size as the characters surrounding it but is displayed half a character's height above the other characters.</a:t>
            </a:r>
          </a:p>
          <a:p>
            <a:r>
              <a:rPr lang="en-US" dirty="0" smtClean="0"/>
              <a:t>Example</a:t>
            </a:r>
          </a:p>
          <a:p>
            <a:r>
              <a:rPr lang="en-US" dirty="0" smtClean="0"/>
              <a:t>&lt;!DOCTYPE html&gt; </a:t>
            </a:r>
          </a:p>
          <a:p>
            <a:r>
              <a:rPr lang="en-US" dirty="0" smtClean="0"/>
              <a:t>&lt;html&gt; </a:t>
            </a:r>
          </a:p>
          <a:p>
            <a:r>
              <a:rPr lang="en-US" dirty="0" smtClean="0"/>
              <a:t>&lt;head&gt; &lt;title&gt;Superscript Text Example&lt;/title&gt; &lt;/head&gt; </a:t>
            </a:r>
          </a:p>
          <a:p>
            <a:r>
              <a:rPr lang="en-US" dirty="0" smtClean="0"/>
              <a:t>&lt;body&gt; </a:t>
            </a:r>
          </a:p>
          <a:p>
            <a:r>
              <a:rPr lang="en-US" dirty="0" smtClean="0"/>
              <a:t>&lt;p&gt;The following word uses a &lt;sup&gt;superscript&lt;/sup&gt; typeface.&lt;/p&gt;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fontScale="90000"/>
          </a:bodyPr>
          <a:lstStyle/>
          <a:p>
            <a:r>
              <a:rPr lang="en-US" dirty="0" smtClean="0"/>
              <a:t>Subscript Text</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dirty="0" smtClean="0"/>
              <a:t>The content of a </a:t>
            </a:r>
            <a:r>
              <a:rPr lang="en-US" b="1" dirty="0" smtClean="0"/>
              <a:t>&lt;sub&gt;...&lt;/sub&gt;</a:t>
            </a:r>
            <a:r>
              <a:rPr lang="en-US" dirty="0" smtClean="0"/>
              <a:t> element is written in subscript; the font size used is the same as the characters surrounding it, but is displayed half a character's height beneath the other characters.</a:t>
            </a:r>
          </a:p>
          <a:p>
            <a:r>
              <a:rPr lang="en-US" dirty="0" smtClean="0"/>
              <a:t>Example</a:t>
            </a:r>
          </a:p>
          <a:p>
            <a:r>
              <a:rPr lang="en-US" dirty="0" smtClean="0"/>
              <a:t>&lt;!DOCTYPE html&gt; </a:t>
            </a:r>
          </a:p>
          <a:p>
            <a:r>
              <a:rPr lang="en-US" dirty="0" smtClean="0"/>
              <a:t>&lt;html&gt;</a:t>
            </a:r>
          </a:p>
          <a:p>
            <a:r>
              <a:rPr lang="en-US" dirty="0" smtClean="0"/>
              <a:t> &lt;head&gt; &lt;title&gt;Subscript Text Example&lt;/title&gt; &lt;/head&gt; </a:t>
            </a:r>
          </a:p>
          <a:p>
            <a:r>
              <a:rPr lang="en-US" dirty="0" smtClean="0"/>
              <a:t>&lt;body&gt; </a:t>
            </a:r>
          </a:p>
          <a:p>
            <a:r>
              <a:rPr lang="en-US" dirty="0" smtClean="0"/>
              <a:t>&lt;p&gt;The following word uses a &lt;sub&gt;subscript&lt;/sub&gt; typeface.&lt;/p&gt;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Marked Text</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pPr>
              <a:buNone/>
            </a:pPr>
            <a:endParaRPr lang="en-US" dirty="0" smtClean="0"/>
          </a:p>
          <a:p>
            <a:r>
              <a:rPr lang="en-US" dirty="0" smtClean="0"/>
              <a:t>Anything that appears with-in </a:t>
            </a:r>
            <a:r>
              <a:rPr lang="en-US" b="1" dirty="0" smtClean="0"/>
              <a:t>&lt;mark&gt;...&lt;/mark&gt;</a:t>
            </a:r>
            <a:r>
              <a:rPr lang="en-US" dirty="0" smtClean="0"/>
              <a:t> element, is displayed as marked with yellow ink.</a:t>
            </a:r>
          </a:p>
          <a:p>
            <a:r>
              <a:rPr lang="en-US" dirty="0" smtClean="0"/>
              <a:t>Example</a:t>
            </a:r>
          </a:p>
          <a:p>
            <a:r>
              <a:rPr lang="en-US" dirty="0" smtClean="0"/>
              <a:t>&lt;!DOCTYPE html&gt; </a:t>
            </a:r>
          </a:p>
          <a:p>
            <a:r>
              <a:rPr lang="en-US" dirty="0" smtClean="0"/>
              <a:t>&lt;html&gt; </a:t>
            </a:r>
          </a:p>
          <a:p>
            <a:r>
              <a:rPr lang="en-US" dirty="0" smtClean="0"/>
              <a:t>&lt;head&gt; &lt;title&gt;Marked Text Example&lt;/title&gt; &lt;/head&gt; &lt;body&gt;</a:t>
            </a:r>
          </a:p>
          <a:p>
            <a:r>
              <a:rPr lang="en-US" dirty="0" smtClean="0"/>
              <a:t> &lt;p&gt;The following word has been &lt;mark&gt;marked&lt;/mark&gt; with yellow&lt;/p&gt; </a:t>
            </a:r>
          </a:p>
          <a:p>
            <a:r>
              <a:rPr lang="en-US" dirty="0" smtClean="0"/>
              <a:t>&lt;/body&gt;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HTML Style Attribute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Setting the style of an HTML element, can be done with the </a:t>
            </a:r>
            <a:r>
              <a:rPr lang="en-US" b="1" dirty="0" smtClean="0"/>
              <a:t>style attribute</a:t>
            </a:r>
            <a:r>
              <a:rPr lang="en-US" dirty="0" smtClean="0"/>
              <a:t>.</a:t>
            </a:r>
          </a:p>
          <a:p>
            <a:r>
              <a:rPr lang="en-US" dirty="0" smtClean="0"/>
              <a:t>The HTML style attribute has the following </a:t>
            </a:r>
            <a:r>
              <a:rPr lang="en-US" b="1" dirty="0" smtClean="0"/>
              <a:t>syntax</a:t>
            </a:r>
            <a:r>
              <a:rPr lang="en-US" dirty="0" smtClean="0"/>
              <a:t>:</a:t>
            </a:r>
          </a:p>
          <a:p>
            <a:r>
              <a:rPr lang="en-US" dirty="0" smtClean="0"/>
              <a:t>&lt;</a:t>
            </a:r>
            <a:r>
              <a:rPr lang="en-US" dirty="0" err="1" smtClean="0"/>
              <a:t>tagname</a:t>
            </a:r>
            <a:r>
              <a:rPr lang="en-US" dirty="0" smtClean="0"/>
              <a:t> style="</a:t>
            </a:r>
            <a:r>
              <a:rPr lang="en-US" i="1" dirty="0" err="1" smtClean="0"/>
              <a:t>property</a:t>
            </a:r>
            <a:r>
              <a:rPr lang="en-US" dirty="0" err="1" smtClean="0"/>
              <a:t>:</a:t>
            </a:r>
            <a:r>
              <a:rPr lang="en-US" i="1" dirty="0" err="1" smtClean="0"/>
              <a:t>value</a:t>
            </a:r>
            <a:r>
              <a:rPr lang="en-US" i="1" dirty="0" smtClean="0"/>
              <a:t>;</a:t>
            </a:r>
            <a:r>
              <a:rPr lang="en-US" dirty="0" smtClean="0"/>
              <a:t>"&gt;</a:t>
            </a:r>
          </a:p>
          <a:p>
            <a:r>
              <a:rPr lang="en-US" dirty="0" smtClean="0"/>
              <a:t>The </a:t>
            </a:r>
            <a:r>
              <a:rPr lang="en-US" b="1" i="1" dirty="0" smtClean="0"/>
              <a:t>property</a:t>
            </a:r>
            <a:r>
              <a:rPr lang="en-US" dirty="0" smtClean="0"/>
              <a:t> is a CSS property. The </a:t>
            </a:r>
            <a:r>
              <a:rPr lang="en-US" b="1" i="1" dirty="0" smtClean="0"/>
              <a:t>value</a:t>
            </a:r>
            <a:r>
              <a:rPr lang="en-US" dirty="0" smtClean="0"/>
              <a:t> is a CSS value.</a:t>
            </a:r>
          </a:p>
          <a:p>
            <a:r>
              <a:rPr lang="en-US" dirty="0" smtClean="0"/>
              <a:t>You will learn more about CSS later in this tutorial.</a:t>
            </a:r>
          </a:p>
          <a:p>
            <a:r>
              <a:rPr lang="en-US" dirty="0" smtClean="0"/>
              <a:t>HTML Background Color</a:t>
            </a:r>
          </a:p>
          <a:p>
            <a:r>
              <a:rPr lang="en-US" dirty="0" smtClean="0"/>
              <a:t>The </a:t>
            </a:r>
            <a:r>
              <a:rPr lang="en-US" b="1" dirty="0" smtClean="0"/>
              <a:t>background-color</a:t>
            </a:r>
            <a:r>
              <a:rPr lang="en-US" dirty="0" smtClean="0"/>
              <a:t> property defines the background color for an HTML element.</a:t>
            </a:r>
          </a:p>
          <a:p>
            <a:r>
              <a:rPr lang="en-US" dirty="0" smtClean="0"/>
              <a:t>This example sets the background color for a page to </a:t>
            </a:r>
            <a:r>
              <a:rPr lang="en-US" dirty="0" err="1" smtClean="0"/>
              <a:t>powderblue</a:t>
            </a:r>
            <a:r>
              <a:rPr lang="en-US" dirty="0" smtClean="0"/>
              <a: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Example</a:t>
            </a:r>
          </a:p>
          <a:p>
            <a:r>
              <a:rPr lang="en-US" dirty="0" smtClean="0"/>
              <a:t>&lt;body style="background-</a:t>
            </a:r>
            <a:r>
              <a:rPr lang="en-US" dirty="0" err="1" smtClean="0"/>
              <a:t>color:powderblue</a:t>
            </a:r>
            <a:r>
              <a:rPr lang="en-US" dirty="0" smtClean="0"/>
              <a:t>;"&gt;</a:t>
            </a:r>
            <a:br>
              <a:rPr lang="en-US" dirty="0" smtClean="0"/>
            </a:br>
            <a:r>
              <a:rPr lang="en-US" dirty="0" smtClean="0"/>
              <a:t/>
            </a:r>
            <a:br>
              <a:rPr lang="en-US" dirty="0" smtClean="0"/>
            </a:br>
            <a:r>
              <a:rPr lang="en-US" dirty="0" smtClean="0"/>
              <a:t>&lt;h1&gt;This is a heading&lt;/h1&gt;</a:t>
            </a:r>
            <a:br>
              <a:rPr lang="en-US" dirty="0" smtClean="0"/>
            </a:br>
            <a:r>
              <a:rPr lang="en-US" dirty="0" smtClean="0"/>
              <a:t>&lt;p&gt;This is a paragraph.&lt;/p&gt;</a:t>
            </a:r>
            <a:br>
              <a:rPr lang="en-US" dirty="0" smtClean="0"/>
            </a:br>
            <a:r>
              <a:rPr lang="en-US" dirty="0" smtClean="0"/>
              <a:t/>
            </a:r>
            <a:br>
              <a:rPr lang="en-US" dirty="0" smtClean="0"/>
            </a:br>
            <a:r>
              <a:rPr lang="en-US" dirty="0" smtClean="0"/>
              <a:t>&lt;/body&gt;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Text Color</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 </a:t>
            </a:r>
            <a:r>
              <a:rPr lang="en-US" b="1" dirty="0" smtClean="0"/>
              <a:t>color</a:t>
            </a:r>
            <a:r>
              <a:rPr lang="en-US" dirty="0" smtClean="0"/>
              <a:t> property defines the text color for an HTML element:</a:t>
            </a:r>
          </a:p>
          <a:p>
            <a:r>
              <a:rPr lang="en-US" dirty="0" smtClean="0"/>
              <a:t>Example</a:t>
            </a:r>
          </a:p>
          <a:p>
            <a:r>
              <a:rPr lang="en-US" dirty="0" smtClean="0"/>
              <a:t>&lt;h1 style="</a:t>
            </a:r>
            <a:r>
              <a:rPr lang="en-US" dirty="0" err="1" smtClean="0"/>
              <a:t>color:blue</a:t>
            </a:r>
            <a:r>
              <a:rPr lang="en-US" dirty="0" smtClean="0"/>
              <a:t>;"&gt;This is a heading&lt;/h1&gt;</a:t>
            </a:r>
            <a:br>
              <a:rPr lang="en-US" dirty="0" smtClean="0"/>
            </a:br>
            <a:r>
              <a:rPr lang="en-US" dirty="0" smtClean="0"/>
              <a:t>&lt;p style="</a:t>
            </a:r>
            <a:r>
              <a:rPr lang="en-US" dirty="0" err="1" smtClean="0"/>
              <a:t>color:red</a:t>
            </a:r>
            <a:r>
              <a:rPr lang="en-US" dirty="0" smtClean="0"/>
              <a:t>;"&gt;This is a paragraph.&lt;/p&gt;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HTML Images</a:t>
            </a:r>
            <a:endParaRPr lang="en-US" dirty="0"/>
          </a:p>
        </p:txBody>
      </p:sp>
      <p:sp>
        <p:nvSpPr>
          <p:cNvPr id="3" name="Content Placeholder 2"/>
          <p:cNvSpPr>
            <a:spLocks noGrp="1"/>
          </p:cNvSpPr>
          <p:nvPr>
            <p:ph idx="1"/>
          </p:nvPr>
        </p:nvSpPr>
        <p:spPr>
          <a:xfrm>
            <a:off x="457200" y="1371600"/>
            <a:ext cx="8229600" cy="4953000"/>
          </a:xfrm>
        </p:spPr>
        <p:txBody>
          <a:bodyPr>
            <a:normAutofit fontScale="77500" lnSpcReduction="20000"/>
          </a:bodyPr>
          <a:lstStyle/>
          <a:p>
            <a:r>
              <a:rPr lang="en-US" dirty="0" smtClean="0"/>
              <a:t>Images are very important to beautify as well as to depict many complex concepts in simple way on your web page.</a:t>
            </a:r>
          </a:p>
          <a:p>
            <a:r>
              <a:rPr lang="en-US" b="1" dirty="0" smtClean="0"/>
              <a:t>Insert Image</a:t>
            </a:r>
          </a:p>
          <a:p>
            <a:r>
              <a:rPr lang="en-US" dirty="0" smtClean="0"/>
              <a:t>You can insert any image in your web page by using </a:t>
            </a:r>
            <a:r>
              <a:rPr lang="en-US" b="1" dirty="0" smtClean="0"/>
              <a:t>&lt;</a:t>
            </a:r>
            <a:r>
              <a:rPr lang="en-US" b="1" dirty="0" err="1" smtClean="0"/>
              <a:t>img</a:t>
            </a:r>
            <a:r>
              <a:rPr lang="en-US" b="1" dirty="0" smtClean="0"/>
              <a:t>&gt;</a:t>
            </a:r>
            <a:r>
              <a:rPr lang="en-US" dirty="0" smtClean="0"/>
              <a:t> tag. Following is the simple syntax to use this tag.</a:t>
            </a:r>
            <a:endParaRPr lang="en-GB" sz="2800" dirty="0" smtClean="0"/>
          </a:p>
          <a:p>
            <a:r>
              <a:rPr lang="en-GB" sz="2800" b="1" dirty="0" smtClean="0"/>
              <a:t>&lt;</a:t>
            </a:r>
            <a:r>
              <a:rPr lang="en-GB" sz="2800" b="1" dirty="0" err="1" smtClean="0"/>
              <a:t>img</a:t>
            </a:r>
            <a:r>
              <a:rPr lang="en-GB" sz="2800" b="1" dirty="0" smtClean="0"/>
              <a:t> </a:t>
            </a:r>
            <a:r>
              <a:rPr lang="en-GB" sz="2800" b="1" dirty="0" err="1" smtClean="0"/>
              <a:t>src</a:t>
            </a:r>
            <a:r>
              <a:rPr lang="en-GB" sz="2800" b="1" dirty="0" smtClean="0"/>
              <a:t>="</a:t>
            </a:r>
            <a:r>
              <a:rPr lang="en-GB" sz="2800" b="1" i="1" dirty="0" err="1" smtClean="0"/>
              <a:t>url</a:t>
            </a:r>
            <a:r>
              <a:rPr lang="en-GB" sz="2800" b="1" dirty="0" smtClean="0"/>
              <a:t>" alt="</a:t>
            </a:r>
            <a:r>
              <a:rPr lang="en-GB" sz="2800" b="1" i="1" dirty="0" err="1" smtClean="0"/>
              <a:t>some_text</a:t>
            </a:r>
            <a:r>
              <a:rPr lang="en-GB" sz="2800" b="1" dirty="0" smtClean="0"/>
              <a:t>"&gt;</a:t>
            </a:r>
          </a:p>
          <a:p>
            <a:r>
              <a:rPr lang="en-GB" sz="2800" dirty="0" smtClean="0"/>
              <a:t>The </a:t>
            </a:r>
            <a:r>
              <a:rPr lang="en-GB" sz="2800" dirty="0" err="1" smtClean="0"/>
              <a:t>src</a:t>
            </a:r>
            <a:r>
              <a:rPr lang="en-GB" sz="2800" dirty="0" smtClean="0"/>
              <a:t> attribute specifies the URL (web address) of the image:</a:t>
            </a:r>
          </a:p>
          <a:p>
            <a:r>
              <a:rPr lang="en-GB" sz="2800" dirty="0" smtClean="0"/>
              <a:t>The alt attribute specifies an alternate text for an image, if the image cannot be displayed.</a:t>
            </a:r>
          </a:p>
          <a:p>
            <a:r>
              <a:rPr lang="en-GB" sz="2800" dirty="0" smtClean="0"/>
              <a:t>The alt attribute provides alternative information for an image if a user for some reason cannot view it (because of slow connection, an error in the </a:t>
            </a:r>
            <a:r>
              <a:rPr lang="en-GB" sz="2800" dirty="0" err="1" smtClean="0"/>
              <a:t>src</a:t>
            </a:r>
            <a:r>
              <a:rPr lang="en-GB" sz="2800" dirty="0" smtClean="0"/>
              <a:t> attribute, or if the user uses a screen reader).</a:t>
            </a:r>
          </a:p>
          <a:p>
            <a:r>
              <a:rPr lang="en-GB" sz="2800" dirty="0" smtClean="0"/>
              <a:t>If a browser cannot find an image, it will display the alt text:</a:t>
            </a:r>
            <a:endParaRPr lang="en-US" dirty="0" smtClean="0"/>
          </a:p>
          <a:p>
            <a:r>
              <a:rPr lang="en-US" dirty="0" smtClean="0"/>
              <a:t>The &lt;</a:t>
            </a:r>
            <a:r>
              <a:rPr lang="en-US" dirty="0" err="1" smtClean="0"/>
              <a:t>img</a:t>
            </a:r>
            <a:r>
              <a:rPr lang="en-US" dirty="0" smtClean="0"/>
              <a:t>&gt; tag has no closing tag.</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Website?</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Website is </a:t>
            </a:r>
            <a:r>
              <a:rPr lang="en-US" dirty="0"/>
              <a:t>a collection of various pages written in HTML markup </a:t>
            </a:r>
            <a:r>
              <a:rPr lang="en-US" dirty="0" smtClean="0"/>
              <a:t>language. </a:t>
            </a:r>
            <a:r>
              <a:rPr lang="en-US" dirty="0"/>
              <a:t>Similarly, there are millions of websites available on the web.</a:t>
            </a:r>
          </a:p>
          <a:p>
            <a:r>
              <a:rPr lang="en-US" dirty="0"/>
              <a:t>Each page available on the website is called a </a:t>
            </a:r>
            <a:r>
              <a:rPr lang="en-US" i="1" dirty="0"/>
              <a:t>web page</a:t>
            </a:r>
            <a:r>
              <a:rPr lang="en-US" dirty="0"/>
              <a:t> and first page of any website is called </a:t>
            </a:r>
            <a:r>
              <a:rPr lang="en-US" b="1" i="1" dirty="0"/>
              <a:t>home page</a:t>
            </a:r>
            <a:r>
              <a:rPr lang="en-US" b="1" dirty="0"/>
              <a:t> </a:t>
            </a:r>
            <a:r>
              <a:rPr lang="en-US" dirty="0"/>
              <a:t>for that </a:t>
            </a:r>
            <a:r>
              <a:rPr lang="en-US" dirty="0" smtClean="0"/>
              <a:t>site.</a:t>
            </a:r>
          </a:p>
          <a:p>
            <a:r>
              <a:rPr lang="en-GB" b="1" dirty="0" smtClean="0"/>
              <a:t>Home page:- </a:t>
            </a:r>
            <a:r>
              <a:rPr lang="en-GB" dirty="0" smtClean="0"/>
              <a:t>the main page that all of the pages on a particular Web site are organized around and link back to.</a:t>
            </a:r>
          </a:p>
          <a:p>
            <a:r>
              <a:rPr lang="en-US" b="1" dirty="0" smtClean="0"/>
              <a:t>Web Page:</a:t>
            </a:r>
          </a:p>
          <a:p>
            <a:pPr marL="609600" indent="-609600">
              <a:buNone/>
            </a:pPr>
            <a:r>
              <a:rPr lang="en-US" b="1" dirty="0" smtClean="0"/>
              <a:t>	</a:t>
            </a:r>
            <a:r>
              <a:rPr lang="en-US" dirty="0" smtClean="0"/>
              <a:t>A mixture of text, graphics, sound and animation in the HTML format, to make information accessible in a easy to understand format using the Internet.</a:t>
            </a:r>
          </a:p>
          <a:p>
            <a:endParaRPr lang="en-US" dirty="0" smtClean="0"/>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smtClean="0"/>
              <a:t>To try following example, let's keep our HTML file test.htm and image file test.png in the same directory:</a:t>
            </a:r>
          </a:p>
          <a:p>
            <a:r>
              <a:rPr lang="en-US" dirty="0" smtClean="0"/>
              <a:t>&lt;!DOCTYPE html&gt;</a:t>
            </a:r>
          </a:p>
          <a:p>
            <a:r>
              <a:rPr lang="en-US" dirty="0" smtClean="0"/>
              <a:t> &lt;html&gt;</a:t>
            </a:r>
          </a:p>
          <a:p>
            <a:r>
              <a:rPr lang="en-US" dirty="0" smtClean="0"/>
              <a:t> &lt;head&gt;</a:t>
            </a:r>
          </a:p>
          <a:p>
            <a:r>
              <a:rPr lang="en-US" dirty="0" smtClean="0"/>
              <a:t> &lt;title&gt;Using Image in Webpage&lt;/title&gt;</a:t>
            </a:r>
          </a:p>
          <a:p>
            <a:r>
              <a:rPr lang="en-US" dirty="0" smtClean="0"/>
              <a:t> &lt;/head&gt; </a:t>
            </a:r>
          </a:p>
          <a:p>
            <a:r>
              <a:rPr lang="en-US" dirty="0" smtClean="0"/>
              <a:t>&lt;body&gt; </a:t>
            </a:r>
          </a:p>
          <a:p>
            <a:r>
              <a:rPr lang="en-US" dirty="0" smtClean="0"/>
              <a:t>&lt;p&gt;Simple Image Insert&lt;/p&gt; </a:t>
            </a:r>
          </a:p>
          <a:p>
            <a:r>
              <a:rPr lang="en-US" dirty="0" smtClean="0"/>
              <a:t>&lt;</a:t>
            </a:r>
            <a:r>
              <a:rPr lang="en-US" dirty="0" err="1" smtClean="0"/>
              <a:t>img</a:t>
            </a:r>
            <a:r>
              <a:rPr lang="en-US" dirty="0" smtClean="0"/>
              <a:t> </a:t>
            </a:r>
            <a:r>
              <a:rPr lang="en-US" dirty="0" err="1" smtClean="0"/>
              <a:t>src</a:t>
            </a:r>
            <a:r>
              <a:rPr lang="en-US" dirty="0" smtClean="0"/>
              <a:t>="/html/images/test.png" alt="Test Image" /&gt;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Image Width/Height</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77500" lnSpcReduction="20000"/>
          </a:bodyPr>
          <a:lstStyle/>
          <a:p>
            <a:r>
              <a:rPr lang="en-US" dirty="0" smtClean="0"/>
              <a:t>You can set image width and height based on your requirement using </a:t>
            </a:r>
            <a:r>
              <a:rPr lang="en-US" b="1" dirty="0" err="1" smtClean="0"/>
              <a:t>width</a:t>
            </a:r>
            <a:r>
              <a:rPr lang="en-US" dirty="0" err="1" smtClean="0"/>
              <a:t>and</a:t>
            </a:r>
            <a:r>
              <a:rPr lang="en-US" dirty="0" smtClean="0"/>
              <a:t> </a:t>
            </a:r>
            <a:r>
              <a:rPr lang="en-US" b="1" dirty="0" smtClean="0"/>
              <a:t>height</a:t>
            </a:r>
            <a:r>
              <a:rPr lang="en-US" dirty="0" smtClean="0"/>
              <a:t> attributes. You can specify width and height of the image in terms of either pixels or percentage of its actual size.</a:t>
            </a:r>
          </a:p>
          <a:p>
            <a:r>
              <a:rPr lang="en-US" dirty="0" smtClean="0"/>
              <a:t>Example</a:t>
            </a:r>
          </a:p>
          <a:p>
            <a:r>
              <a:rPr lang="en-US" dirty="0" smtClean="0"/>
              <a:t>&lt;!DOCTYPE html&gt; </a:t>
            </a:r>
          </a:p>
          <a:p>
            <a:r>
              <a:rPr lang="en-US" dirty="0" smtClean="0"/>
              <a:t>&lt;html&gt; </a:t>
            </a:r>
          </a:p>
          <a:p>
            <a:r>
              <a:rPr lang="en-US" dirty="0" smtClean="0"/>
              <a:t>&lt;head&gt; </a:t>
            </a:r>
          </a:p>
          <a:p>
            <a:r>
              <a:rPr lang="en-US" dirty="0" smtClean="0"/>
              <a:t>&lt;title&gt;Set Image Width and Height&lt;/title&gt;</a:t>
            </a:r>
          </a:p>
          <a:p>
            <a:r>
              <a:rPr lang="en-US" dirty="0" smtClean="0"/>
              <a:t> &lt;/head&gt;</a:t>
            </a:r>
          </a:p>
          <a:p>
            <a:r>
              <a:rPr lang="en-US" dirty="0" smtClean="0"/>
              <a:t>&lt;body&gt; </a:t>
            </a:r>
          </a:p>
          <a:p>
            <a:r>
              <a:rPr lang="en-US" dirty="0" smtClean="0"/>
              <a:t>&lt;p&gt;Setting image width and height&lt;/p&gt; </a:t>
            </a:r>
          </a:p>
          <a:p>
            <a:r>
              <a:rPr lang="en-US" dirty="0" smtClean="0"/>
              <a:t>&lt;</a:t>
            </a:r>
            <a:r>
              <a:rPr lang="en-US" dirty="0" err="1" smtClean="0"/>
              <a:t>img</a:t>
            </a:r>
            <a:r>
              <a:rPr lang="en-US" dirty="0" smtClean="0"/>
              <a:t> </a:t>
            </a:r>
            <a:r>
              <a:rPr lang="en-US" dirty="0" err="1" smtClean="0"/>
              <a:t>src</a:t>
            </a:r>
            <a:r>
              <a:rPr lang="en-US" dirty="0" smtClean="0"/>
              <a:t>="/html/images/test.png" alt="Test Image" width="150" height="100"/&gt;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Image Border</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10000"/>
          </a:bodyPr>
          <a:lstStyle/>
          <a:p>
            <a:r>
              <a:rPr lang="en-US" dirty="0" smtClean="0"/>
              <a:t>By default image will have a border around it, you can specify border thickness in terms of pixels using </a:t>
            </a:r>
            <a:r>
              <a:rPr lang="en-US" b="1" dirty="0" smtClean="0"/>
              <a:t>border</a:t>
            </a:r>
            <a:r>
              <a:rPr lang="en-US" dirty="0" smtClean="0"/>
              <a:t> attribute. A thickness of 0 means, no border around the picture.</a:t>
            </a:r>
          </a:p>
          <a:p>
            <a:r>
              <a:rPr lang="en-US" dirty="0" smtClean="0"/>
              <a:t>Example</a:t>
            </a:r>
          </a:p>
          <a:p>
            <a:r>
              <a:rPr lang="en-US" dirty="0" smtClean="0"/>
              <a:t>&lt;!DOCTYPE html&gt; </a:t>
            </a:r>
          </a:p>
          <a:p>
            <a:r>
              <a:rPr lang="en-US" dirty="0" smtClean="0"/>
              <a:t>&lt;html&gt; </a:t>
            </a:r>
          </a:p>
          <a:p>
            <a:r>
              <a:rPr lang="en-US" dirty="0" smtClean="0"/>
              <a:t>&lt;head&gt; </a:t>
            </a:r>
          </a:p>
          <a:p>
            <a:r>
              <a:rPr lang="en-US" dirty="0" smtClean="0"/>
              <a:t>&lt;title&gt;Set Image Border&lt;/title&gt; </a:t>
            </a:r>
          </a:p>
          <a:p>
            <a:r>
              <a:rPr lang="en-US" dirty="0" smtClean="0"/>
              <a:t>&lt;/head&gt; </a:t>
            </a:r>
          </a:p>
          <a:p>
            <a:r>
              <a:rPr lang="en-US" dirty="0" smtClean="0"/>
              <a:t>&lt;body&gt;</a:t>
            </a:r>
          </a:p>
          <a:p>
            <a:r>
              <a:rPr lang="en-US" dirty="0" smtClean="0"/>
              <a:t> &lt;p&gt;Setting image Border&lt;/p&gt; </a:t>
            </a:r>
          </a:p>
          <a:p>
            <a:r>
              <a:rPr lang="en-US" dirty="0" smtClean="0"/>
              <a:t>&lt;</a:t>
            </a:r>
            <a:r>
              <a:rPr lang="en-US" dirty="0" err="1" smtClean="0"/>
              <a:t>img</a:t>
            </a:r>
            <a:r>
              <a:rPr lang="en-US" dirty="0" smtClean="0"/>
              <a:t> </a:t>
            </a:r>
            <a:r>
              <a:rPr lang="en-US" dirty="0" err="1" smtClean="0"/>
              <a:t>src</a:t>
            </a:r>
            <a:r>
              <a:rPr lang="en-US" dirty="0" smtClean="0"/>
              <a:t>="/html/images/test.png" alt="Test Image" border="3"/&gt;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Image Alignment</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dirty="0" smtClean="0"/>
              <a:t>By default image will align at the left side of the page, but you can use </a:t>
            </a:r>
            <a:r>
              <a:rPr lang="en-US" b="1" dirty="0" smtClean="0"/>
              <a:t>align </a:t>
            </a:r>
            <a:r>
              <a:rPr lang="en-US" dirty="0" smtClean="0"/>
              <a:t>attribute to set it in the center or right.</a:t>
            </a:r>
          </a:p>
          <a:p>
            <a:r>
              <a:rPr lang="en-US" dirty="0" smtClean="0"/>
              <a:t>Example</a:t>
            </a:r>
          </a:p>
          <a:p>
            <a:r>
              <a:rPr lang="en-US" dirty="0" smtClean="0"/>
              <a:t>&lt;!DOCTYPE html&gt;</a:t>
            </a:r>
          </a:p>
          <a:p>
            <a:r>
              <a:rPr lang="en-US" dirty="0" smtClean="0"/>
              <a:t> &lt;html&gt; </a:t>
            </a:r>
          </a:p>
          <a:p>
            <a:r>
              <a:rPr lang="en-US" dirty="0" smtClean="0"/>
              <a:t>&lt;head&gt; </a:t>
            </a:r>
          </a:p>
          <a:p>
            <a:r>
              <a:rPr lang="en-US" dirty="0" smtClean="0"/>
              <a:t>&lt;title&gt;Set Image Alignment&lt;/title&gt;</a:t>
            </a:r>
          </a:p>
          <a:p>
            <a:r>
              <a:rPr lang="en-US" dirty="0" smtClean="0"/>
              <a:t> &lt;/head&gt;</a:t>
            </a:r>
          </a:p>
          <a:p>
            <a:r>
              <a:rPr lang="en-US" dirty="0" smtClean="0"/>
              <a:t> &lt;body&gt; </a:t>
            </a:r>
          </a:p>
          <a:p>
            <a:r>
              <a:rPr lang="en-US" dirty="0" smtClean="0"/>
              <a:t>&lt;p&gt;Setting image Alignment&lt;/p&gt;</a:t>
            </a:r>
          </a:p>
          <a:p>
            <a:r>
              <a:rPr lang="en-US" dirty="0" smtClean="0"/>
              <a:t> &lt;</a:t>
            </a:r>
            <a:r>
              <a:rPr lang="en-US" dirty="0" err="1" smtClean="0"/>
              <a:t>img</a:t>
            </a:r>
            <a:r>
              <a:rPr lang="en-US" dirty="0" smtClean="0"/>
              <a:t> </a:t>
            </a:r>
            <a:r>
              <a:rPr lang="en-US" dirty="0" err="1" smtClean="0"/>
              <a:t>src</a:t>
            </a:r>
            <a:r>
              <a:rPr lang="en-US" dirty="0" smtClean="0"/>
              <a:t>="/html/images/test.png" alt="Test Image" border="3" align="right"/&gt;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Tables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The HTML tables allow web authors to arrange data like text, images, links, other tables, etc. into rows and columns of cells.</a:t>
            </a:r>
          </a:p>
          <a:p>
            <a:r>
              <a:rPr lang="en-US" dirty="0" smtClean="0"/>
              <a:t>The HTML tables are created using the </a:t>
            </a:r>
            <a:r>
              <a:rPr lang="en-US" b="1" dirty="0" smtClean="0"/>
              <a:t>&lt;table&gt;</a:t>
            </a:r>
            <a:r>
              <a:rPr lang="en-US" dirty="0" smtClean="0"/>
              <a:t> tag in which the </a:t>
            </a:r>
            <a:r>
              <a:rPr lang="en-US" b="1" dirty="0" smtClean="0"/>
              <a:t>&lt;</a:t>
            </a:r>
            <a:r>
              <a:rPr lang="en-US" b="1" dirty="0" err="1" smtClean="0"/>
              <a:t>tr</a:t>
            </a:r>
            <a:r>
              <a:rPr lang="en-US" b="1" dirty="0" smtClean="0"/>
              <a:t>&gt;</a:t>
            </a:r>
            <a:r>
              <a:rPr lang="en-US" dirty="0" smtClean="0"/>
              <a:t> tag is used to create table rows and </a:t>
            </a:r>
            <a:r>
              <a:rPr lang="en-US" b="1" dirty="0" smtClean="0"/>
              <a:t>&lt;td&gt;</a:t>
            </a:r>
            <a:r>
              <a:rPr lang="en-US" dirty="0" smtClean="0"/>
              <a:t> tag is used to create data cells.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r>
              <a:rPr lang="en-US" dirty="0" smtClean="0"/>
              <a:t>&lt;!DOCTYPE html&gt;</a:t>
            </a:r>
          </a:p>
          <a:p>
            <a:r>
              <a:rPr lang="en-US" dirty="0" smtClean="0"/>
              <a:t> &lt;html&gt; </a:t>
            </a:r>
          </a:p>
          <a:p>
            <a:r>
              <a:rPr lang="en-US" dirty="0" smtClean="0"/>
              <a:t>&lt;head&gt; </a:t>
            </a:r>
          </a:p>
          <a:p>
            <a:r>
              <a:rPr lang="en-US" dirty="0" smtClean="0"/>
              <a:t>&lt;title&gt;HTML Tables&lt;/title&gt; &lt;/head&gt; </a:t>
            </a:r>
          </a:p>
          <a:p>
            <a:r>
              <a:rPr lang="en-US" dirty="0" smtClean="0"/>
              <a:t>&lt;body&gt; </a:t>
            </a:r>
          </a:p>
          <a:p>
            <a:r>
              <a:rPr lang="en-US" dirty="0" smtClean="0"/>
              <a:t>&lt;table border="1"&gt; </a:t>
            </a:r>
          </a:p>
          <a:p>
            <a:r>
              <a:rPr lang="en-US" dirty="0" smtClean="0"/>
              <a:t>&lt;</a:t>
            </a:r>
            <a:r>
              <a:rPr lang="en-US" dirty="0" err="1" smtClean="0"/>
              <a:t>tr</a:t>
            </a:r>
            <a:r>
              <a:rPr lang="en-US" dirty="0" smtClean="0"/>
              <a:t>&gt; </a:t>
            </a:r>
          </a:p>
          <a:p>
            <a:r>
              <a:rPr lang="en-US" dirty="0" smtClean="0"/>
              <a:t>&lt;td&gt;Row 1, Column 1&lt;/td&gt; </a:t>
            </a:r>
          </a:p>
          <a:p>
            <a:r>
              <a:rPr lang="en-US" dirty="0" smtClean="0"/>
              <a:t>&lt;td&gt;Row 1, Column 2&lt;/td&gt; </a:t>
            </a:r>
          </a:p>
          <a:p>
            <a:r>
              <a:rPr lang="en-US" dirty="0" smtClean="0"/>
              <a:t>&lt;/</a:t>
            </a:r>
            <a:r>
              <a:rPr lang="en-US" dirty="0" err="1" smtClean="0"/>
              <a:t>tr</a:t>
            </a:r>
            <a:r>
              <a:rPr lang="en-US" dirty="0" smtClean="0"/>
              <a:t>&gt;</a:t>
            </a:r>
          </a:p>
          <a:p>
            <a:r>
              <a:rPr lang="en-US" dirty="0" smtClean="0"/>
              <a:t> &lt;</a:t>
            </a:r>
            <a:r>
              <a:rPr lang="en-US" dirty="0" err="1" smtClean="0"/>
              <a:t>tr</a:t>
            </a:r>
            <a:r>
              <a:rPr lang="en-US" dirty="0" smtClean="0"/>
              <a:t>&gt; </a:t>
            </a:r>
          </a:p>
          <a:p>
            <a:r>
              <a:rPr lang="en-US" dirty="0" smtClean="0"/>
              <a:t>&lt;td&gt;Row 2, Column 1&lt;/td&gt;</a:t>
            </a:r>
          </a:p>
          <a:p>
            <a:r>
              <a:rPr lang="en-US" dirty="0" smtClean="0"/>
              <a:t> &lt;td&gt;Row 2, Column 2&lt;/td&gt;</a:t>
            </a:r>
          </a:p>
          <a:p>
            <a:r>
              <a:rPr lang="en-US" dirty="0" smtClean="0"/>
              <a:t> &lt;/</a:t>
            </a:r>
            <a:r>
              <a:rPr lang="en-US" dirty="0" err="1" smtClean="0"/>
              <a:t>tr</a:t>
            </a:r>
            <a:r>
              <a:rPr lang="en-US" dirty="0" smtClean="0"/>
              <a:t>&gt; </a:t>
            </a:r>
          </a:p>
          <a:p>
            <a:r>
              <a:rPr lang="en-US" dirty="0" smtClean="0"/>
              <a:t>&lt;/table&gt;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125</a:t>
            </a:fld>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Here </a:t>
            </a:r>
            <a:r>
              <a:rPr lang="en-US" b="1" dirty="0" smtClean="0"/>
              <a:t>border</a:t>
            </a:r>
            <a:r>
              <a:rPr lang="en-US" dirty="0" smtClean="0"/>
              <a:t> is an attribute of &lt;table&gt; tag and it is used to put a border across all the cells. If you do not need a border then you can use border="0".</a:t>
            </a:r>
          </a:p>
          <a:p>
            <a:r>
              <a:rPr lang="en-US" b="1" dirty="0" smtClean="0"/>
              <a:t>Table Heading</a:t>
            </a:r>
          </a:p>
          <a:p>
            <a:r>
              <a:rPr lang="en-US" dirty="0" smtClean="0"/>
              <a:t>Table heading can be defined using </a:t>
            </a:r>
            <a:r>
              <a:rPr lang="en-US" b="1" dirty="0" smtClean="0"/>
              <a:t>&lt;</a:t>
            </a:r>
            <a:r>
              <a:rPr lang="en-US" b="1" dirty="0" err="1" smtClean="0"/>
              <a:t>th</a:t>
            </a:r>
            <a:r>
              <a:rPr lang="en-US" b="1" dirty="0" smtClean="0"/>
              <a:t>&gt;</a:t>
            </a:r>
            <a:r>
              <a:rPr lang="en-US" dirty="0" smtClean="0"/>
              <a:t> tag. This tag will be put to replace &lt;td&gt; tag, which is used to represent actual data cell. Normally you will put your top row as table heading as shown below, otherwise you can use &lt;</a:t>
            </a:r>
            <a:r>
              <a:rPr lang="en-US" dirty="0" err="1" smtClean="0"/>
              <a:t>th</a:t>
            </a:r>
            <a:r>
              <a:rPr lang="en-US" dirty="0" smtClean="0"/>
              <a:t>&gt; element in any row.</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&lt;!DOCTYPE html&gt; </a:t>
            </a:r>
          </a:p>
          <a:p>
            <a:r>
              <a:rPr lang="en-US" dirty="0" smtClean="0"/>
              <a:t>&lt;html&gt; </a:t>
            </a:r>
          </a:p>
          <a:p>
            <a:r>
              <a:rPr lang="en-US" dirty="0" smtClean="0"/>
              <a:t>&lt;head&gt; </a:t>
            </a:r>
          </a:p>
          <a:p>
            <a:r>
              <a:rPr lang="en-US" dirty="0" smtClean="0"/>
              <a:t>&lt;title&gt;HTML Table Header&lt;/title&gt; </a:t>
            </a:r>
          </a:p>
          <a:p>
            <a:r>
              <a:rPr lang="en-US" dirty="0" smtClean="0"/>
              <a:t>&lt;/head&gt;</a:t>
            </a:r>
          </a:p>
          <a:p>
            <a:r>
              <a:rPr lang="en-US" dirty="0" smtClean="0"/>
              <a:t> &lt;body&gt; </a:t>
            </a:r>
          </a:p>
          <a:p>
            <a:r>
              <a:rPr lang="en-US" dirty="0" smtClean="0"/>
              <a:t>&lt;table border="1"&gt; </a:t>
            </a:r>
          </a:p>
          <a:p>
            <a:r>
              <a:rPr lang="en-US" dirty="0" smtClean="0"/>
              <a:t>&lt;</a:t>
            </a:r>
            <a:r>
              <a:rPr lang="en-US" dirty="0" err="1" smtClean="0"/>
              <a:t>tr</a:t>
            </a:r>
            <a:r>
              <a:rPr lang="en-US" dirty="0" smtClean="0"/>
              <a:t>&gt; &lt;</a:t>
            </a:r>
            <a:r>
              <a:rPr lang="en-US" dirty="0" err="1" smtClean="0"/>
              <a:t>th</a:t>
            </a:r>
            <a:r>
              <a:rPr lang="en-US" dirty="0" smtClean="0"/>
              <a:t>&gt;Name&lt;/</a:t>
            </a:r>
            <a:r>
              <a:rPr lang="en-US" dirty="0" err="1" smtClean="0"/>
              <a:t>th</a:t>
            </a:r>
            <a:r>
              <a:rPr lang="en-US" dirty="0" smtClean="0"/>
              <a:t>&gt; </a:t>
            </a:r>
          </a:p>
          <a:p>
            <a:r>
              <a:rPr lang="en-US" dirty="0" smtClean="0"/>
              <a:t>&lt;</a:t>
            </a:r>
            <a:r>
              <a:rPr lang="en-US" dirty="0" err="1" smtClean="0"/>
              <a:t>th</a:t>
            </a:r>
            <a:r>
              <a:rPr lang="en-US" dirty="0" smtClean="0"/>
              <a:t>&gt;Salary&lt;/</a:t>
            </a:r>
            <a:r>
              <a:rPr lang="en-US" dirty="0" err="1" smtClean="0"/>
              <a:t>th</a:t>
            </a:r>
            <a:r>
              <a:rPr lang="en-US" dirty="0" smtClean="0"/>
              <a:t>&gt; &lt;/</a:t>
            </a:r>
            <a:r>
              <a:rPr lang="en-US" dirty="0" err="1" smtClean="0"/>
              <a:t>tr</a:t>
            </a:r>
            <a:r>
              <a:rPr lang="en-US" dirty="0" smtClean="0"/>
              <a:t>&gt; </a:t>
            </a:r>
          </a:p>
          <a:p>
            <a:r>
              <a:rPr lang="en-US" dirty="0" smtClean="0"/>
              <a:t>&lt;</a:t>
            </a:r>
            <a:r>
              <a:rPr lang="en-US" dirty="0" err="1" smtClean="0"/>
              <a:t>tr</a:t>
            </a:r>
            <a:r>
              <a:rPr lang="en-US" dirty="0" smtClean="0"/>
              <a:t>&gt; &lt;td&gt;</a:t>
            </a:r>
            <a:r>
              <a:rPr lang="en-US" dirty="0" err="1" smtClean="0"/>
              <a:t>Ramesh</a:t>
            </a:r>
            <a:r>
              <a:rPr lang="en-US" dirty="0" smtClean="0"/>
              <a:t> Raman&lt;/td&gt; </a:t>
            </a:r>
          </a:p>
          <a:p>
            <a:r>
              <a:rPr lang="en-US" dirty="0" smtClean="0"/>
              <a:t>&lt;td&gt;5000&lt;/td&gt; &lt;/</a:t>
            </a:r>
            <a:r>
              <a:rPr lang="en-US" dirty="0" err="1" smtClean="0"/>
              <a:t>tr</a:t>
            </a:r>
            <a:r>
              <a:rPr lang="en-US" dirty="0" smtClean="0"/>
              <a:t>&gt; </a:t>
            </a:r>
          </a:p>
          <a:p>
            <a:r>
              <a:rPr lang="en-US" dirty="0" smtClean="0"/>
              <a:t>&lt;</a:t>
            </a:r>
            <a:r>
              <a:rPr lang="en-US" dirty="0" err="1" smtClean="0"/>
              <a:t>tr</a:t>
            </a:r>
            <a:r>
              <a:rPr lang="en-US" dirty="0" smtClean="0"/>
              <a:t>&gt; &lt;td&gt;</a:t>
            </a:r>
            <a:r>
              <a:rPr lang="en-US" dirty="0" err="1" smtClean="0"/>
              <a:t>Shabbir</a:t>
            </a:r>
            <a:r>
              <a:rPr lang="en-US" dirty="0" smtClean="0"/>
              <a:t> Hussein&lt;/td&gt; </a:t>
            </a:r>
          </a:p>
          <a:p>
            <a:r>
              <a:rPr lang="en-US" dirty="0" smtClean="0"/>
              <a:t>&lt;td&gt;7000&lt;/td&gt; </a:t>
            </a:r>
          </a:p>
          <a:p>
            <a:r>
              <a:rPr lang="en-US" dirty="0" smtClean="0"/>
              <a:t>&lt;/</a:t>
            </a:r>
            <a:r>
              <a:rPr lang="en-US" dirty="0" err="1" smtClean="0"/>
              <a:t>tr</a:t>
            </a:r>
            <a:r>
              <a:rPr lang="en-US" dirty="0" smtClean="0"/>
              <a:t>&gt; </a:t>
            </a:r>
          </a:p>
          <a:p>
            <a:r>
              <a:rPr lang="en-US" dirty="0" smtClean="0"/>
              <a:t>&lt;/table&gt;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127</a:t>
            </a:fld>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dirty="0" err="1" smtClean="0"/>
              <a:t>Cellpadding</a:t>
            </a:r>
            <a:r>
              <a:rPr lang="en-US" sz="3100" dirty="0" smtClean="0"/>
              <a:t> and </a:t>
            </a:r>
            <a:r>
              <a:rPr lang="en-US" sz="3100" dirty="0" err="1" smtClean="0"/>
              <a:t>Cellspacing</a:t>
            </a:r>
            <a:r>
              <a:rPr lang="en-US" sz="3100" dirty="0" smtClean="0"/>
              <a:t> Attributes</a:t>
            </a:r>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There are two </a:t>
            </a:r>
            <a:r>
              <a:rPr lang="en-US" dirty="0" err="1" smtClean="0"/>
              <a:t>attribiutes</a:t>
            </a:r>
            <a:r>
              <a:rPr lang="en-US" dirty="0" smtClean="0"/>
              <a:t> called </a:t>
            </a:r>
            <a:r>
              <a:rPr lang="en-US" i="1" dirty="0" err="1" smtClean="0"/>
              <a:t>cellpadding</a:t>
            </a:r>
            <a:r>
              <a:rPr lang="en-US" dirty="0" smtClean="0"/>
              <a:t> and </a:t>
            </a:r>
            <a:r>
              <a:rPr lang="en-US" i="1" dirty="0" err="1" smtClean="0"/>
              <a:t>cellspacing</a:t>
            </a:r>
            <a:r>
              <a:rPr lang="en-US" dirty="0" smtClean="0"/>
              <a:t> which you will use to adjust the white space in your table cells. The </a:t>
            </a:r>
            <a:r>
              <a:rPr lang="en-US" dirty="0" err="1" smtClean="0"/>
              <a:t>cellspacing</a:t>
            </a:r>
            <a:r>
              <a:rPr lang="en-US" dirty="0" smtClean="0"/>
              <a:t> attribute defines the width of the border, while </a:t>
            </a:r>
            <a:r>
              <a:rPr lang="en-US" dirty="0" err="1" smtClean="0"/>
              <a:t>cellpadding</a:t>
            </a:r>
            <a:r>
              <a:rPr lang="en-US" dirty="0" smtClean="0"/>
              <a:t> represents the distance between cell borders and the content within a cell.</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128</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Colspan</a:t>
            </a:r>
            <a:r>
              <a:rPr lang="en-US" dirty="0" smtClean="0"/>
              <a:t> and </a:t>
            </a:r>
            <a:r>
              <a:rPr lang="en-US" dirty="0" err="1" smtClean="0"/>
              <a:t>Rowspan</a:t>
            </a:r>
            <a:r>
              <a:rPr lang="en-US" dirty="0" smtClean="0"/>
              <a:t> Attributes</a:t>
            </a:r>
            <a:br>
              <a:rPr lang="en-US" dirty="0" smtClean="0"/>
            </a:br>
            <a:endParaRPr lang="en-US" dirty="0"/>
          </a:p>
        </p:txBody>
      </p:sp>
      <p:sp>
        <p:nvSpPr>
          <p:cNvPr id="3" name="Content Placeholder 2"/>
          <p:cNvSpPr>
            <a:spLocks noGrp="1"/>
          </p:cNvSpPr>
          <p:nvPr>
            <p:ph idx="1"/>
          </p:nvPr>
        </p:nvSpPr>
        <p:spPr/>
        <p:txBody>
          <a:bodyPr/>
          <a:lstStyle/>
          <a:p>
            <a:r>
              <a:rPr lang="en-US" dirty="0" smtClean="0"/>
              <a:t>You will use </a:t>
            </a:r>
            <a:r>
              <a:rPr lang="en-US" b="1" dirty="0" err="1" smtClean="0"/>
              <a:t>colspan</a:t>
            </a:r>
            <a:r>
              <a:rPr lang="en-US" dirty="0" smtClean="0"/>
              <a:t> attribute if you want to merge two or more columns into a single column. Similar way you will use </a:t>
            </a:r>
            <a:r>
              <a:rPr lang="en-US" b="1" dirty="0" err="1" smtClean="0"/>
              <a:t>rowspan</a:t>
            </a:r>
            <a:r>
              <a:rPr lang="en-US" dirty="0" smtClean="0"/>
              <a:t> if you want to merge two or more rows.</a:t>
            </a:r>
          </a:p>
          <a:p>
            <a:r>
              <a:rPr lang="en-US" dirty="0" smtClean="0"/>
              <a:t>Example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129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Web Server?</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dirty="0" smtClean="0"/>
              <a:t>Every </a:t>
            </a:r>
            <a:r>
              <a:rPr lang="en-US" dirty="0"/>
              <a:t>Website sits on a computer known as a Web server. This server is always connected to the internet. Every Web server that is connected to the Internet is given a unique </a:t>
            </a:r>
            <a:r>
              <a:rPr lang="en-US" dirty="0" smtClean="0"/>
              <a:t>address.</a:t>
            </a:r>
            <a:endParaRPr lang="en-US" dirty="0"/>
          </a:p>
          <a:p>
            <a:r>
              <a:rPr lang="en-US" dirty="0"/>
              <a:t>When you register a Web address, also known as a domain name, such as tutorialspoint.com you have to specify the IP address of the Web server that will host the site</a:t>
            </a:r>
            <a:r>
              <a:rPr lang="en-US" dirty="0" smtClean="0"/>
              <a:t>.</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Cont. </a:t>
            </a:r>
            <a:endParaRPr lang="en-US" dirty="0"/>
          </a:p>
        </p:txBody>
      </p:sp>
      <p:sp>
        <p:nvSpPr>
          <p:cNvPr id="3" name="Content Placeholder 2"/>
          <p:cNvSpPr>
            <a:spLocks noGrp="1"/>
          </p:cNvSpPr>
          <p:nvPr>
            <p:ph idx="1"/>
          </p:nvPr>
        </p:nvSpPr>
        <p:spPr>
          <a:xfrm>
            <a:off x="457200" y="1600200"/>
            <a:ext cx="8229600" cy="4724400"/>
          </a:xfrm>
        </p:spPr>
        <p:txBody>
          <a:bodyPr>
            <a:normAutofit fontScale="77500" lnSpcReduction="20000"/>
          </a:bodyPr>
          <a:lstStyle/>
          <a:p>
            <a:r>
              <a:rPr lang="en-US" dirty="0" smtClean="0"/>
              <a:t>&lt;!DOCTYPE html&gt; &lt;html&gt; &lt;head&gt; </a:t>
            </a:r>
          </a:p>
          <a:p>
            <a:r>
              <a:rPr lang="en-US" dirty="0" smtClean="0"/>
              <a:t>&lt;title&gt;HTML Table </a:t>
            </a:r>
            <a:r>
              <a:rPr lang="en-US" dirty="0" err="1" smtClean="0"/>
              <a:t>Colspan</a:t>
            </a:r>
            <a:r>
              <a:rPr lang="en-US" dirty="0" smtClean="0"/>
              <a:t>/</a:t>
            </a:r>
            <a:r>
              <a:rPr lang="en-US" dirty="0" err="1" smtClean="0"/>
              <a:t>Rowspan</a:t>
            </a:r>
            <a:r>
              <a:rPr lang="en-US" dirty="0" smtClean="0"/>
              <a:t>&lt;/title&gt; </a:t>
            </a:r>
          </a:p>
          <a:p>
            <a:r>
              <a:rPr lang="en-US" dirty="0" smtClean="0"/>
              <a:t>&lt;/head&gt; </a:t>
            </a:r>
          </a:p>
          <a:p>
            <a:r>
              <a:rPr lang="en-US" dirty="0" smtClean="0"/>
              <a:t>&lt;body&gt; &lt;table border="1"&gt; </a:t>
            </a:r>
          </a:p>
          <a:p>
            <a:r>
              <a:rPr lang="en-US" dirty="0" smtClean="0"/>
              <a:t>&lt;</a:t>
            </a:r>
            <a:r>
              <a:rPr lang="en-US" dirty="0" err="1" smtClean="0"/>
              <a:t>tr</a:t>
            </a:r>
            <a:r>
              <a:rPr lang="en-US" dirty="0" smtClean="0"/>
              <a:t>&gt; &lt;</a:t>
            </a:r>
            <a:r>
              <a:rPr lang="en-US" dirty="0" err="1" smtClean="0"/>
              <a:t>th</a:t>
            </a:r>
            <a:r>
              <a:rPr lang="en-US" dirty="0" smtClean="0"/>
              <a:t>&gt;Column 1&lt;/</a:t>
            </a:r>
            <a:r>
              <a:rPr lang="en-US" dirty="0" err="1" smtClean="0"/>
              <a:t>th</a:t>
            </a:r>
            <a:r>
              <a:rPr lang="en-US" dirty="0" smtClean="0"/>
              <a:t>&gt;</a:t>
            </a:r>
          </a:p>
          <a:p>
            <a:r>
              <a:rPr lang="en-US" dirty="0" smtClean="0"/>
              <a:t> &lt;</a:t>
            </a:r>
            <a:r>
              <a:rPr lang="en-US" dirty="0" err="1" smtClean="0"/>
              <a:t>th</a:t>
            </a:r>
            <a:r>
              <a:rPr lang="en-US" dirty="0" smtClean="0"/>
              <a:t>&gt;Column 2&lt;/</a:t>
            </a:r>
            <a:r>
              <a:rPr lang="en-US" dirty="0" err="1" smtClean="0"/>
              <a:t>th</a:t>
            </a:r>
            <a:r>
              <a:rPr lang="en-US" dirty="0" smtClean="0"/>
              <a:t>&gt;</a:t>
            </a:r>
          </a:p>
          <a:p>
            <a:r>
              <a:rPr lang="en-US" dirty="0" smtClean="0"/>
              <a:t> &lt;</a:t>
            </a:r>
            <a:r>
              <a:rPr lang="en-US" dirty="0" err="1" smtClean="0"/>
              <a:t>th</a:t>
            </a:r>
            <a:r>
              <a:rPr lang="en-US" dirty="0" smtClean="0"/>
              <a:t>&gt;Column 3&lt;/</a:t>
            </a:r>
            <a:r>
              <a:rPr lang="en-US" dirty="0" err="1" smtClean="0"/>
              <a:t>th</a:t>
            </a:r>
            <a:r>
              <a:rPr lang="en-US" dirty="0" smtClean="0"/>
              <a:t>&gt; &lt;/</a:t>
            </a:r>
            <a:r>
              <a:rPr lang="en-US" dirty="0" err="1" smtClean="0"/>
              <a:t>tr</a:t>
            </a:r>
            <a:r>
              <a:rPr lang="en-US" dirty="0" smtClean="0"/>
              <a:t>&gt; </a:t>
            </a:r>
          </a:p>
          <a:p>
            <a:r>
              <a:rPr lang="en-US" dirty="0" smtClean="0"/>
              <a:t>&lt;</a:t>
            </a:r>
            <a:r>
              <a:rPr lang="en-US" dirty="0" err="1" smtClean="0"/>
              <a:t>tr</a:t>
            </a:r>
            <a:r>
              <a:rPr lang="en-US" dirty="0" smtClean="0"/>
              <a:t>&gt;&lt;td </a:t>
            </a:r>
            <a:r>
              <a:rPr lang="en-US" dirty="0" err="1" smtClean="0"/>
              <a:t>rowspan</a:t>
            </a:r>
            <a:r>
              <a:rPr lang="en-US" dirty="0" smtClean="0"/>
              <a:t>="2"&gt;Row 1 Cell 1&lt;/td&gt;</a:t>
            </a:r>
          </a:p>
          <a:p>
            <a:r>
              <a:rPr lang="en-US" dirty="0" smtClean="0"/>
              <a:t>&lt;td&gt;Row 1 Cell 2&lt;/td&gt;</a:t>
            </a:r>
          </a:p>
          <a:p>
            <a:r>
              <a:rPr lang="en-US" dirty="0" smtClean="0"/>
              <a:t>&lt;td&gt;Row 1 Cell 3&lt;/td&gt;&lt;/</a:t>
            </a:r>
            <a:r>
              <a:rPr lang="en-US" dirty="0" err="1" smtClean="0"/>
              <a:t>tr</a:t>
            </a:r>
            <a:r>
              <a:rPr lang="en-US" dirty="0" smtClean="0"/>
              <a:t>&gt; </a:t>
            </a:r>
          </a:p>
          <a:p>
            <a:r>
              <a:rPr lang="en-US" dirty="0" smtClean="0"/>
              <a:t>&lt;</a:t>
            </a:r>
            <a:r>
              <a:rPr lang="en-US" dirty="0" err="1" smtClean="0"/>
              <a:t>tr</a:t>
            </a:r>
            <a:r>
              <a:rPr lang="en-US" dirty="0" smtClean="0"/>
              <a:t>&gt;&lt;td&gt;Row 2 Cell 2&lt;/td&gt;</a:t>
            </a:r>
          </a:p>
          <a:p>
            <a:r>
              <a:rPr lang="en-US" dirty="0" smtClean="0"/>
              <a:t>&lt;td&gt;Row 2 Cell 3&lt;/td&gt;&lt;/</a:t>
            </a:r>
            <a:r>
              <a:rPr lang="en-US" dirty="0" err="1" smtClean="0"/>
              <a:t>tr</a:t>
            </a:r>
            <a:r>
              <a:rPr lang="en-US" dirty="0" smtClean="0"/>
              <a:t>&gt; </a:t>
            </a:r>
          </a:p>
          <a:p>
            <a:r>
              <a:rPr lang="en-US" dirty="0" smtClean="0"/>
              <a:t>&lt;</a:t>
            </a:r>
            <a:r>
              <a:rPr lang="en-US" dirty="0" err="1" smtClean="0"/>
              <a:t>tr</a:t>
            </a:r>
            <a:r>
              <a:rPr lang="en-US" dirty="0" smtClean="0"/>
              <a:t>&gt;&lt;td </a:t>
            </a:r>
            <a:r>
              <a:rPr lang="en-US" dirty="0" err="1" smtClean="0"/>
              <a:t>colspan</a:t>
            </a:r>
            <a:r>
              <a:rPr lang="en-US" dirty="0" smtClean="0"/>
              <a:t>="3"&gt;Row 3 Cell 1&lt;/td&gt;&lt;/</a:t>
            </a:r>
            <a:r>
              <a:rPr lang="en-US" dirty="0" err="1" smtClean="0"/>
              <a:t>tr</a:t>
            </a:r>
            <a:r>
              <a:rPr lang="en-US" dirty="0" smtClean="0"/>
              <a:t>&gt; </a:t>
            </a:r>
          </a:p>
          <a:p>
            <a:r>
              <a:rPr lang="en-US" dirty="0" smtClean="0"/>
              <a:t>&lt;/table&gt; </a:t>
            </a:r>
          </a:p>
          <a:p>
            <a:r>
              <a:rPr lang="en-US" dirty="0" smtClean="0"/>
              <a:t>&lt;/body&gt;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130</a:t>
            </a:fld>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77500" lnSpcReduction="20000"/>
          </a:bodyPr>
          <a:lstStyle/>
          <a:p>
            <a:r>
              <a:rPr lang="en-US" dirty="0" smtClean="0"/>
              <a:t>&lt;!DOCTYPE html&gt;</a:t>
            </a:r>
          </a:p>
          <a:p>
            <a:r>
              <a:rPr lang="en-US" dirty="0" smtClean="0"/>
              <a:t> &lt;html&gt; </a:t>
            </a:r>
          </a:p>
          <a:p>
            <a:r>
              <a:rPr lang="en-US" dirty="0" smtClean="0"/>
              <a:t>&lt;head&gt; </a:t>
            </a:r>
          </a:p>
          <a:p>
            <a:r>
              <a:rPr lang="en-US" dirty="0" smtClean="0"/>
              <a:t>&lt;title&gt;HTML Table </a:t>
            </a:r>
            <a:r>
              <a:rPr lang="en-US" dirty="0" err="1" smtClean="0"/>
              <a:t>Cellpadding</a:t>
            </a:r>
            <a:r>
              <a:rPr lang="en-US" dirty="0" smtClean="0"/>
              <a:t>&lt;/title&gt;</a:t>
            </a:r>
          </a:p>
          <a:p>
            <a:r>
              <a:rPr lang="en-US" dirty="0" smtClean="0"/>
              <a:t> &lt;/head&gt;</a:t>
            </a:r>
          </a:p>
          <a:p>
            <a:r>
              <a:rPr lang="en-US" dirty="0" smtClean="0"/>
              <a:t> &lt;body&gt; &lt;table border="1" </a:t>
            </a:r>
            <a:r>
              <a:rPr lang="en-US" dirty="0" err="1" smtClean="0"/>
              <a:t>cellpadding</a:t>
            </a:r>
            <a:r>
              <a:rPr lang="en-US" dirty="0" smtClean="0"/>
              <a:t>="5" </a:t>
            </a:r>
            <a:r>
              <a:rPr lang="en-US" dirty="0" err="1" smtClean="0"/>
              <a:t>cellspacing</a:t>
            </a:r>
            <a:r>
              <a:rPr lang="en-US" dirty="0" smtClean="0"/>
              <a:t>="5"&gt; </a:t>
            </a:r>
          </a:p>
          <a:p>
            <a:r>
              <a:rPr lang="en-US" dirty="0" smtClean="0"/>
              <a:t>&lt;</a:t>
            </a:r>
            <a:r>
              <a:rPr lang="en-US" dirty="0" err="1" smtClean="0"/>
              <a:t>tr</a:t>
            </a:r>
            <a:r>
              <a:rPr lang="en-US" dirty="0" smtClean="0"/>
              <a:t>&gt;</a:t>
            </a:r>
          </a:p>
          <a:p>
            <a:r>
              <a:rPr lang="en-US" dirty="0" smtClean="0"/>
              <a:t> &lt;</a:t>
            </a:r>
            <a:r>
              <a:rPr lang="en-US" dirty="0" err="1" smtClean="0"/>
              <a:t>th</a:t>
            </a:r>
            <a:r>
              <a:rPr lang="en-US" dirty="0" smtClean="0"/>
              <a:t>&gt;Name&lt;/</a:t>
            </a:r>
            <a:r>
              <a:rPr lang="en-US" dirty="0" err="1" smtClean="0"/>
              <a:t>th</a:t>
            </a:r>
            <a:r>
              <a:rPr lang="en-US" dirty="0" smtClean="0"/>
              <a:t>&gt; </a:t>
            </a:r>
          </a:p>
          <a:p>
            <a:r>
              <a:rPr lang="en-US" dirty="0" smtClean="0"/>
              <a:t>&lt;</a:t>
            </a:r>
            <a:r>
              <a:rPr lang="en-US" dirty="0" err="1" smtClean="0"/>
              <a:t>th</a:t>
            </a:r>
            <a:r>
              <a:rPr lang="en-US" dirty="0" smtClean="0"/>
              <a:t>&gt;Salary&lt;/</a:t>
            </a:r>
            <a:r>
              <a:rPr lang="en-US" dirty="0" err="1" smtClean="0"/>
              <a:t>th</a:t>
            </a:r>
            <a:r>
              <a:rPr lang="en-US" dirty="0" smtClean="0"/>
              <a:t>&gt; &lt;/</a:t>
            </a:r>
            <a:r>
              <a:rPr lang="en-US" dirty="0" err="1" smtClean="0"/>
              <a:t>tr</a:t>
            </a:r>
            <a:r>
              <a:rPr lang="en-US" dirty="0" smtClean="0"/>
              <a:t>&gt; </a:t>
            </a:r>
          </a:p>
          <a:p>
            <a:r>
              <a:rPr lang="en-US" dirty="0" smtClean="0"/>
              <a:t>&lt;</a:t>
            </a:r>
            <a:r>
              <a:rPr lang="en-US" dirty="0" err="1" smtClean="0"/>
              <a:t>tr</a:t>
            </a:r>
            <a:r>
              <a:rPr lang="en-US" dirty="0" smtClean="0"/>
              <a:t>&gt; &lt;td&gt;</a:t>
            </a:r>
            <a:r>
              <a:rPr lang="en-US" dirty="0" err="1" smtClean="0"/>
              <a:t>Ramesh</a:t>
            </a:r>
            <a:r>
              <a:rPr lang="en-US" dirty="0" smtClean="0"/>
              <a:t> Raman&lt;/td&gt; </a:t>
            </a:r>
          </a:p>
          <a:p>
            <a:r>
              <a:rPr lang="en-US" dirty="0" smtClean="0"/>
              <a:t>&lt;td&gt;5000&lt;/td&gt; &lt;/</a:t>
            </a:r>
            <a:r>
              <a:rPr lang="en-US" dirty="0" err="1" smtClean="0"/>
              <a:t>tr</a:t>
            </a:r>
            <a:r>
              <a:rPr lang="en-US" dirty="0" smtClean="0"/>
              <a:t>&gt; </a:t>
            </a:r>
          </a:p>
          <a:p>
            <a:r>
              <a:rPr lang="en-US" dirty="0" smtClean="0"/>
              <a:t>&lt;</a:t>
            </a:r>
            <a:r>
              <a:rPr lang="en-US" dirty="0" err="1" smtClean="0"/>
              <a:t>tr</a:t>
            </a:r>
            <a:r>
              <a:rPr lang="en-US" dirty="0" smtClean="0"/>
              <a:t>&gt; &lt;td&gt;</a:t>
            </a:r>
            <a:r>
              <a:rPr lang="en-US" dirty="0" err="1" smtClean="0"/>
              <a:t>Shabbir</a:t>
            </a:r>
            <a:r>
              <a:rPr lang="en-US" dirty="0" smtClean="0"/>
              <a:t> Hussein&lt;/td&gt; </a:t>
            </a:r>
          </a:p>
          <a:p>
            <a:r>
              <a:rPr lang="en-US" dirty="0" smtClean="0"/>
              <a:t>&lt;td&gt;7000&lt;/td&gt; &lt;/</a:t>
            </a:r>
            <a:r>
              <a:rPr lang="en-US" dirty="0" err="1" smtClean="0"/>
              <a:t>tr</a:t>
            </a:r>
            <a:r>
              <a:rPr lang="en-US" dirty="0" smtClean="0"/>
              <a:t>&gt;</a:t>
            </a:r>
          </a:p>
          <a:p>
            <a:r>
              <a:rPr lang="en-US" dirty="0" smtClean="0"/>
              <a:t> &lt;/table&gt;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131</a:t>
            </a:fld>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Tables Backgrounds</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You can set table background using one of the following two ways:</a:t>
            </a:r>
          </a:p>
          <a:p>
            <a:r>
              <a:rPr lang="en-US" b="1" dirty="0" err="1" smtClean="0"/>
              <a:t>bgcolor</a:t>
            </a:r>
            <a:r>
              <a:rPr lang="en-US" dirty="0" smtClean="0"/>
              <a:t> attribute - You can set background color for whole table or just for one cell.</a:t>
            </a:r>
          </a:p>
          <a:p>
            <a:r>
              <a:rPr lang="en-US" b="1" dirty="0" smtClean="0"/>
              <a:t>background</a:t>
            </a:r>
            <a:r>
              <a:rPr lang="en-US" dirty="0" smtClean="0"/>
              <a:t> attribute - You can set background image for whole table or just for one cell.</a:t>
            </a:r>
          </a:p>
          <a:p>
            <a:r>
              <a:rPr lang="en-US" dirty="0" smtClean="0"/>
              <a:t>You can also set border color also using </a:t>
            </a:r>
            <a:r>
              <a:rPr lang="en-US" b="1" dirty="0" err="1" smtClean="0"/>
              <a:t>bordercolor</a:t>
            </a:r>
            <a:r>
              <a:rPr lang="en-US" dirty="0" smtClean="0"/>
              <a:t> attribute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132</a:t>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62500" lnSpcReduction="20000"/>
          </a:bodyPr>
          <a:lstStyle/>
          <a:p>
            <a:r>
              <a:rPr lang="en-US" dirty="0" smtClean="0"/>
              <a:t>&lt;!DOCTYPE html&gt; </a:t>
            </a:r>
          </a:p>
          <a:p>
            <a:r>
              <a:rPr lang="en-US" dirty="0" smtClean="0"/>
              <a:t>&lt;html&gt; </a:t>
            </a:r>
          </a:p>
          <a:p>
            <a:r>
              <a:rPr lang="en-US" dirty="0" smtClean="0"/>
              <a:t>&lt;head&gt; </a:t>
            </a:r>
          </a:p>
          <a:p>
            <a:r>
              <a:rPr lang="en-US" dirty="0" smtClean="0"/>
              <a:t>&lt;title&gt;HTML Table Background&lt;/title&gt; </a:t>
            </a:r>
          </a:p>
          <a:p>
            <a:r>
              <a:rPr lang="en-US" dirty="0" smtClean="0"/>
              <a:t>&lt;/head&gt; </a:t>
            </a:r>
          </a:p>
          <a:p>
            <a:r>
              <a:rPr lang="en-US" dirty="0" smtClean="0"/>
              <a:t>&lt;body&gt;</a:t>
            </a:r>
          </a:p>
          <a:p>
            <a:r>
              <a:rPr lang="en-US" dirty="0" smtClean="0"/>
              <a:t> &lt;table border="1" </a:t>
            </a:r>
            <a:r>
              <a:rPr lang="en-US" dirty="0" err="1" smtClean="0"/>
              <a:t>bordercolor</a:t>
            </a:r>
            <a:r>
              <a:rPr lang="en-US" dirty="0" smtClean="0"/>
              <a:t>="green" </a:t>
            </a:r>
            <a:r>
              <a:rPr lang="en-US" dirty="0" err="1" smtClean="0"/>
              <a:t>bgcolor</a:t>
            </a:r>
            <a:r>
              <a:rPr lang="en-US" dirty="0" smtClean="0"/>
              <a:t>="yellow"&gt; &lt;</a:t>
            </a:r>
            <a:r>
              <a:rPr lang="en-US" dirty="0" err="1" smtClean="0"/>
              <a:t>tr</a:t>
            </a:r>
            <a:r>
              <a:rPr lang="en-US" dirty="0" smtClean="0"/>
              <a:t>&gt; &lt;</a:t>
            </a:r>
            <a:r>
              <a:rPr lang="en-US" dirty="0" err="1" smtClean="0"/>
              <a:t>th</a:t>
            </a:r>
            <a:r>
              <a:rPr lang="en-US" dirty="0" smtClean="0"/>
              <a:t>&gt;Column 1&lt;/</a:t>
            </a:r>
            <a:r>
              <a:rPr lang="en-US" dirty="0" err="1" smtClean="0"/>
              <a:t>th</a:t>
            </a:r>
            <a:r>
              <a:rPr lang="en-US" dirty="0" smtClean="0"/>
              <a:t>&gt;</a:t>
            </a:r>
          </a:p>
          <a:p>
            <a:r>
              <a:rPr lang="en-US" dirty="0" smtClean="0"/>
              <a:t> &lt;</a:t>
            </a:r>
            <a:r>
              <a:rPr lang="en-US" dirty="0" err="1" smtClean="0"/>
              <a:t>th</a:t>
            </a:r>
            <a:r>
              <a:rPr lang="en-US" dirty="0" smtClean="0"/>
              <a:t>&gt;Column 2&lt;/</a:t>
            </a:r>
            <a:r>
              <a:rPr lang="en-US" dirty="0" err="1" smtClean="0"/>
              <a:t>th</a:t>
            </a:r>
            <a:r>
              <a:rPr lang="en-US" dirty="0" smtClean="0"/>
              <a:t>&gt; </a:t>
            </a:r>
          </a:p>
          <a:p>
            <a:r>
              <a:rPr lang="en-US" dirty="0" smtClean="0"/>
              <a:t>&lt;</a:t>
            </a:r>
            <a:r>
              <a:rPr lang="en-US" dirty="0" err="1" smtClean="0"/>
              <a:t>th</a:t>
            </a:r>
            <a:r>
              <a:rPr lang="en-US" dirty="0" smtClean="0"/>
              <a:t>&gt;Column 3&lt;/</a:t>
            </a:r>
            <a:r>
              <a:rPr lang="en-US" dirty="0" err="1" smtClean="0"/>
              <a:t>th</a:t>
            </a:r>
            <a:r>
              <a:rPr lang="en-US" dirty="0" smtClean="0"/>
              <a:t>&gt; &lt;/</a:t>
            </a:r>
            <a:r>
              <a:rPr lang="en-US" dirty="0" err="1" smtClean="0"/>
              <a:t>tr</a:t>
            </a:r>
            <a:r>
              <a:rPr lang="en-US" dirty="0" smtClean="0"/>
              <a:t>&gt; </a:t>
            </a:r>
          </a:p>
          <a:p>
            <a:r>
              <a:rPr lang="en-US" dirty="0" smtClean="0"/>
              <a:t>&lt;</a:t>
            </a:r>
            <a:r>
              <a:rPr lang="en-US" dirty="0" err="1" smtClean="0"/>
              <a:t>tr</a:t>
            </a:r>
            <a:r>
              <a:rPr lang="en-US" dirty="0" smtClean="0"/>
              <a:t>&gt;&lt;td </a:t>
            </a:r>
            <a:r>
              <a:rPr lang="en-US" dirty="0" err="1" smtClean="0"/>
              <a:t>rowspan</a:t>
            </a:r>
            <a:r>
              <a:rPr lang="en-US" dirty="0" smtClean="0"/>
              <a:t>="2"&gt;Row 1 Cell 1&lt;/td&gt;</a:t>
            </a:r>
          </a:p>
          <a:p>
            <a:r>
              <a:rPr lang="en-US" dirty="0" smtClean="0"/>
              <a:t>&lt;td&gt;Row 1 Cell 2&lt;/td&gt;</a:t>
            </a:r>
          </a:p>
          <a:p>
            <a:r>
              <a:rPr lang="en-US" dirty="0" smtClean="0"/>
              <a:t>&lt;td&gt;Row 1 Cell 3&lt;/td&gt;&lt;/</a:t>
            </a:r>
            <a:r>
              <a:rPr lang="en-US" dirty="0" err="1" smtClean="0"/>
              <a:t>tr</a:t>
            </a:r>
            <a:r>
              <a:rPr lang="en-US" dirty="0" smtClean="0"/>
              <a:t>&gt; </a:t>
            </a:r>
          </a:p>
          <a:p>
            <a:r>
              <a:rPr lang="en-US" dirty="0" smtClean="0"/>
              <a:t>&lt;</a:t>
            </a:r>
            <a:r>
              <a:rPr lang="en-US" dirty="0" err="1" smtClean="0"/>
              <a:t>tr</a:t>
            </a:r>
            <a:r>
              <a:rPr lang="en-US" dirty="0" smtClean="0"/>
              <a:t>&gt;&lt;td&gt;Row 2 Cell 2&lt;/td&gt;</a:t>
            </a:r>
          </a:p>
          <a:p>
            <a:r>
              <a:rPr lang="en-US" dirty="0" smtClean="0"/>
              <a:t>&lt;td&gt;Row 2 Cell 3&lt;/td&gt;</a:t>
            </a:r>
          </a:p>
          <a:p>
            <a:r>
              <a:rPr lang="en-US" dirty="0" smtClean="0"/>
              <a:t>&lt;/</a:t>
            </a:r>
            <a:r>
              <a:rPr lang="en-US" dirty="0" err="1" smtClean="0"/>
              <a:t>tr</a:t>
            </a:r>
            <a:r>
              <a:rPr lang="en-US" dirty="0" smtClean="0"/>
              <a:t>&gt; </a:t>
            </a:r>
          </a:p>
          <a:p>
            <a:r>
              <a:rPr lang="en-US" dirty="0" smtClean="0"/>
              <a:t>&lt;</a:t>
            </a:r>
            <a:r>
              <a:rPr lang="en-US" dirty="0" err="1" smtClean="0"/>
              <a:t>tr</a:t>
            </a:r>
            <a:r>
              <a:rPr lang="en-US" dirty="0" smtClean="0"/>
              <a:t>&gt;&lt;td </a:t>
            </a:r>
            <a:r>
              <a:rPr lang="en-US" dirty="0" err="1" smtClean="0"/>
              <a:t>colspan</a:t>
            </a:r>
            <a:r>
              <a:rPr lang="en-US" dirty="0" smtClean="0"/>
              <a:t>="3"&gt;Row 3 Cell 1&lt;/td&gt;&lt;/</a:t>
            </a:r>
            <a:r>
              <a:rPr lang="en-US" dirty="0" err="1" smtClean="0"/>
              <a:t>tr</a:t>
            </a:r>
            <a:r>
              <a:rPr lang="en-US" dirty="0" smtClean="0"/>
              <a:t>&gt;</a:t>
            </a:r>
          </a:p>
          <a:p>
            <a:r>
              <a:rPr lang="en-US" dirty="0" smtClean="0"/>
              <a:t> &lt;/table&gt;</a:t>
            </a:r>
          </a:p>
          <a:p>
            <a:r>
              <a:rPr lang="en-US" dirty="0" smtClean="0"/>
              <a:t> &lt;/body&gt;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133</a:t>
            </a:fld>
            <a:endParaRPr 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Table Height and Width</a:t>
            </a:r>
            <a:br>
              <a:rPr lang="en-US" dirty="0" smtClean="0"/>
            </a:br>
            <a:endParaRPr lang="en-US" dirty="0"/>
          </a:p>
        </p:txBody>
      </p:sp>
      <p:sp>
        <p:nvSpPr>
          <p:cNvPr id="3" name="Content Placeholder 2"/>
          <p:cNvSpPr>
            <a:spLocks noGrp="1"/>
          </p:cNvSpPr>
          <p:nvPr>
            <p:ph idx="1"/>
          </p:nvPr>
        </p:nvSpPr>
        <p:spPr>
          <a:xfrm>
            <a:off x="457200" y="609600"/>
            <a:ext cx="8229600" cy="5715000"/>
          </a:xfrm>
        </p:spPr>
        <p:txBody>
          <a:bodyPr>
            <a:normAutofit fontScale="77500" lnSpcReduction="20000"/>
          </a:bodyPr>
          <a:lstStyle/>
          <a:p>
            <a:r>
              <a:rPr lang="en-US" dirty="0" smtClean="0"/>
              <a:t>You can set a table width and height using </a:t>
            </a:r>
            <a:r>
              <a:rPr lang="en-US" b="1" dirty="0" smtClean="0"/>
              <a:t>width</a:t>
            </a:r>
            <a:r>
              <a:rPr lang="en-US" dirty="0" smtClean="0"/>
              <a:t> and </a:t>
            </a:r>
            <a:r>
              <a:rPr lang="en-US" b="1" dirty="0" smtClean="0"/>
              <a:t>height</a:t>
            </a:r>
            <a:r>
              <a:rPr lang="en-US" dirty="0" smtClean="0"/>
              <a:t> </a:t>
            </a:r>
            <a:r>
              <a:rPr lang="en-US" dirty="0" err="1" smtClean="0"/>
              <a:t>attrubutes</a:t>
            </a:r>
            <a:r>
              <a:rPr lang="en-US" dirty="0" smtClean="0"/>
              <a:t>. You can specify table width or height in terms of pixels or in terms of percentage of available screen area.</a:t>
            </a:r>
          </a:p>
          <a:p>
            <a:r>
              <a:rPr lang="en-US" dirty="0" smtClean="0"/>
              <a:t>Example</a:t>
            </a:r>
          </a:p>
          <a:p>
            <a:r>
              <a:rPr lang="en-US" dirty="0" smtClean="0"/>
              <a:t>&lt;!DOCTYPE html&gt; </a:t>
            </a:r>
          </a:p>
          <a:p>
            <a:r>
              <a:rPr lang="en-US" dirty="0" smtClean="0"/>
              <a:t>&lt;html&gt; &lt;head&gt;</a:t>
            </a:r>
          </a:p>
          <a:p>
            <a:r>
              <a:rPr lang="en-US" dirty="0" smtClean="0"/>
              <a:t> &lt;title&gt;HTML Table Width/Height&lt;/title&gt;</a:t>
            </a:r>
          </a:p>
          <a:p>
            <a:r>
              <a:rPr lang="en-US" dirty="0" smtClean="0"/>
              <a:t> &lt;/head&gt;</a:t>
            </a:r>
          </a:p>
          <a:p>
            <a:r>
              <a:rPr lang="en-US" dirty="0" smtClean="0"/>
              <a:t> &lt;body&gt; &lt;table border="1" width="400" height="150"&gt; </a:t>
            </a:r>
          </a:p>
          <a:p>
            <a:r>
              <a:rPr lang="en-US" dirty="0" smtClean="0"/>
              <a:t>&lt;</a:t>
            </a:r>
            <a:r>
              <a:rPr lang="en-US" dirty="0" err="1" smtClean="0"/>
              <a:t>tr</a:t>
            </a:r>
            <a:r>
              <a:rPr lang="en-US" dirty="0" smtClean="0"/>
              <a:t>&gt;</a:t>
            </a:r>
          </a:p>
          <a:p>
            <a:r>
              <a:rPr lang="en-US" dirty="0" smtClean="0"/>
              <a:t> &lt;td&gt;Row 1, Column 1&lt;/td&gt; </a:t>
            </a:r>
          </a:p>
          <a:p>
            <a:r>
              <a:rPr lang="en-US" dirty="0" smtClean="0"/>
              <a:t>&lt;td&gt;Row 1, Column 2&lt;/td&gt; </a:t>
            </a:r>
          </a:p>
          <a:p>
            <a:r>
              <a:rPr lang="en-US" dirty="0" smtClean="0"/>
              <a:t>&lt;/</a:t>
            </a:r>
            <a:r>
              <a:rPr lang="en-US" dirty="0" err="1" smtClean="0"/>
              <a:t>tr</a:t>
            </a:r>
            <a:r>
              <a:rPr lang="en-US" dirty="0" smtClean="0"/>
              <a:t>&gt; </a:t>
            </a:r>
          </a:p>
          <a:p>
            <a:r>
              <a:rPr lang="en-US" dirty="0" smtClean="0"/>
              <a:t>&lt;</a:t>
            </a:r>
            <a:r>
              <a:rPr lang="en-US" dirty="0" err="1" smtClean="0"/>
              <a:t>tr</a:t>
            </a:r>
            <a:r>
              <a:rPr lang="en-US" dirty="0" smtClean="0"/>
              <a:t>&gt; </a:t>
            </a:r>
          </a:p>
          <a:p>
            <a:r>
              <a:rPr lang="en-US" dirty="0" smtClean="0"/>
              <a:t>&lt;td&gt;Row 2, Column 1&lt;/td&gt; </a:t>
            </a:r>
          </a:p>
          <a:p>
            <a:r>
              <a:rPr lang="en-US" dirty="0" smtClean="0"/>
              <a:t>&lt;td&gt;Row 2, Column 2&lt;/td&gt; </a:t>
            </a:r>
          </a:p>
          <a:p>
            <a:r>
              <a:rPr lang="en-US" dirty="0" smtClean="0"/>
              <a:t>&lt;/</a:t>
            </a:r>
            <a:r>
              <a:rPr lang="en-US" dirty="0" err="1" smtClean="0"/>
              <a:t>tr</a:t>
            </a:r>
            <a:r>
              <a:rPr lang="en-US" dirty="0" smtClean="0"/>
              <a:t>&gt;</a:t>
            </a:r>
          </a:p>
          <a:p>
            <a:r>
              <a:rPr lang="en-US" dirty="0" smtClean="0"/>
              <a:t> &lt;/table&gt; &lt;/body&gt;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134</a:t>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Lists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HTML offers web authors three ways for specifying lists of information. All lists must contain one or more list elements. Lists may contain:</a:t>
            </a:r>
          </a:p>
          <a:p>
            <a:r>
              <a:rPr lang="en-US" b="1" dirty="0" smtClean="0"/>
              <a:t>&lt;</a:t>
            </a:r>
            <a:r>
              <a:rPr lang="en-US" b="1" dirty="0" err="1" smtClean="0"/>
              <a:t>ul</a:t>
            </a:r>
            <a:r>
              <a:rPr lang="en-US" b="1" dirty="0" smtClean="0"/>
              <a:t>&gt;</a:t>
            </a:r>
            <a:r>
              <a:rPr lang="en-US" dirty="0" smtClean="0"/>
              <a:t> - An unordered list. This will list items using plain bullets.</a:t>
            </a:r>
          </a:p>
          <a:p>
            <a:r>
              <a:rPr lang="en-US" b="1" dirty="0" smtClean="0"/>
              <a:t>&lt;</a:t>
            </a:r>
            <a:r>
              <a:rPr lang="en-US" b="1" dirty="0" err="1" smtClean="0"/>
              <a:t>ol</a:t>
            </a:r>
            <a:r>
              <a:rPr lang="en-US" b="1" dirty="0" smtClean="0"/>
              <a:t>&gt;</a:t>
            </a:r>
            <a:r>
              <a:rPr lang="en-US" dirty="0" smtClean="0"/>
              <a:t> - An ordered list. This will use different schemes of numbers to list your items.</a:t>
            </a:r>
          </a:p>
          <a:p>
            <a:r>
              <a:rPr lang="en-US" b="1" dirty="0" smtClean="0"/>
              <a:t>&lt;dl&gt;</a:t>
            </a:r>
            <a:r>
              <a:rPr lang="en-US" dirty="0" smtClean="0"/>
              <a:t> - A definition list. This arranges your items in the same way as they are arranged in a dictionary.</a:t>
            </a:r>
          </a:p>
          <a:p>
            <a:r>
              <a:rPr lang="en-US" b="1" dirty="0" smtClean="0"/>
              <a:t>HTML Unordered Lists</a:t>
            </a:r>
          </a:p>
          <a:p>
            <a:r>
              <a:rPr lang="en-US" dirty="0" smtClean="0"/>
              <a:t>An unordered list is a collection of related items that have no special order or sequence. This list is created by using HTML </a:t>
            </a:r>
            <a:r>
              <a:rPr lang="en-US" b="1" dirty="0" smtClean="0"/>
              <a:t>&lt;</a:t>
            </a:r>
            <a:r>
              <a:rPr lang="en-US" b="1" dirty="0" err="1" smtClean="0"/>
              <a:t>ul</a:t>
            </a:r>
            <a:r>
              <a:rPr lang="en-US" b="1" dirty="0" smtClean="0"/>
              <a:t>&gt;</a:t>
            </a:r>
            <a:r>
              <a:rPr lang="en-US" dirty="0" smtClean="0"/>
              <a:t> tag. Each item in the list is marked with a bullet.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135</a:t>
            </a:fld>
            <a:endParaRPr 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dirty="0" smtClean="0"/>
              <a:t>&lt;!DOCTYPE html&gt;</a:t>
            </a:r>
          </a:p>
          <a:p>
            <a:r>
              <a:rPr lang="en-US" dirty="0" smtClean="0"/>
              <a:t> &lt;html&gt;</a:t>
            </a:r>
          </a:p>
          <a:p>
            <a:r>
              <a:rPr lang="en-US" dirty="0" smtClean="0"/>
              <a:t> &lt;head&gt;</a:t>
            </a:r>
          </a:p>
          <a:p>
            <a:r>
              <a:rPr lang="en-US" dirty="0" smtClean="0"/>
              <a:t> &lt;title&gt;HTML Unordered List&lt;/title&gt; </a:t>
            </a:r>
          </a:p>
          <a:p>
            <a:r>
              <a:rPr lang="en-US" dirty="0" smtClean="0"/>
              <a:t>&lt;/head&gt;</a:t>
            </a:r>
          </a:p>
          <a:p>
            <a:r>
              <a:rPr lang="en-US" dirty="0" smtClean="0"/>
              <a:t> &lt;body&gt; </a:t>
            </a:r>
          </a:p>
          <a:p>
            <a:r>
              <a:rPr lang="en-US" dirty="0" smtClean="0"/>
              <a:t>&lt;</a:t>
            </a:r>
            <a:r>
              <a:rPr lang="en-US" dirty="0" err="1" smtClean="0"/>
              <a:t>ul</a:t>
            </a:r>
            <a:r>
              <a:rPr lang="en-US" dirty="0" smtClean="0"/>
              <a:t>&gt;</a:t>
            </a:r>
          </a:p>
          <a:p>
            <a:r>
              <a:rPr lang="en-US" dirty="0" smtClean="0"/>
              <a:t> &lt;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ul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type Attribute</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lstStyle/>
          <a:p>
            <a:r>
              <a:rPr lang="en-US" dirty="0" smtClean="0"/>
              <a:t>You can use </a:t>
            </a:r>
            <a:r>
              <a:rPr lang="en-US" b="1" dirty="0" smtClean="0"/>
              <a:t>type</a:t>
            </a:r>
            <a:r>
              <a:rPr lang="en-US" dirty="0" smtClean="0"/>
              <a:t> attribute for &lt;</a:t>
            </a:r>
            <a:r>
              <a:rPr lang="en-US" dirty="0" err="1" smtClean="0"/>
              <a:t>ul</a:t>
            </a:r>
            <a:r>
              <a:rPr lang="en-US" dirty="0" smtClean="0"/>
              <a:t>&gt; tag to specify the type of bullet you like. By default it is a disc. </a:t>
            </a:r>
          </a:p>
          <a:p>
            <a:r>
              <a:rPr lang="en-US" dirty="0" smtClean="0"/>
              <a:t>Following are the possible options:</a:t>
            </a:r>
          </a:p>
          <a:p>
            <a:r>
              <a:rPr lang="en-US" dirty="0" smtClean="0"/>
              <a:t>&lt;</a:t>
            </a:r>
            <a:r>
              <a:rPr lang="en-US" dirty="0" err="1" smtClean="0"/>
              <a:t>ul</a:t>
            </a:r>
            <a:r>
              <a:rPr lang="en-US" dirty="0" smtClean="0"/>
              <a:t> type="square"&gt; </a:t>
            </a:r>
          </a:p>
          <a:p>
            <a:r>
              <a:rPr lang="en-US" dirty="0" smtClean="0"/>
              <a:t>&lt;</a:t>
            </a:r>
            <a:r>
              <a:rPr lang="en-US" dirty="0" err="1" smtClean="0"/>
              <a:t>ul</a:t>
            </a:r>
            <a:r>
              <a:rPr lang="en-US" dirty="0" smtClean="0"/>
              <a:t> type="disc"&gt; </a:t>
            </a:r>
          </a:p>
          <a:p>
            <a:r>
              <a:rPr lang="en-US" dirty="0" smtClean="0"/>
              <a:t>&lt;</a:t>
            </a:r>
            <a:r>
              <a:rPr lang="en-US" dirty="0" err="1" smtClean="0"/>
              <a:t>ul</a:t>
            </a:r>
            <a:r>
              <a:rPr lang="en-US" dirty="0" smtClean="0"/>
              <a:t> type="circle"&gt;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137</a:t>
            </a:fld>
            <a:endParaRPr 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smtClean="0"/>
              <a:t>Following is an example where we used &lt;</a:t>
            </a:r>
            <a:r>
              <a:rPr lang="en-US" dirty="0" err="1" smtClean="0"/>
              <a:t>ul</a:t>
            </a:r>
            <a:r>
              <a:rPr lang="en-US" dirty="0" smtClean="0"/>
              <a:t> type="square"&gt;</a:t>
            </a:r>
          </a:p>
          <a:p>
            <a:r>
              <a:rPr lang="en-US" dirty="0" smtClean="0"/>
              <a:t>&lt;!DOCTYPE html&gt;</a:t>
            </a:r>
          </a:p>
          <a:p>
            <a:r>
              <a:rPr lang="en-US" dirty="0" smtClean="0"/>
              <a:t> &lt;html&gt; </a:t>
            </a:r>
          </a:p>
          <a:p>
            <a:r>
              <a:rPr lang="en-US" dirty="0" smtClean="0"/>
              <a:t>&lt;head&gt; &lt;title&gt;HTML Unordered List&lt;/title&gt; </a:t>
            </a:r>
          </a:p>
          <a:p>
            <a:r>
              <a:rPr lang="en-US" dirty="0" smtClean="0"/>
              <a:t>&lt;/head&gt; </a:t>
            </a:r>
          </a:p>
          <a:p>
            <a:r>
              <a:rPr lang="en-US" dirty="0" smtClean="0"/>
              <a:t>&lt;body&gt; </a:t>
            </a:r>
          </a:p>
          <a:p>
            <a:r>
              <a:rPr lang="en-US" dirty="0" smtClean="0"/>
              <a:t>&lt;</a:t>
            </a:r>
            <a:r>
              <a:rPr lang="en-US" dirty="0" err="1" smtClean="0"/>
              <a:t>ul</a:t>
            </a:r>
            <a:r>
              <a:rPr lang="en-US" dirty="0" smtClean="0"/>
              <a:t> type="square"&gt;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a:t>
            </a:r>
          </a:p>
          <a:p>
            <a:r>
              <a:rPr lang="en-US" dirty="0" smtClean="0"/>
              <a:t> &lt;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ul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138</a:t>
            </a:fld>
            <a:endParaRPr 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524000"/>
            <a:ext cx="8229600" cy="4800600"/>
          </a:xfrm>
        </p:spPr>
        <p:txBody>
          <a:bodyPr>
            <a:normAutofit fontScale="85000" lnSpcReduction="20000"/>
          </a:bodyPr>
          <a:lstStyle/>
          <a:p>
            <a:r>
              <a:rPr lang="en-US" dirty="0" smtClean="0"/>
              <a:t>Following is an example where we used &lt;</a:t>
            </a:r>
            <a:r>
              <a:rPr lang="en-US" dirty="0" err="1" smtClean="0"/>
              <a:t>ul</a:t>
            </a:r>
            <a:r>
              <a:rPr lang="en-US" dirty="0" smtClean="0"/>
              <a:t> type="disc"&gt; :</a:t>
            </a:r>
          </a:p>
          <a:p>
            <a:r>
              <a:rPr lang="en-US" dirty="0" smtClean="0"/>
              <a:t>&lt;!DOCTYPE html&gt;</a:t>
            </a:r>
          </a:p>
          <a:p>
            <a:r>
              <a:rPr lang="en-US" dirty="0" smtClean="0"/>
              <a:t> &lt;html&gt; </a:t>
            </a:r>
          </a:p>
          <a:p>
            <a:r>
              <a:rPr lang="en-US" dirty="0" smtClean="0"/>
              <a:t>&lt;head&gt; &lt;title&gt;HTML Unordered List&lt;/title&gt;</a:t>
            </a:r>
          </a:p>
          <a:p>
            <a:r>
              <a:rPr lang="en-US" dirty="0" smtClean="0"/>
              <a:t> &lt;/head&gt; </a:t>
            </a:r>
          </a:p>
          <a:p>
            <a:r>
              <a:rPr lang="en-US" dirty="0" smtClean="0"/>
              <a:t>&lt;body&gt; </a:t>
            </a:r>
          </a:p>
          <a:p>
            <a:r>
              <a:rPr lang="en-US" dirty="0" smtClean="0"/>
              <a:t>&lt;</a:t>
            </a:r>
            <a:r>
              <a:rPr lang="en-US" dirty="0" err="1" smtClean="0"/>
              <a:t>ul</a:t>
            </a:r>
            <a:r>
              <a:rPr lang="en-US" dirty="0" smtClean="0"/>
              <a:t> type="disc"&gt;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a:t>
            </a:r>
          </a:p>
          <a:p>
            <a:r>
              <a:rPr lang="en-US" dirty="0" smtClean="0"/>
              <a:t> &lt;/</a:t>
            </a:r>
            <a:r>
              <a:rPr lang="en-US" dirty="0" err="1" smtClean="0"/>
              <a:t>ul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Web Browser?</a:t>
            </a:r>
            <a:br>
              <a:rPr lang="en-US" dirty="0" smtClean="0"/>
            </a:br>
            <a:endParaRPr lang="en-US" dirty="0"/>
          </a:p>
        </p:txBody>
      </p:sp>
      <p:sp>
        <p:nvSpPr>
          <p:cNvPr id="3" name="Content Placeholder 2"/>
          <p:cNvSpPr>
            <a:spLocks noGrp="1"/>
          </p:cNvSpPr>
          <p:nvPr>
            <p:ph idx="1"/>
          </p:nvPr>
        </p:nvSpPr>
        <p:spPr>
          <a:xfrm>
            <a:off x="457200" y="1143000"/>
            <a:ext cx="8229600" cy="4983163"/>
          </a:xfrm>
        </p:spPr>
        <p:txBody>
          <a:bodyPr>
            <a:normAutofit/>
          </a:bodyPr>
          <a:lstStyle/>
          <a:p>
            <a:r>
              <a:rPr lang="en-US" dirty="0" smtClean="0"/>
              <a:t>Web </a:t>
            </a:r>
            <a:r>
              <a:rPr lang="en-US" dirty="0"/>
              <a:t>Browsers are software installed on your PC. To access the Web you need a web browsers, such as Netscape Navigator, Microsoft Internet Explorer or Mozilla Firefox.</a:t>
            </a:r>
          </a:p>
          <a:p>
            <a:r>
              <a:rPr lang="en-US" dirty="0" smtClean="0"/>
              <a:t>Examples of  </a:t>
            </a:r>
            <a:r>
              <a:rPr lang="en-US" dirty="0"/>
              <a:t>Web </a:t>
            </a:r>
            <a:r>
              <a:rPr lang="en-US" dirty="0" smtClean="0"/>
              <a:t>browsers are:-</a:t>
            </a:r>
          </a:p>
          <a:p>
            <a:r>
              <a:rPr lang="en-US" dirty="0" smtClean="0"/>
              <a:t> </a:t>
            </a:r>
            <a:r>
              <a:rPr lang="en-US" dirty="0"/>
              <a:t>Explorer, Firefox, Chrome, Netscape, Opera, and Safari.</a:t>
            </a:r>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Following is an example where we used &lt;</a:t>
            </a:r>
            <a:r>
              <a:rPr lang="en-US" dirty="0" err="1" smtClean="0"/>
              <a:t>ul</a:t>
            </a:r>
            <a:r>
              <a:rPr lang="en-US" dirty="0" smtClean="0"/>
              <a:t> type="circle"&gt; :</a:t>
            </a:r>
          </a:p>
          <a:p>
            <a:r>
              <a:rPr lang="en-US" dirty="0" smtClean="0"/>
              <a:t>&lt;!DOCTYPE html&gt; </a:t>
            </a:r>
          </a:p>
          <a:p>
            <a:r>
              <a:rPr lang="en-US" dirty="0" smtClean="0"/>
              <a:t>&lt;html&gt;</a:t>
            </a:r>
          </a:p>
          <a:p>
            <a:r>
              <a:rPr lang="en-US" dirty="0" smtClean="0"/>
              <a:t> &lt;head&gt; &lt;title&gt;HTML Unordered List&lt;/title&gt; &lt;/head&gt; &lt;body&gt; </a:t>
            </a:r>
          </a:p>
          <a:p>
            <a:r>
              <a:rPr lang="en-US" dirty="0" smtClean="0"/>
              <a:t>&lt;</a:t>
            </a:r>
            <a:r>
              <a:rPr lang="en-US" dirty="0" err="1" smtClean="0"/>
              <a:t>ul</a:t>
            </a:r>
            <a:r>
              <a:rPr lang="en-US" dirty="0" smtClean="0"/>
              <a:t> type="circle"&gt; </a:t>
            </a:r>
          </a:p>
          <a:p>
            <a:r>
              <a:rPr lang="en-US" dirty="0" smtClean="0"/>
              <a:t>&lt;</a:t>
            </a:r>
            <a:r>
              <a:rPr lang="en-US" dirty="0" err="1" smtClean="0"/>
              <a:t>li</a:t>
            </a:r>
            <a:r>
              <a:rPr lang="en-US" dirty="0" smtClean="0"/>
              <a:t>&gt;Beetroot&lt;/</a:t>
            </a:r>
            <a:r>
              <a:rPr lang="en-US" dirty="0" err="1" smtClean="0"/>
              <a:t>li</a:t>
            </a:r>
            <a:r>
              <a:rPr lang="en-US" dirty="0" smtClean="0"/>
              <a:t>&gt;</a:t>
            </a:r>
          </a:p>
          <a:p>
            <a:r>
              <a:rPr lang="en-US" dirty="0" smtClean="0"/>
              <a:t> &lt;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a:t>
            </a:r>
          </a:p>
          <a:p>
            <a:r>
              <a:rPr lang="en-US" dirty="0" smtClean="0"/>
              <a:t> &lt;/</a:t>
            </a:r>
            <a:r>
              <a:rPr lang="en-US" dirty="0" err="1" smtClean="0"/>
              <a:t>ul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140</a:t>
            </a:fld>
            <a:endParaRPr 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Ordered Lists</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If you are required to put your items in a numbered list instead of bulleted then HTML ordered list will be used. This list is created by using </a:t>
            </a:r>
            <a:r>
              <a:rPr lang="en-US" b="1" dirty="0" smtClean="0"/>
              <a:t>&lt;</a:t>
            </a:r>
            <a:r>
              <a:rPr lang="en-US" b="1" dirty="0" err="1" smtClean="0"/>
              <a:t>ol</a:t>
            </a:r>
            <a:r>
              <a:rPr lang="en-US" b="1" dirty="0" smtClean="0"/>
              <a:t>&gt;</a:t>
            </a:r>
            <a:r>
              <a:rPr lang="en-US" dirty="0" smtClean="0"/>
              <a:t> tag. The numbering starts at one and is incremented by one for each successive ordered list element tagged with &lt;</a:t>
            </a:r>
            <a:r>
              <a:rPr lang="en-US" dirty="0" err="1" smtClean="0"/>
              <a:t>li</a:t>
            </a:r>
            <a:r>
              <a:rPr lang="en-US" dirty="0" smtClean="0"/>
              <a:t>&gt;.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dirty="0" smtClean="0"/>
              <a:t>&lt;!DOCTYPE html&gt;</a:t>
            </a:r>
          </a:p>
          <a:p>
            <a:r>
              <a:rPr lang="en-US" dirty="0" smtClean="0"/>
              <a:t> &lt;html&gt; </a:t>
            </a:r>
          </a:p>
          <a:p>
            <a:r>
              <a:rPr lang="en-US" dirty="0" smtClean="0"/>
              <a:t>&lt;head&gt; &lt;title&gt;HTML Ordered List&lt;/title&gt;</a:t>
            </a:r>
          </a:p>
          <a:p>
            <a:r>
              <a:rPr lang="en-US" dirty="0" smtClean="0"/>
              <a:t> &lt;/head&gt; </a:t>
            </a:r>
          </a:p>
          <a:p>
            <a:r>
              <a:rPr lang="en-US" dirty="0" smtClean="0"/>
              <a:t>&lt;body&gt; </a:t>
            </a:r>
          </a:p>
          <a:p>
            <a:r>
              <a:rPr lang="en-US" dirty="0" smtClean="0"/>
              <a:t>&lt;</a:t>
            </a:r>
            <a:r>
              <a:rPr lang="en-US" dirty="0" err="1" smtClean="0"/>
              <a:t>ol</a:t>
            </a:r>
            <a:r>
              <a:rPr lang="en-US" dirty="0" smtClean="0"/>
              <a:t>&gt;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a:t>
            </a:r>
          </a:p>
          <a:p>
            <a:r>
              <a:rPr lang="en-US" dirty="0" smtClean="0"/>
              <a:t> &lt;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type Attribute</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lstStyle/>
          <a:p>
            <a:r>
              <a:rPr lang="en-US" dirty="0" smtClean="0"/>
              <a:t>You can use </a:t>
            </a:r>
            <a:r>
              <a:rPr lang="en-US" b="1" dirty="0" smtClean="0"/>
              <a:t>type</a:t>
            </a:r>
            <a:r>
              <a:rPr lang="en-US" dirty="0" smtClean="0"/>
              <a:t> attribute for &lt;</a:t>
            </a:r>
            <a:r>
              <a:rPr lang="en-US" dirty="0" err="1" smtClean="0"/>
              <a:t>ol</a:t>
            </a:r>
            <a:r>
              <a:rPr lang="en-US" dirty="0" smtClean="0"/>
              <a:t>&gt; tag to specify the type of numbering you like. By default it is a number. Following are the possible options:</a:t>
            </a:r>
          </a:p>
          <a:p>
            <a:r>
              <a:rPr lang="en-US" dirty="0" smtClean="0"/>
              <a:t>&lt;</a:t>
            </a:r>
            <a:r>
              <a:rPr lang="en-US" dirty="0" err="1" smtClean="0"/>
              <a:t>ol</a:t>
            </a:r>
            <a:r>
              <a:rPr lang="en-US" dirty="0" smtClean="0"/>
              <a:t> type="1"&gt; - Default-Case Numerals.</a:t>
            </a:r>
          </a:p>
          <a:p>
            <a:r>
              <a:rPr lang="en-US" dirty="0" smtClean="0"/>
              <a:t> &lt;</a:t>
            </a:r>
            <a:r>
              <a:rPr lang="en-US" dirty="0" err="1" smtClean="0"/>
              <a:t>ol</a:t>
            </a:r>
            <a:r>
              <a:rPr lang="en-US" dirty="0" smtClean="0"/>
              <a:t> type="I"&gt; - Upper-Case Numerals. </a:t>
            </a:r>
          </a:p>
          <a:p>
            <a:r>
              <a:rPr lang="en-US" dirty="0" smtClean="0"/>
              <a:t>&lt;</a:t>
            </a:r>
            <a:r>
              <a:rPr lang="en-US" dirty="0" err="1" smtClean="0"/>
              <a:t>ol</a:t>
            </a:r>
            <a:r>
              <a:rPr lang="en-US" dirty="0" smtClean="0"/>
              <a:t> type="</a:t>
            </a:r>
            <a:r>
              <a:rPr lang="en-US" dirty="0" err="1" smtClean="0"/>
              <a:t>i</a:t>
            </a:r>
            <a:r>
              <a:rPr lang="en-US" dirty="0" smtClean="0"/>
              <a:t>"&gt; - Lower-Case Numerals. </a:t>
            </a:r>
          </a:p>
          <a:p>
            <a:r>
              <a:rPr lang="en-US" dirty="0" smtClean="0"/>
              <a:t>&lt;</a:t>
            </a:r>
            <a:r>
              <a:rPr lang="en-US" dirty="0" err="1" smtClean="0"/>
              <a:t>ol</a:t>
            </a:r>
            <a:r>
              <a:rPr lang="en-US" dirty="0" smtClean="0"/>
              <a:t> type="a"&gt; - Lower-Case Letters. </a:t>
            </a:r>
          </a:p>
          <a:p>
            <a:r>
              <a:rPr lang="en-US" dirty="0" smtClean="0"/>
              <a:t>&lt;</a:t>
            </a:r>
            <a:r>
              <a:rPr lang="en-US" dirty="0" err="1" smtClean="0"/>
              <a:t>ol</a:t>
            </a:r>
            <a:r>
              <a:rPr lang="en-US" dirty="0" smtClean="0"/>
              <a:t> type="A"&gt; - Upper-Case Letters.</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143</a:t>
            </a:fld>
            <a:endParaRPr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92500" lnSpcReduction="20000"/>
          </a:bodyPr>
          <a:lstStyle/>
          <a:p>
            <a:r>
              <a:rPr lang="en-US" dirty="0" smtClean="0"/>
              <a:t>Following is an example where we used &lt;</a:t>
            </a:r>
            <a:r>
              <a:rPr lang="en-US" dirty="0" err="1" smtClean="0"/>
              <a:t>ol</a:t>
            </a:r>
            <a:r>
              <a:rPr lang="en-US" dirty="0" smtClean="0"/>
              <a:t> type="1"&gt;</a:t>
            </a:r>
          </a:p>
          <a:p>
            <a:r>
              <a:rPr lang="en-US" dirty="0" smtClean="0"/>
              <a:t>&lt;!DOCTYPE html&gt;</a:t>
            </a:r>
          </a:p>
          <a:p>
            <a:r>
              <a:rPr lang="en-US" dirty="0" smtClean="0"/>
              <a:t> &lt;html&gt; </a:t>
            </a:r>
          </a:p>
          <a:p>
            <a:r>
              <a:rPr lang="en-US" dirty="0" smtClean="0"/>
              <a:t>&lt;head&gt; &lt;title&gt;HTML Ordered List&lt;/title&gt; </a:t>
            </a:r>
          </a:p>
          <a:p>
            <a:r>
              <a:rPr lang="en-US" dirty="0" smtClean="0"/>
              <a:t>&lt;/head&gt;</a:t>
            </a:r>
          </a:p>
          <a:p>
            <a:r>
              <a:rPr lang="en-US" dirty="0" smtClean="0"/>
              <a:t> &lt;body&gt; </a:t>
            </a:r>
          </a:p>
          <a:p>
            <a:r>
              <a:rPr lang="en-US" dirty="0" smtClean="0"/>
              <a:t>&lt;</a:t>
            </a:r>
            <a:r>
              <a:rPr lang="en-US" dirty="0" err="1" smtClean="0"/>
              <a:t>ol</a:t>
            </a:r>
            <a:r>
              <a:rPr lang="en-US" dirty="0" smtClean="0"/>
              <a:t> type="1"&gt;</a:t>
            </a:r>
          </a:p>
          <a:p>
            <a:r>
              <a:rPr lang="en-US" dirty="0" smtClean="0"/>
              <a:t> &lt;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a:t>
            </a:r>
          </a:p>
          <a:p>
            <a:r>
              <a:rPr lang="en-US" dirty="0" smtClean="0"/>
              <a:t> &lt;/body&gt;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20000"/>
          </a:bodyPr>
          <a:lstStyle/>
          <a:p>
            <a:r>
              <a:rPr lang="en-US" dirty="0" smtClean="0"/>
              <a:t>Following is an example where we used &lt;</a:t>
            </a:r>
            <a:r>
              <a:rPr lang="en-US" dirty="0" err="1" smtClean="0"/>
              <a:t>ol</a:t>
            </a:r>
            <a:r>
              <a:rPr lang="en-US" dirty="0" smtClean="0"/>
              <a:t> type="I"&gt;</a:t>
            </a:r>
          </a:p>
          <a:p>
            <a:r>
              <a:rPr lang="en-US" dirty="0" smtClean="0"/>
              <a:t>&lt;!DOCTYPE html&gt; </a:t>
            </a:r>
          </a:p>
          <a:p>
            <a:r>
              <a:rPr lang="en-US" dirty="0" smtClean="0"/>
              <a:t>&lt;html&gt; </a:t>
            </a:r>
          </a:p>
          <a:p>
            <a:r>
              <a:rPr lang="en-US" dirty="0" smtClean="0"/>
              <a:t>&lt;head&gt; </a:t>
            </a:r>
          </a:p>
          <a:p>
            <a:r>
              <a:rPr lang="en-US" dirty="0" smtClean="0"/>
              <a:t>&lt;title&gt;HTML Ordered List&lt;/title&gt; </a:t>
            </a:r>
          </a:p>
          <a:p>
            <a:r>
              <a:rPr lang="en-US" dirty="0" smtClean="0"/>
              <a:t>&lt;/head&gt; </a:t>
            </a:r>
          </a:p>
          <a:p>
            <a:r>
              <a:rPr lang="en-US" dirty="0" smtClean="0"/>
              <a:t>&lt;body&gt; &lt;</a:t>
            </a:r>
            <a:r>
              <a:rPr lang="en-US" dirty="0" err="1" smtClean="0"/>
              <a:t>ol</a:t>
            </a:r>
            <a:r>
              <a:rPr lang="en-US" dirty="0" smtClean="0"/>
              <a:t> type="I"&gt;</a:t>
            </a:r>
          </a:p>
          <a:p>
            <a:r>
              <a:rPr lang="en-US" dirty="0" smtClean="0"/>
              <a:t> &lt;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dirty="0" smtClean="0"/>
              <a:t>Example</a:t>
            </a:r>
          </a:p>
          <a:p>
            <a:r>
              <a:rPr lang="en-US" dirty="0" smtClean="0"/>
              <a:t>Following is an example where we used &lt;</a:t>
            </a:r>
            <a:r>
              <a:rPr lang="en-US" dirty="0" err="1" smtClean="0"/>
              <a:t>ol</a:t>
            </a:r>
            <a:r>
              <a:rPr lang="en-US" dirty="0" smtClean="0"/>
              <a:t> type="</a:t>
            </a:r>
            <a:r>
              <a:rPr lang="en-US" dirty="0" err="1" smtClean="0"/>
              <a:t>i</a:t>
            </a:r>
            <a:r>
              <a:rPr lang="en-US" dirty="0" smtClean="0"/>
              <a:t>"&gt;</a:t>
            </a:r>
          </a:p>
          <a:p>
            <a:r>
              <a:rPr lang="en-US" dirty="0" smtClean="0"/>
              <a:t>&lt;!DOCTYPE html&gt; </a:t>
            </a:r>
          </a:p>
          <a:p>
            <a:r>
              <a:rPr lang="en-US" dirty="0" smtClean="0"/>
              <a:t>&lt;html&gt; </a:t>
            </a:r>
          </a:p>
          <a:p>
            <a:r>
              <a:rPr lang="en-US" dirty="0" smtClean="0"/>
              <a:t>&lt;head&gt; </a:t>
            </a:r>
          </a:p>
          <a:p>
            <a:r>
              <a:rPr lang="en-US" dirty="0" smtClean="0"/>
              <a:t>&lt;title&gt;HTML Ordered List&lt;/title&gt; </a:t>
            </a:r>
          </a:p>
          <a:p>
            <a:r>
              <a:rPr lang="en-US" dirty="0" smtClean="0"/>
              <a:t>&lt;/head&gt; </a:t>
            </a:r>
          </a:p>
          <a:p>
            <a:r>
              <a:rPr lang="en-US" dirty="0" smtClean="0"/>
              <a:t>&lt;body&gt; &lt;</a:t>
            </a:r>
            <a:r>
              <a:rPr lang="en-US" dirty="0" err="1" smtClean="0"/>
              <a:t>ol</a:t>
            </a:r>
            <a:r>
              <a:rPr lang="en-US" dirty="0" smtClean="0"/>
              <a:t> type="</a:t>
            </a:r>
            <a:r>
              <a:rPr lang="en-US" dirty="0" err="1" smtClean="0"/>
              <a:t>i</a:t>
            </a:r>
            <a:r>
              <a:rPr lang="en-US" dirty="0" smtClean="0"/>
              <a:t>"&gt;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146</a:t>
            </a:fld>
            <a:endParaRPr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Following is an example where we used &lt;</a:t>
            </a:r>
            <a:r>
              <a:rPr lang="en-US" dirty="0" err="1" smtClean="0"/>
              <a:t>ol</a:t>
            </a:r>
            <a:r>
              <a:rPr lang="en-US" dirty="0" smtClean="0"/>
              <a:t> type="A"&gt;</a:t>
            </a:r>
          </a:p>
          <a:p>
            <a:r>
              <a:rPr lang="en-US" dirty="0" smtClean="0"/>
              <a:t>&lt;!DOCTYPE html&gt;</a:t>
            </a:r>
          </a:p>
          <a:p>
            <a:r>
              <a:rPr lang="en-US" dirty="0" smtClean="0"/>
              <a:t> &lt;html&gt; </a:t>
            </a:r>
          </a:p>
          <a:p>
            <a:r>
              <a:rPr lang="en-US" dirty="0" smtClean="0"/>
              <a:t>&lt;head&gt; &lt;title&gt;HTML Ordered List&lt;/title&gt; &lt;/head&gt; &lt;body&gt; </a:t>
            </a:r>
          </a:p>
          <a:p>
            <a:r>
              <a:rPr lang="en-US" dirty="0" smtClean="0"/>
              <a:t>&lt;</a:t>
            </a:r>
            <a:r>
              <a:rPr lang="en-US" dirty="0" err="1" smtClean="0"/>
              <a:t>ol</a:t>
            </a:r>
            <a:r>
              <a:rPr lang="en-US" dirty="0" smtClean="0"/>
              <a:t> type="A"&gt;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a:t>
            </a:r>
          </a:p>
          <a:p>
            <a:r>
              <a:rPr lang="en-US" dirty="0" smtClean="0"/>
              <a:t> &lt;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147</a:t>
            </a:fld>
            <a:endParaRPr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95400"/>
            <a:ext cx="8229600" cy="5029200"/>
          </a:xfrm>
        </p:spPr>
        <p:txBody>
          <a:bodyPr>
            <a:normAutofit fontScale="85000" lnSpcReduction="20000"/>
          </a:bodyPr>
          <a:lstStyle/>
          <a:p>
            <a:r>
              <a:rPr lang="en-US" dirty="0" smtClean="0"/>
              <a:t>Following is an example where we used &lt;</a:t>
            </a:r>
            <a:r>
              <a:rPr lang="en-US" dirty="0" err="1" smtClean="0"/>
              <a:t>ol</a:t>
            </a:r>
            <a:r>
              <a:rPr lang="en-US" dirty="0" smtClean="0"/>
              <a:t> type="a"&gt;</a:t>
            </a:r>
          </a:p>
          <a:p>
            <a:r>
              <a:rPr lang="en-US" dirty="0" smtClean="0"/>
              <a:t>&lt;!DOCTYPE html&gt; </a:t>
            </a:r>
          </a:p>
          <a:p>
            <a:r>
              <a:rPr lang="en-US" dirty="0" smtClean="0"/>
              <a:t>&lt;html&gt; </a:t>
            </a:r>
          </a:p>
          <a:p>
            <a:r>
              <a:rPr lang="en-US" dirty="0" smtClean="0"/>
              <a:t>&lt;head&gt; </a:t>
            </a:r>
          </a:p>
          <a:p>
            <a:r>
              <a:rPr lang="en-US" dirty="0" smtClean="0"/>
              <a:t>&lt;title&gt;HTML Ordered List&lt;/title&gt; </a:t>
            </a:r>
          </a:p>
          <a:p>
            <a:r>
              <a:rPr lang="en-US" dirty="0" smtClean="0"/>
              <a:t>&lt;/head&gt; </a:t>
            </a:r>
          </a:p>
          <a:p>
            <a:r>
              <a:rPr lang="en-US" dirty="0" smtClean="0"/>
              <a:t>&lt;body&gt; </a:t>
            </a:r>
          </a:p>
          <a:p>
            <a:r>
              <a:rPr lang="en-US" dirty="0" smtClean="0"/>
              <a:t>&lt;</a:t>
            </a:r>
            <a:r>
              <a:rPr lang="en-US" dirty="0" err="1" smtClean="0"/>
              <a:t>ol</a:t>
            </a:r>
            <a:r>
              <a:rPr lang="en-US" dirty="0" smtClean="0"/>
              <a:t> type="a"&gt; </a:t>
            </a:r>
          </a:p>
          <a:p>
            <a:r>
              <a:rPr lang="en-US" dirty="0" smtClean="0"/>
              <a:t>&lt;</a:t>
            </a:r>
            <a:r>
              <a:rPr lang="en-US" dirty="0" err="1" smtClean="0"/>
              <a:t>li</a:t>
            </a:r>
            <a:r>
              <a:rPr lang="en-US" dirty="0" smtClean="0"/>
              <a:t>&gt;Beetroot&lt;/</a:t>
            </a:r>
            <a:r>
              <a:rPr lang="en-US" dirty="0" err="1" smtClean="0"/>
              <a:t>li</a:t>
            </a:r>
            <a:r>
              <a:rPr lang="en-US" dirty="0" smtClean="0"/>
              <a:t>&gt; </a:t>
            </a:r>
          </a:p>
          <a:p>
            <a:r>
              <a:rPr lang="en-US" dirty="0" smtClean="0"/>
              <a:t>&lt;</a:t>
            </a:r>
            <a:r>
              <a:rPr lang="en-US" dirty="0" err="1" smtClean="0"/>
              <a:t>li</a:t>
            </a:r>
            <a:r>
              <a:rPr lang="en-US" dirty="0" smtClean="0"/>
              <a:t>&gt;Ginger&lt;/</a:t>
            </a:r>
            <a:r>
              <a:rPr lang="en-US" dirty="0" err="1" smtClean="0"/>
              <a:t>li</a:t>
            </a:r>
            <a:r>
              <a:rPr lang="en-US" dirty="0" smtClean="0"/>
              <a:t>&gt; </a:t>
            </a:r>
          </a:p>
          <a:p>
            <a:r>
              <a:rPr lang="en-US" dirty="0" smtClean="0"/>
              <a:t>&lt;</a:t>
            </a:r>
            <a:r>
              <a:rPr lang="en-US" dirty="0" err="1" smtClean="0"/>
              <a:t>li</a:t>
            </a:r>
            <a:r>
              <a:rPr lang="en-US" dirty="0" smtClean="0"/>
              <a:t>&gt;Potato&lt;/</a:t>
            </a:r>
            <a:r>
              <a:rPr lang="en-US" dirty="0" err="1" smtClean="0"/>
              <a:t>li</a:t>
            </a:r>
            <a:r>
              <a:rPr lang="en-US" dirty="0" smtClean="0"/>
              <a:t>&gt; </a:t>
            </a:r>
          </a:p>
          <a:p>
            <a:r>
              <a:rPr lang="en-US" dirty="0" smtClean="0"/>
              <a:t>&lt;</a:t>
            </a:r>
            <a:r>
              <a:rPr lang="en-US" dirty="0" err="1" smtClean="0"/>
              <a:t>li</a:t>
            </a:r>
            <a:r>
              <a:rPr lang="en-US" dirty="0" smtClean="0"/>
              <a:t>&gt;Radish&lt;/</a:t>
            </a:r>
            <a:r>
              <a:rPr lang="en-US" dirty="0" err="1" smtClean="0"/>
              <a:t>li</a:t>
            </a:r>
            <a:r>
              <a:rPr lang="en-US" dirty="0" smtClean="0"/>
              <a:t>&gt; </a:t>
            </a:r>
          </a:p>
          <a:p>
            <a:r>
              <a:rPr lang="en-US" dirty="0" smtClean="0"/>
              <a:t>&lt;/</a:t>
            </a:r>
            <a:r>
              <a:rPr lang="en-US" dirty="0" err="1" smtClean="0"/>
              <a:t>ol</a:t>
            </a:r>
            <a:r>
              <a:rPr lang="en-US" dirty="0" smtClean="0"/>
              <a:t>&gt; </a:t>
            </a:r>
          </a:p>
          <a:p>
            <a:r>
              <a:rPr lang="en-US" dirty="0" smtClean="0"/>
              <a:t>&lt;/body&gt;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HTML Definition Lists</a:t>
            </a:r>
            <a:br>
              <a:rPr lang="en-US" dirty="0" smtClean="0"/>
            </a:br>
            <a:endParaRPr lang="en-US" dirty="0"/>
          </a:p>
        </p:txBody>
      </p:sp>
      <p:sp>
        <p:nvSpPr>
          <p:cNvPr id="3" name="Content Placeholder 2"/>
          <p:cNvSpPr>
            <a:spLocks noGrp="1"/>
          </p:cNvSpPr>
          <p:nvPr>
            <p:ph idx="1"/>
          </p:nvPr>
        </p:nvSpPr>
        <p:spPr>
          <a:xfrm>
            <a:off x="457200" y="685800"/>
            <a:ext cx="8229600" cy="5638800"/>
          </a:xfrm>
        </p:spPr>
        <p:txBody>
          <a:bodyPr>
            <a:normAutofit/>
          </a:bodyPr>
          <a:lstStyle/>
          <a:p>
            <a:r>
              <a:rPr lang="en-US" dirty="0" smtClean="0"/>
              <a:t>HTML and XHTML support a list style which is called </a:t>
            </a:r>
            <a:r>
              <a:rPr lang="en-US" b="1" dirty="0" smtClean="0"/>
              <a:t>definition lists</a:t>
            </a:r>
            <a:r>
              <a:rPr lang="en-US" dirty="0" smtClean="0"/>
              <a:t> where entries are listed like in a dictionary or encyclopedia. The definition list is the ideal way to present a glossary, list of terms, or other name/value list.</a:t>
            </a:r>
          </a:p>
          <a:p>
            <a:r>
              <a:rPr lang="en-US" dirty="0" smtClean="0"/>
              <a:t>Definition List makes use of following three tags.</a:t>
            </a:r>
          </a:p>
          <a:p>
            <a:r>
              <a:rPr lang="en-US" dirty="0" smtClean="0"/>
              <a:t>&lt;dl&gt; - Defines the start of the list</a:t>
            </a:r>
          </a:p>
          <a:p>
            <a:r>
              <a:rPr lang="en-US" dirty="0" smtClean="0"/>
              <a:t>&lt;</a:t>
            </a:r>
            <a:r>
              <a:rPr lang="en-US" dirty="0" err="1" smtClean="0"/>
              <a:t>dt</a:t>
            </a:r>
            <a:r>
              <a:rPr lang="en-US" dirty="0" smtClean="0"/>
              <a:t>&gt; - A term</a:t>
            </a:r>
          </a:p>
          <a:p>
            <a:r>
              <a:rPr lang="en-US" dirty="0" smtClean="0"/>
              <a:t>&lt;</a:t>
            </a:r>
            <a:r>
              <a:rPr lang="en-US" dirty="0" err="1" smtClean="0"/>
              <a:t>dd</a:t>
            </a:r>
            <a:r>
              <a:rPr lang="en-US" dirty="0" smtClean="0"/>
              <a:t>&gt; - Term definition</a:t>
            </a:r>
          </a:p>
          <a:p>
            <a:r>
              <a:rPr lang="en-US" dirty="0" smtClean="0"/>
              <a:t>&lt;/dl&gt; - Defines the end of the list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r>
              <a:rPr lang="en-US" b="1" dirty="0" smtClean="0"/>
              <a:t/>
            </a:r>
            <a:br>
              <a:rPr lang="en-US" b="1"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            </a:t>
            </a:r>
          </a:p>
          <a:p>
            <a:r>
              <a:rPr lang="en-US" dirty="0"/>
              <a:t> </a:t>
            </a:r>
            <a:r>
              <a:rPr lang="en-US" dirty="0" smtClean="0"/>
              <a:t>               Internet </a:t>
            </a:r>
            <a:r>
              <a:rPr lang="en-US" dirty="0"/>
              <a:t>Explorer (IE) is a product from software </a:t>
            </a:r>
            <a:r>
              <a:rPr lang="en-US" dirty="0" smtClean="0"/>
              <a:t>Microsoft</a:t>
            </a:r>
            <a:r>
              <a:rPr lang="en-US" dirty="0"/>
              <a:t>. This is the most commonly used browser in the universe. This was introduced in </a:t>
            </a:r>
            <a:r>
              <a:rPr lang="en-US" dirty="0" smtClean="0"/>
              <a:t>1995.</a:t>
            </a:r>
          </a:p>
          <a:p>
            <a:r>
              <a:rPr lang="en-US" dirty="0" smtClean="0"/>
              <a:t>        </a:t>
            </a:r>
          </a:p>
          <a:p>
            <a:r>
              <a:rPr lang="en-US" dirty="0"/>
              <a:t> </a:t>
            </a:r>
            <a:r>
              <a:rPr lang="en-US" dirty="0" smtClean="0"/>
              <a:t>            Google </a:t>
            </a:r>
            <a:r>
              <a:rPr lang="en-US" dirty="0"/>
              <a:t>Chrome</a:t>
            </a:r>
            <a:endParaRPr lang="en-US" b="1" dirty="0"/>
          </a:p>
          <a:p>
            <a:r>
              <a:rPr lang="en-US" dirty="0"/>
              <a:t>This web browser is developed by Google and its beta version was first released on September 2, 2008 for Microsoft Windows. Today, chrome is known to be one of the most popular web </a:t>
            </a:r>
            <a:r>
              <a:rPr lang="en-US" dirty="0" smtClean="0"/>
              <a:t>browser.</a:t>
            </a:r>
            <a:endParaRPr lang="en-US" dirty="0"/>
          </a:p>
        </p:txBody>
      </p:sp>
      <p:pic>
        <p:nvPicPr>
          <p:cNvPr id="5" name="Picture 4" descr="Internet Explorer"/>
          <p:cNvPicPr/>
          <p:nvPr/>
        </p:nvPicPr>
        <p:blipFill>
          <a:blip r:embed="rId2" cstate="print"/>
          <a:srcRect/>
          <a:stretch>
            <a:fillRect/>
          </a:stretch>
        </p:blipFill>
        <p:spPr bwMode="auto">
          <a:xfrm>
            <a:off x="838200" y="1143000"/>
            <a:ext cx="1676400" cy="990600"/>
          </a:xfrm>
          <a:prstGeom prst="rect">
            <a:avLst/>
          </a:prstGeom>
          <a:noFill/>
          <a:ln w="9525">
            <a:noFill/>
            <a:miter lim="800000"/>
            <a:headEnd/>
            <a:tailEnd/>
          </a:ln>
        </p:spPr>
      </p:pic>
      <p:pic>
        <p:nvPicPr>
          <p:cNvPr id="6" name="Picture 5" descr="Internet Explorer"/>
          <p:cNvPicPr/>
          <p:nvPr/>
        </p:nvPicPr>
        <p:blipFill>
          <a:blip r:embed="rId3" cstate="print"/>
          <a:srcRect/>
          <a:stretch>
            <a:fillRect/>
          </a:stretch>
        </p:blipFill>
        <p:spPr bwMode="auto">
          <a:xfrm>
            <a:off x="914400" y="2971800"/>
            <a:ext cx="990600" cy="838200"/>
          </a:xfrm>
          <a:prstGeom prst="rect">
            <a:avLst/>
          </a:prstGeom>
          <a:noFill/>
          <a:ln w="9525">
            <a:noFill/>
            <a:miter lim="800000"/>
            <a:headEnd/>
            <a:tailEnd/>
          </a:ln>
        </p:spPr>
      </p:pic>
      <p:sp>
        <p:nvSpPr>
          <p:cNvPr id="9" name="Slide Number Placeholder 8"/>
          <p:cNvSpPr>
            <a:spLocks noGrp="1"/>
          </p:cNvSpPr>
          <p:nvPr>
            <p:ph type="sldNum" sz="quarter" idx="12"/>
          </p:nvPr>
        </p:nvSpPr>
        <p:spPr/>
        <p:txBody>
          <a:bodyPr/>
          <a:lstStyle/>
          <a:p>
            <a:fld id="{5733D55F-27A2-4B66-8A39-D403DDCF0D95}" type="slidenum">
              <a:rPr lang="en-US" smtClean="0"/>
              <a:pPr/>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r>
              <a:rPr lang="en-US" dirty="0" smtClean="0"/>
              <a:t>&lt;!DOCTYPE html&gt;</a:t>
            </a:r>
          </a:p>
          <a:p>
            <a:r>
              <a:rPr lang="en-US" dirty="0" smtClean="0"/>
              <a:t> &lt;html&gt; </a:t>
            </a:r>
          </a:p>
          <a:p>
            <a:r>
              <a:rPr lang="en-US" dirty="0" smtClean="0"/>
              <a:t>&lt;head&gt;</a:t>
            </a:r>
          </a:p>
          <a:p>
            <a:r>
              <a:rPr lang="en-US" dirty="0" smtClean="0"/>
              <a:t> &lt;title&gt;HTML Definition List&lt;/title&gt; </a:t>
            </a:r>
          </a:p>
          <a:p>
            <a:r>
              <a:rPr lang="en-US" dirty="0" smtClean="0"/>
              <a:t>&lt;/head&gt; </a:t>
            </a:r>
          </a:p>
          <a:p>
            <a:r>
              <a:rPr lang="en-US" dirty="0" smtClean="0"/>
              <a:t>&lt;body&gt; </a:t>
            </a:r>
          </a:p>
          <a:p>
            <a:r>
              <a:rPr lang="en-US" dirty="0" smtClean="0"/>
              <a:t>&lt;dl&gt;</a:t>
            </a:r>
          </a:p>
          <a:p>
            <a:r>
              <a:rPr lang="en-US" dirty="0" smtClean="0"/>
              <a:t> &lt;</a:t>
            </a:r>
            <a:r>
              <a:rPr lang="en-US" dirty="0" err="1" smtClean="0"/>
              <a:t>dt</a:t>
            </a:r>
            <a:r>
              <a:rPr lang="en-US" dirty="0" smtClean="0"/>
              <a:t>&gt;</a:t>
            </a:r>
          </a:p>
          <a:p>
            <a:r>
              <a:rPr lang="en-US" dirty="0" smtClean="0"/>
              <a:t>&lt;b&gt;HTML&lt;/b&gt;</a:t>
            </a:r>
          </a:p>
          <a:p>
            <a:r>
              <a:rPr lang="en-US" dirty="0" smtClean="0"/>
              <a:t>&lt;/</a:t>
            </a:r>
            <a:r>
              <a:rPr lang="en-US" dirty="0" err="1" smtClean="0"/>
              <a:t>dt</a:t>
            </a:r>
            <a:r>
              <a:rPr lang="en-US" dirty="0" smtClean="0"/>
              <a:t>&gt; </a:t>
            </a:r>
          </a:p>
          <a:p>
            <a:r>
              <a:rPr lang="en-US" dirty="0" smtClean="0"/>
              <a:t>&lt;</a:t>
            </a:r>
            <a:r>
              <a:rPr lang="en-US" dirty="0" err="1" smtClean="0"/>
              <a:t>dd</a:t>
            </a:r>
            <a:r>
              <a:rPr lang="en-US" dirty="0" smtClean="0"/>
              <a:t>&gt;This stands for Hyper Text Markup Language&lt;/</a:t>
            </a:r>
            <a:r>
              <a:rPr lang="en-US" dirty="0" err="1" smtClean="0"/>
              <a:t>dd</a:t>
            </a:r>
            <a:r>
              <a:rPr lang="en-US" dirty="0" smtClean="0"/>
              <a:t>&gt; &lt;dl&gt;</a:t>
            </a:r>
          </a:p>
          <a:p>
            <a:r>
              <a:rPr lang="en-US" dirty="0" smtClean="0"/>
              <a:t>&lt;</a:t>
            </a:r>
            <a:r>
              <a:rPr lang="en-US" dirty="0" err="1" smtClean="0"/>
              <a:t>dt</a:t>
            </a:r>
            <a:r>
              <a:rPr lang="en-US" dirty="0" smtClean="0"/>
              <a:t>&gt;</a:t>
            </a:r>
          </a:p>
          <a:p>
            <a:r>
              <a:rPr lang="en-US" dirty="0" smtClean="0"/>
              <a:t>&lt;b&gt;HTTP&lt;/b&gt;</a:t>
            </a:r>
          </a:p>
          <a:p>
            <a:r>
              <a:rPr lang="en-US" dirty="0" smtClean="0"/>
              <a:t>&lt;/</a:t>
            </a:r>
            <a:r>
              <a:rPr lang="en-US" dirty="0" err="1" smtClean="0"/>
              <a:t>dt</a:t>
            </a:r>
            <a:r>
              <a:rPr lang="en-US" dirty="0" smtClean="0"/>
              <a:t>&gt; </a:t>
            </a:r>
          </a:p>
          <a:p>
            <a:r>
              <a:rPr lang="en-US" dirty="0" smtClean="0"/>
              <a:t>&lt;</a:t>
            </a:r>
            <a:r>
              <a:rPr lang="en-US" dirty="0" err="1" smtClean="0"/>
              <a:t>dd</a:t>
            </a:r>
            <a:r>
              <a:rPr lang="en-US" dirty="0" smtClean="0"/>
              <a:t>&gt;This stands for Hyper Text Transfer Protocol&lt;/</a:t>
            </a:r>
            <a:r>
              <a:rPr lang="en-US" dirty="0" err="1" smtClean="0"/>
              <a:t>dd</a:t>
            </a:r>
            <a:r>
              <a:rPr lang="en-US" dirty="0" smtClean="0"/>
              <a:t>&gt;</a:t>
            </a:r>
          </a:p>
          <a:p>
            <a:r>
              <a:rPr lang="en-US" dirty="0" smtClean="0"/>
              <a:t> &lt;/dl&gt; </a:t>
            </a:r>
          </a:p>
          <a:p>
            <a:r>
              <a:rPr lang="en-US" dirty="0" smtClean="0"/>
              <a:t>&lt;/body&gt; </a:t>
            </a:r>
          </a:p>
          <a:p>
            <a:r>
              <a:rPr lang="en-US" dirty="0" smtClean="0"/>
              <a:t>&lt;/html&gt;</a:t>
            </a:r>
            <a:br>
              <a:rPr lang="en-US" dirty="0" smtClean="0"/>
            </a:b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Text Links</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A webpage can contain various links that take you directly to other pages and even specific parts of a given page. These links are known as hyperlinks.</a:t>
            </a:r>
          </a:p>
          <a:p>
            <a:r>
              <a:rPr lang="en-US" dirty="0" smtClean="0"/>
              <a:t>Hyperlinks allow visitors to navigate between Web sites by clicking on words, phrases, and images. Thus you can create hyperlinks using text or images available on a webpage.</a:t>
            </a:r>
          </a:p>
          <a:p>
            <a:r>
              <a:rPr lang="en-US" dirty="0" smtClean="0"/>
              <a:t>A link is specified using HTML tag &lt;a&gt;. This tag is called </a:t>
            </a:r>
            <a:r>
              <a:rPr lang="en-US" b="1" dirty="0" smtClean="0"/>
              <a:t>anchor tag</a:t>
            </a:r>
            <a:r>
              <a:rPr lang="en-US" dirty="0" smtClean="0"/>
              <a:t> and anything between the opening &lt;a&gt; tag and the closing &lt;/a&gt; tag becomes part of the link and a user can click that part to reach to the linked document. Following is the simple syntax to use &lt;a&gt; tag.</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85000" lnSpcReduction="20000"/>
          </a:bodyPr>
          <a:lstStyle/>
          <a:p>
            <a:r>
              <a:rPr lang="en-US" dirty="0" smtClean="0"/>
              <a:t>Let's try following example which links http://www.tutorialspoint.com at your page:</a:t>
            </a:r>
          </a:p>
          <a:p>
            <a:r>
              <a:rPr lang="en-US" dirty="0" smtClean="0"/>
              <a:t>&lt;!DOCTYPE html&gt; </a:t>
            </a:r>
          </a:p>
          <a:p>
            <a:r>
              <a:rPr lang="en-US" dirty="0" smtClean="0"/>
              <a:t>&lt;html&gt; </a:t>
            </a:r>
          </a:p>
          <a:p>
            <a:r>
              <a:rPr lang="en-US" dirty="0" smtClean="0"/>
              <a:t>&lt;head&gt; </a:t>
            </a:r>
          </a:p>
          <a:p>
            <a:r>
              <a:rPr lang="en-US" dirty="0" smtClean="0"/>
              <a:t>&lt;title&gt;Hyperlink Example&lt;/title&gt; </a:t>
            </a:r>
          </a:p>
          <a:p>
            <a:r>
              <a:rPr lang="en-US" dirty="0" smtClean="0"/>
              <a:t>&lt;/head&gt; </a:t>
            </a:r>
          </a:p>
          <a:p>
            <a:r>
              <a:rPr lang="en-US" dirty="0" smtClean="0"/>
              <a:t>&lt;body&gt; </a:t>
            </a:r>
          </a:p>
          <a:p>
            <a:r>
              <a:rPr lang="en-US" dirty="0" smtClean="0"/>
              <a:t>&lt;p&gt;Click following link&lt;/p&gt; </a:t>
            </a:r>
          </a:p>
          <a:p>
            <a:r>
              <a:rPr lang="en-US" dirty="0" smtClean="0"/>
              <a:t>&lt;a </a:t>
            </a:r>
            <a:r>
              <a:rPr lang="en-US" dirty="0" err="1" smtClean="0"/>
              <a:t>href</a:t>
            </a:r>
            <a:r>
              <a:rPr lang="en-US" dirty="0" smtClean="0"/>
              <a:t>="http://www.tpsctabora.ac.tz"&gt;Tpsc </a:t>
            </a:r>
            <a:r>
              <a:rPr lang="en-US" dirty="0" err="1" smtClean="0"/>
              <a:t>tabora</a:t>
            </a:r>
            <a:r>
              <a:rPr lang="en-US" dirty="0" smtClean="0"/>
              <a:t>&lt;/a&gt;</a:t>
            </a:r>
          </a:p>
          <a:p>
            <a:r>
              <a:rPr lang="en-US" dirty="0" smtClean="0"/>
              <a:t> &lt;/body&gt; </a:t>
            </a:r>
          </a:p>
          <a:p>
            <a:r>
              <a:rPr lang="en-US" dirty="0" smtClean="0"/>
              <a:t>&lt;/html&gt;</a:t>
            </a:r>
          </a:p>
          <a:p>
            <a:r>
              <a:rPr lang="en-US" dirty="0" smtClean="0"/>
              <a:t>This will produce following result, where you can click on the link generated</a:t>
            </a:r>
            <a:r>
              <a:rPr lang="en-US" b="1" dirty="0" smtClean="0"/>
              <a:t> </a:t>
            </a:r>
            <a:r>
              <a:rPr lang="en-US" b="1" dirty="0" err="1" smtClean="0"/>
              <a:t>Tpsc</a:t>
            </a:r>
            <a:r>
              <a:rPr lang="en-US" b="1" dirty="0" smtClean="0"/>
              <a:t> </a:t>
            </a:r>
            <a:r>
              <a:rPr lang="en-US" b="1" dirty="0" err="1" smtClean="0"/>
              <a:t>tabora</a:t>
            </a:r>
            <a:r>
              <a:rPr lang="en-US" dirty="0" smtClean="0"/>
              <a:t> to reach to the home page of </a:t>
            </a:r>
            <a:r>
              <a:rPr lang="en-US" dirty="0" err="1" smtClean="0"/>
              <a:t>Tpsc</a:t>
            </a:r>
            <a:r>
              <a:rPr lang="en-US" dirty="0" smtClean="0"/>
              <a:t> </a:t>
            </a:r>
            <a:r>
              <a:rPr lang="en-US" dirty="0" err="1" smtClean="0"/>
              <a:t>tabora</a:t>
            </a:r>
            <a:r>
              <a:rPr lang="en-US" dirty="0" smtClean="0"/>
              <a: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152</a:t>
            </a:fld>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HTML Image Links</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We have seen how to create hypertext link using text and we also learnt how to use images in our </a:t>
            </a:r>
            <a:r>
              <a:rPr lang="en-US" dirty="0" err="1" smtClean="0"/>
              <a:t>webpages</a:t>
            </a:r>
            <a:r>
              <a:rPr lang="en-US" dirty="0" smtClean="0"/>
              <a:t>. Now we will learn how to use images to create hyperlinks.</a:t>
            </a:r>
          </a:p>
          <a:p>
            <a:r>
              <a:rPr lang="en-US" dirty="0" smtClean="0"/>
              <a:t>Example</a:t>
            </a:r>
          </a:p>
          <a:p>
            <a:r>
              <a:rPr lang="en-US" dirty="0" smtClean="0"/>
              <a:t>It's simple to use an image as hyperlink. We just need to use an image inside hyperlink at the place of text as shown below:</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153</a:t>
            </a:fld>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r>
              <a:rPr lang="en-US" dirty="0" smtClean="0"/>
              <a:t>&lt;!DOCTYPE html&gt;</a:t>
            </a:r>
          </a:p>
          <a:p>
            <a:r>
              <a:rPr lang="en-US" dirty="0" smtClean="0"/>
              <a:t> &lt;html&gt; </a:t>
            </a:r>
          </a:p>
          <a:p>
            <a:r>
              <a:rPr lang="en-US" dirty="0" smtClean="0"/>
              <a:t>&lt;head&gt; </a:t>
            </a:r>
          </a:p>
          <a:p>
            <a:r>
              <a:rPr lang="en-US" dirty="0" smtClean="0"/>
              <a:t>&lt;title&gt;Image Hyperlink Example&lt;/title&gt; &lt;/head&gt; &lt;body&gt; </a:t>
            </a:r>
          </a:p>
          <a:p>
            <a:r>
              <a:rPr lang="en-US" dirty="0" smtClean="0"/>
              <a:t>&lt;p&gt;Click following link&lt;/p&gt; </a:t>
            </a:r>
          </a:p>
          <a:p>
            <a:r>
              <a:rPr lang="en-US" dirty="0" smtClean="0"/>
              <a:t>&lt;a </a:t>
            </a:r>
            <a:r>
              <a:rPr lang="en-US" dirty="0" err="1" smtClean="0"/>
              <a:t>href</a:t>
            </a:r>
            <a:r>
              <a:rPr lang="en-US" dirty="0" smtClean="0"/>
              <a:t>="http://www.tpsctabora.ac.tz" &gt;</a:t>
            </a:r>
          </a:p>
          <a:p>
            <a:r>
              <a:rPr lang="en-US" dirty="0" smtClean="0"/>
              <a:t>       &lt;</a:t>
            </a:r>
            <a:r>
              <a:rPr lang="en-US" dirty="0" err="1" smtClean="0"/>
              <a:t>img</a:t>
            </a:r>
            <a:r>
              <a:rPr lang="en-US" dirty="0" smtClean="0"/>
              <a:t> </a:t>
            </a:r>
            <a:r>
              <a:rPr lang="en-US" dirty="0" err="1" smtClean="0"/>
              <a:t>src</a:t>
            </a:r>
            <a:r>
              <a:rPr lang="en-US" dirty="0" smtClean="0"/>
              <a:t>=“logo.jpg" alt=“picture not found" /&gt; </a:t>
            </a:r>
          </a:p>
          <a:p>
            <a:r>
              <a:rPr lang="en-US" dirty="0" smtClean="0"/>
              <a:t>&lt;/a&gt; </a:t>
            </a:r>
          </a:p>
          <a:p>
            <a:r>
              <a:rPr lang="en-US" dirty="0" smtClean="0"/>
              <a:t>&lt;/body&gt; </a:t>
            </a:r>
          </a:p>
          <a:p>
            <a:r>
              <a:rPr lang="en-US" dirty="0" smtClean="0"/>
              <a:t>&lt;/html&gt;</a:t>
            </a:r>
          </a:p>
          <a:p>
            <a:r>
              <a:rPr lang="en-US" dirty="0" smtClean="0"/>
              <a:t>This will produce following result, where you can click on the images to reach to the home page of </a:t>
            </a:r>
            <a:r>
              <a:rPr lang="en-US" dirty="0" err="1" smtClean="0"/>
              <a:t>Tpsc</a:t>
            </a:r>
            <a:r>
              <a:rPr lang="en-US" dirty="0" smtClean="0"/>
              <a:t> </a:t>
            </a:r>
            <a:r>
              <a:rPr lang="en-US" dirty="0" err="1" smtClean="0"/>
              <a:t>tabora</a:t>
            </a:r>
            <a:r>
              <a:rPr lang="en-US" dirty="0" smtClean="0"/>
              <a:t>.</a:t>
            </a:r>
          </a:p>
        </p:txBody>
      </p:sp>
      <p:sp>
        <p:nvSpPr>
          <p:cNvPr id="5" name="Slide Number Placeholder 4"/>
          <p:cNvSpPr>
            <a:spLocks noGrp="1"/>
          </p:cNvSpPr>
          <p:nvPr>
            <p:ph type="sldNum" sz="quarter" idx="12"/>
          </p:nvPr>
        </p:nvSpPr>
        <p:spPr/>
        <p:txBody>
          <a:bodyPr/>
          <a:lstStyle/>
          <a:p>
            <a:fld id="{5733D55F-27A2-4B66-8A39-D403DDCF0D95}" type="slidenum">
              <a:rPr lang="en-US" smtClean="0"/>
              <a:pPr/>
              <a:t>154</a:t>
            </a:fld>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HTML Backgrounds</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lstStyle/>
          <a:p>
            <a:r>
              <a:rPr lang="en-US" dirty="0" smtClean="0"/>
              <a:t>By default, your webpage background is white in color. You may not like it, but no worries. HTML provides you following two good ways to decorate your webpage background.</a:t>
            </a:r>
          </a:p>
          <a:p>
            <a:r>
              <a:rPr lang="en-US" dirty="0" smtClean="0"/>
              <a:t>Html Background with Colors</a:t>
            </a:r>
          </a:p>
          <a:p>
            <a:r>
              <a:rPr lang="en-US" dirty="0" smtClean="0"/>
              <a:t>Html Background with Images</a:t>
            </a:r>
          </a:p>
          <a:p>
            <a:r>
              <a:rPr lang="en-US" dirty="0" smtClean="0"/>
              <a:t>Now let's see both the approaches one by one using appropriate examples.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155</a:t>
            </a:fld>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Html Background with Colors</a:t>
            </a:r>
            <a:r>
              <a:rPr lang="en-US" dirty="0" smtClean="0"/>
              <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The </a:t>
            </a:r>
            <a:r>
              <a:rPr lang="en-US" b="1" dirty="0" err="1" smtClean="0"/>
              <a:t>bgcolor</a:t>
            </a:r>
            <a:r>
              <a:rPr lang="en-US" dirty="0" smtClean="0"/>
              <a:t> attribute is used to control the background of an HTML element, specifically page body and table backgrounds. </a:t>
            </a:r>
          </a:p>
          <a:p>
            <a:r>
              <a:rPr lang="en-US" dirty="0" smtClean="0"/>
              <a:t>Following is the syntax to use </a:t>
            </a:r>
            <a:r>
              <a:rPr lang="en-US" dirty="0" err="1" smtClean="0"/>
              <a:t>bgcolor</a:t>
            </a:r>
            <a:r>
              <a:rPr lang="en-US" dirty="0" smtClean="0"/>
              <a:t> attribute with any HTML tag.</a:t>
            </a:r>
          </a:p>
          <a:p>
            <a:r>
              <a:rPr lang="en-US" dirty="0" smtClean="0"/>
              <a:t>&lt;</a:t>
            </a:r>
            <a:r>
              <a:rPr lang="en-US" dirty="0" err="1" smtClean="0"/>
              <a:t>tagname</a:t>
            </a:r>
            <a:r>
              <a:rPr lang="en-US" dirty="0" smtClean="0"/>
              <a:t> </a:t>
            </a:r>
            <a:r>
              <a:rPr lang="en-US" dirty="0" err="1" smtClean="0"/>
              <a:t>bgcolor</a:t>
            </a:r>
            <a:r>
              <a:rPr lang="en-US" dirty="0" smtClean="0"/>
              <a:t>="</a:t>
            </a:r>
            <a:r>
              <a:rPr lang="en-US" dirty="0" err="1" smtClean="0"/>
              <a:t>color_value</a:t>
            </a:r>
            <a:r>
              <a:rPr lang="en-US" dirty="0" smtClean="0"/>
              <a:t>"...&gt;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156</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19200"/>
            <a:ext cx="8229600" cy="5105400"/>
          </a:xfrm>
        </p:spPr>
        <p:txBody>
          <a:bodyPr>
            <a:normAutofit/>
          </a:bodyPr>
          <a:lstStyle/>
          <a:p>
            <a:r>
              <a:rPr lang="en-US" dirty="0" smtClean="0"/>
              <a:t>Here are the examples to set background of an HTML tag:</a:t>
            </a:r>
          </a:p>
          <a:p>
            <a:r>
              <a:rPr lang="en-US" dirty="0" smtClean="0"/>
              <a:t>&lt;!DOCTYPE html&gt;</a:t>
            </a:r>
          </a:p>
          <a:p>
            <a:r>
              <a:rPr lang="en-US" dirty="0" smtClean="0"/>
              <a:t> &lt;html&gt; </a:t>
            </a:r>
          </a:p>
          <a:p>
            <a:r>
              <a:rPr lang="en-US" dirty="0" smtClean="0"/>
              <a:t>&lt;head&gt; </a:t>
            </a:r>
          </a:p>
          <a:p>
            <a:r>
              <a:rPr lang="en-US" dirty="0" smtClean="0"/>
              <a:t>&lt;title&gt;HTML Background Colors&lt;/title&gt;</a:t>
            </a:r>
          </a:p>
          <a:p>
            <a:r>
              <a:rPr lang="en-US" dirty="0" smtClean="0"/>
              <a:t> &lt;/head&gt; </a:t>
            </a:r>
          </a:p>
          <a:p>
            <a:r>
              <a:rPr lang="en-US" dirty="0" smtClean="0"/>
              <a:t>&lt;body </a:t>
            </a:r>
            <a:r>
              <a:rPr lang="en-US" dirty="0" err="1" smtClean="0"/>
              <a:t>bgcolor</a:t>
            </a:r>
            <a:r>
              <a:rPr lang="en-US" dirty="0" smtClean="0"/>
              <a:t>="yellow"&gt; </a:t>
            </a:r>
          </a:p>
          <a:p>
            <a:r>
              <a:rPr lang="en-US" dirty="0" smtClean="0"/>
              <a:t>&lt;/body&gt;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157</a:t>
            </a:fld>
            <a:endParaRPr 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Html Background with Images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The </a:t>
            </a:r>
            <a:r>
              <a:rPr lang="en-US" b="1" dirty="0" smtClean="0"/>
              <a:t>background</a:t>
            </a:r>
            <a:r>
              <a:rPr lang="en-US" dirty="0" smtClean="0"/>
              <a:t> attribute can also be used to control the background of an HTML </a:t>
            </a:r>
            <a:r>
              <a:rPr lang="en-US" dirty="0" err="1" smtClean="0"/>
              <a:t>elmement</a:t>
            </a:r>
            <a:r>
              <a:rPr lang="en-US" dirty="0" smtClean="0"/>
              <a:t>, specifically page body and table backgrounds. You can specify an image to set background of your HTML page or table. Following is the syntax to use background attribute with any HTML tag.</a:t>
            </a:r>
          </a:p>
          <a:p>
            <a:r>
              <a:rPr lang="en-US" dirty="0" smtClean="0"/>
              <a:t>&lt;</a:t>
            </a:r>
            <a:r>
              <a:rPr lang="en-US" dirty="0" err="1" smtClean="0"/>
              <a:t>tagname</a:t>
            </a:r>
            <a:r>
              <a:rPr lang="en-US" dirty="0" smtClean="0"/>
              <a:t> background="Image URL"...&gt;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158</a:t>
            </a:fld>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fontScale="85000" lnSpcReduction="10000"/>
          </a:bodyPr>
          <a:lstStyle/>
          <a:p>
            <a:r>
              <a:rPr lang="en-US" dirty="0" smtClean="0"/>
              <a:t>Here are the examples to set background images of a table.</a:t>
            </a:r>
          </a:p>
          <a:p>
            <a:r>
              <a:rPr lang="en-US" dirty="0" smtClean="0"/>
              <a:t>&lt;!DOCTYPE html&gt;</a:t>
            </a:r>
          </a:p>
          <a:p>
            <a:r>
              <a:rPr lang="en-US" dirty="0" smtClean="0"/>
              <a:t> &lt;html&gt;</a:t>
            </a:r>
          </a:p>
          <a:p>
            <a:r>
              <a:rPr lang="en-US" dirty="0" smtClean="0"/>
              <a:t> &lt;head&gt;</a:t>
            </a:r>
          </a:p>
          <a:p>
            <a:r>
              <a:rPr lang="en-US" dirty="0" smtClean="0"/>
              <a:t> &lt;title&gt;HTML Background Images&lt;/title&gt; </a:t>
            </a:r>
          </a:p>
          <a:p>
            <a:r>
              <a:rPr lang="en-US" dirty="0" smtClean="0"/>
              <a:t>&lt;/head&gt; </a:t>
            </a:r>
          </a:p>
          <a:p>
            <a:r>
              <a:rPr lang="en-US" dirty="0" smtClean="0"/>
              <a:t>&lt;table background="image.gif" width="100%" height="100"&gt; </a:t>
            </a:r>
          </a:p>
          <a:p>
            <a:r>
              <a:rPr lang="en-US" dirty="0" smtClean="0"/>
              <a:t>&lt;</a:t>
            </a:r>
            <a:r>
              <a:rPr lang="en-US" dirty="0" err="1" smtClean="0"/>
              <a:t>tr</a:t>
            </a:r>
            <a:r>
              <a:rPr lang="en-US" dirty="0" smtClean="0"/>
              <a:t>&gt;</a:t>
            </a:r>
          </a:p>
          <a:p>
            <a:r>
              <a:rPr lang="en-US" dirty="0" smtClean="0"/>
              <a:t>&lt;td&gt; This background is filled up with HTML image. &lt;/td&gt;</a:t>
            </a:r>
          </a:p>
          <a:p>
            <a:r>
              <a:rPr lang="en-US" dirty="0" smtClean="0"/>
              <a:t>&lt;/</a:t>
            </a:r>
            <a:r>
              <a:rPr lang="en-US" dirty="0" err="1" smtClean="0"/>
              <a:t>tr</a:t>
            </a:r>
            <a:r>
              <a:rPr lang="en-US" dirty="0" smtClean="0"/>
              <a:t>&gt;</a:t>
            </a:r>
          </a:p>
          <a:p>
            <a:r>
              <a:rPr lang="en-US" dirty="0" smtClean="0"/>
              <a:t> &lt;/table&gt;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159</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305800" cy="4525963"/>
          </a:xfrm>
        </p:spPr>
        <p:txBody>
          <a:bodyPr>
            <a:normAutofit/>
          </a:bodyPr>
          <a:lstStyle/>
          <a:p>
            <a:r>
              <a:rPr lang="en-US" dirty="0" smtClean="0"/>
              <a:t> </a:t>
            </a:r>
          </a:p>
          <a:p>
            <a:r>
              <a:rPr lang="en-US" dirty="0"/>
              <a:t> </a:t>
            </a:r>
            <a:r>
              <a:rPr lang="en-US" dirty="0" smtClean="0"/>
              <a:t>       Mozilla </a:t>
            </a:r>
            <a:r>
              <a:rPr lang="en-US" dirty="0"/>
              <a:t>Firefox</a:t>
            </a:r>
            <a:endParaRPr lang="en-US" b="1" dirty="0"/>
          </a:p>
          <a:p>
            <a:r>
              <a:rPr lang="en-US" dirty="0"/>
              <a:t>Firefox is a new browser derived from Mozilla. It was released in 2004 and has grown to be the second most popular browser on the Internet</a:t>
            </a:r>
            <a:r>
              <a:rPr lang="en-US" dirty="0" smtClean="0"/>
              <a:t>.</a:t>
            </a:r>
          </a:p>
          <a:p>
            <a:r>
              <a:rPr lang="en-US" dirty="0" smtClean="0"/>
              <a:t>      </a:t>
            </a:r>
          </a:p>
          <a:p>
            <a:r>
              <a:rPr lang="en-US" dirty="0"/>
              <a:t> </a:t>
            </a:r>
            <a:r>
              <a:rPr lang="en-US" dirty="0" smtClean="0"/>
              <a:t>      Safari</a:t>
            </a:r>
            <a:endParaRPr lang="en-US" b="1" dirty="0"/>
          </a:p>
          <a:p>
            <a:r>
              <a:rPr lang="en-US" dirty="0"/>
              <a:t>Safari is a web browser developed by Apple </a:t>
            </a:r>
            <a:r>
              <a:rPr lang="en-US" dirty="0" smtClean="0"/>
              <a:t>Inc. </a:t>
            </a:r>
            <a:r>
              <a:rPr lang="en-US" dirty="0"/>
              <a:t>It was first released as a public beta in January 2003. </a:t>
            </a:r>
          </a:p>
          <a:p>
            <a:endParaRPr lang="en-US" dirty="0"/>
          </a:p>
          <a:p>
            <a:endParaRPr lang="en-US" dirty="0"/>
          </a:p>
        </p:txBody>
      </p:sp>
      <p:pic>
        <p:nvPicPr>
          <p:cNvPr id="4" name="Picture 3" descr="Internet Explorer"/>
          <p:cNvPicPr/>
          <p:nvPr/>
        </p:nvPicPr>
        <p:blipFill>
          <a:blip r:embed="rId2" cstate="print"/>
          <a:srcRect/>
          <a:stretch>
            <a:fillRect/>
          </a:stretch>
        </p:blipFill>
        <p:spPr bwMode="auto">
          <a:xfrm>
            <a:off x="685800" y="1600200"/>
            <a:ext cx="1066800" cy="914400"/>
          </a:xfrm>
          <a:prstGeom prst="rect">
            <a:avLst/>
          </a:prstGeom>
          <a:noFill/>
          <a:ln w="9525">
            <a:noFill/>
            <a:miter lim="800000"/>
            <a:headEnd/>
            <a:tailEnd/>
          </a:ln>
        </p:spPr>
      </p:pic>
      <p:pic>
        <p:nvPicPr>
          <p:cNvPr id="5" name="Picture 4" descr="Safari Browser"/>
          <p:cNvPicPr/>
          <p:nvPr/>
        </p:nvPicPr>
        <p:blipFill>
          <a:blip r:embed="rId3" cstate="print"/>
          <a:srcRect/>
          <a:stretch>
            <a:fillRect/>
          </a:stretch>
        </p:blipFill>
        <p:spPr bwMode="auto">
          <a:xfrm>
            <a:off x="533400" y="3810000"/>
            <a:ext cx="1066800" cy="7620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5733D55F-27A2-4B66-8A39-D403DDCF0D95}" type="slidenum">
              <a:rPr lang="en-US" smtClean="0"/>
              <a:pPr/>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HTML Fonts</a:t>
            </a:r>
            <a:br>
              <a:rPr lang="en-US" dirty="0" smtClean="0"/>
            </a:br>
            <a:endParaRPr lang="en-US" dirty="0"/>
          </a:p>
        </p:txBody>
      </p:sp>
      <p:sp>
        <p:nvSpPr>
          <p:cNvPr id="3" name="Content Placeholder 2"/>
          <p:cNvSpPr>
            <a:spLocks noGrp="1"/>
          </p:cNvSpPr>
          <p:nvPr>
            <p:ph idx="1"/>
          </p:nvPr>
        </p:nvSpPr>
        <p:spPr>
          <a:xfrm>
            <a:off x="457200" y="762000"/>
            <a:ext cx="8229600" cy="5562600"/>
          </a:xfrm>
        </p:spPr>
        <p:txBody>
          <a:bodyPr/>
          <a:lstStyle/>
          <a:p>
            <a:r>
              <a:rPr lang="en-US" dirty="0" smtClean="0"/>
              <a:t>Fonts play very important role in making a website more user friendly and increasing content readability. Font face and color depends entirely on the computer and browser that is being used to view your page but you can use HTML </a:t>
            </a:r>
            <a:r>
              <a:rPr lang="en-US" b="1" dirty="0" smtClean="0"/>
              <a:t>&lt;font&gt;</a:t>
            </a:r>
            <a:r>
              <a:rPr lang="en-US" dirty="0" smtClean="0"/>
              <a:t> tag to add style, size, and color to the text on your website.</a:t>
            </a:r>
          </a:p>
          <a:p>
            <a:r>
              <a:rPr lang="en-US" dirty="0" smtClean="0"/>
              <a:t>The font tag is having three attributes called </a:t>
            </a:r>
            <a:r>
              <a:rPr lang="en-US" b="1" dirty="0" smtClean="0"/>
              <a:t>size, color</a:t>
            </a:r>
            <a:r>
              <a:rPr lang="en-US" dirty="0" smtClean="0"/>
              <a:t>, and </a:t>
            </a:r>
            <a:r>
              <a:rPr lang="en-US" b="1" dirty="0" smtClean="0"/>
              <a:t>face</a:t>
            </a:r>
            <a:r>
              <a:rPr lang="en-US" dirty="0" smtClean="0"/>
              <a:t> to customize your fonts. To change any of the font attributes at any time within your webpage, simply use the &lt;font&gt; tag. The text that follows will remain changed until you close with the &lt;/font&gt; tag. You can change one or all of the font attributes within one &lt;font&gt; tag.</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160</a:t>
            </a:fld>
            <a:endParaRPr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Font Size</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You can set content font size using </a:t>
            </a:r>
            <a:r>
              <a:rPr lang="en-US" b="1" dirty="0" smtClean="0"/>
              <a:t>size</a:t>
            </a:r>
            <a:r>
              <a:rPr lang="en-US" dirty="0" smtClean="0"/>
              <a:t> attribute. The range of accepted values is from 1(smallest) to 7(largest). The default size of a font is 3.</a:t>
            </a:r>
          </a:p>
          <a:p>
            <a:r>
              <a:rPr lang="en-US" dirty="0" smtClean="0"/>
              <a:t>Example</a:t>
            </a:r>
          </a:p>
          <a:p>
            <a:r>
              <a:rPr lang="en-US" dirty="0" smtClean="0"/>
              <a:t>&lt;!DOCTYPE html&gt; &lt;html&gt; &lt;head&gt; &lt;title&gt;Setting Font Size&lt;/title&gt; &lt;/head&gt; &lt;body&gt; &lt;font size="1"&gt;Font size="1"&lt;/font&gt;&lt;</a:t>
            </a:r>
            <a:r>
              <a:rPr lang="en-US" dirty="0" err="1" smtClean="0"/>
              <a:t>br</a:t>
            </a:r>
            <a:r>
              <a:rPr lang="en-US" dirty="0" smtClean="0"/>
              <a:t> /&gt; &lt;font size="2"&gt;Font size="2"&lt;/font&gt;&lt;</a:t>
            </a:r>
            <a:r>
              <a:rPr lang="en-US" dirty="0" err="1" smtClean="0"/>
              <a:t>br</a:t>
            </a:r>
            <a:r>
              <a:rPr lang="en-US" dirty="0" smtClean="0"/>
              <a:t> /&gt; &lt;font size="3"&gt;Font size="3"&lt;/font&gt;&lt;</a:t>
            </a:r>
            <a:r>
              <a:rPr lang="en-US" dirty="0" err="1" smtClean="0"/>
              <a:t>br</a:t>
            </a:r>
            <a:r>
              <a:rPr lang="en-US" dirty="0" smtClean="0"/>
              <a:t> /&gt; &lt;font size="4"&gt;Font size="4"&lt;/font&gt;&lt;</a:t>
            </a:r>
            <a:r>
              <a:rPr lang="en-US" dirty="0" err="1" smtClean="0"/>
              <a:t>br</a:t>
            </a:r>
            <a:r>
              <a:rPr lang="en-US" dirty="0" smtClean="0"/>
              <a:t> /&gt; &lt;font size="5"&gt;Font size="5"&lt;/font&gt;&lt;</a:t>
            </a:r>
            <a:r>
              <a:rPr lang="en-US" dirty="0" err="1" smtClean="0"/>
              <a:t>br</a:t>
            </a:r>
            <a:r>
              <a:rPr lang="en-US" dirty="0" smtClean="0"/>
              <a:t> /&gt; &lt;font size="6"&gt;Font size="6"&lt;/font&gt;&lt;</a:t>
            </a:r>
            <a:r>
              <a:rPr lang="en-US" dirty="0" err="1" smtClean="0"/>
              <a:t>br</a:t>
            </a:r>
            <a:r>
              <a:rPr lang="en-US" dirty="0" smtClean="0"/>
              <a:t> /&gt; &lt;font size="7"&gt;Font size="7"&lt;/font&gt; &lt;/body&gt; &lt;/html&gt;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161</a:t>
            </a:fld>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Font Face</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62500" lnSpcReduction="20000"/>
          </a:bodyPr>
          <a:lstStyle/>
          <a:p>
            <a:r>
              <a:rPr lang="en-US" dirty="0" smtClean="0"/>
              <a:t>You can set font face using </a:t>
            </a:r>
            <a:r>
              <a:rPr lang="en-US" i="1" dirty="0" smtClean="0"/>
              <a:t>face</a:t>
            </a:r>
            <a:r>
              <a:rPr lang="en-US" dirty="0" smtClean="0"/>
              <a:t> attribute but be aware that if the user viewing the page doesn't have the font installed, they will not be able to see it. Instead user will see the default font face applicable to the user's computer.</a:t>
            </a:r>
          </a:p>
          <a:p>
            <a:r>
              <a:rPr lang="en-US" dirty="0" smtClean="0"/>
              <a:t>Example</a:t>
            </a:r>
          </a:p>
          <a:p>
            <a:r>
              <a:rPr lang="en-US" dirty="0" smtClean="0"/>
              <a:t>&lt;!</a:t>
            </a:r>
            <a:r>
              <a:rPr lang="en-US" dirty="0" smtClean="0">
                <a:latin typeface="Blackadder ITC" pitchFamily="82" charset="0"/>
              </a:rPr>
              <a:t>DOCTYPE</a:t>
            </a:r>
            <a:r>
              <a:rPr lang="en-US" dirty="0" smtClean="0"/>
              <a:t> html&gt; </a:t>
            </a:r>
          </a:p>
          <a:p>
            <a:r>
              <a:rPr lang="en-US" dirty="0" smtClean="0"/>
              <a:t>&lt;html&gt; </a:t>
            </a:r>
          </a:p>
          <a:p>
            <a:r>
              <a:rPr lang="en-US" dirty="0" smtClean="0"/>
              <a:t>&lt;head&gt; </a:t>
            </a:r>
          </a:p>
          <a:p>
            <a:r>
              <a:rPr lang="en-US" dirty="0" smtClean="0"/>
              <a:t>&lt;title&gt;Font Face&lt;/title&gt;</a:t>
            </a:r>
          </a:p>
          <a:p>
            <a:r>
              <a:rPr lang="en-US" dirty="0" smtClean="0"/>
              <a:t> &lt;/head&gt; </a:t>
            </a:r>
          </a:p>
          <a:p>
            <a:r>
              <a:rPr lang="en-US" dirty="0" smtClean="0"/>
              <a:t>&lt;body&gt;</a:t>
            </a:r>
          </a:p>
          <a:p>
            <a:r>
              <a:rPr lang="en-US" dirty="0" smtClean="0"/>
              <a:t> &lt;font face</a:t>
            </a:r>
            <a:r>
              <a:rPr lang="en-US" dirty="0" smtClean="0">
                <a:latin typeface="Blackadder ITC" pitchFamily="82" charset="0"/>
              </a:rPr>
              <a:t>=“</a:t>
            </a:r>
            <a:r>
              <a:rPr lang="en-US" dirty="0" err="1" smtClean="0">
                <a:latin typeface="Blackadder ITC" pitchFamily="82" charset="0"/>
              </a:rPr>
              <a:t>Blackadder</a:t>
            </a:r>
            <a:r>
              <a:rPr lang="en-US" dirty="0" smtClean="0">
                <a:latin typeface="Blackadder ITC" pitchFamily="82" charset="0"/>
              </a:rPr>
              <a:t> ITC"</a:t>
            </a:r>
            <a:r>
              <a:rPr lang="en-US" dirty="0" smtClean="0"/>
              <a:t> size="5"&gt;Times New Roman&lt;/font&gt;</a:t>
            </a:r>
          </a:p>
          <a:p>
            <a:r>
              <a:rPr lang="en-US" dirty="0" smtClean="0"/>
              <a:t>&lt;</a:t>
            </a:r>
            <a:r>
              <a:rPr lang="en-US" dirty="0" err="1" smtClean="0"/>
              <a:t>br</a:t>
            </a:r>
            <a:r>
              <a:rPr lang="en-US" dirty="0" smtClean="0"/>
              <a:t> /&gt;</a:t>
            </a:r>
          </a:p>
          <a:p>
            <a:r>
              <a:rPr lang="en-US" dirty="0" smtClean="0"/>
              <a:t> &lt;font face="Verdana" size="5"&gt;Verdana&lt;/font&gt;</a:t>
            </a:r>
          </a:p>
          <a:p>
            <a:r>
              <a:rPr lang="en-US" dirty="0" smtClean="0"/>
              <a:t>&lt;</a:t>
            </a:r>
            <a:r>
              <a:rPr lang="en-US" dirty="0" err="1" smtClean="0"/>
              <a:t>br</a:t>
            </a:r>
            <a:r>
              <a:rPr lang="en-US" dirty="0" smtClean="0"/>
              <a:t> /&gt;</a:t>
            </a:r>
          </a:p>
          <a:p>
            <a:r>
              <a:rPr lang="en-US" dirty="0" smtClean="0"/>
              <a:t> &lt;font face="Comic sans MS" size="5"&gt;Comic Sans MS&lt;/font&gt;</a:t>
            </a:r>
          </a:p>
          <a:p>
            <a:r>
              <a:rPr lang="en-US" dirty="0" smtClean="0"/>
              <a:t>&lt;</a:t>
            </a:r>
            <a:r>
              <a:rPr lang="en-US" dirty="0" err="1" smtClean="0"/>
              <a:t>br</a:t>
            </a:r>
            <a:r>
              <a:rPr lang="en-US" dirty="0" smtClean="0"/>
              <a:t> /&gt; &lt;font face="</a:t>
            </a:r>
            <a:r>
              <a:rPr lang="en-US" dirty="0" err="1" smtClean="0"/>
              <a:t>WildWest</a:t>
            </a:r>
            <a:r>
              <a:rPr lang="en-US" dirty="0" smtClean="0"/>
              <a:t>" size="5"&gt;</a:t>
            </a:r>
            <a:r>
              <a:rPr lang="en-US" dirty="0" err="1" smtClean="0"/>
              <a:t>WildWest</a:t>
            </a:r>
            <a:r>
              <a:rPr lang="en-US" dirty="0" smtClean="0"/>
              <a:t>&lt;/font&gt;&lt;</a:t>
            </a:r>
            <a:r>
              <a:rPr lang="en-US" dirty="0" err="1" smtClean="0"/>
              <a:t>br</a:t>
            </a:r>
            <a:r>
              <a:rPr lang="en-US" dirty="0" smtClean="0"/>
              <a:t> /&gt;</a:t>
            </a:r>
          </a:p>
          <a:p>
            <a:r>
              <a:rPr lang="en-US" dirty="0" smtClean="0"/>
              <a:t> &lt;font face="Bedrock" size="5"&gt;Bedrock&lt;/font&gt;</a:t>
            </a:r>
          </a:p>
          <a:p>
            <a:r>
              <a:rPr lang="en-US" dirty="0" smtClean="0"/>
              <a:t>&lt;</a:t>
            </a:r>
            <a:r>
              <a:rPr lang="en-US" dirty="0" err="1" smtClean="0"/>
              <a:t>br</a:t>
            </a:r>
            <a:r>
              <a:rPr lang="en-US" dirty="0" smtClean="0"/>
              <a:t> /&gt; </a:t>
            </a:r>
          </a:p>
          <a:p>
            <a:r>
              <a:rPr lang="en-US" dirty="0" smtClean="0"/>
              <a:t>&lt;/body&gt;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162</a:t>
            </a:fld>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Setting Font Color</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10000"/>
          </a:bodyPr>
          <a:lstStyle/>
          <a:p>
            <a:r>
              <a:rPr lang="en-US" dirty="0" smtClean="0"/>
              <a:t>You can set any font color you like using </a:t>
            </a:r>
            <a:r>
              <a:rPr lang="en-US" i="1" dirty="0" smtClean="0"/>
              <a:t>color</a:t>
            </a:r>
            <a:r>
              <a:rPr lang="en-US" dirty="0" smtClean="0"/>
              <a:t> attribute. You can specify the color that you want by either the color name or hexadecimal code for that color.</a:t>
            </a:r>
          </a:p>
          <a:p>
            <a:r>
              <a:rPr lang="en-US" dirty="0" smtClean="0"/>
              <a:t>Example</a:t>
            </a:r>
          </a:p>
          <a:p>
            <a:r>
              <a:rPr lang="en-US" dirty="0" smtClean="0"/>
              <a:t>&lt;!DOCTYPE html&gt;</a:t>
            </a:r>
          </a:p>
          <a:p>
            <a:r>
              <a:rPr lang="en-US" dirty="0" smtClean="0"/>
              <a:t> &lt;html&gt; &lt;head&gt;</a:t>
            </a:r>
          </a:p>
          <a:p>
            <a:r>
              <a:rPr lang="en-US" dirty="0" smtClean="0"/>
              <a:t> &lt;title&gt;Setting Font Color&lt;/title&gt;</a:t>
            </a:r>
          </a:p>
          <a:p>
            <a:r>
              <a:rPr lang="en-US" dirty="0" smtClean="0"/>
              <a:t> &lt;/head&gt; </a:t>
            </a:r>
          </a:p>
          <a:p>
            <a:r>
              <a:rPr lang="en-US" dirty="0" smtClean="0"/>
              <a:t>&lt;body&gt; </a:t>
            </a:r>
          </a:p>
          <a:p>
            <a:r>
              <a:rPr lang="en-US" dirty="0" smtClean="0"/>
              <a:t>&lt;font color=“blue"&gt;This text is in pink&lt;/font&gt;&lt;</a:t>
            </a:r>
            <a:r>
              <a:rPr lang="en-US" dirty="0" err="1" smtClean="0"/>
              <a:t>br</a:t>
            </a:r>
            <a:r>
              <a:rPr lang="en-US" dirty="0" smtClean="0"/>
              <a:t> /&gt; &lt;font color="red"&gt;This text is red&lt;/font&gt;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163</a:t>
            </a:fld>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Frames</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85000" lnSpcReduction="20000"/>
          </a:bodyPr>
          <a:lstStyle/>
          <a:p>
            <a:r>
              <a:rPr lang="en-US" dirty="0" smtClean="0"/>
              <a:t>HTML frames are used to divide your browser window into multiple sections where each section can load a separate HTML document. A collection of frames in the browser window is known as a frameset. The window is divided into frames in a similar way the tables are organized: into rows and columns.</a:t>
            </a:r>
          </a:p>
          <a:p>
            <a:r>
              <a:rPr lang="en-US" dirty="0" smtClean="0"/>
              <a:t>Disadvantages of Frames</a:t>
            </a:r>
          </a:p>
          <a:p>
            <a:r>
              <a:rPr lang="en-US" dirty="0" smtClean="0"/>
              <a:t>There are few drawbacks with using frames, so it's never recommended to use frames in your </a:t>
            </a:r>
            <a:r>
              <a:rPr lang="en-US" dirty="0" err="1" smtClean="0"/>
              <a:t>webpages</a:t>
            </a:r>
            <a:r>
              <a:rPr lang="en-US" dirty="0" smtClean="0"/>
              <a:t>:</a:t>
            </a:r>
          </a:p>
          <a:p>
            <a:r>
              <a:rPr lang="en-US" dirty="0" smtClean="0"/>
              <a:t>Some smaller devices cannot cope with frames often because their screen is not big enough to be divided up.</a:t>
            </a:r>
          </a:p>
          <a:p>
            <a:r>
              <a:rPr lang="en-US" dirty="0" smtClean="0"/>
              <a:t>Sometimes your page will be displayed differently on different computers due to different screen resolution.</a:t>
            </a:r>
          </a:p>
          <a:p>
            <a:r>
              <a:rPr lang="en-US" dirty="0" smtClean="0"/>
              <a:t>The browser's </a:t>
            </a:r>
            <a:r>
              <a:rPr lang="en-US" i="1" dirty="0" smtClean="0"/>
              <a:t>back button</a:t>
            </a:r>
            <a:r>
              <a:rPr lang="en-US" dirty="0" smtClean="0"/>
              <a:t> might not work as the user hopes.</a:t>
            </a:r>
          </a:p>
          <a:p>
            <a:r>
              <a:rPr lang="en-US" dirty="0" smtClean="0"/>
              <a:t>There are still few browsers that do not support frame technology.</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164</a:t>
            </a:fld>
            <a:endParaRPr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Frames</a:t>
            </a:r>
            <a:br>
              <a:rPr lang="en-US" dirty="0" smtClean="0"/>
            </a:br>
            <a:endParaRPr lang="en-US" dirty="0"/>
          </a:p>
        </p:txBody>
      </p:sp>
      <p:sp>
        <p:nvSpPr>
          <p:cNvPr id="3" name="Content Placeholder 2"/>
          <p:cNvSpPr>
            <a:spLocks noGrp="1"/>
          </p:cNvSpPr>
          <p:nvPr>
            <p:ph idx="1"/>
          </p:nvPr>
        </p:nvSpPr>
        <p:spPr/>
        <p:txBody>
          <a:bodyPr/>
          <a:lstStyle/>
          <a:p>
            <a:r>
              <a:rPr lang="en-US" dirty="0" smtClean="0"/>
              <a:t>To use frames on a page we use &lt;frameset&gt; tag instead of &lt;body&gt; tag. The &lt;frameset&gt; tag defines how to divide the window into frames. The </a:t>
            </a:r>
            <a:r>
              <a:rPr lang="en-US" b="1" dirty="0" smtClean="0"/>
              <a:t>rows</a:t>
            </a:r>
            <a:r>
              <a:rPr lang="en-US" dirty="0" smtClean="0"/>
              <a:t> attribute of &lt;frameset&gt; tag defines horizontal frames and </a:t>
            </a:r>
            <a:r>
              <a:rPr lang="en-US" b="1" dirty="0" smtClean="0"/>
              <a:t>cols</a:t>
            </a:r>
            <a:r>
              <a:rPr lang="en-US" dirty="0" smtClean="0"/>
              <a:t> attribute defines vertical frames. Each frame is indicated by &lt;frame&gt; tag and it defines which HTML document shall open into the frame.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Following is the example to create three horizontal frames:</a:t>
            </a:r>
          </a:p>
          <a:p>
            <a:r>
              <a:rPr lang="en-US" dirty="0" smtClean="0"/>
              <a:t>&lt;!DOCTYPE html&gt; &lt;html&gt; &lt;head&gt; </a:t>
            </a:r>
          </a:p>
          <a:p>
            <a:r>
              <a:rPr lang="en-US" dirty="0" smtClean="0"/>
              <a:t>&lt;title&gt;HTML Frames&lt;/title&gt; </a:t>
            </a:r>
          </a:p>
          <a:p>
            <a:r>
              <a:rPr lang="en-US" dirty="0" smtClean="0"/>
              <a:t>&lt;/head&gt; </a:t>
            </a:r>
          </a:p>
          <a:p>
            <a:r>
              <a:rPr lang="en-US" dirty="0" smtClean="0"/>
              <a:t>&lt;frameset rows="10%,80%,10%"&gt;</a:t>
            </a:r>
          </a:p>
          <a:p>
            <a:r>
              <a:rPr lang="en-US" dirty="0" smtClean="0"/>
              <a:t> &lt;frame name="top" </a:t>
            </a:r>
            <a:r>
              <a:rPr lang="en-US" dirty="0" err="1" smtClean="0"/>
              <a:t>src</a:t>
            </a:r>
            <a:r>
              <a:rPr lang="en-US" dirty="0" smtClean="0"/>
              <a:t>="/html/top_frame.htm" /&gt; &lt;frame name="main" </a:t>
            </a:r>
            <a:r>
              <a:rPr lang="en-US" dirty="0" err="1" smtClean="0"/>
              <a:t>src</a:t>
            </a:r>
            <a:r>
              <a:rPr lang="en-US" dirty="0" smtClean="0"/>
              <a:t>="/html/main_frame.htm" /&gt; &lt;frame name="bottom" </a:t>
            </a:r>
            <a:r>
              <a:rPr lang="en-US" dirty="0" err="1" smtClean="0"/>
              <a:t>src</a:t>
            </a:r>
            <a:r>
              <a:rPr lang="en-US" dirty="0" smtClean="0"/>
              <a:t>="/html/bottom_frame.htm" /&gt;</a:t>
            </a:r>
          </a:p>
          <a:p>
            <a:r>
              <a:rPr lang="en-US" dirty="0" smtClean="0"/>
              <a:t> &lt;</a:t>
            </a:r>
            <a:r>
              <a:rPr lang="en-US" dirty="0" err="1" smtClean="0"/>
              <a:t>noframes</a:t>
            </a:r>
            <a:r>
              <a:rPr lang="en-US" dirty="0" smtClean="0"/>
              <a:t>&gt;</a:t>
            </a:r>
          </a:p>
          <a:p>
            <a:r>
              <a:rPr lang="en-US" dirty="0" smtClean="0"/>
              <a:t> &lt;body&gt; Your browser does not support frames. </a:t>
            </a:r>
          </a:p>
          <a:p>
            <a:r>
              <a:rPr lang="en-US" dirty="0" smtClean="0"/>
              <a:t>&lt;/body&gt; </a:t>
            </a:r>
          </a:p>
          <a:p>
            <a:r>
              <a:rPr lang="en-US" dirty="0" smtClean="0"/>
              <a:t>&lt;/</a:t>
            </a:r>
            <a:r>
              <a:rPr lang="en-US" dirty="0" err="1" smtClean="0"/>
              <a:t>noframes</a:t>
            </a:r>
            <a:r>
              <a:rPr lang="en-US" dirty="0" smtClean="0"/>
              <a:t>&gt; </a:t>
            </a:r>
          </a:p>
          <a:p>
            <a:r>
              <a:rPr lang="en-US" dirty="0" smtClean="0"/>
              <a:t>&lt;/frameset&gt;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166</a:t>
            </a:fld>
            <a:endParaRPr 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Example</a:t>
            </a:r>
            <a:br>
              <a:rPr lang="en-US" dirty="0" smtClean="0"/>
            </a:br>
            <a:endParaRPr lang="en-US" dirty="0"/>
          </a:p>
        </p:txBody>
      </p:sp>
      <p:sp>
        <p:nvSpPr>
          <p:cNvPr id="3" name="Content Placeholder 2"/>
          <p:cNvSpPr>
            <a:spLocks noGrp="1"/>
          </p:cNvSpPr>
          <p:nvPr>
            <p:ph idx="1"/>
          </p:nvPr>
        </p:nvSpPr>
        <p:spPr>
          <a:xfrm>
            <a:off x="457200" y="1143000"/>
            <a:ext cx="8229600" cy="5181600"/>
          </a:xfrm>
        </p:spPr>
        <p:txBody>
          <a:bodyPr>
            <a:normAutofit fontScale="85000" lnSpcReduction="20000"/>
          </a:bodyPr>
          <a:lstStyle/>
          <a:p>
            <a:r>
              <a:rPr lang="en-US" dirty="0" smtClean="0"/>
              <a:t>Let's put above example as follows, here we replaced rows attribute by cols and changed their width. This will create all the three frames vertically:</a:t>
            </a:r>
          </a:p>
          <a:p>
            <a:r>
              <a:rPr lang="en-US" dirty="0" smtClean="0"/>
              <a:t>&lt;!DOCTYPE html&gt; &lt;html&gt; &lt;head&gt; </a:t>
            </a:r>
          </a:p>
          <a:p>
            <a:r>
              <a:rPr lang="en-US" dirty="0" smtClean="0"/>
              <a:t>&lt;title&gt;HTML Frames&lt;/title&gt; </a:t>
            </a:r>
          </a:p>
          <a:p>
            <a:r>
              <a:rPr lang="en-US" dirty="0" smtClean="0"/>
              <a:t>&lt;/head&gt; </a:t>
            </a:r>
          </a:p>
          <a:p>
            <a:r>
              <a:rPr lang="en-US" dirty="0" smtClean="0"/>
              <a:t>&lt;frameset cols="25%,50%,25%"&gt; </a:t>
            </a:r>
          </a:p>
          <a:p>
            <a:r>
              <a:rPr lang="en-US" dirty="0" smtClean="0"/>
              <a:t>&lt;frame name="left" </a:t>
            </a:r>
            <a:r>
              <a:rPr lang="en-US" dirty="0" err="1" smtClean="0"/>
              <a:t>src</a:t>
            </a:r>
            <a:r>
              <a:rPr lang="en-US" dirty="0" smtClean="0"/>
              <a:t>="/html/top_frame.htm" /&gt; &lt;frame name="center" </a:t>
            </a:r>
            <a:r>
              <a:rPr lang="en-US" dirty="0" err="1" smtClean="0"/>
              <a:t>src</a:t>
            </a:r>
            <a:r>
              <a:rPr lang="en-US" dirty="0" smtClean="0"/>
              <a:t>="/html/main_frame.htm" /&gt; &lt;frame name="right" </a:t>
            </a:r>
            <a:r>
              <a:rPr lang="en-US" dirty="0" err="1" smtClean="0"/>
              <a:t>src</a:t>
            </a:r>
            <a:r>
              <a:rPr lang="en-US" dirty="0" smtClean="0"/>
              <a:t>="/html/bottom_frame.htm" /&gt;</a:t>
            </a:r>
          </a:p>
          <a:p>
            <a:r>
              <a:rPr lang="en-US" dirty="0" smtClean="0"/>
              <a:t> &lt;</a:t>
            </a:r>
            <a:r>
              <a:rPr lang="en-US" dirty="0" err="1" smtClean="0"/>
              <a:t>noframes</a:t>
            </a:r>
            <a:r>
              <a:rPr lang="en-US" dirty="0" smtClean="0"/>
              <a:t>&gt; </a:t>
            </a:r>
          </a:p>
          <a:p>
            <a:r>
              <a:rPr lang="en-US" dirty="0" smtClean="0"/>
              <a:t>&lt;body&gt; Your browser does not support frames. </a:t>
            </a:r>
          </a:p>
          <a:p>
            <a:r>
              <a:rPr lang="en-US" dirty="0" smtClean="0"/>
              <a:t>&lt;/body&gt; </a:t>
            </a:r>
          </a:p>
          <a:p>
            <a:r>
              <a:rPr lang="en-US" dirty="0" smtClean="0"/>
              <a:t>&lt;/</a:t>
            </a:r>
            <a:r>
              <a:rPr lang="en-US" dirty="0" err="1" smtClean="0"/>
              <a:t>noframes</a:t>
            </a:r>
            <a:r>
              <a:rPr lang="en-US" dirty="0" smtClean="0"/>
              <a:t>&gt;</a:t>
            </a:r>
          </a:p>
          <a:p>
            <a:r>
              <a:rPr lang="en-US" dirty="0" smtClean="0"/>
              <a:t> &lt;/frameset&gt;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167</a:t>
            </a:fld>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The &lt;frameset&gt; Tag Attributes</a:t>
            </a:r>
            <a:br>
              <a:rPr lang="en-US" dirty="0" smtClean="0"/>
            </a:br>
            <a:endParaRPr lang="en-US" dirty="0"/>
          </a:p>
        </p:txBody>
      </p:sp>
      <p:sp>
        <p:nvSpPr>
          <p:cNvPr id="3" name="Content Placeholder 2"/>
          <p:cNvSpPr>
            <a:spLocks noGrp="1"/>
          </p:cNvSpPr>
          <p:nvPr>
            <p:ph idx="1"/>
          </p:nvPr>
        </p:nvSpPr>
        <p:spPr>
          <a:xfrm>
            <a:off x="457200" y="1066800"/>
            <a:ext cx="8229600" cy="5257800"/>
          </a:xfrm>
        </p:spPr>
        <p:txBody>
          <a:bodyPr>
            <a:normAutofit fontScale="85000" lnSpcReduction="10000"/>
          </a:bodyPr>
          <a:lstStyle/>
          <a:p>
            <a:r>
              <a:rPr lang="en-US" dirty="0" smtClean="0"/>
              <a:t>Following are important attributes of the &lt;frameset&gt; tag:</a:t>
            </a:r>
          </a:p>
          <a:p>
            <a:pPr fontAlgn="t"/>
            <a:r>
              <a:rPr lang="en-US" b="1" dirty="0" smtClean="0"/>
              <a:t>Cols: </a:t>
            </a:r>
            <a:r>
              <a:rPr lang="en-US" dirty="0" smtClean="0"/>
              <a:t>specifies how many columns are contained in the frameset and the size of each column. You can specify the width of each column in one of four </a:t>
            </a:r>
            <a:r>
              <a:rPr lang="en-US" dirty="0" err="1" smtClean="0"/>
              <a:t>ways:Absolute</a:t>
            </a:r>
            <a:r>
              <a:rPr lang="en-US" dirty="0" smtClean="0"/>
              <a:t> values in pixels. For example to create three vertical frames, use </a:t>
            </a:r>
            <a:r>
              <a:rPr lang="en-US" i="1" dirty="0" smtClean="0"/>
              <a:t>cols="100, 500,100"</a:t>
            </a:r>
            <a:r>
              <a:rPr lang="en-US" dirty="0" smtClean="0"/>
              <a:t>.</a:t>
            </a:r>
          </a:p>
          <a:p>
            <a:pPr fontAlgn="t"/>
            <a:r>
              <a:rPr lang="en-US" dirty="0" smtClean="0"/>
              <a:t>A percentage of the browser window. For example to create three vertical frames, use </a:t>
            </a:r>
            <a:r>
              <a:rPr lang="en-US" i="1" dirty="0" smtClean="0"/>
              <a:t>cols="10%, 80%,10%"</a:t>
            </a:r>
            <a:r>
              <a:rPr lang="en-US" dirty="0" smtClean="0"/>
              <a:t>.</a:t>
            </a:r>
          </a:p>
          <a:p>
            <a:pPr fontAlgn="t"/>
            <a:r>
              <a:rPr lang="en-US" dirty="0" smtClean="0"/>
              <a:t>Using a wildcard symbol. For example to create three vertical frames, use </a:t>
            </a:r>
            <a:r>
              <a:rPr lang="en-US" i="1" dirty="0" smtClean="0"/>
              <a:t>cols="10%, *,10%"</a:t>
            </a:r>
            <a:r>
              <a:rPr lang="en-US" dirty="0" smtClean="0"/>
              <a:t>. In this case wildcard takes remainder of the window.</a:t>
            </a:r>
          </a:p>
          <a:p>
            <a:pPr fontAlgn="t"/>
            <a:r>
              <a:rPr lang="en-US" dirty="0" smtClean="0"/>
              <a:t>As relative widths of the browser window. For example to create three vertical frames, use </a:t>
            </a:r>
            <a:r>
              <a:rPr lang="en-US" i="1" dirty="0" smtClean="0"/>
              <a:t>cols="3*,2*,1*"</a:t>
            </a:r>
            <a:r>
              <a:rPr lang="en-US" dirty="0" smtClean="0"/>
              <a:t>. This is an alternative to percentages. You can use relative widths of the browser window. Here the window is divided into sixths: the first column takes up half of the window, the second takes one third, and the third takes one sixth.</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168</a:t>
            </a:fld>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Rows:- </a:t>
            </a:r>
            <a:r>
              <a:rPr lang="en-US" dirty="0" smtClean="0"/>
              <a:t>This attribute works just like the cols attribute and takes the same values, but it is used to specify the rows in the frameset. For example to create two horizontal frames, use </a:t>
            </a:r>
            <a:r>
              <a:rPr lang="en-US" i="1" dirty="0" smtClean="0"/>
              <a:t>rows="10%, 90%"</a:t>
            </a:r>
            <a:r>
              <a:rPr lang="en-US" dirty="0" smtClean="0"/>
              <a:t>. You can specify the height of each row in the same way as explained above for columns.</a:t>
            </a:r>
          </a:p>
          <a:p>
            <a:r>
              <a:rPr lang="en-US" b="1" dirty="0" smtClean="0"/>
              <a:t>Border:- </a:t>
            </a:r>
            <a:r>
              <a:rPr lang="en-US" dirty="0" smtClean="0"/>
              <a:t>This attribute specifies the width of the border of each frame in pixels. For example border="5". A value of zero means no border.</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169</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US" dirty="0" smtClean="0"/>
              <a:t>      </a:t>
            </a:r>
          </a:p>
          <a:p>
            <a:r>
              <a:rPr lang="en-US" dirty="0"/>
              <a:t> </a:t>
            </a:r>
            <a:r>
              <a:rPr lang="en-US" dirty="0" smtClean="0"/>
              <a:t>      Opera </a:t>
            </a:r>
            <a:r>
              <a:rPr lang="en-US" dirty="0"/>
              <a:t>is smaller and faster than most other browsers, yet it is full- featured. Fast, user-friendly, with keyboard interface, multiple windows, zoom functions, and more. </a:t>
            </a:r>
          </a:p>
        </p:txBody>
      </p:sp>
      <p:pic>
        <p:nvPicPr>
          <p:cNvPr id="4" name="Picture 3" descr="Opera Browser"/>
          <p:cNvPicPr/>
          <p:nvPr/>
        </p:nvPicPr>
        <p:blipFill>
          <a:blip r:embed="rId2" cstate="print"/>
          <a:srcRect/>
          <a:stretch>
            <a:fillRect/>
          </a:stretch>
        </p:blipFill>
        <p:spPr bwMode="auto">
          <a:xfrm>
            <a:off x="762000" y="1752600"/>
            <a:ext cx="762000" cy="6096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17</a:t>
            </a:fld>
            <a:endParaRPr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err="1" smtClean="0"/>
              <a:t>Frameborder</a:t>
            </a:r>
            <a:r>
              <a:rPr lang="en-US" b="1" dirty="0" smtClean="0"/>
              <a:t>:- </a:t>
            </a:r>
            <a:r>
              <a:rPr lang="en-US" dirty="0" smtClean="0"/>
              <a:t>This attribute specifies whether a three-dimensional border should be displayed between frames. This </a:t>
            </a:r>
            <a:r>
              <a:rPr lang="en-US" dirty="0" err="1" smtClean="0"/>
              <a:t>attrubute</a:t>
            </a:r>
            <a:r>
              <a:rPr lang="en-US" dirty="0" smtClean="0"/>
              <a:t> takes value either 1 (yes) or 0 (no). For example </a:t>
            </a:r>
            <a:r>
              <a:rPr lang="en-US" dirty="0" err="1" smtClean="0"/>
              <a:t>frameborder</a:t>
            </a:r>
            <a:r>
              <a:rPr lang="en-US" dirty="0" smtClean="0"/>
              <a:t>="0" specifies no border.</a:t>
            </a:r>
          </a:p>
          <a:p>
            <a:r>
              <a:rPr lang="en-US" b="1" dirty="0" err="1" smtClean="0"/>
              <a:t>Framespacing</a:t>
            </a:r>
            <a:r>
              <a:rPr lang="en-US" b="1" dirty="0" smtClean="0"/>
              <a:t>:- </a:t>
            </a:r>
            <a:r>
              <a:rPr lang="en-US" dirty="0" smtClean="0"/>
              <a:t>This attribute specifies the amount of space between frames in a frameset. This can take any integer value. For example </a:t>
            </a:r>
            <a:r>
              <a:rPr lang="en-US" dirty="0" err="1" smtClean="0"/>
              <a:t>framespacing</a:t>
            </a:r>
            <a:r>
              <a:rPr lang="en-US" dirty="0" smtClean="0"/>
              <a:t>="10" means there should be 10 pixels spacing between each frames.</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170</a:t>
            </a:fld>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&lt;frame&gt; Tag Attributes</a:t>
            </a:r>
            <a:br>
              <a:rPr lang="en-US"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Following are important attributes of &lt;frame&gt; tag:</a:t>
            </a:r>
          </a:p>
          <a:p>
            <a:r>
              <a:rPr lang="en-US" b="1" dirty="0" err="1" smtClean="0"/>
              <a:t>Src</a:t>
            </a:r>
            <a:r>
              <a:rPr lang="en-US" b="1" dirty="0" smtClean="0"/>
              <a:t>:- </a:t>
            </a:r>
            <a:r>
              <a:rPr lang="en-US" dirty="0" smtClean="0"/>
              <a:t>This attribute is used to give the file name that should be loaded in the frame. Its value can be any URL. For example, </a:t>
            </a:r>
            <a:r>
              <a:rPr lang="en-US" dirty="0" err="1" smtClean="0"/>
              <a:t>src</a:t>
            </a:r>
            <a:r>
              <a:rPr lang="en-US" dirty="0" smtClean="0"/>
              <a:t>="/html/top_frame.htm" will load an HTML file available in html directory.</a:t>
            </a:r>
          </a:p>
          <a:p>
            <a:r>
              <a:rPr lang="en-US" b="1" dirty="0" smtClean="0"/>
              <a:t>Name:- </a:t>
            </a:r>
            <a:r>
              <a:rPr lang="en-US" dirty="0" smtClean="0"/>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171</a:t>
            </a:fld>
            <a:endParaRPr 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err="1" smtClean="0"/>
              <a:t>Frameborder</a:t>
            </a:r>
            <a:r>
              <a:rPr lang="en-US" b="1" dirty="0" smtClean="0"/>
              <a:t>:- </a:t>
            </a:r>
            <a:r>
              <a:rPr lang="en-US" dirty="0" smtClean="0"/>
              <a:t>This attribute specifies whether or not the borders of that frame are shown; it overrides the value given in the </a:t>
            </a:r>
            <a:r>
              <a:rPr lang="en-US" dirty="0" err="1" smtClean="0"/>
              <a:t>frameborder</a:t>
            </a:r>
            <a:r>
              <a:rPr lang="en-US" dirty="0" smtClean="0"/>
              <a:t> attribute on the &lt;frameset&gt; tag if one is given, and this can take values either 1 (yes) or 0 (no).</a:t>
            </a:r>
          </a:p>
          <a:p>
            <a:r>
              <a:rPr lang="en-US" b="1" dirty="0" err="1" smtClean="0"/>
              <a:t>Marginwidth</a:t>
            </a:r>
            <a:r>
              <a:rPr lang="en-US" b="1" dirty="0" smtClean="0"/>
              <a:t>:- </a:t>
            </a:r>
            <a:r>
              <a:rPr lang="en-US" dirty="0" smtClean="0"/>
              <a:t>This attribute allows you to specify the width of the space between the left and right of the frame's borders and the frame's content. The value is given in pixels. For example </a:t>
            </a:r>
            <a:r>
              <a:rPr lang="en-US" dirty="0" err="1" smtClean="0"/>
              <a:t>marginwidth</a:t>
            </a:r>
            <a:r>
              <a:rPr lang="en-US" dirty="0" smtClean="0"/>
              <a:t>="10".</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172</a:t>
            </a:fld>
            <a:endParaRPr 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&lt;!DOCTYPE html&gt;</a:t>
            </a:r>
          </a:p>
          <a:p>
            <a:r>
              <a:rPr lang="en-US" dirty="0" smtClean="0"/>
              <a:t> &lt;html&gt; &lt;head&gt; </a:t>
            </a:r>
          </a:p>
          <a:p>
            <a:r>
              <a:rPr lang="en-US" dirty="0" smtClean="0"/>
              <a:t>&lt;title&gt;HTML Target Frames&lt;/title&gt; &lt;/head&gt; &lt;frameset cols="200, *"&gt;</a:t>
            </a:r>
          </a:p>
          <a:p>
            <a:r>
              <a:rPr lang="en-US" dirty="0" smtClean="0"/>
              <a:t> &lt;frame </a:t>
            </a:r>
            <a:r>
              <a:rPr lang="en-US" dirty="0" err="1" smtClean="0"/>
              <a:t>src</a:t>
            </a:r>
            <a:r>
              <a:rPr lang="en-US" dirty="0" smtClean="0"/>
              <a:t>="/html/menu.htm" name="</a:t>
            </a:r>
            <a:r>
              <a:rPr lang="en-US" dirty="0" err="1" smtClean="0"/>
              <a:t>menu_page</a:t>
            </a:r>
            <a:r>
              <a:rPr lang="en-US" dirty="0" smtClean="0"/>
              <a:t>" /&gt; </a:t>
            </a:r>
          </a:p>
          <a:p>
            <a:r>
              <a:rPr lang="en-US" dirty="0" smtClean="0"/>
              <a:t>&lt;frame </a:t>
            </a:r>
            <a:r>
              <a:rPr lang="en-US" dirty="0" err="1" smtClean="0"/>
              <a:t>src</a:t>
            </a:r>
            <a:r>
              <a:rPr lang="en-US" dirty="0" smtClean="0"/>
              <a:t>="/html/main.htm" name="</a:t>
            </a:r>
            <a:r>
              <a:rPr lang="en-US" dirty="0" err="1" smtClean="0"/>
              <a:t>main_page</a:t>
            </a:r>
            <a:r>
              <a:rPr lang="en-US" dirty="0" smtClean="0"/>
              <a:t>" /&gt; &lt;</a:t>
            </a:r>
            <a:r>
              <a:rPr lang="en-US" dirty="0" err="1" smtClean="0"/>
              <a:t>noframes</a:t>
            </a:r>
            <a:r>
              <a:rPr lang="en-US" dirty="0" smtClean="0"/>
              <a:t>&gt; </a:t>
            </a:r>
          </a:p>
          <a:p>
            <a:r>
              <a:rPr lang="en-US" dirty="0" smtClean="0"/>
              <a:t>&lt;body&gt; Your browser does not support frames. &lt;/body&gt; </a:t>
            </a:r>
          </a:p>
          <a:p>
            <a:r>
              <a:rPr lang="en-US" dirty="0" smtClean="0"/>
              <a:t>&lt;/</a:t>
            </a:r>
            <a:r>
              <a:rPr lang="en-US" dirty="0" err="1" smtClean="0"/>
              <a:t>noframes</a:t>
            </a:r>
            <a:r>
              <a:rPr lang="en-US" dirty="0" smtClean="0"/>
              <a:t>&gt; </a:t>
            </a:r>
          </a:p>
          <a:p>
            <a:r>
              <a:rPr lang="en-US" dirty="0" smtClean="0"/>
              <a:t>&lt;/frameset&gt;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173</a:t>
            </a:fld>
            <a:endParaRPr 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Here we have created two columns to fill with two frames. The first frame is 200 pixels wide and will contain the navigation </a:t>
            </a:r>
            <a:r>
              <a:rPr lang="en-US" dirty="0" err="1" smtClean="0"/>
              <a:t>menubar</a:t>
            </a:r>
            <a:r>
              <a:rPr lang="en-US" dirty="0" smtClean="0"/>
              <a:t> implemented by </a:t>
            </a:r>
            <a:r>
              <a:rPr lang="en-US" b="1" dirty="0" smtClean="0"/>
              <a:t>menu.htm</a:t>
            </a:r>
            <a:r>
              <a:rPr lang="en-US" dirty="0" smtClean="0"/>
              <a:t> file. The second column fills in remaining space and will contain the main part of the page and it is implemented by </a:t>
            </a:r>
            <a:r>
              <a:rPr lang="en-US" b="1" dirty="0" smtClean="0"/>
              <a:t>main.htm</a:t>
            </a:r>
            <a:r>
              <a:rPr lang="en-US" dirty="0" smtClean="0"/>
              <a:t> file. For all the three links available in </a:t>
            </a:r>
            <a:r>
              <a:rPr lang="en-US" dirty="0" err="1" smtClean="0"/>
              <a:t>menubar</a:t>
            </a:r>
            <a:r>
              <a:rPr lang="en-US" dirty="0" smtClean="0"/>
              <a:t>, we have mentioned target frame as </a:t>
            </a:r>
            <a:r>
              <a:rPr lang="en-US" b="1" dirty="0" err="1" smtClean="0"/>
              <a:t>main_page</a:t>
            </a:r>
            <a:r>
              <a:rPr lang="en-US" dirty="0" smtClean="0"/>
              <a:t>, so whenever you click any of the links in </a:t>
            </a:r>
            <a:r>
              <a:rPr lang="en-US" dirty="0" err="1" smtClean="0"/>
              <a:t>menubar</a:t>
            </a:r>
            <a:r>
              <a:rPr lang="en-US" dirty="0" smtClean="0"/>
              <a:t>, available link will open in </a:t>
            </a:r>
            <a:r>
              <a:rPr lang="en-US" dirty="0" err="1" smtClean="0"/>
              <a:t>main_page</a:t>
            </a:r>
            <a:r>
              <a:rPr lang="en-US" dirty="0" smtClean="0"/>
              <a: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174</a:t>
            </a:fld>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Following is the content of menu.htm file</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&lt;!DOCTYPE html&gt; &lt;html&gt; </a:t>
            </a:r>
          </a:p>
          <a:p>
            <a:r>
              <a:rPr lang="en-US" dirty="0" smtClean="0"/>
              <a:t>&lt;body </a:t>
            </a:r>
            <a:r>
              <a:rPr lang="en-US" dirty="0" err="1" smtClean="0"/>
              <a:t>bgcolor</a:t>
            </a:r>
            <a:r>
              <a:rPr lang="en-US" dirty="0" smtClean="0"/>
              <a:t>="#4a7d49"&gt; </a:t>
            </a:r>
          </a:p>
          <a:p>
            <a:r>
              <a:rPr lang="en-US" dirty="0" smtClean="0"/>
              <a:t>&lt;a </a:t>
            </a:r>
            <a:r>
              <a:rPr lang="en-US" dirty="0" err="1" smtClean="0"/>
              <a:t>href</a:t>
            </a:r>
            <a:r>
              <a:rPr lang="en-US" dirty="0" smtClean="0"/>
              <a:t>="https://www.google.com" target="</a:t>
            </a:r>
            <a:r>
              <a:rPr lang="en-US" dirty="0" err="1" smtClean="0"/>
              <a:t>main_page</a:t>
            </a:r>
            <a:r>
              <a:rPr lang="en-US" dirty="0" smtClean="0"/>
              <a:t>"&gt;Google&lt;/a&gt;</a:t>
            </a:r>
          </a:p>
          <a:p>
            <a:r>
              <a:rPr lang="en-US" dirty="0" smtClean="0"/>
              <a:t> &lt;</a:t>
            </a:r>
            <a:r>
              <a:rPr lang="en-US" dirty="0" err="1" smtClean="0"/>
              <a:t>br</a:t>
            </a:r>
            <a:r>
              <a:rPr lang="en-US" dirty="0" smtClean="0"/>
              <a:t> /&gt;&lt;</a:t>
            </a:r>
            <a:r>
              <a:rPr lang="en-US" dirty="0" err="1" smtClean="0"/>
              <a:t>br</a:t>
            </a:r>
            <a:r>
              <a:rPr lang="en-US" dirty="0" smtClean="0"/>
              <a:t> /&gt; </a:t>
            </a:r>
          </a:p>
          <a:p>
            <a:r>
              <a:rPr lang="en-US" dirty="0" smtClean="0"/>
              <a:t>&lt;a </a:t>
            </a:r>
            <a:r>
              <a:rPr lang="en-US" dirty="0" err="1" smtClean="0"/>
              <a:t>href</a:t>
            </a:r>
            <a:r>
              <a:rPr lang="en-US" dirty="0" smtClean="0"/>
              <a:t>="https://www.microsoft.com" target="</a:t>
            </a:r>
            <a:r>
              <a:rPr lang="en-US" dirty="0" err="1" smtClean="0"/>
              <a:t>main_page</a:t>
            </a:r>
            <a:r>
              <a:rPr lang="en-US" dirty="0" smtClean="0"/>
              <a:t>"&gt;Microsoft&lt;/a&gt; &lt;</a:t>
            </a:r>
            <a:r>
              <a:rPr lang="en-US" dirty="0" err="1" smtClean="0"/>
              <a:t>br</a:t>
            </a:r>
            <a:r>
              <a:rPr lang="en-US" dirty="0" smtClean="0"/>
              <a:t> /&gt;&lt;</a:t>
            </a:r>
            <a:r>
              <a:rPr lang="en-US" dirty="0" err="1" smtClean="0"/>
              <a:t>br</a:t>
            </a:r>
            <a:r>
              <a:rPr lang="en-US" dirty="0" smtClean="0"/>
              <a:t> /&gt;</a:t>
            </a:r>
          </a:p>
          <a:p>
            <a:r>
              <a:rPr lang="en-US" dirty="0" smtClean="0"/>
              <a:t> &lt;a </a:t>
            </a:r>
            <a:r>
              <a:rPr lang="en-US" dirty="0" err="1" smtClean="0"/>
              <a:t>href</a:t>
            </a:r>
            <a:r>
              <a:rPr lang="en-US" dirty="0" smtClean="0"/>
              <a:t>="https://news.bbc.co.uk" target="</a:t>
            </a:r>
            <a:r>
              <a:rPr lang="en-US" dirty="0" err="1" smtClean="0"/>
              <a:t>main_page</a:t>
            </a:r>
            <a:r>
              <a:rPr lang="en-US" dirty="0" smtClean="0"/>
              <a:t>"&gt;BBC News&lt;/a&gt;</a:t>
            </a:r>
          </a:p>
          <a:p>
            <a:r>
              <a:rPr lang="en-US" dirty="0" smtClean="0"/>
              <a:t> &lt;/body&gt;</a:t>
            </a:r>
          </a:p>
          <a:p>
            <a:r>
              <a:rPr lang="en-US" dirty="0" smtClean="0"/>
              <a: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175</a:t>
            </a:fld>
            <a:endParaRPr 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Following is the content of main.htm file:</a:t>
            </a:r>
          </a:p>
          <a:p>
            <a:r>
              <a:rPr lang="en-US" dirty="0" smtClean="0"/>
              <a:t>&lt;!DOCTYPE html&gt;</a:t>
            </a:r>
          </a:p>
          <a:p>
            <a:r>
              <a:rPr lang="en-US" dirty="0" smtClean="0"/>
              <a:t> &lt;html&gt; &lt;body </a:t>
            </a:r>
            <a:r>
              <a:rPr lang="en-US" dirty="0" err="1" smtClean="0"/>
              <a:t>bgcolor</a:t>
            </a:r>
            <a:r>
              <a:rPr lang="en-US" dirty="0" smtClean="0"/>
              <a:t>="#b5dcb3"&gt;</a:t>
            </a:r>
          </a:p>
          <a:p>
            <a:r>
              <a:rPr lang="en-US" dirty="0" smtClean="0"/>
              <a:t> &lt;h3&gt;This is main page and content from any link will be displayed here.&lt;/h3&gt; </a:t>
            </a:r>
          </a:p>
          <a:p>
            <a:r>
              <a:rPr lang="en-US" dirty="0" smtClean="0"/>
              <a:t>&lt;p&gt;So now click any link and see the result.&lt;/p&gt;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176</a:t>
            </a:fld>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HTML Forms</a:t>
            </a:r>
            <a:br>
              <a:rPr lang="en-US" dirty="0" smtClean="0"/>
            </a:br>
            <a:endParaRPr lang="en-US" dirty="0"/>
          </a:p>
        </p:txBody>
      </p:sp>
      <p:sp>
        <p:nvSpPr>
          <p:cNvPr id="3" name="Content Placeholder 2"/>
          <p:cNvSpPr>
            <a:spLocks noGrp="1"/>
          </p:cNvSpPr>
          <p:nvPr>
            <p:ph idx="1"/>
          </p:nvPr>
        </p:nvSpPr>
        <p:spPr>
          <a:xfrm>
            <a:off x="457200" y="838200"/>
            <a:ext cx="8229600" cy="5486400"/>
          </a:xfrm>
        </p:spPr>
        <p:txBody>
          <a:bodyPr>
            <a:normAutofit lnSpcReduction="10000"/>
          </a:bodyPr>
          <a:lstStyle/>
          <a:p>
            <a:r>
              <a:rPr lang="en-US" dirty="0" smtClean="0"/>
              <a:t>HTML Forms are required when you want to collect some data from the site visitor. For example during user registration you would like to collect information such as name, email address, credit card, etc.</a:t>
            </a:r>
          </a:p>
          <a:p>
            <a:r>
              <a:rPr lang="en-US" dirty="0" smtClean="0"/>
              <a:t>A form will take input from the site visitor and then will post it to a back-end application such as CGI, ASP Script or PHP script etc. The back-end application will perform required processing on the passed data based on defined business logic inside the application.</a:t>
            </a:r>
          </a:p>
          <a:p>
            <a:r>
              <a:rPr lang="en-US" dirty="0" smtClean="0"/>
              <a:t>There are various form elements available like text fields, </a:t>
            </a:r>
            <a:r>
              <a:rPr lang="en-US" dirty="0" err="1" smtClean="0"/>
              <a:t>textarea</a:t>
            </a:r>
            <a:r>
              <a:rPr lang="en-US" dirty="0" smtClean="0"/>
              <a:t> fields, drop-down menus, radio buttons, checkboxes, etc.</a:t>
            </a:r>
          </a:p>
          <a:p>
            <a:r>
              <a:rPr lang="en-US" dirty="0" smtClean="0"/>
              <a:t>The HTML </a:t>
            </a:r>
            <a:r>
              <a:rPr lang="en-US" b="1" dirty="0" smtClean="0"/>
              <a:t>&lt;form&gt;</a:t>
            </a:r>
            <a:r>
              <a:rPr lang="en-US" dirty="0" smtClean="0"/>
              <a:t> tag is used to create an HTML form and it has following syntax:</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177</a:t>
            </a:fld>
            <a:endParaRPr 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&lt;form action="Script URL" method="GET|POST"&gt; form elements like input, </a:t>
            </a:r>
            <a:r>
              <a:rPr lang="en-US" dirty="0" err="1" smtClean="0"/>
              <a:t>textarea</a:t>
            </a:r>
            <a:r>
              <a:rPr lang="en-US" dirty="0" smtClean="0"/>
              <a:t> etc. </a:t>
            </a:r>
          </a:p>
          <a:p>
            <a:r>
              <a:rPr lang="en-US" dirty="0" smtClean="0"/>
              <a:t>&lt;/form&gt;</a:t>
            </a:r>
          </a:p>
          <a:p>
            <a:r>
              <a:rPr lang="en-US" dirty="0" smtClean="0"/>
              <a:t>Form Attributes</a:t>
            </a:r>
          </a:p>
          <a:p>
            <a:r>
              <a:rPr lang="en-US" dirty="0" smtClean="0"/>
              <a:t>Apart from common attributes, following is a list of the most frequently used form attributes: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178</a:t>
            </a:fld>
            <a:endParaRPr 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457200" y="1600200"/>
          <a:ext cx="8229600" cy="4343400"/>
        </p:xfrm>
        <a:graphic>
          <a:graphicData uri="http://schemas.openxmlformats.org/drawingml/2006/table">
            <a:tbl>
              <a:tblPr firstRow="1" bandRow="1">
                <a:tableStyleId>{5C22544A-7EE6-4342-B048-85BDC9FD1C3A}</a:tableStyleId>
              </a:tblPr>
              <a:tblGrid>
                <a:gridCol w="1752600"/>
                <a:gridCol w="6477000"/>
              </a:tblGrid>
              <a:tr h="881271">
                <a:tc>
                  <a:txBody>
                    <a:bodyPr/>
                    <a:lstStyle/>
                    <a:p>
                      <a:pPr algn="l" fontAlgn="t"/>
                      <a:r>
                        <a:rPr lang="en-US" dirty="0"/>
                        <a:t>Attribute</a:t>
                      </a:r>
                    </a:p>
                  </a:txBody>
                  <a:tcPr marL="76200" marR="76200" marT="76200" marB="76200"/>
                </a:tc>
                <a:tc>
                  <a:txBody>
                    <a:bodyPr/>
                    <a:lstStyle/>
                    <a:p>
                      <a:pPr algn="l" fontAlgn="t"/>
                      <a:r>
                        <a:rPr lang="en-US"/>
                        <a:t>Description</a:t>
                      </a:r>
                    </a:p>
                  </a:txBody>
                  <a:tcPr marL="76200" marR="76200" marT="76200" marB="76200"/>
                </a:tc>
              </a:tr>
              <a:tr h="1447799">
                <a:tc>
                  <a:txBody>
                    <a:bodyPr/>
                    <a:lstStyle/>
                    <a:p>
                      <a:pPr fontAlgn="t"/>
                      <a:r>
                        <a:rPr lang="en-US" dirty="0"/>
                        <a:t>action</a:t>
                      </a:r>
                    </a:p>
                  </a:txBody>
                  <a:tcPr marL="76200" marR="76200" marT="76200" marB="76200"/>
                </a:tc>
                <a:tc>
                  <a:txBody>
                    <a:bodyPr/>
                    <a:lstStyle/>
                    <a:p>
                      <a:pPr fontAlgn="t"/>
                      <a:r>
                        <a:rPr lang="en-US"/>
                        <a:t>Backend script ready to process your passed data.</a:t>
                      </a:r>
                    </a:p>
                  </a:txBody>
                  <a:tcPr marL="76200" marR="76200" marT="76200" marB="76200"/>
                </a:tc>
              </a:tr>
              <a:tr h="2014330">
                <a:tc>
                  <a:txBody>
                    <a:bodyPr/>
                    <a:lstStyle/>
                    <a:p>
                      <a:pPr fontAlgn="t"/>
                      <a:r>
                        <a:rPr lang="en-US"/>
                        <a:t>method</a:t>
                      </a:r>
                    </a:p>
                  </a:txBody>
                  <a:tcPr marL="76200" marR="76200" marT="76200" marB="76200"/>
                </a:tc>
                <a:tc>
                  <a:txBody>
                    <a:bodyPr/>
                    <a:lstStyle/>
                    <a:p>
                      <a:pPr fontAlgn="t"/>
                      <a:r>
                        <a:rPr lang="en-US" dirty="0"/>
                        <a:t>Method to be used to upload data. The most frequently used are GET and POST methods.</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179</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Clr>
                <a:schemeClr val="tx1"/>
              </a:buClr>
              <a:buNone/>
            </a:pPr>
            <a:r>
              <a:rPr lang="en-US" b="1" i="1" dirty="0" smtClean="0">
                <a:solidFill>
                  <a:srgbClr val="CC6600"/>
                </a:solidFill>
              </a:rPr>
              <a:t>Client</a:t>
            </a:r>
          </a:p>
          <a:p>
            <a:pPr>
              <a:buClr>
                <a:schemeClr val="tx1"/>
              </a:buClr>
              <a:buNone/>
            </a:pPr>
            <a:r>
              <a:rPr lang="en-US" b="1" dirty="0" smtClean="0"/>
              <a:t>	</a:t>
            </a:r>
            <a:r>
              <a:rPr lang="en-US" dirty="0" smtClean="0"/>
              <a:t>A </a:t>
            </a:r>
            <a:r>
              <a:rPr lang="en-US" b="1" dirty="0" smtClean="0"/>
              <a:t>client</a:t>
            </a:r>
            <a:r>
              <a:rPr lang="en-US" dirty="0" smtClean="0"/>
              <a:t> is the </a:t>
            </a:r>
            <a:r>
              <a:rPr lang="en-US" i="1" dirty="0" smtClean="0"/>
              <a:t>requesting program</a:t>
            </a:r>
            <a:r>
              <a:rPr lang="en-US" dirty="0" smtClean="0"/>
              <a:t> in a client/server relationship, </a:t>
            </a:r>
            <a:r>
              <a:rPr lang="en-US" b="1" dirty="0" err="1" smtClean="0"/>
              <a:t>e.g</a:t>
            </a:r>
            <a:r>
              <a:rPr lang="en-US" dirty="0" smtClean="0"/>
              <a:t>, the user of a </a:t>
            </a:r>
            <a:r>
              <a:rPr lang="en-US" i="1" dirty="0" smtClean="0"/>
              <a:t>Web browser</a:t>
            </a:r>
            <a:r>
              <a:rPr lang="en-US" dirty="0" smtClean="0"/>
              <a:t> is effectively making </a:t>
            </a:r>
            <a:r>
              <a:rPr lang="en-US" b="1" dirty="0" smtClean="0"/>
              <a:t>client</a:t>
            </a:r>
            <a:r>
              <a:rPr lang="en-US" dirty="0" smtClean="0"/>
              <a:t> requests for pages from servers all over the Web.</a:t>
            </a:r>
          </a:p>
          <a:p>
            <a:pPr>
              <a:buClr>
                <a:schemeClr val="tx1"/>
              </a:buClr>
              <a:buNone/>
            </a:pPr>
            <a:r>
              <a:rPr lang="en-US" b="1" i="1" dirty="0" smtClean="0">
                <a:solidFill>
                  <a:srgbClr val="CC6600"/>
                </a:solidFill>
              </a:rPr>
              <a:t>Server</a:t>
            </a:r>
          </a:p>
          <a:p>
            <a:pPr>
              <a:buClr>
                <a:schemeClr val="tx1"/>
              </a:buClr>
              <a:buNone/>
            </a:pPr>
            <a:r>
              <a:rPr lang="en-US" sz="2400" b="1" dirty="0" smtClean="0"/>
              <a:t>	</a:t>
            </a:r>
            <a:r>
              <a:rPr lang="en-US" dirty="0" smtClean="0"/>
              <a:t>In general, a </a:t>
            </a:r>
            <a:r>
              <a:rPr lang="en-US" b="1" dirty="0" smtClean="0"/>
              <a:t>server</a:t>
            </a:r>
            <a:r>
              <a:rPr lang="en-US" dirty="0" smtClean="0"/>
              <a:t> is a computer program that provides services to other computer programs in the same or other computers.</a:t>
            </a:r>
          </a:p>
          <a:p>
            <a:pPr>
              <a:buClr>
                <a:schemeClr val="tx1"/>
              </a:buClr>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a:t>
            </a:fld>
            <a:endParaRPr 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When to Use GET?</a:t>
            </a:r>
            <a:br>
              <a:rPr lang="en-GB" dirty="0" smtClean="0"/>
            </a:br>
            <a:endParaRPr lang="en-US" dirty="0"/>
          </a:p>
        </p:txBody>
      </p:sp>
      <p:sp>
        <p:nvSpPr>
          <p:cNvPr id="3" name="Content Placeholder 2"/>
          <p:cNvSpPr>
            <a:spLocks noGrp="1"/>
          </p:cNvSpPr>
          <p:nvPr>
            <p:ph idx="1"/>
          </p:nvPr>
        </p:nvSpPr>
        <p:spPr>
          <a:xfrm>
            <a:off x="457200" y="1447800"/>
            <a:ext cx="8229600" cy="4876800"/>
          </a:xfrm>
        </p:spPr>
        <p:txBody>
          <a:bodyPr>
            <a:normAutofit/>
          </a:bodyPr>
          <a:lstStyle/>
          <a:p>
            <a:r>
              <a:rPr lang="en-GB" dirty="0" smtClean="0"/>
              <a:t>You can use GET (the default method):</a:t>
            </a:r>
          </a:p>
          <a:p>
            <a:r>
              <a:rPr lang="en-GB" dirty="0" smtClean="0"/>
              <a:t>The form-data can be sent as URL variables (with method="get")</a:t>
            </a:r>
          </a:p>
          <a:p>
            <a:r>
              <a:rPr lang="en-GB" dirty="0" smtClean="0"/>
              <a:t>If the form submission is passive (like a search engine query), and without sensitive information.</a:t>
            </a:r>
          </a:p>
          <a:p>
            <a:r>
              <a:rPr lang="en-GB" dirty="0" smtClean="0"/>
              <a:t>When you use GET, the form data will be visible in the page address:</a:t>
            </a:r>
          </a:p>
          <a:p>
            <a:r>
              <a:rPr lang="en-GB" dirty="0" err="1" smtClean="0"/>
              <a:t>action_page.php?firstname</a:t>
            </a:r>
            <a:r>
              <a:rPr lang="en-GB" dirty="0" smtClean="0"/>
              <a:t>=</a:t>
            </a:r>
            <a:r>
              <a:rPr lang="en-GB" dirty="0" err="1" smtClean="0"/>
              <a:t>Mickey&amp;lastname</a:t>
            </a:r>
            <a:r>
              <a:rPr lang="en-GB" dirty="0" smtClean="0"/>
              <a:t>=Mouse</a:t>
            </a:r>
          </a:p>
          <a:p>
            <a:r>
              <a:rPr lang="en-GB" dirty="0" smtClean="0"/>
              <a:t>GET is best suited to short amounts of data. Size limitations are set in your browser.</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180</a:t>
            </a:fld>
            <a:endParaRPr 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When to Use POST?</a:t>
            </a:r>
            <a:br>
              <a:rPr lang="en-GB" dirty="0" smtClean="0"/>
            </a:br>
            <a:endParaRPr lang="en-US" dirty="0"/>
          </a:p>
        </p:txBody>
      </p:sp>
      <p:sp>
        <p:nvSpPr>
          <p:cNvPr id="3" name="Content Placeholder 2"/>
          <p:cNvSpPr>
            <a:spLocks noGrp="1"/>
          </p:cNvSpPr>
          <p:nvPr>
            <p:ph idx="1"/>
          </p:nvPr>
        </p:nvSpPr>
        <p:spPr>
          <a:xfrm>
            <a:off x="457200" y="1447800"/>
            <a:ext cx="8229600" cy="4876800"/>
          </a:xfrm>
        </p:spPr>
        <p:txBody>
          <a:bodyPr>
            <a:normAutofit lnSpcReduction="10000"/>
          </a:bodyPr>
          <a:lstStyle/>
          <a:p>
            <a:r>
              <a:rPr lang="en-GB" sz="3200" dirty="0" smtClean="0"/>
              <a:t>You should use POST:</a:t>
            </a:r>
          </a:p>
          <a:p>
            <a:r>
              <a:rPr lang="en-GB" sz="3200" dirty="0" smtClean="0"/>
              <a:t>The form-data can be sent as HTTP post transaction (with method="post").</a:t>
            </a:r>
          </a:p>
          <a:p>
            <a:r>
              <a:rPr lang="en-GB" sz="3200" dirty="0" smtClean="0"/>
              <a:t>If the form is updating data, or includes sensitive information (password).</a:t>
            </a:r>
          </a:p>
          <a:p>
            <a:r>
              <a:rPr lang="en-GB" sz="3200" dirty="0" smtClean="0"/>
              <a:t>POST offers better security because the submitted data is not visible in the page address.</a:t>
            </a:r>
          </a:p>
          <a:p>
            <a:r>
              <a:rPr lang="en-GB" sz="3200" dirty="0" smtClean="0"/>
              <a:t/>
            </a:r>
            <a:br>
              <a:rPr lang="en-GB" sz="3200" dirty="0" smtClean="0"/>
            </a:br>
            <a:endParaRPr lang="en-US" sz="3200"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181</a:t>
            </a:fld>
            <a:endParaRPr 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HTML Form Controls</a:t>
            </a:r>
            <a:br>
              <a:rPr lang="en-US" dirty="0" smtClean="0"/>
            </a:br>
            <a:endParaRPr lang="en-US" dirty="0"/>
          </a:p>
        </p:txBody>
      </p:sp>
      <p:sp>
        <p:nvSpPr>
          <p:cNvPr id="3" name="Content Placeholder 2"/>
          <p:cNvSpPr>
            <a:spLocks noGrp="1"/>
          </p:cNvSpPr>
          <p:nvPr>
            <p:ph idx="1"/>
          </p:nvPr>
        </p:nvSpPr>
        <p:spPr>
          <a:xfrm>
            <a:off x="457200" y="914400"/>
            <a:ext cx="8229600" cy="5410200"/>
          </a:xfrm>
        </p:spPr>
        <p:txBody>
          <a:bodyPr>
            <a:normAutofit/>
          </a:bodyPr>
          <a:lstStyle/>
          <a:p>
            <a:r>
              <a:rPr lang="en-US" dirty="0" smtClean="0"/>
              <a:t>There are different types of form controls that you can use to collect data using HTML form:</a:t>
            </a:r>
          </a:p>
          <a:p>
            <a:r>
              <a:rPr lang="en-US" dirty="0" smtClean="0"/>
              <a:t>Text Input Controls</a:t>
            </a:r>
          </a:p>
          <a:p>
            <a:r>
              <a:rPr lang="en-US" dirty="0" smtClean="0"/>
              <a:t>Checkboxes Controls</a:t>
            </a:r>
          </a:p>
          <a:p>
            <a:r>
              <a:rPr lang="en-US" dirty="0" smtClean="0"/>
              <a:t>Radio Box Controls</a:t>
            </a:r>
          </a:p>
          <a:p>
            <a:r>
              <a:rPr lang="en-US" dirty="0" smtClean="0"/>
              <a:t>Select Box Controls</a:t>
            </a:r>
          </a:p>
          <a:p>
            <a:r>
              <a:rPr lang="en-US" dirty="0" smtClean="0"/>
              <a:t>File Select boxes</a:t>
            </a:r>
          </a:p>
          <a:p>
            <a:r>
              <a:rPr lang="en-US" dirty="0" smtClean="0"/>
              <a:t>Hidden Controls</a:t>
            </a:r>
          </a:p>
          <a:p>
            <a:r>
              <a:rPr lang="en-US" dirty="0" smtClean="0"/>
              <a:t>Clickable Buttons</a:t>
            </a:r>
          </a:p>
          <a:p>
            <a:r>
              <a:rPr lang="en-US" dirty="0" smtClean="0"/>
              <a:t>Submit and Reset Button</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182</a:t>
            </a:fld>
            <a:endParaRPr 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912"/>
          </a:xfrm>
        </p:spPr>
        <p:txBody>
          <a:bodyPr>
            <a:normAutofit fontScale="90000"/>
          </a:bodyPr>
          <a:lstStyle/>
          <a:p>
            <a:r>
              <a:rPr lang="en-US" dirty="0" smtClean="0"/>
              <a:t>Text Input Controls</a:t>
            </a:r>
            <a:br>
              <a:rPr lang="en-US" dirty="0" smtClean="0"/>
            </a:br>
            <a:endParaRPr lang="en-US" dirty="0"/>
          </a:p>
        </p:txBody>
      </p:sp>
      <p:sp>
        <p:nvSpPr>
          <p:cNvPr id="3" name="Content Placeholder 2"/>
          <p:cNvSpPr>
            <a:spLocks noGrp="1"/>
          </p:cNvSpPr>
          <p:nvPr>
            <p:ph idx="1"/>
          </p:nvPr>
        </p:nvSpPr>
        <p:spPr>
          <a:xfrm>
            <a:off x="457200" y="990600"/>
            <a:ext cx="8229600" cy="5334000"/>
          </a:xfrm>
        </p:spPr>
        <p:txBody>
          <a:bodyPr>
            <a:normAutofit lnSpcReduction="10000"/>
          </a:bodyPr>
          <a:lstStyle/>
          <a:p>
            <a:r>
              <a:rPr lang="en-US" dirty="0" smtClean="0"/>
              <a:t>There are three types of text input used on forms:</a:t>
            </a:r>
          </a:p>
          <a:p>
            <a:r>
              <a:rPr lang="en-US" b="1" dirty="0" smtClean="0"/>
              <a:t>Single-line text input controls -</a:t>
            </a:r>
            <a:r>
              <a:rPr lang="en-US" dirty="0" smtClean="0"/>
              <a:t> This control is used for items that require only one line of user input, such as search boxes or names. They are created using HTML </a:t>
            </a:r>
            <a:r>
              <a:rPr lang="en-US" b="1" dirty="0" smtClean="0"/>
              <a:t>&lt;input&gt;</a:t>
            </a:r>
            <a:r>
              <a:rPr lang="en-US" dirty="0" smtClean="0"/>
              <a:t> tag.</a:t>
            </a:r>
          </a:p>
          <a:p>
            <a:r>
              <a:rPr lang="en-US" b="1" dirty="0" smtClean="0"/>
              <a:t>Password input controls -</a:t>
            </a:r>
            <a:r>
              <a:rPr lang="en-US" dirty="0" smtClean="0"/>
              <a:t> This is also a single-line text input but it masks the character as soon as a user enters it. They are also created using </a:t>
            </a:r>
            <a:r>
              <a:rPr lang="en-US" dirty="0" err="1" smtClean="0"/>
              <a:t>HTMl</a:t>
            </a:r>
            <a:r>
              <a:rPr lang="en-US" dirty="0" smtClean="0"/>
              <a:t> &lt;input&gt; tag.</a:t>
            </a:r>
          </a:p>
          <a:p>
            <a:r>
              <a:rPr lang="en-US" b="1" dirty="0" smtClean="0"/>
              <a:t>Multi-line text input controls -</a:t>
            </a:r>
            <a:r>
              <a:rPr lang="en-US" dirty="0" smtClean="0"/>
              <a:t> This is used when the user is required to give details that may be longer than a single sentence. Multi-line input controls are created using HTML </a:t>
            </a:r>
            <a:r>
              <a:rPr lang="en-US" b="1" dirty="0" smtClean="0"/>
              <a:t>&lt;</a:t>
            </a:r>
            <a:r>
              <a:rPr lang="en-US" b="1" dirty="0" err="1" smtClean="0"/>
              <a:t>textarea</a:t>
            </a:r>
            <a:r>
              <a:rPr lang="en-US" b="1" dirty="0" smtClean="0"/>
              <a:t>&gt;</a:t>
            </a:r>
            <a:r>
              <a:rPr lang="en-US" dirty="0" smtClean="0"/>
              <a:t> tag.</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183</a:t>
            </a:fld>
            <a:endParaRPr 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Single-line text input controls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dirty="0" smtClean="0"/>
              <a:t>This control is used for items that require only one line of user input, such as search boxes or names. They are created using HTML &lt;input&gt; tag.</a:t>
            </a:r>
          </a:p>
          <a:p>
            <a:r>
              <a:rPr lang="en-US" dirty="0" smtClean="0"/>
              <a:t>Example</a:t>
            </a:r>
          </a:p>
          <a:p>
            <a:r>
              <a:rPr lang="en-US" dirty="0" smtClean="0"/>
              <a:t>Here is a basic example of a single-line text input used to take first name and last name: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184</a:t>
            </a:fld>
            <a:endParaRPr 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Cont.</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smtClean="0"/>
              <a:t>&lt;!DOCTYPE html&gt; </a:t>
            </a:r>
          </a:p>
          <a:p>
            <a:r>
              <a:rPr lang="en-US" dirty="0" smtClean="0"/>
              <a:t>&lt;html&gt; </a:t>
            </a:r>
          </a:p>
          <a:p>
            <a:r>
              <a:rPr lang="en-US" dirty="0" smtClean="0"/>
              <a:t>&lt;head&gt; </a:t>
            </a:r>
          </a:p>
          <a:p>
            <a:r>
              <a:rPr lang="en-US" dirty="0" smtClean="0"/>
              <a:t>&lt;title&gt;Text Input Control&lt;/title&gt;</a:t>
            </a:r>
          </a:p>
          <a:p>
            <a:r>
              <a:rPr lang="en-US" dirty="0" smtClean="0"/>
              <a:t> &lt;/head&gt; </a:t>
            </a:r>
          </a:p>
          <a:p>
            <a:r>
              <a:rPr lang="en-US" dirty="0" smtClean="0"/>
              <a:t>&lt;body&gt; </a:t>
            </a:r>
          </a:p>
          <a:p>
            <a:r>
              <a:rPr lang="en-US" dirty="0" smtClean="0"/>
              <a:t>&lt;form &gt; </a:t>
            </a:r>
          </a:p>
          <a:p>
            <a:r>
              <a:rPr lang="en-US" dirty="0" smtClean="0"/>
              <a:t>First name: &lt;input type="text" name="</a:t>
            </a:r>
            <a:r>
              <a:rPr lang="en-US" dirty="0" err="1" smtClean="0"/>
              <a:t>first_name</a:t>
            </a:r>
            <a:r>
              <a:rPr lang="en-US" dirty="0" smtClean="0"/>
              <a:t>" /&gt;</a:t>
            </a:r>
          </a:p>
          <a:p>
            <a:r>
              <a:rPr lang="en-US" dirty="0" smtClean="0"/>
              <a:t> &lt;</a:t>
            </a:r>
            <a:r>
              <a:rPr lang="en-US" dirty="0" err="1" smtClean="0"/>
              <a:t>br</a:t>
            </a:r>
            <a:r>
              <a:rPr lang="en-US" dirty="0" smtClean="0"/>
              <a:t>&gt; </a:t>
            </a:r>
          </a:p>
          <a:p>
            <a:r>
              <a:rPr lang="en-US" dirty="0" smtClean="0"/>
              <a:t>Last name: &lt;input type="text" name="</a:t>
            </a:r>
            <a:r>
              <a:rPr lang="en-US" dirty="0" err="1" smtClean="0"/>
              <a:t>last_name</a:t>
            </a:r>
            <a:r>
              <a:rPr lang="en-US" dirty="0" smtClean="0"/>
              <a:t>" /&gt; &lt;/form&gt;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185</a:t>
            </a:fld>
            <a:endParaRPr 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lstStyle/>
          <a:p>
            <a:r>
              <a:rPr lang="en-US" dirty="0" smtClean="0"/>
              <a:t>Cont.</a:t>
            </a: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Attributes</a:t>
            </a:r>
          </a:p>
          <a:p>
            <a:r>
              <a:rPr lang="en-US" dirty="0" smtClean="0"/>
              <a:t>Following is the list of attributes for &lt;input&gt; tag for creating text field.</a:t>
            </a:r>
          </a:p>
          <a:p>
            <a:endParaRPr lang="en-US" dirty="0" smtClean="0"/>
          </a:p>
          <a:p>
            <a:endParaRPr lang="en-US" dirty="0"/>
          </a:p>
        </p:txBody>
      </p:sp>
      <p:graphicFrame>
        <p:nvGraphicFramePr>
          <p:cNvPr id="5" name="Table 4"/>
          <p:cNvGraphicFramePr>
            <a:graphicFrameLocks noGrp="1"/>
          </p:cNvGraphicFramePr>
          <p:nvPr/>
        </p:nvGraphicFramePr>
        <p:xfrm>
          <a:off x="1066800" y="2895600"/>
          <a:ext cx="6096000" cy="3492648"/>
        </p:xfrm>
        <a:graphic>
          <a:graphicData uri="http://schemas.openxmlformats.org/drawingml/2006/table">
            <a:tbl>
              <a:tblPr firstRow="1" bandRow="1">
                <a:tableStyleId>{5C22544A-7EE6-4342-B048-85BDC9FD1C3A}</a:tableStyleId>
              </a:tblPr>
              <a:tblGrid>
                <a:gridCol w="1447800"/>
                <a:gridCol w="4648200"/>
              </a:tblGrid>
              <a:tr h="408791">
                <a:tc>
                  <a:txBody>
                    <a:bodyPr/>
                    <a:lstStyle/>
                    <a:p>
                      <a:pPr algn="l" fontAlgn="t"/>
                      <a:r>
                        <a:rPr lang="en-US"/>
                        <a:t>Attribute</a:t>
                      </a:r>
                    </a:p>
                  </a:txBody>
                  <a:tcPr marL="76200" marR="76200" marT="76200" marB="76200"/>
                </a:tc>
                <a:tc>
                  <a:txBody>
                    <a:bodyPr/>
                    <a:lstStyle/>
                    <a:p>
                      <a:pPr algn="l" fontAlgn="t"/>
                      <a:r>
                        <a:rPr lang="en-US"/>
                        <a:t>Description</a:t>
                      </a:r>
                    </a:p>
                  </a:txBody>
                  <a:tcPr marL="76200" marR="76200" marT="76200" marB="76200"/>
                </a:tc>
              </a:tr>
              <a:tr h="934378">
                <a:tc>
                  <a:txBody>
                    <a:bodyPr/>
                    <a:lstStyle/>
                    <a:p>
                      <a:pPr fontAlgn="t"/>
                      <a:r>
                        <a:rPr lang="en-US"/>
                        <a:t>type</a:t>
                      </a:r>
                    </a:p>
                  </a:txBody>
                  <a:tcPr marL="76200" marR="76200" marT="76200" marB="76200"/>
                </a:tc>
                <a:tc>
                  <a:txBody>
                    <a:bodyPr/>
                    <a:lstStyle/>
                    <a:p>
                      <a:pPr fontAlgn="t"/>
                      <a:r>
                        <a:rPr lang="en-US"/>
                        <a:t>Indicates the type of input control and for text input control it will be set to </a:t>
                      </a:r>
                      <a:r>
                        <a:rPr lang="en-US" b="1"/>
                        <a:t>text</a:t>
                      </a:r>
                      <a:r>
                        <a:rPr lang="en-US"/>
                        <a:t>.</a:t>
                      </a:r>
                    </a:p>
                  </a:txBody>
                  <a:tcPr marL="76200" marR="76200" marT="76200" marB="76200"/>
                </a:tc>
              </a:tr>
              <a:tr h="1197172">
                <a:tc>
                  <a:txBody>
                    <a:bodyPr/>
                    <a:lstStyle/>
                    <a:p>
                      <a:pPr fontAlgn="t"/>
                      <a:r>
                        <a:rPr lang="en-US"/>
                        <a:t>name</a:t>
                      </a:r>
                    </a:p>
                  </a:txBody>
                  <a:tcPr marL="76200" marR="76200" marT="76200" marB="76200"/>
                </a:tc>
                <a:tc>
                  <a:txBody>
                    <a:bodyPr/>
                    <a:lstStyle/>
                    <a:p>
                      <a:pPr fontAlgn="t"/>
                      <a:r>
                        <a:rPr lang="en-US"/>
                        <a:t>Used to give a name to the control which is sent to the server to be recognized and get the value.</a:t>
                      </a:r>
                    </a:p>
                  </a:txBody>
                  <a:tcPr marL="76200" marR="76200" marT="76200" marB="76200"/>
                </a:tc>
              </a:tr>
              <a:tr h="934378">
                <a:tc>
                  <a:txBody>
                    <a:bodyPr/>
                    <a:lstStyle/>
                    <a:p>
                      <a:pPr fontAlgn="t"/>
                      <a:r>
                        <a:rPr lang="en-US"/>
                        <a:t>value</a:t>
                      </a:r>
                    </a:p>
                  </a:txBody>
                  <a:tcPr marL="76200" marR="76200" marT="76200" marB="76200"/>
                </a:tc>
                <a:tc>
                  <a:txBody>
                    <a:bodyPr/>
                    <a:lstStyle/>
                    <a:p>
                      <a:pPr fontAlgn="t"/>
                      <a:r>
                        <a:rPr lang="en-US" dirty="0"/>
                        <a:t>This can be used to provide an initial value inside the control.</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186</a:t>
            </a:fld>
            <a:endParaRPr 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Password input controls</a:t>
            </a:r>
            <a:br>
              <a:rPr lang="en-US" dirty="0" smtClean="0"/>
            </a:br>
            <a:endParaRPr lang="en-US" dirty="0"/>
          </a:p>
        </p:txBody>
      </p:sp>
      <p:sp>
        <p:nvSpPr>
          <p:cNvPr id="3" name="Content Placeholder 2"/>
          <p:cNvSpPr>
            <a:spLocks noGrp="1"/>
          </p:cNvSpPr>
          <p:nvPr>
            <p:ph idx="1"/>
          </p:nvPr>
        </p:nvSpPr>
        <p:spPr/>
        <p:txBody>
          <a:bodyPr/>
          <a:lstStyle/>
          <a:p>
            <a:r>
              <a:rPr lang="en-US" dirty="0" smtClean="0"/>
              <a:t>This is also a single-line text input but it masks the character as soon as a user enters it. They are also created using HTML &lt;input&gt; tag but type attribute is set to </a:t>
            </a:r>
            <a:r>
              <a:rPr lang="en-US" b="1" dirty="0" smtClean="0"/>
              <a:t>password</a:t>
            </a:r>
            <a:r>
              <a:rPr lang="en-US" dirty="0" smtClean="0"/>
              <a:t>.</a:t>
            </a:r>
          </a:p>
          <a:p>
            <a:r>
              <a:rPr lang="en-US" dirty="0" smtClean="0"/>
              <a:t>Example</a:t>
            </a:r>
          </a:p>
          <a:p>
            <a:r>
              <a:rPr lang="en-US" dirty="0" smtClean="0"/>
              <a:t>Here is a basic example of a single-line password input used to take user password:</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187</a:t>
            </a:fld>
            <a:endParaRPr 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828800"/>
            <a:ext cx="8229600" cy="4495800"/>
          </a:xfrm>
        </p:spPr>
        <p:txBody>
          <a:bodyPr>
            <a:normAutofit fontScale="92500" lnSpcReduction="20000"/>
          </a:bodyPr>
          <a:lstStyle/>
          <a:p>
            <a:r>
              <a:rPr lang="en-US" dirty="0" smtClean="0"/>
              <a:t>&lt;!DOCTYPE html&gt;</a:t>
            </a:r>
          </a:p>
          <a:p>
            <a:r>
              <a:rPr lang="en-US" dirty="0" smtClean="0"/>
              <a:t> &lt;html&gt;</a:t>
            </a:r>
          </a:p>
          <a:p>
            <a:r>
              <a:rPr lang="en-US" dirty="0" smtClean="0"/>
              <a:t> &lt;head&gt; </a:t>
            </a:r>
          </a:p>
          <a:p>
            <a:r>
              <a:rPr lang="en-US" dirty="0" smtClean="0"/>
              <a:t>&lt;title&gt;Password Input Control&lt;/title&gt; </a:t>
            </a:r>
          </a:p>
          <a:p>
            <a:r>
              <a:rPr lang="en-US" dirty="0" smtClean="0"/>
              <a:t>&lt;/head&gt; </a:t>
            </a:r>
          </a:p>
          <a:p>
            <a:r>
              <a:rPr lang="en-US" dirty="0" smtClean="0"/>
              <a:t>&lt;body&gt; &lt;form &gt; User ID : &lt;input type="text" name="</a:t>
            </a:r>
            <a:r>
              <a:rPr lang="en-US" dirty="0" err="1" smtClean="0"/>
              <a:t>user_id</a:t>
            </a:r>
            <a:r>
              <a:rPr lang="en-US" dirty="0" smtClean="0"/>
              <a:t>" /&gt; </a:t>
            </a:r>
          </a:p>
          <a:p>
            <a:r>
              <a:rPr lang="en-US" dirty="0" smtClean="0"/>
              <a:t>&lt;</a:t>
            </a:r>
            <a:r>
              <a:rPr lang="en-US" dirty="0" err="1" smtClean="0"/>
              <a:t>br</a:t>
            </a:r>
            <a:r>
              <a:rPr lang="en-US" dirty="0" smtClean="0"/>
              <a:t>&gt; </a:t>
            </a:r>
          </a:p>
          <a:p>
            <a:r>
              <a:rPr lang="en-US" dirty="0" smtClean="0"/>
              <a:t>Password: &lt;input type="password" name="password" /&gt; </a:t>
            </a:r>
          </a:p>
          <a:p>
            <a:r>
              <a:rPr lang="en-US" dirty="0" smtClean="0"/>
              <a:t>&lt;/form&gt;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188</a:t>
            </a:fld>
            <a:endParaRPr lang="en-US"/>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524000"/>
            <a:ext cx="8229600" cy="4800600"/>
          </a:xfrm>
        </p:spPr>
        <p:txBody>
          <a:bodyPr/>
          <a:lstStyle/>
          <a:p>
            <a:r>
              <a:rPr lang="en-US" dirty="0" smtClean="0"/>
              <a:t>Attributes</a:t>
            </a:r>
          </a:p>
          <a:p>
            <a:r>
              <a:rPr lang="en-US" dirty="0" smtClean="0"/>
              <a:t>Following is the list of attributes for &lt;input&gt; tag for creating password field.</a:t>
            </a:r>
          </a:p>
          <a:p>
            <a:endParaRPr lang="en-US" dirty="0"/>
          </a:p>
        </p:txBody>
      </p:sp>
      <p:graphicFrame>
        <p:nvGraphicFramePr>
          <p:cNvPr id="5" name="Table 4"/>
          <p:cNvGraphicFramePr>
            <a:graphicFrameLocks noGrp="1"/>
          </p:cNvGraphicFramePr>
          <p:nvPr/>
        </p:nvGraphicFramePr>
        <p:xfrm>
          <a:off x="685800" y="2971800"/>
          <a:ext cx="7848601" cy="3323369"/>
        </p:xfrm>
        <a:graphic>
          <a:graphicData uri="http://schemas.openxmlformats.org/drawingml/2006/table">
            <a:tbl>
              <a:tblPr firstRow="1" bandRow="1">
                <a:tableStyleId>{5C22544A-7EE6-4342-B048-85BDC9FD1C3A}</a:tableStyleId>
              </a:tblPr>
              <a:tblGrid>
                <a:gridCol w="2060258"/>
                <a:gridCol w="5788343"/>
              </a:tblGrid>
              <a:tr h="411860">
                <a:tc>
                  <a:txBody>
                    <a:bodyPr/>
                    <a:lstStyle/>
                    <a:p>
                      <a:pPr algn="l" fontAlgn="t"/>
                      <a:r>
                        <a:rPr lang="en-US"/>
                        <a:t>Attribute</a:t>
                      </a:r>
                    </a:p>
                  </a:txBody>
                  <a:tcPr marL="76200" marR="76200" marT="76200" marB="76200"/>
                </a:tc>
                <a:tc>
                  <a:txBody>
                    <a:bodyPr/>
                    <a:lstStyle/>
                    <a:p>
                      <a:pPr algn="l" fontAlgn="t"/>
                      <a:r>
                        <a:rPr lang="en-US"/>
                        <a:t>Description</a:t>
                      </a:r>
                    </a:p>
                  </a:txBody>
                  <a:tcPr marL="76200" marR="76200" marT="76200" marB="76200"/>
                </a:tc>
              </a:tr>
              <a:tr h="1041777">
                <a:tc>
                  <a:txBody>
                    <a:bodyPr/>
                    <a:lstStyle/>
                    <a:p>
                      <a:pPr fontAlgn="t"/>
                      <a:r>
                        <a:rPr lang="en-US"/>
                        <a:t>type</a:t>
                      </a:r>
                    </a:p>
                  </a:txBody>
                  <a:tcPr marL="76200" marR="76200" marT="76200" marB="76200"/>
                </a:tc>
                <a:tc>
                  <a:txBody>
                    <a:bodyPr/>
                    <a:lstStyle/>
                    <a:p>
                      <a:pPr fontAlgn="t"/>
                      <a:r>
                        <a:rPr lang="en-US"/>
                        <a:t>Indicates the type of input control and for password input control it will be set to </a:t>
                      </a:r>
                      <a:r>
                        <a:rPr lang="en-US" b="1"/>
                        <a:t>password</a:t>
                      </a:r>
                      <a:r>
                        <a:rPr lang="en-US"/>
                        <a:t>.</a:t>
                      </a:r>
                    </a:p>
                  </a:txBody>
                  <a:tcPr marL="76200" marR="76200" marT="76200" marB="76200"/>
                </a:tc>
              </a:tr>
              <a:tr h="1041777">
                <a:tc>
                  <a:txBody>
                    <a:bodyPr/>
                    <a:lstStyle/>
                    <a:p>
                      <a:pPr fontAlgn="t"/>
                      <a:r>
                        <a:rPr lang="en-US"/>
                        <a:t>name</a:t>
                      </a:r>
                    </a:p>
                  </a:txBody>
                  <a:tcPr marL="76200" marR="76200" marT="76200" marB="76200"/>
                </a:tc>
                <a:tc>
                  <a:txBody>
                    <a:bodyPr/>
                    <a:lstStyle/>
                    <a:p>
                      <a:pPr fontAlgn="t"/>
                      <a:r>
                        <a:rPr lang="en-US"/>
                        <a:t>Used to give a name to the control which is sent to the server to be recognized and get the value.</a:t>
                      </a:r>
                    </a:p>
                  </a:txBody>
                  <a:tcPr marL="76200" marR="76200" marT="76200" marB="76200"/>
                </a:tc>
              </a:tr>
              <a:tr h="813095">
                <a:tc>
                  <a:txBody>
                    <a:bodyPr/>
                    <a:lstStyle/>
                    <a:p>
                      <a:pPr fontAlgn="t"/>
                      <a:r>
                        <a:rPr lang="en-US"/>
                        <a:t>value</a:t>
                      </a:r>
                    </a:p>
                  </a:txBody>
                  <a:tcPr marL="76200" marR="76200" marT="76200" marB="76200"/>
                </a:tc>
                <a:tc>
                  <a:txBody>
                    <a:bodyPr/>
                    <a:lstStyle/>
                    <a:p>
                      <a:pPr fontAlgn="t"/>
                      <a:r>
                        <a:rPr lang="en-US" dirty="0"/>
                        <a:t>This can be used to provide an initial value inside the control.</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189</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6" name="Content Placeholder 5"/>
          <p:cNvPicPr>
            <a:picLocks noGrp="1" noChangeAspect="1" noChangeArrowheads="1"/>
          </p:cNvPicPr>
          <p:nvPr>
            <p:ph idx="1"/>
          </p:nvPr>
        </p:nvPicPr>
        <p:blipFill>
          <a:blip r:embed="rId2" cstate="print"/>
          <a:srcRect/>
          <a:stretch>
            <a:fillRect/>
          </a:stretch>
        </p:blipFill>
        <p:spPr bwMode="auto">
          <a:xfrm>
            <a:off x="457201" y="1600200"/>
            <a:ext cx="7924800" cy="4525963"/>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5733D55F-27A2-4B66-8A39-D403DDCF0D95}" type="slidenum">
              <a:rPr lang="en-US" smtClean="0"/>
              <a:pPr/>
              <a:t>19</a:t>
            </a:fld>
            <a:endParaRPr 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Multiple-Line Text Input Controls</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This is used when the user is required to give details that may be longer than a single sentence. Multi-line input controls are created using HTML &lt;</a:t>
            </a:r>
            <a:r>
              <a:rPr lang="en-US" dirty="0" err="1" smtClean="0"/>
              <a:t>textarea</a:t>
            </a:r>
            <a:r>
              <a:rPr lang="en-US" dirty="0" smtClean="0"/>
              <a:t>&gt; tag.</a:t>
            </a:r>
          </a:p>
          <a:p>
            <a:r>
              <a:rPr lang="en-US" dirty="0" smtClean="0"/>
              <a:t>Example</a:t>
            </a:r>
          </a:p>
          <a:p>
            <a:r>
              <a:rPr lang="en-US" dirty="0" smtClean="0"/>
              <a:t>Here is a basic example of a multi-line text input used to take item description:</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190</a:t>
            </a:fld>
            <a:endParaRPr lang="en-US"/>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&lt;!DOCTYPE html&gt; </a:t>
            </a:r>
          </a:p>
          <a:p>
            <a:r>
              <a:rPr lang="en-US" dirty="0" smtClean="0"/>
              <a:t>&lt;html&gt; </a:t>
            </a:r>
          </a:p>
          <a:p>
            <a:r>
              <a:rPr lang="en-US" dirty="0" smtClean="0"/>
              <a:t>&lt;head&gt; </a:t>
            </a:r>
          </a:p>
          <a:p>
            <a:r>
              <a:rPr lang="en-US" dirty="0" smtClean="0"/>
              <a:t>&lt;title&gt;Multiple-Line Input Control&lt;/title&gt; &lt;/head&gt; &lt;body&gt;</a:t>
            </a:r>
          </a:p>
          <a:p>
            <a:r>
              <a:rPr lang="en-US" dirty="0" smtClean="0"/>
              <a:t> &lt;form&gt; </a:t>
            </a:r>
          </a:p>
          <a:p>
            <a:r>
              <a:rPr lang="en-US" dirty="0" smtClean="0"/>
              <a:t>Description : &lt;</a:t>
            </a:r>
            <a:r>
              <a:rPr lang="en-US" dirty="0" err="1" smtClean="0"/>
              <a:t>br</a:t>
            </a:r>
            <a:r>
              <a:rPr lang="en-US" dirty="0" smtClean="0"/>
              <a:t> /&gt; </a:t>
            </a:r>
          </a:p>
          <a:p>
            <a:r>
              <a:rPr lang="en-US" dirty="0" smtClean="0"/>
              <a:t>&lt;</a:t>
            </a:r>
            <a:r>
              <a:rPr lang="en-US" dirty="0" err="1" smtClean="0"/>
              <a:t>textarea</a:t>
            </a:r>
            <a:r>
              <a:rPr lang="en-US" dirty="0" smtClean="0"/>
              <a:t>  name="description"&gt; Enter description here... &lt;/</a:t>
            </a:r>
            <a:r>
              <a:rPr lang="en-US" dirty="0" err="1" smtClean="0"/>
              <a:t>textarea</a:t>
            </a:r>
            <a:r>
              <a:rPr lang="en-US" dirty="0" smtClean="0"/>
              <a:t>&gt; </a:t>
            </a:r>
          </a:p>
          <a:p>
            <a:r>
              <a:rPr lang="en-US" dirty="0" smtClean="0"/>
              <a:t>&lt;/form&gt;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191</a:t>
            </a:fld>
            <a:endParaRPr lang="en-US"/>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Radio Button Control</a:t>
            </a:r>
            <a:br>
              <a:rPr lang="en-US" dirty="0" smtClean="0"/>
            </a:br>
            <a:endParaRPr lang="en-US" dirty="0"/>
          </a:p>
        </p:txBody>
      </p:sp>
      <p:sp>
        <p:nvSpPr>
          <p:cNvPr id="3" name="Content Placeholder 2"/>
          <p:cNvSpPr>
            <a:spLocks noGrp="1"/>
          </p:cNvSpPr>
          <p:nvPr>
            <p:ph idx="1"/>
          </p:nvPr>
        </p:nvSpPr>
        <p:spPr/>
        <p:txBody>
          <a:bodyPr/>
          <a:lstStyle/>
          <a:p>
            <a:r>
              <a:rPr lang="en-US" dirty="0" smtClean="0"/>
              <a:t>Radio buttons are used when out of many options, just one option is required to be selected. They are also created using HTML &lt;input&gt; tag but type attribute is set to </a:t>
            </a:r>
            <a:r>
              <a:rPr lang="en-US" b="1" dirty="0" smtClean="0"/>
              <a:t>radio</a:t>
            </a:r>
            <a:r>
              <a:rPr lang="en-US" dirty="0" smtClean="0"/>
              <a:t>.</a:t>
            </a:r>
          </a:p>
          <a:p>
            <a:r>
              <a:rPr lang="en-US" dirty="0" smtClean="0"/>
              <a:t>Example</a:t>
            </a:r>
          </a:p>
          <a:p>
            <a:r>
              <a:rPr lang="en-US" dirty="0" smtClean="0"/>
              <a:t>Here is example HTML code for a form with two radio buttons: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192</a:t>
            </a:fld>
            <a:endParaRPr lang="en-US"/>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447800"/>
            <a:ext cx="8229600" cy="4876800"/>
          </a:xfrm>
        </p:spPr>
        <p:txBody>
          <a:bodyPr>
            <a:normAutofit/>
          </a:bodyPr>
          <a:lstStyle/>
          <a:p>
            <a:pPr>
              <a:buNone/>
            </a:pPr>
            <a:r>
              <a:rPr lang="en-US" dirty="0" smtClean="0"/>
              <a:t>&lt;!DOCTYPE html&gt;</a:t>
            </a:r>
          </a:p>
          <a:p>
            <a:pPr>
              <a:buNone/>
            </a:pPr>
            <a:r>
              <a:rPr lang="en-US" dirty="0" smtClean="0"/>
              <a:t> &lt;html&gt;</a:t>
            </a:r>
          </a:p>
          <a:p>
            <a:pPr>
              <a:buNone/>
            </a:pPr>
            <a:r>
              <a:rPr lang="en-US" dirty="0" smtClean="0"/>
              <a:t> &lt;head&gt; </a:t>
            </a:r>
          </a:p>
          <a:p>
            <a:pPr>
              <a:buNone/>
            </a:pPr>
            <a:r>
              <a:rPr lang="en-US" dirty="0" smtClean="0"/>
              <a:t>&lt;title&gt;Radio Box Control&lt;/title&gt; &lt;/head&gt;</a:t>
            </a:r>
          </a:p>
          <a:p>
            <a:pPr>
              <a:buNone/>
            </a:pPr>
            <a:r>
              <a:rPr lang="en-US" dirty="0" smtClean="0"/>
              <a:t> &lt;body&gt; </a:t>
            </a:r>
          </a:p>
          <a:p>
            <a:pPr>
              <a:buNone/>
            </a:pPr>
            <a:r>
              <a:rPr lang="en-US" dirty="0" smtClean="0"/>
              <a:t>&lt;form&gt; &lt;input type="radio" name="subject" &gt;</a:t>
            </a:r>
            <a:r>
              <a:rPr lang="en-US" dirty="0" err="1" smtClean="0"/>
              <a:t>Maths</a:t>
            </a:r>
            <a:r>
              <a:rPr lang="en-US" dirty="0" smtClean="0"/>
              <a:t> </a:t>
            </a:r>
          </a:p>
          <a:p>
            <a:pPr>
              <a:buNone/>
            </a:pPr>
            <a:r>
              <a:rPr lang="en-US" dirty="0" smtClean="0"/>
              <a:t>&lt;input type="radio" name="subject" &gt;Physics </a:t>
            </a:r>
          </a:p>
          <a:p>
            <a:pPr>
              <a:buNone/>
            </a:pPr>
            <a:r>
              <a:rPr lang="en-US" dirty="0" smtClean="0"/>
              <a:t>&lt;/form&gt;</a:t>
            </a:r>
          </a:p>
          <a:p>
            <a:pPr>
              <a:buNone/>
            </a:pPr>
            <a:r>
              <a:rPr lang="en-US" dirty="0" smtClean="0"/>
              <a:t> &lt;/body&gt; </a:t>
            </a:r>
          </a:p>
          <a:p>
            <a:pPr>
              <a:buNone/>
            </a:pPr>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193</a:t>
            </a:fld>
            <a:endParaRPr lang="en-US"/>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Box Control</a:t>
            </a:r>
            <a:br>
              <a:rPr lang="en-US" dirty="0" smtClean="0"/>
            </a:br>
            <a:endParaRPr lang="en-US" dirty="0"/>
          </a:p>
        </p:txBody>
      </p:sp>
      <p:sp>
        <p:nvSpPr>
          <p:cNvPr id="3" name="Content Placeholder 2"/>
          <p:cNvSpPr>
            <a:spLocks noGrp="1"/>
          </p:cNvSpPr>
          <p:nvPr>
            <p:ph idx="1"/>
          </p:nvPr>
        </p:nvSpPr>
        <p:spPr/>
        <p:txBody>
          <a:bodyPr/>
          <a:lstStyle/>
          <a:p>
            <a:r>
              <a:rPr lang="en-US" dirty="0" smtClean="0"/>
              <a:t>A select box, also called drop down box which provides option to list down various options in the form of drop down list, from where a user can select one or more options.</a:t>
            </a:r>
          </a:p>
          <a:p>
            <a:r>
              <a:rPr lang="en-US" dirty="0" smtClean="0"/>
              <a:t>Example</a:t>
            </a:r>
          </a:p>
          <a:p>
            <a:r>
              <a:rPr lang="en-US" dirty="0" smtClean="0"/>
              <a:t>Here is example HTML code for a form with one drop down box</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194</a:t>
            </a:fld>
            <a:endParaRPr lang="en-US"/>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&lt;!DOCTYPE html&gt;</a:t>
            </a:r>
          </a:p>
          <a:p>
            <a:r>
              <a:rPr lang="en-US" dirty="0" smtClean="0"/>
              <a:t> &lt;html&gt;</a:t>
            </a:r>
          </a:p>
          <a:p>
            <a:r>
              <a:rPr lang="en-US" dirty="0" smtClean="0"/>
              <a:t> &lt;head&gt; &lt;title&gt;Select Box Control&lt;/title&gt; &lt;/head&gt; &lt;body&gt; </a:t>
            </a:r>
          </a:p>
          <a:p>
            <a:r>
              <a:rPr lang="en-US" dirty="0" smtClean="0"/>
              <a:t>&lt;form&gt; </a:t>
            </a:r>
          </a:p>
          <a:p>
            <a:r>
              <a:rPr lang="en-US" dirty="0" smtClean="0"/>
              <a:t>&lt;select name="dropdown"&gt;</a:t>
            </a:r>
          </a:p>
          <a:p>
            <a:r>
              <a:rPr lang="en-US" dirty="0" smtClean="0"/>
              <a:t> &lt;option &gt;</a:t>
            </a:r>
            <a:r>
              <a:rPr lang="en-US" dirty="0" err="1" smtClean="0"/>
              <a:t>Maths</a:t>
            </a:r>
            <a:r>
              <a:rPr lang="en-US" dirty="0" smtClean="0"/>
              <a:t>&lt;/option&gt;</a:t>
            </a:r>
          </a:p>
          <a:p>
            <a:r>
              <a:rPr lang="en-US" dirty="0" smtClean="0"/>
              <a:t> &lt;option &gt;Physics&lt;/option&gt; </a:t>
            </a:r>
          </a:p>
          <a:p>
            <a:r>
              <a:rPr lang="en-US" dirty="0" smtClean="0"/>
              <a:t>&lt;/select&gt; </a:t>
            </a:r>
          </a:p>
          <a:p>
            <a:r>
              <a:rPr lang="en-US" dirty="0" smtClean="0"/>
              <a:t>&lt;/form&gt;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195</a:t>
            </a:fld>
            <a:endParaRPr lang="en-US"/>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List Box</a:t>
            </a:r>
            <a:br>
              <a:rPr lang="en-US" b="1" dirty="0" smtClean="0"/>
            </a:br>
            <a:endParaRPr lang="en-US" dirty="0"/>
          </a:p>
        </p:txBody>
      </p:sp>
      <p:sp>
        <p:nvSpPr>
          <p:cNvPr id="3" name="Content Placeholder 2"/>
          <p:cNvSpPr>
            <a:spLocks noGrp="1"/>
          </p:cNvSpPr>
          <p:nvPr>
            <p:ph idx="1"/>
          </p:nvPr>
        </p:nvSpPr>
        <p:spPr>
          <a:xfrm>
            <a:off x="533400" y="1600200"/>
            <a:ext cx="8229600" cy="4953000"/>
          </a:xfrm>
        </p:spPr>
        <p:txBody>
          <a:bodyPr>
            <a:normAutofit/>
          </a:bodyPr>
          <a:lstStyle/>
          <a:p>
            <a:r>
              <a:rPr lang="en-US" dirty="0" smtClean="0"/>
              <a:t>Creates a list box. </a:t>
            </a:r>
          </a:p>
          <a:p>
            <a:r>
              <a:rPr lang="en-US" dirty="0" smtClean="0"/>
              <a:t>Example</a:t>
            </a:r>
          </a:p>
          <a:p>
            <a:r>
              <a:rPr lang="en-US" dirty="0" smtClean="0"/>
              <a:t>&lt;select multiple name="</a:t>
            </a:r>
            <a:r>
              <a:rPr lang="en-US" dirty="0" err="1" smtClean="0"/>
              <a:t>strScroll</a:t>
            </a:r>
            <a:r>
              <a:rPr lang="en-US" dirty="0" smtClean="0"/>
              <a:t>" &gt; &lt;option&gt;Marketing Manager &lt;option/&gt;</a:t>
            </a:r>
          </a:p>
          <a:p>
            <a:r>
              <a:rPr lang="en-US" dirty="0" smtClean="0"/>
              <a:t>&lt;option&gt;Marketing Assistant &lt;option/&gt;</a:t>
            </a:r>
          </a:p>
          <a:p>
            <a:r>
              <a:rPr lang="en-US" dirty="0" smtClean="0"/>
              <a:t>&lt;option&gt; Accounting Manager &lt;option/&gt;</a:t>
            </a:r>
          </a:p>
          <a:p>
            <a:r>
              <a:rPr lang="en-US" dirty="0" smtClean="0"/>
              <a:t>&lt;option&gt; Sales Agent &lt;option/&gt;</a:t>
            </a:r>
          </a:p>
          <a:p>
            <a:r>
              <a:rPr lang="en-US" dirty="0" smtClean="0"/>
              <a:t>&lt;option&gt; Sales Associate &lt;option/&gt;</a:t>
            </a:r>
          </a:p>
          <a:p>
            <a:r>
              <a:rPr lang="en-US" dirty="0" smtClean="0"/>
              <a:t> &lt;/select&gt; </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196</a:t>
            </a:fld>
            <a:endParaRPr lang="en-US"/>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Checkbox Control</a:t>
            </a:r>
            <a:br>
              <a:rPr lang="en-US" dirty="0" smtClean="0"/>
            </a:br>
            <a:endParaRPr lang="en-US" dirty="0"/>
          </a:p>
        </p:txBody>
      </p:sp>
      <p:sp>
        <p:nvSpPr>
          <p:cNvPr id="3" name="Content Placeholder 2"/>
          <p:cNvSpPr>
            <a:spLocks noGrp="1"/>
          </p:cNvSpPr>
          <p:nvPr>
            <p:ph idx="1"/>
          </p:nvPr>
        </p:nvSpPr>
        <p:spPr/>
        <p:txBody>
          <a:bodyPr/>
          <a:lstStyle/>
          <a:p>
            <a:r>
              <a:rPr lang="en-US" dirty="0" smtClean="0"/>
              <a:t>Checkboxes are used when more than one option is required to be selected. They are also created using HTML &lt;input&gt; tag but type attribute is set </a:t>
            </a:r>
            <a:r>
              <a:rPr lang="en-US" dirty="0" err="1" smtClean="0"/>
              <a:t>to</a:t>
            </a:r>
            <a:r>
              <a:rPr lang="en-US" b="1" dirty="0" err="1" smtClean="0"/>
              <a:t>checkbox</a:t>
            </a:r>
            <a:r>
              <a:rPr lang="en-US" dirty="0" smtClean="0"/>
              <a:t>.</a:t>
            </a:r>
          </a:p>
          <a:p>
            <a:r>
              <a:rPr lang="en-US" dirty="0" smtClean="0"/>
              <a:t>Example</a:t>
            </a:r>
          </a:p>
          <a:p>
            <a:r>
              <a:rPr lang="en-US" dirty="0" smtClean="0"/>
              <a:t>Here is an example HTML code for a form with two checkboxes: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197</a:t>
            </a:fld>
            <a:endParaRPr lang="en-US"/>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20000"/>
          </a:bodyPr>
          <a:lstStyle/>
          <a:p>
            <a:r>
              <a:rPr lang="en-US" dirty="0" smtClean="0"/>
              <a:t>&lt;!DOCTYPE html&gt;</a:t>
            </a:r>
          </a:p>
          <a:p>
            <a:r>
              <a:rPr lang="en-US" dirty="0" smtClean="0"/>
              <a:t> &lt;html&gt; </a:t>
            </a:r>
          </a:p>
          <a:p>
            <a:r>
              <a:rPr lang="en-US" dirty="0" smtClean="0"/>
              <a:t>&lt;head&gt; </a:t>
            </a:r>
          </a:p>
          <a:p>
            <a:r>
              <a:rPr lang="en-US" dirty="0" smtClean="0"/>
              <a:t>&lt;title&gt;Checkbox Control&lt;/title&gt;</a:t>
            </a:r>
          </a:p>
          <a:p>
            <a:r>
              <a:rPr lang="en-US" dirty="0" smtClean="0"/>
              <a:t> &lt;/head&gt; </a:t>
            </a:r>
          </a:p>
          <a:p>
            <a:r>
              <a:rPr lang="en-US" dirty="0" smtClean="0"/>
              <a:t>&lt;body&gt; </a:t>
            </a:r>
          </a:p>
          <a:p>
            <a:r>
              <a:rPr lang="en-US" dirty="0" smtClean="0"/>
              <a:t>&lt;form&gt; </a:t>
            </a:r>
          </a:p>
          <a:p>
            <a:r>
              <a:rPr lang="en-US" dirty="0" smtClean="0"/>
              <a:t>&lt;input type="checkbox" name="</a:t>
            </a:r>
            <a:r>
              <a:rPr lang="en-US" dirty="0" err="1" smtClean="0"/>
              <a:t>maths</a:t>
            </a:r>
            <a:r>
              <a:rPr lang="en-US" dirty="0" smtClean="0"/>
              <a:t>" &gt; </a:t>
            </a:r>
            <a:r>
              <a:rPr lang="en-US" dirty="0" err="1" smtClean="0"/>
              <a:t>Maths</a:t>
            </a:r>
            <a:r>
              <a:rPr lang="en-US" dirty="0" smtClean="0"/>
              <a:t> </a:t>
            </a:r>
          </a:p>
          <a:p>
            <a:r>
              <a:rPr lang="en-US" dirty="0" smtClean="0"/>
              <a:t>&lt;input type="checkbox" name="physics" &gt; Physics </a:t>
            </a:r>
          </a:p>
          <a:p>
            <a:r>
              <a:rPr lang="en-US" dirty="0" smtClean="0"/>
              <a:t>&lt;/form&gt;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198</a:t>
            </a:fld>
            <a:endParaRPr lang="en-US"/>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File Upload Box</a:t>
            </a:r>
            <a:br>
              <a:rPr lang="en-US" dirty="0" smtClean="0"/>
            </a:br>
            <a:endParaRPr lang="en-US" dirty="0"/>
          </a:p>
        </p:txBody>
      </p:sp>
      <p:sp>
        <p:nvSpPr>
          <p:cNvPr id="3" name="Content Placeholder 2"/>
          <p:cNvSpPr>
            <a:spLocks noGrp="1"/>
          </p:cNvSpPr>
          <p:nvPr>
            <p:ph idx="1"/>
          </p:nvPr>
        </p:nvSpPr>
        <p:spPr/>
        <p:txBody>
          <a:bodyPr/>
          <a:lstStyle/>
          <a:p>
            <a:r>
              <a:rPr lang="en-US" dirty="0" smtClean="0"/>
              <a:t>If you want to allow a user to upload a file to your web site, you will need to use a file upload box, also known as a file select box. This is also created using the &lt;input&gt; element but type attribute is set to </a:t>
            </a:r>
            <a:r>
              <a:rPr lang="en-US" b="1" dirty="0" smtClean="0"/>
              <a:t>file</a:t>
            </a:r>
            <a:r>
              <a:rPr lang="en-US" dirty="0" smtClean="0"/>
              <a:t>.</a:t>
            </a:r>
          </a:p>
          <a:p>
            <a:r>
              <a:rPr lang="en-US" dirty="0" smtClean="0"/>
              <a:t>Example</a:t>
            </a:r>
          </a:p>
          <a:p>
            <a:r>
              <a:rPr lang="en-US" dirty="0" smtClean="0"/>
              <a:t>Here is example HTML code for a form with one file upload box:</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199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flowChartPunchedTape">
            <a:avLst/>
          </a:prstGeom>
        </p:spPr>
        <p:txBody>
          <a:bodyPr>
            <a:normAutofit fontScale="90000"/>
          </a:bodyPr>
          <a:lstStyle/>
          <a:p>
            <a:r>
              <a:rPr lang="en-US" dirty="0" smtClean="0"/>
              <a:t>TOPIC ONE</a:t>
            </a:r>
            <a:endParaRPr lang="en-US" dirty="0"/>
          </a:p>
        </p:txBody>
      </p:sp>
      <p:sp>
        <p:nvSpPr>
          <p:cNvPr id="3" name="Content Placeholder 2"/>
          <p:cNvSpPr>
            <a:spLocks noGrp="1"/>
          </p:cNvSpPr>
          <p:nvPr>
            <p:ph idx="1"/>
          </p:nvPr>
        </p:nvSpPr>
        <p:spPr/>
        <p:txBody>
          <a:bodyPr>
            <a:prstTxWarp prst="textCurveDown">
              <a:avLst/>
            </a:prstTxWarp>
          </a:bodyPr>
          <a:lstStyle/>
          <a:p>
            <a:pPr>
              <a:buNone/>
            </a:pPr>
            <a:r>
              <a:rPr lang="en-US" dirty="0" smtClean="0">
                <a:solidFill>
                  <a:srgbClr val="FF0000"/>
                </a:solidFill>
              </a:rPr>
              <a:t>INTERNET</a:t>
            </a:r>
            <a:endParaRPr lang="en-US" dirty="0">
              <a:solidFill>
                <a:srgbClr val="FF0000"/>
              </a:solidFill>
            </a:endParaRPr>
          </a:p>
        </p:txBody>
      </p:sp>
      <p:sp>
        <p:nvSpPr>
          <p:cNvPr id="6" name="Slide Number Placeholder 5"/>
          <p:cNvSpPr>
            <a:spLocks noGrp="1"/>
          </p:cNvSpPr>
          <p:nvPr>
            <p:ph type="sldNum" sz="quarter" idx="12"/>
          </p:nvPr>
        </p:nvSpPr>
        <p:spPr/>
        <p:txBody>
          <a:bodyPr/>
          <a:lstStyle/>
          <a:p>
            <a:fld id="{5733D55F-27A2-4B66-8A39-D403DDCF0D9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What is ISP?</a:t>
            </a:r>
            <a:br>
              <a:rPr lang="en-US" dirty="0" smtClean="0"/>
            </a:br>
            <a:endParaRPr lang="en-US" dirty="0"/>
          </a:p>
        </p:txBody>
      </p:sp>
      <p:sp>
        <p:nvSpPr>
          <p:cNvPr id="3" name="Content Placeholder 2"/>
          <p:cNvSpPr>
            <a:spLocks noGrp="1"/>
          </p:cNvSpPr>
          <p:nvPr>
            <p:ph idx="1"/>
          </p:nvPr>
        </p:nvSpPr>
        <p:spPr>
          <a:xfrm>
            <a:off x="457200" y="533400"/>
            <a:ext cx="8229600" cy="6096000"/>
          </a:xfrm>
        </p:spPr>
        <p:txBody>
          <a:bodyPr>
            <a:normAutofit fontScale="70000" lnSpcReduction="20000"/>
          </a:bodyPr>
          <a:lstStyle/>
          <a:p>
            <a:r>
              <a:rPr lang="en-US" dirty="0" smtClean="0"/>
              <a:t>ISP </a:t>
            </a:r>
            <a:r>
              <a:rPr lang="en-US" dirty="0"/>
              <a:t>stands for </a:t>
            </a:r>
            <a:r>
              <a:rPr lang="en-US" b="1" dirty="0"/>
              <a:t>I</a:t>
            </a:r>
            <a:r>
              <a:rPr lang="en-US" dirty="0"/>
              <a:t>nternet </a:t>
            </a:r>
            <a:r>
              <a:rPr lang="en-US" b="1" dirty="0"/>
              <a:t>S</a:t>
            </a:r>
            <a:r>
              <a:rPr lang="en-US" dirty="0"/>
              <a:t>ervice </a:t>
            </a:r>
            <a:r>
              <a:rPr lang="en-US" b="1" dirty="0"/>
              <a:t>P</a:t>
            </a:r>
            <a:r>
              <a:rPr lang="en-US" dirty="0"/>
              <a:t>rovider. They are the companies who provide you service in terms of internet connection to connect to the internet</a:t>
            </a:r>
            <a:r>
              <a:rPr lang="en-US" dirty="0" smtClean="0"/>
              <a:t>.</a:t>
            </a:r>
          </a:p>
          <a:p>
            <a:r>
              <a:rPr lang="en-US" dirty="0" smtClean="0"/>
              <a:t>Examples of ISP are:-</a:t>
            </a:r>
          </a:p>
          <a:p>
            <a:r>
              <a:rPr lang="en-US" u="sng" dirty="0" err="1" smtClean="0">
                <a:hlinkClick r:id="rId2"/>
              </a:rPr>
              <a:t>Alink</a:t>
            </a:r>
            <a:r>
              <a:rPr lang="en-US" u="sng" dirty="0" smtClean="0">
                <a:hlinkClick r:id="rId2"/>
              </a:rPr>
              <a:t> (T) Ltd.</a:t>
            </a:r>
            <a:endParaRPr lang="en-US" u="sng" dirty="0" smtClean="0"/>
          </a:p>
          <a:p>
            <a:r>
              <a:rPr lang="en-US" u="sng" dirty="0" smtClean="0">
                <a:hlinkClick r:id="rId3"/>
              </a:rPr>
              <a:t>Benson Informatics Ltd. (BOL)</a:t>
            </a:r>
            <a:endParaRPr lang="en-US" u="sng" dirty="0" smtClean="0"/>
          </a:p>
          <a:p>
            <a:r>
              <a:rPr lang="en-US" u="sng" dirty="0" smtClean="0">
                <a:hlinkClick r:id="rId4"/>
              </a:rPr>
              <a:t>Cats-Net</a:t>
            </a:r>
            <a:endParaRPr lang="en-US" u="sng" dirty="0" smtClean="0"/>
          </a:p>
          <a:p>
            <a:r>
              <a:rPr lang="en-US" u="sng" dirty="0" err="1" smtClean="0">
                <a:hlinkClick r:id="rId5"/>
              </a:rPr>
              <a:t>Costech</a:t>
            </a:r>
            <a:endParaRPr lang="en-US" u="sng" dirty="0" smtClean="0"/>
          </a:p>
          <a:p>
            <a:r>
              <a:rPr lang="en-US" u="sng" dirty="0" err="1" smtClean="0">
                <a:hlinkClick r:id="rId6"/>
              </a:rPr>
              <a:t>Satcom</a:t>
            </a:r>
            <a:r>
              <a:rPr lang="en-US" u="sng" dirty="0" smtClean="0">
                <a:hlinkClick r:id="rId6"/>
              </a:rPr>
              <a:t> Networks</a:t>
            </a:r>
            <a:endParaRPr lang="en-US" u="sng" dirty="0" smtClean="0"/>
          </a:p>
          <a:p>
            <a:r>
              <a:rPr lang="en-US" u="sng" dirty="0" err="1" smtClean="0">
                <a:hlinkClick r:id="rId7"/>
              </a:rPr>
              <a:t>SimbaNet</a:t>
            </a:r>
            <a:endParaRPr lang="en-US" u="sng" dirty="0" smtClean="0"/>
          </a:p>
          <a:p>
            <a:r>
              <a:rPr lang="en-US" u="sng" dirty="0" smtClean="0">
                <a:hlinkClick r:id="rId8"/>
              </a:rPr>
              <a:t>Star Tel (T) Ltd.</a:t>
            </a:r>
            <a:endParaRPr lang="en-US" u="sng" dirty="0" smtClean="0"/>
          </a:p>
          <a:p>
            <a:r>
              <a:rPr lang="en-US" u="sng" dirty="0" smtClean="0">
                <a:hlinkClick r:id="rId9"/>
              </a:rPr>
              <a:t>TTCL</a:t>
            </a:r>
            <a:endParaRPr lang="en-US" u="sng" dirty="0" smtClean="0"/>
          </a:p>
          <a:p>
            <a:r>
              <a:rPr lang="en-US" u="sng" dirty="0" smtClean="0">
                <a:hlinkClick r:id="rId10"/>
              </a:rPr>
              <a:t>University Computing Centre</a:t>
            </a:r>
            <a:endParaRPr lang="en-US" u="sng" dirty="0" smtClean="0"/>
          </a:p>
          <a:p>
            <a:r>
              <a:rPr lang="en-US" u="sng" dirty="0" err="1" smtClean="0">
                <a:hlinkClick r:id="rId11"/>
              </a:rPr>
              <a:t>Vizada</a:t>
            </a:r>
            <a:r>
              <a:rPr lang="en-US" u="sng" dirty="0" smtClean="0">
                <a:hlinkClick r:id="rId11"/>
              </a:rPr>
              <a:t> Network</a:t>
            </a:r>
            <a:endParaRPr lang="en-US" u="sng" dirty="0" smtClean="0"/>
          </a:p>
          <a:p>
            <a:r>
              <a:rPr lang="en-US" u="sng" dirty="0" smtClean="0">
                <a:hlinkClick r:id="rId12"/>
              </a:rPr>
              <a:t>Vodacom (T) Ltd.</a:t>
            </a:r>
            <a:endParaRPr lang="en-US" u="sng" dirty="0" smtClean="0"/>
          </a:p>
          <a:p>
            <a:r>
              <a:rPr lang="en-US" u="sng" dirty="0" err="1" smtClean="0">
                <a:hlinkClick r:id="rId13"/>
              </a:rPr>
              <a:t>WiA</a:t>
            </a:r>
            <a:r>
              <a:rPr lang="en-US" u="sng" dirty="0" smtClean="0">
                <a:hlinkClick r:id="rId13"/>
              </a:rPr>
              <a:t> Co. Ltd.</a:t>
            </a:r>
            <a:endParaRPr lang="en-US" u="sng" dirty="0" smtClean="0"/>
          </a:p>
          <a:p>
            <a:r>
              <a:rPr lang="en-US" u="sng" dirty="0" smtClean="0">
                <a:hlinkClick r:id="rId14"/>
              </a:rPr>
              <a:t>Zee Communications Ltd</a:t>
            </a:r>
            <a:endParaRPr lang="en-US" u="sng" dirty="0" smtClean="0"/>
          </a:p>
          <a:p>
            <a:r>
              <a:rPr lang="en-US" u="sng" dirty="0" smtClean="0">
                <a:hlinkClick r:id="rId15"/>
              </a:rPr>
              <a:t>Zanzibar Telecom Ltd.-</a:t>
            </a:r>
            <a:r>
              <a:rPr lang="en-US" u="sng" dirty="0" err="1" smtClean="0">
                <a:hlinkClick r:id="rId15"/>
              </a:rPr>
              <a:t>Zantel</a:t>
            </a:r>
            <a:endParaRPr lang="en-US" u="sng" dirty="0" smtClean="0"/>
          </a:p>
          <a:p>
            <a:r>
              <a:rPr lang="en-US" u="sng" dirty="0" err="1" smtClean="0"/>
              <a:t>Selcom</a:t>
            </a:r>
            <a:r>
              <a:rPr lang="en-US" u="sng" dirty="0" smtClean="0"/>
              <a:t> Broadband Ltd</a:t>
            </a:r>
          </a:p>
          <a:p>
            <a:r>
              <a:rPr lang="en-US" u="sng" dirty="0" smtClean="0">
                <a:hlinkClick r:id="rId16"/>
              </a:rPr>
              <a:t>Six Telecoms Company Limited</a:t>
            </a:r>
            <a:endParaRPr lang="en-US" u="sng" dirty="0" smtClean="0"/>
          </a:p>
          <a:p>
            <a:r>
              <a:rPr lang="en-US" u="sng" dirty="0" err="1" smtClean="0">
                <a:hlinkClick r:id="rId17"/>
              </a:rPr>
              <a:t>Arusha</a:t>
            </a:r>
            <a:r>
              <a:rPr lang="en-US" u="sng" dirty="0" smtClean="0">
                <a:hlinkClick r:id="rId17"/>
              </a:rPr>
              <a:t> Node Marie (ANM)</a:t>
            </a:r>
            <a:endParaRPr lang="en-US" u="sng" dirty="0" smtClean="0"/>
          </a:p>
          <a:p>
            <a:r>
              <a:rPr lang="en-US" u="sng" dirty="0" err="1" smtClean="0">
                <a:hlinkClick r:id="rId18"/>
              </a:rPr>
              <a:t>Arusha</a:t>
            </a:r>
            <a:r>
              <a:rPr lang="en-US" u="sng" dirty="0" smtClean="0">
                <a:hlinkClick r:id="rId18"/>
              </a:rPr>
              <a:t> Art Ltd (</a:t>
            </a:r>
            <a:r>
              <a:rPr lang="en-US" u="sng" dirty="0" err="1" smtClean="0">
                <a:hlinkClick r:id="rId18"/>
              </a:rPr>
              <a:t>CyberNet</a:t>
            </a:r>
            <a:r>
              <a:rPr lang="en-US" u="sng" dirty="0" smtClean="0">
                <a:hlinkClick r:id="rId18"/>
              </a:rPr>
              <a:t>)</a:t>
            </a:r>
            <a:endParaRPr lang="en-US" u="sng" dirty="0" smtClean="0"/>
          </a:p>
          <a:p>
            <a:r>
              <a:rPr lang="en-US" u="sng" dirty="0" err="1" smtClean="0"/>
              <a:t>Alldean</a:t>
            </a:r>
            <a:r>
              <a:rPr lang="en-US" u="sng" dirty="0" smtClean="0"/>
              <a:t> Satellite Networks (T) Ltd</a:t>
            </a:r>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20</a:t>
            </a:fld>
            <a:endParaRPr 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828800"/>
            <a:ext cx="8229600" cy="4495800"/>
          </a:xfrm>
        </p:spPr>
        <p:txBody>
          <a:bodyPr>
            <a:normAutofit lnSpcReduction="10000"/>
          </a:bodyPr>
          <a:lstStyle/>
          <a:p>
            <a:r>
              <a:rPr lang="en-US" dirty="0" smtClean="0"/>
              <a:t>&lt;!DOCTYPE html&gt; </a:t>
            </a:r>
          </a:p>
          <a:p>
            <a:r>
              <a:rPr lang="en-US" dirty="0" smtClean="0"/>
              <a:t>&lt;html&gt; </a:t>
            </a:r>
          </a:p>
          <a:p>
            <a:r>
              <a:rPr lang="en-US" dirty="0" smtClean="0"/>
              <a:t>&lt;head&gt;</a:t>
            </a:r>
          </a:p>
          <a:p>
            <a:r>
              <a:rPr lang="en-US" dirty="0" smtClean="0"/>
              <a:t> &lt;title&gt;File Upload Box&lt;/title&gt; &lt;/head&gt; </a:t>
            </a:r>
          </a:p>
          <a:p>
            <a:r>
              <a:rPr lang="en-US" dirty="0" smtClean="0"/>
              <a:t>&lt;body&gt; </a:t>
            </a:r>
          </a:p>
          <a:p>
            <a:r>
              <a:rPr lang="en-US" dirty="0" smtClean="0"/>
              <a:t>&lt;form&gt; </a:t>
            </a:r>
          </a:p>
          <a:p>
            <a:r>
              <a:rPr lang="en-US" dirty="0" smtClean="0"/>
              <a:t>&lt;input type="file" name="</a:t>
            </a:r>
            <a:r>
              <a:rPr lang="en-US" dirty="0" err="1" smtClean="0"/>
              <a:t>fileupload</a:t>
            </a:r>
            <a:r>
              <a:rPr lang="en-US" dirty="0" smtClean="0"/>
              <a:t>" /&gt;</a:t>
            </a:r>
          </a:p>
          <a:p>
            <a:r>
              <a:rPr lang="en-US" dirty="0" smtClean="0"/>
              <a:t> &lt;/form&gt;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200</a:t>
            </a:fld>
            <a:endParaRPr lang="en-US"/>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Button Controls</a:t>
            </a:r>
            <a:br>
              <a:rPr lang="en-US" dirty="0" smtClean="0"/>
            </a:br>
            <a:endParaRPr lang="en-US" dirty="0"/>
          </a:p>
        </p:txBody>
      </p:sp>
      <p:sp>
        <p:nvSpPr>
          <p:cNvPr id="3" name="Content Placeholder 2"/>
          <p:cNvSpPr>
            <a:spLocks noGrp="1"/>
          </p:cNvSpPr>
          <p:nvPr>
            <p:ph idx="1"/>
          </p:nvPr>
        </p:nvSpPr>
        <p:spPr/>
        <p:txBody>
          <a:bodyPr/>
          <a:lstStyle/>
          <a:p>
            <a:r>
              <a:rPr lang="en-US" dirty="0" smtClean="0"/>
              <a:t>There are various ways in HTML to create clickable buttons. You can also create a clickable button using &lt;input&gt; tag by setting its type attribute to </a:t>
            </a:r>
            <a:r>
              <a:rPr lang="en-US" b="1" dirty="0" smtClean="0"/>
              <a:t>button</a:t>
            </a:r>
            <a:r>
              <a:rPr lang="en-US" dirty="0" smtClean="0"/>
              <a:t>. </a:t>
            </a:r>
          </a:p>
          <a:p>
            <a:r>
              <a:rPr lang="en-US" dirty="0" smtClean="0"/>
              <a:t>The type attribute can take the following values: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201</a:t>
            </a:fld>
            <a:endParaRPr lang="en-US"/>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graphicFrame>
        <p:nvGraphicFramePr>
          <p:cNvPr id="5" name="Content Placeholder 4"/>
          <p:cNvGraphicFramePr>
            <a:graphicFrameLocks noGrp="1"/>
          </p:cNvGraphicFramePr>
          <p:nvPr>
            <p:ph idx="1"/>
          </p:nvPr>
        </p:nvGraphicFramePr>
        <p:xfrm>
          <a:off x="457200" y="1935161"/>
          <a:ext cx="8229600" cy="4313238"/>
        </p:xfrm>
        <a:graphic>
          <a:graphicData uri="http://schemas.openxmlformats.org/drawingml/2006/table">
            <a:tbl>
              <a:tblPr firstRow="1" bandRow="1">
                <a:tableStyleId>{5C22544A-7EE6-4342-B048-85BDC9FD1C3A}</a:tableStyleId>
              </a:tblPr>
              <a:tblGrid>
                <a:gridCol w="990600"/>
                <a:gridCol w="7239000"/>
              </a:tblGrid>
              <a:tr h="816018">
                <a:tc>
                  <a:txBody>
                    <a:bodyPr/>
                    <a:lstStyle/>
                    <a:p>
                      <a:pPr algn="l" fontAlgn="t"/>
                      <a:r>
                        <a:rPr lang="en-US" dirty="0"/>
                        <a:t>Type</a:t>
                      </a:r>
                    </a:p>
                  </a:txBody>
                  <a:tcPr marL="76200" marR="76200" marT="76200" marB="76200"/>
                </a:tc>
                <a:tc>
                  <a:txBody>
                    <a:bodyPr/>
                    <a:lstStyle/>
                    <a:p>
                      <a:pPr algn="l" fontAlgn="t"/>
                      <a:r>
                        <a:rPr lang="en-US"/>
                        <a:t>Description</a:t>
                      </a:r>
                    </a:p>
                  </a:txBody>
                  <a:tcPr marL="76200" marR="76200" marT="76200" marB="76200"/>
                </a:tc>
              </a:tr>
              <a:tr h="816018">
                <a:tc>
                  <a:txBody>
                    <a:bodyPr/>
                    <a:lstStyle/>
                    <a:p>
                      <a:pPr fontAlgn="t"/>
                      <a:r>
                        <a:rPr lang="en-US"/>
                        <a:t>submit</a:t>
                      </a:r>
                    </a:p>
                  </a:txBody>
                  <a:tcPr marL="76200" marR="76200" marT="76200" marB="76200"/>
                </a:tc>
                <a:tc>
                  <a:txBody>
                    <a:bodyPr/>
                    <a:lstStyle/>
                    <a:p>
                      <a:pPr fontAlgn="t"/>
                      <a:r>
                        <a:rPr lang="en-US"/>
                        <a:t>This creates a button that automatically submits a form.</a:t>
                      </a:r>
                    </a:p>
                  </a:txBody>
                  <a:tcPr marL="76200" marR="76200" marT="76200" marB="76200"/>
                </a:tc>
              </a:tr>
              <a:tr h="1340601">
                <a:tc>
                  <a:txBody>
                    <a:bodyPr/>
                    <a:lstStyle/>
                    <a:p>
                      <a:pPr fontAlgn="t"/>
                      <a:r>
                        <a:rPr lang="en-US"/>
                        <a:t>reset</a:t>
                      </a:r>
                    </a:p>
                  </a:txBody>
                  <a:tcPr marL="76200" marR="76200" marT="76200" marB="76200"/>
                </a:tc>
                <a:tc>
                  <a:txBody>
                    <a:bodyPr/>
                    <a:lstStyle/>
                    <a:p>
                      <a:pPr fontAlgn="t"/>
                      <a:r>
                        <a:rPr lang="en-US"/>
                        <a:t>This creates a button that automatically resets form controls to their initial values.</a:t>
                      </a:r>
                    </a:p>
                  </a:txBody>
                  <a:tcPr marL="76200" marR="76200" marT="76200" marB="76200"/>
                </a:tc>
              </a:tr>
              <a:tr h="1340601">
                <a:tc>
                  <a:txBody>
                    <a:bodyPr/>
                    <a:lstStyle/>
                    <a:p>
                      <a:pPr fontAlgn="t"/>
                      <a:r>
                        <a:rPr lang="en-US"/>
                        <a:t>button</a:t>
                      </a:r>
                    </a:p>
                  </a:txBody>
                  <a:tcPr marL="76200" marR="76200" marT="76200" marB="76200"/>
                </a:tc>
                <a:tc>
                  <a:txBody>
                    <a:bodyPr/>
                    <a:lstStyle/>
                    <a:p>
                      <a:pPr fontAlgn="t"/>
                      <a:r>
                        <a:rPr lang="en-US" dirty="0"/>
                        <a:t>This creates a button that is used to trigger a client-side script when the user clicks that button.</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202</a:t>
            </a:fld>
            <a:endParaRPr lang="en-US"/>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&lt;!DOCTYPE html&gt;</a:t>
            </a:r>
          </a:p>
          <a:p>
            <a:r>
              <a:rPr lang="en-US" dirty="0" smtClean="0"/>
              <a:t> &lt;html&gt; </a:t>
            </a:r>
          </a:p>
          <a:p>
            <a:r>
              <a:rPr lang="en-US" dirty="0" smtClean="0"/>
              <a:t>&lt;head&gt; </a:t>
            </a:r>
          </a:p>
          <a:p>
            <a:r>
              <a:rPr lang="en-US" dirty="0" smtClean="0"/>
              <a:t>&lt;title&gt;File Upload Box&lt;/title&gt; </a:t>
            </a:r>
          </a:p>
          <a:p>
            <a:r>
              <a:rPr lang="en-US" dirty="0" smtClean="0"/>
              <a:t>&lt;/head&gt; </a:t>
            </a:r>
          </a:p>
          <a:p>
            <a:r>
              <a:rPr lang="en-US" dirty="0" smtClean="0"/>
              <a:t>&lt;body&gt; </a:t>
            </a:r>
          </a:p>
          <a:p>
            <a:r>
              <a:rPr lang="en-US" dirty="0" smtClean="0"/>
              <a:t>&lt;form&gt; </a:t>
            </a:r>
          </a:p>
          <a:p>
            <a:r>
              <a:rPr lang="en-US" dirty="0" smtClean="0"/>
              <a:t>&lt;input type="submit" name="submit" value="Submit" /&gt;</a:t>
            </a:r>
          </a:p>
          <a:p>
            <a:r>
              <a:rPr lang="en-US" dirty="0" smtClean="0"/>
              <a:t> &lt;input type="reset" name="reset" value="Reset" /&gt; </a:t>
            </a:r>
          </a:p>
          <a:p>
            <a:r>
              <a:rPr lang="en-US" dirty="0" smtClean="0"/>
              <a:t>&lt;input type="button" name="ok" value="OK" /&gt; </a:t>
            </a:r>
          </a:p>
          <a:p>
            <a:r>
              <a:rPr lang="en-US" dirty="0" smtClean="0"/>
              <a:t>&lt;/form&gt;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203</a:t>
            </a:fld>
            <a:endParaRPr lang="en-US"/>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5733D55F-27A2-4B66-8A39-D403DDCF0D95}" type="slidenum">
              <a:rPr lang="en-US" smtClean="0"/>
              <a:pPr/>
              <a:t>204</a:t>
            </a:fld>
            <a:endParaRPr 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Marquees</a:t>
            </a:r>
            <a:br>
              <a:rPr lang="en-US" dirty="0" smtClean="0"/>
            </a:br>
            <a:endParaRPr lang="en-US" dirty="0"/>
          </a:p>
        </p:txBody>
      </p:sp>
      <p:sp>
        <p:nvSpPr>
          <p:cNvPr id="3" name="Content Placeholder 2"/>
          <p:cNvSpPr>
            <a:spLocks noGrp="1"/>
          </p:cNvSpPr>
          <p:nvPr>
            <p:ph idx="1"/>
          </p:nvPr>
        </p:nvSpPr>
        <p:spPr/>
        <p:txBody>
          <a:bodyPr/>
          <a:lstStyle/>
          <a:p>
            <a:r>
              <a:rPr lang="en-US" dirty="0" smtClean="0"/>
              <a:t>An HTML marquee is a scrolling piece of text displayed either horizontally across or vertically down your webpage depending on the settings. This is created by using HTML &lt;marquee&gt; tag.</a:t>
            </a:r>
          </a:p>
          <a:p>
            <a:r>
              <a:rPr lang="en-US" dirty="0" smtClean="0"/>
              <a:t>Syntax</a:t>
            </a:r>
          </a:p>
          <a:p>
            <a:r>
              <a:rPr lang="en-US" dirty="0" smtClean="0"/>
              <a:t>A simple syntax to use HTML &lt;marquee&gt; tag is as follows:</a:t>
            </a:r>
          </a:p>
          <a:p>
            <a:r>
              <a:rPr lang="en-US" dirty="0" smtClean="0"/>
              <a:t>&lt;marquee </a:t>
            </a:r>
            <a:r>
              <a:rPr lang="en-US" dirty="0" err="1" smtClean="0"/>
              <a:t>attribute_name</a:t>
            </a:r>
            <a:r>
              <a:rPr lang="en-US" dirty="0" smtClean="0"/>
              <a:t>="</a:t>
            </a:r>
            <a:r>
              <a:rPr lang="en-US" dirty="0" err="1" smtClean="0"/>
              <a:t>attribute_value</a:t>
            </a:r>
            <a:r>
              <a:rPr lang="en-US" dirty="0" smtClean="0"/>
              <a:t>"....more attributes&gt; One or more lines or text message or image &lt;/marquee&gt;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205</a:t>
            </a:fld>
            <a:endParaRPr lang="en-US"/>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- 1</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a:bodyPr>
          <a:lstStyle/>
          <a:p>
            <a:r>
              <a:rPr lang="en-US" dirty="0" smtClean="0"/>
              <a:t>&lt;!DOCTYPE html&gt;</a:t>
            </a:r>
          </a:p>
          <a:p>
            <a:r>
              <a:rPr lang="en-US" dirty="0" smtClean="0"/>
              <a:t> &lt;html&gt;</a:t>
            </a:r>
          </a:p>
          <a:p>
            <a:r>
              <a:rPr lang="en-US" dirty="0" smtClean="0"/>
              <a:t> &lt;head&gt;</a:t>
            </a:r>
          </a:p>
          <a:p>
            <a:r>
              <a:rPr lang="en-US" dirty="0" smtClean="0"/>
              <a:t> &lt;title&gt;HTML marquee Tag&lt;/title&gt; </a:t>
            </a:r>
          </a:p>
          <a:p>
            <a:r>
              <a:rPr lang="en-US" dirty="0" smtClean="0"/>
              <a:t>&lt;/head&gt; </a:t>
            </a:r>
          </a:p>
          <a:p>
            <a:r>
              <a:rPr lang="en-US" dirty="0" smtClean="0"/>
              <a:t>&lt;body&gt; </a:t>
            </a:r>
          </a:p>
          <a:p>
            <a:r>
              <a:rPr lang="en-US" dirty="0" smtClean="0"/>
              <a:t>&lt;marquee&gt;This is basic example of marquee</a:t>
            </a:r>
          </a:p>
          <a:p>
            <a:r>
              <a:rPr lang="en-US" dirty="0" smtClean="0"/>
              <a:t>&lt;/marquee&gt;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206</a:t>
            </a:fld>
            <a:endParaRPr 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- 2</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&lt;!DOCTYPE html&gt;</a:t>
            </a:r>
          </a:p>
          <a:p>
            <a:r>
              <a:rPr lang="en-US" dirty="0" smtClean="0"/>
              <a:t> &lt;html&gt; </a:t>
            </a:r>
          </a:p>
          <a:p>
            <a:r>
              <a:rPr lang="en-US" dirty="0" smtClean="0"/>
              <a:t>&lt;head&gt; </a:t>
            </a:r>
          </a:p>
          <a:p>
            <a:r>
              <a:rPr lang="en-US" dirty="0" smtClean="0"/>
              <a:t>&lt;title&gt;HTML marquee Tag&lt;/title&gt;</a:t>
            </a:r>
          </a:p>
          <a:p>
            <a:r>
              <a:rPr lang="en-US" dirty="0" smtClean="0"/>
              <a:t> &lt;/head&gt; </a:t>
            </a:r>
          </a:p>
          <a:p>
            <a:r>
              <a:rPr lang="en-US" dirty="0" smtClean="0"/>
              <a:t>&lt;body&gt; </a:t>
            </a:r>
          </a:p>
          <a:p>
            <a:r>
              <a:rPr lang="en-US" dirty="0" smtClean="0"/>
              <a:t>&lt;marquee direction="right"&gt;This text will scroll from left to right</a:t>
            </a:r>
          </a:p>
          <a:p>
            <a:r>
              <a:rPr lang="en-US" dirty="0" smtClean="0"/>
              <a:t>&lt;/marquee&gt;</a:t>
            </a:r>
          </a:p>
          <a:p>
            <a:r>
              <a:rPr lang="en-US" dirty="0" smtClean="0"/>
              <a:t> &lt;/body&gt;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207</a:t>
            </a:fld>
            <a:endParaRPr 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- 4</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normAutofit/>
          </a:bodyPr>
          <a:lstStyle/>
          <a:p>
            <a:r>
              <a:rPr lang="en-US" dirty="0" smtClean="0"/>
              <a:t>&lt;!DOCTYPE html&gt;</a:t>
            </a:r>
          </a:p>
          <a:p>
            <a:r>
              <a:rPr lang="en-US" dirty="0" smtClean="0"/>
              <a:t> &lt;html&gt; </a:t>
            </a:r>
          </a:p>
          <a:p>
            <a:r>
              <a:rPr lang="en-US" dirty="0" smtClean="0"/>
              <a:t>&lt;head&gt;</a:t>
            </a:r>
          </a:p>
          <a:p>
            <a:r>
              <a:rPr lang="en-US" dirty="0" smtClean="0"/>
              <a:t> &lt;title&gt;HTML marquee Tag&lt;/title&gt; </a:t>
            </a:r>
          </a:p>
          <a:p>
            <a:r>
              <a:rPr lang="en-US" dirty="0" smtClean="0"/>
              <a:t>&lt;/head&gt; </a:t>
            </a:r>
          </a:p>
          <a:p>
            <a:r>
              <a:rPr lang="en-US" dirty="0" smtClean="0"/>
              <a:t>&lt;body&gt; </a:t>
            </a:r>
          </a:p>
          <a:p>
            <a:r>
              <a:rPr lang="en-US" dirty="0" smtClean="0"/>
              <a:t>&lt;marquee direction="up"&gt;This text will scroll from bottom to up&lt;/marquee&gt;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208</a:t>
            </a:fld>
            <a:endParaRPr lang="en-US"/>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- 5</a:t>
            </a:r>
            <a:endParaRPr lang="en-US" dirty="0"/>
          </a:p>
        </p:txBody>
      </p:sp>
      <p:sp>
        <p:nvSpPr>
          <p:cNvPr id="3" name="Content Placeholder 2"/>
          <p:cNvSpPr>
            <a:spLocks noGrp="1"/>
          </p:cNvSpPr>
          <p:nvPr>
            <p:ph idx="1"/>
          </p:nvPr>
        </p:nvSpPr>
        <p:spPr/>
        <p:txBody>
          <a:bodyPr>
            <a:normAutofit fontScale="85000" lnSpcReduction="10000"/>
          </a:bodyPr>
          <a:lstStyle/>
          <a:p>
            <a:r>
              <a:rPr lang="en-US" i="1" dirty="0" smtClean="0"/>
              <a:t>We're going to use the &lt;marquee&gt; tag to make writing and pictures move .</a:t>
            </a:r>
          </a:p>
          <a:p>
            <a:r>
              <a:rPr lang="en-US" i="1" dirty="0" smtClean="0"/>
              <a:t>Example</a:t>
            </a:r>
          </a:p>
          <a:p>
            <a:r>
              <a:rPr lang="en-US" dirty="0" smtClean="0"/>
              <a:t>&lt;!DOCTYPE html&gt;</a:t>
            </a:r>
          </a:p>
          <a:p>
            <a:r>
              <a:rPr lang="en-US" dirty="0" smtClean="0"/>
              <a:t>&lt;html&gt;</a:t>
            </a:r>
          </a:p>
          <a:p>
            <a:r>
              <a:rPr lang="en-US" dirty="0" smtClean="0"/>
              <a:t>&lt;body&gt;</a:t>
            </a:r>
          </a:p>
          <a:p>
            <a:r>
              <a:rPr lang="en-US" dirty="0" smtClean="0"/>
              <a:t>&lt;marquee behavior="slide" direction="left"&gt;</a:t>
            </a:r>
          </a:p>
          <a:p>
            <a:r>
              <a:rPr lang="en-US" dirty="0" smtClean="0"/>
              <a:t>&lt;</a:t>
            </a:r>
            <a:r>
              <a:rPr lang="en-US" dirty="0" err="1" smtClean="0"/>
              <a:t>img</a:t>
            </a:r>
            <a:r>
              <a:rPr lang="en-US" dirty="0" smtClean="0"/>
              <a:t> </a:t>
            </a:r>
            <a:r>
              <a:rPr lang="en-US" dirty="0" err="1" smtClean="0"/>
              <a:t>src</a:t>
            </a:r>
            <a:r>
              <a:rPr lang="en-US" dirty="0" smtClean="0"/>
              <a:t>="btc.jpg" width="125" height="82" alt="Flying Bat"&gt;</a:t>
            </a:r>
          </a:p>
          <a:p>
            <a:r>
              <a:rPr lang="en-US" dirty="0" smtClean="0"/>
              <a:t>&lt;</a:t>
            </a:r>
            <a:r>
              <a:rPr lang="en-US" dirty="0" err="1" smtClean="0"/>
              <a:t>img</a:t>
            </a:r>
            <a:r>
              <a:rPr lang="en-US" dirty="0" smtClean="0"/>
              <a:t> </a:t>
            </a:r>
            <a:r>
              <a:rPr lang="en-US" dirty="0" err="1" smtClean="0"/>
              <a:t>src</a:t>
            </a:r>
            <a:r>
              <a:rPr lang="en-US" dirty="0" smtClean="0"/>
              <a:t>="btc.jpg" width="125" height="82" alt="Flying Bat"&gt;</a:t>
            </a:r>
          </a:p>
          <a:p>
            <a:r>
              <a:rPr lang="en-US" dirty="0" smtClean="0"/>
              <a:t>&lt;/marquee&gt;</a:t>
            </a:r>
          </a:p>
          <a:p>
            <a:r>
              <a:rPr lang="en-US" dirty="0" smtClean="0"/>
              <a:t>&lt;/body&gt;</a:t>
            </a:r>
          </a:p>
          <a:p>
            <a:r>
              <a:rPr lang="en-US" dirty="0" smtClean="0"/>
              <a:t>&lt;/html&gt;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209</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HTML?</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HTML stands for</a:t>
            </a:r>
            <a:r>
              <a:rPr lang="en-US" dirty="0"/>
              <a:t> </a:t>
            </a:r>
            <a:r>
              <a:rPr lang="en-US" b="1" dirty="0"/>
              <a:t>H</a:t>
            </a:r>
            <a:r>
              <a:rPr lang="en-US" dirty="0"/>
              <a:t>yper </a:t>
            </a:r>
            <a:r>
              <a:rPr lang="en-US" b="1" dirty="0"/>
              <a:t>T</a:t>
            </a:r>
            <a:r>
              <a:rPr lang="en-US" dirty="0"/>
              <a:t>ext </a:t>
            </a:r>
            <a:r>
              <a:rPr lang="en-US" b="1" dirty="0"/>
              <a:t>M</a:t>
            </a:r>
            <a:r>
              <a:rPr lang="en-US" dirty="0"/>
              <a:t>arkup </a:t>
            </a:r>
            <a:r>
              <a:rPr lang="en-US" b="1" dirty="0"/>
              <a:t>L</a:t>
            </a:r>
            <a:r>
              <a:rPr lang="en-US" dirty="0"/>
              <a:t>anguage. This is the language in which we write web pages for any Website. </a:t>
            </a:r>
            <a:endParaRPr lang="en-US" dirty="0" smtClean="0"/>
          </a:p>
          <a:p>
            <a:r>
              <a:rPr lang="en-US" dirty="0" smtClean="0"/>
              <a:t>Or</a:t>
            </a:r>
          </a:p>
          <a:p>
            <a:pPr>
              <a:buNone/>
            </a:pPr>
            <a:r>
              <a:rPr lang="en-US" sz="2400" b="1" dirty="0" smtClean="0"/>
              <a:t>	</a:t>
            </a:r>
            <a:r>
              <a:rPr lang="en-US" dirty="0" smtClean="0"/>
              <a:t>HTML is a tagging language used to compose documents that will be viewed by a web browser. </a:t>
            </a:r>
          </a:p>
          <a:p>
            <a:pPr>
              <a:buNone/>
            </a:pPr>
            <a:r>
              <a:rPr lang="en-US" dirty="0" smtClean="0"/>
              <a:t>	</a:t>
            </a:r>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21</a:t>
            </a:fld>
            <a:endParaRPr 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- 6</a:t>
            </a:r>
            <a:endParaRPr lang="en-US" dirty="0"/>
          </a:p>
        </p:txBody>
      </p:sp>
      <p:sp>
        <p:nvSpPr>
          <p:cNvPr id="3" name="Content Placeholder 2"/>
          <p:cNvSpPr>
            <a:spLocks noGrp="1"/>
          </p:cNvSpPr>
          <p:nvPr>
            <p:ph idx="1"/>
          </p:nvPr>
        </p:nvSpPr>
        <p:spPr/>
        <p:txBody>
          <a:bodyPr>
            <a:normAutofit lnSpcReduction="10000"/>
          </a:bodyPr>
          <a:lstStyle/>
          <a:p>
            <a:r>
              <a:rPr lang="en-US" dirty="0" smtClean="0"/>
              <a:t>&lt;!DOCTYPE html&gt;</a:t>
            </a:r>
          </a:p>
          <a:p>
            <a:r>
              <a:rPr lang="en-US" dirty="0" smtClean="0"/>
              <a:t>&lt;html&gt;</a:t>
            </a:r>
          </a:p>
          <a:p>
            <a:r>
              <a:rPr lang="en-US" dirty="0" smtClean="0"/>
              <a:t>&lt;body&gt;</a:t>
            </a:r>
          </a:p>
          <a:p>
            <a:r>
              <a:rPr lang="en-US" dirty="0" smtClean="0"/>
              <a:t>&lt;marquee behavior="scroll" direction="right" </a:t>
            </a:r>
            <a:r>
              <a:rPr lang="en-US" dirty="0" err="1" smtClean="0"/>
              <a:t>scrollamount</a:t>
            </a:r>
            <a:r>
              <a:rPr lang="en-US" dirty="0" smtClean="0"/>
              <a:t>="30"&gt;</a:t>
            </a:r>
          </a:p>
          <a:p>
            <a:r>
              <a:rPr lang="en-US" dirty="0" smtClean="0"/>
              <a:t>&lt;</a:t>
            </a:r>
            <a:r>
              <a:rPr lang="en-US" dirty="0" err="1" smtClean="0"/>
              <a:t>img</a:t>
            </a:r>
            <a:r>
              <a:rPr lang="en-US" dirty="0" smtClean="0"/>
              <a:t> </a:t>
            </a:r>
            <a:r>
              <a:rPr lang="en-US" dirty="0" err="1" smtClean="0"/>
              <a:t>src</a:t>
            </a:r>
            <a:r>
              <a:rPr lang="en-US" dirty="0" smtClean="0"/>
              <a:t>="btc.jpg" width="72" height="79" alt="Flying Bee"&gt;</a:t>
            </a:r>
          </a:p>
          <a:p>
            <a:r>
              <a:rPr lang="en-US" dirty="0" smtClean="0"/>
              <a:t>&lt;/marquee&gt;</a:t>
            </a:r>
          </a:p>
          <a:p>
            <a:r>
              <a:rPr lang="en-US" dirty="0" smtClean="0"/>
              <a:t>&lt;/body&gt;</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210</a:t>
            </a:fld>
            <a:endParaRPr lang="en-US"/>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- 7</a:t>
            </a:r>
            <a:endParaRPr lang="en-US" dirty="0"/>
          </a:p>
        </p:txBody>
      </p:sp>
      <p:sp>
        <p:nvSpPr>
          <p:cNvPr id="3" name="Content Placeholder 2"/>
          <p:cNvSpPr>
            <a:spLocks noGrp="1"/>
          </p:cNvSpPr>
          <p:nvPr>
            <p:ph idx="1"/>
          </p:nvPr>
        </p:nvSpPr>
        <p:spPr/>
        <p:txBody>
          <a:bodyPr>
            <a:normAutofit lnSpcReduction="10000"/>
          </a:bodyPr>
          <a:lstStyle/>
          <a:p>
            <a:r>
              <a:rPr lang="en-US" dirty="0" smtClean="0"/>
              <a:t>&lt;!DOCTYPE html&gt;</a:t>
            </a:r>
          </a:p>
          <a:p>
            <a:r>
              <a:rPr lang="en-US" dirty="0" smtClean="0"/>
              <a:t>&lt;html&gt;</a:t>
            </a:r>
          </a:p>
          <a:p>
            <a:r>
              <a:rPr lang="en-US" dirty="0" smtClean="0"/>
              <a:t>&lt;body&gt;</a:t>
            </a:r>
          </a:p>
          <a:p>
            <a:r>
              <a:rPr lang="en-US" dirty="0" smtClean="0"/>
              <a:t>&lt;marquee behavior="alternate"&gt;</a:t>
            </a:r>
          </a:p>
          <a:p>
            <a:r>
              <a:rPr lang="en-US" dirty="0" smtClean="0"/>
              <a:t>&lt;</a:t>
            </a:r>
            <a:r>
              <a:rPr lang="en-US" dirty="0" err="1" smtClean="0"/>
              <a:t>img</a:t>
            </a:r>
            <a:r>
              <a:rPr lang="en-US" dirty="0" smtClean="0"/>
              <a:t> </a:t>
            </a:r>
            <a:r>
              <a:rPr lang="en-US" dirty="0" err="1" smtClean="0"/>
              <a:t>src</a:t>
            </a:r>
            <a:r>
              <a:rPr lang="en-US" dirty="0" smtClean="0"/>
              <a:t>="btc.jpg" width="33" height="34" alt="Bouncing ball"&gt;</a:t>
            </a:r>
          </a:p>
          <a:p>
            <a:r>
              <a:rPr lang="en-US" dirty="0" smtClean="0"/>
              <a:t>&lt;/marquee&gt;</a:t>
            </a:r>
          </a:p>
          <a:p>
            <a:r>
              <a:rPr lang="en-US" dirty="0" smtClean="0"/>
              <a:t>&lt;/body&gt;</a:t>
            </a:r>
          </a:p>
          <a:p>
            <a:r>
              <a:rPr lang="en-US" dirty="0" smtClean="0"/>
              <a:t>&lt;/html&gt;</a:t>
            </a:r>
          </a:p>
          <a:p>
            <a:r>
              <a:rPr lang="en-US" dirty="0" smtClean="0"/>
              <a: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211</a:t>
            </a:fld>
            <a:endParaRPr lang="en-US"/>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t>
            </a:r>
            <a:r>
              <a:rPr lang="en-US" dirty="0" smtClean="0"/>
              <a:t>ascading </a:t>
            </a:r>
            <a:r>
              <a:rPr lang="en-US" b="1" dirty="0" smtClean="0"/>
              <a:t>S</a:t>
            </a:r>
            <a:r>
              <a:rPr lang="en-US" dirty="0" smtClean="0"/>
              <a:t>tyle </a:t>
            </a:r>
            <a:r>
              <a:rPr lang="en-US" b="1" dirty="0" smtClean="0"/>
              <a:t>S</a:t>
            </a:r>
            <a:r>
              <a:rPr lang="en-US" dirty="0" smtClean="0"/>
              <a:t>heets(CSS)</a:t>
            </a:r>
            <a:endParaRPr lang="en-US" dirty="0"/>
          </a:p>
        </p:txBody>
      </p:sp>
      <p:sp>
        <p:nvSpPr>
          <p:cNvPr id="3" name="Content Placeholder 2"/>
          <p:cNvSpPr>
            <a:spLocks noGrp="1"/>
          </p:cNvSpPr>
          <p:nvPr>
            <p:ph idx="1"/>
          </p:nvPr>
        </p:nvSpPr>
        <p:spPr>
          <a:xfrm>
            <a:off x="457200" y="1935480"/>
            <a:ext cx="8229600" cy="4541520"/>
          </a:xfrm>
        </p:spPr>
        <p:txBody>
          <a:bodyPr>
            <a:normAutofit fontScale="77500" lnSpcReduction="20000"/>
          </a:bodyPr>
          <a:lstStyle/>
          <a:p>
            <a:r>
              <a:rPr lang="en-US" dirty="0" smtClean="0"/>
              <a:t>What is CSS?</a:t>
            </a:r>
          </a:p>
          <a:p>
            <a:r>
              <a:rPr lang="en-US" b="1" dirty="0" smtClean="0"/>
              <a:t>CSS</a:t>
            </a:r>
            <a:r>
              <a:rPr lang="en-US" dirty="0" smtClean="0"/>
              <a:t> stands for </a:t>
            </a:r>
            <a:r>
              <a:rPr lang="en-US" b="1" dirty="0" smtClean="0"/>
              <a:t>C</a:t>
            </a:r>
            <a:r>
              <a:rPr lang="en-US" dirty="0" smtClean="0"/>
              <a:t>ascading </a:t>
            </a:r>
            <a:r>
              <a:rPr lang="en-US" b="1" dirty="0" smtClean="0"/>
              <a:t>S</a:t>
            </a:r>
            <a:r>
              <a:rPr lang="en-US" dirty="0" smtClean="0"/>
              <a:t>tyle </a:t>
            </a:r>
            <a:r>
              <a:rPr lang="en-US" b="1" dirty="0" smtClean="0"/>
              <a:t>S</a:t>
            </a:r>
            <a:r>
              <a:rPr lang="en-US" dirty="0" smtClean="0"/>
              <a:t>heets</a:t>
            </a:r>
          </a:p>
          <a:p>
            <a:r>
              <a:rPr lang="en-US" dirty="0" smtClean="0"/>
              <a:t>CSS describes </a:t>
            </a:r>
            <a:r>
              <a:rPr lang="en-US" b="1" dirty="0" smtClean="0"/>
              <a:t>how HTML elements are to be displayed on screen, paper, or in other media OR</a:t>
            </a:r>
          </a:p>
          <a:p>
            <a:r>
              <a:rPr lang="en-US" b="1" dirty="0" smtClean="0"/>
              <a:t>C</a:t>
            </a:r>
            <a:r>
              <a:rPr lang="en-US" dirty="0" smtClean="0"/>
              <a:t>ascading </a:t>
            </a:r>
            <a:r>
              <a:rPr lang="en-US" b="1" dirty="0" smtClean="0"/>
              <a:t>S</a:t>
            </a:r>
            <a:r>
              <a:rPr lang="en-US" dirty="0" smtClean="0"/>
              <a:t>tyle </a:t>
            </a:r>
            <a:r>
              <a:rPr lang="en-US" b="1" dirty="0" smtClean="0"/>
              <a:t>S</a:t>
            </a:r>
            <a:r>
              <a:rPr lang="en-US" dirty="0" smtClean="0"/>
              <a:t>heets, fondly referred to as CSS, is a simple design language intended to simplify the process of making web pages presentable.</a:t>
            </a:r>
          </a:p>
          <a:p>
            <a:r>
              <a:rPr lang="en-US" dirty="0" smtClean="0"/>
              <a:t>CSS handles the look and feel part of a web page. Using CSS, you can control the color of the text, the style of fonts, the spacing between paragraphs, how columns are sized and laid out, what background images or colors are used, layout </a:t>
            </a:r>
            <a:r>
              <a:rPr lang="en-US" dirty="0" err="1" smtClean="0"/>
              <a:t>designs,variations</a:t>
            </a:r>
            <a:r>
              <a:rPr lang="en-US" dirty="0" smtClean="0"/>
              <a:t> in display for different devices and screen sizes as well as a variety of other effects.</a:t>
            </a:r>
          </a:p>
          <a:p>
            <a:r>
              <a:rPr lang="en-US" dirty="0" smtClean="0"/>
              <a:t>CSS is easy to learn and understand but it provides powerful control over the presentation of an HTML document. Most commonly, CSS is combined with the markup languages HTML or XHTML.</a:t>
            </a:r>
          </a:p>
          <a:p>
            <a:endParaRPr lang="en-US" dirty="0" smtClean="0"/>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212</a:t>
            </a:fld>
            <a:endParaRPr lang="en-US"/>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Advantages of CSS</a:t>
            </a:r>
            <a:br>
              <a:rPr lang="en-US" dirty="0" smtClean="0"/>
            </a:br>
            <a:endParaRPr lang="en-US" dirty="0"/>
          </a:p>
        </p:txBody>
      </p:sp>
      <p:sp>
        <p:nvSpPr>
          <p:cNvPr id="3" name="Content Placeholder 2"/>
          <p:cNvSpPr>
            <a:spLocks noGrp="1"/>
          </p:cNvSpPr>
          <p:nvPr>
            <p:ph idx="1"/>
          </p:nvPr>
        </p:nvSpPr>
        <p:spPr>
          <a:xfrm>
            <a:off x="533400" y="990600"/>
            <a:ext cx="8229600" cy="5379720"/>
          </a:xfrm>
        </p:spPr>
        <p:txBody>
          <a:bodyPr>
            <a:normAutofit fontScale="92500" lnSpcReduction="10000"/>
          </a:bodyPr>
          <a:lstStyle/>
          <a:p>
            <a:pPr lvl="0"/>
            <a:r>
              <a:rPr lang="en-US" b="1" dirty="0" smtClean="0"/>
              <a:t>CSS saves time</a:t>
            </a:r>
            <a:r>
              <a:rPr lang="en-US" dirty="0" smtClean="0"/>
              <a:t> − You can write CSS once and then reuse same sheet in multiple HTML pages. You can define a style for each HTML element and apply it to as many Web pages as you want.</a:t>
            </a:r>
          </a:p>
          <a:p>
            <a:pPr lvl="0"/>
            <a:r>
              <a:rPr lang="en-US" b="1" dirty="0" smtClean="0"/>
              <a:t>Pages load faster</a:t>
            </a:r>
            <a:r>
              <a:rPr lang="en-US" dirty="0" smtClean="0"/>
              <a:t> − If you are using CSS, you do not need to write HTML tag attributes every time. Just write one CSS rule of a tag and apply it to all the occurrences of that tag. So less code means faster download times.</a:t>
            </a:r>
          </a:p>
          <a:p>
            <a:pPr lvl="0"/>
            <a:r>
              <a:rPr lang="en-US" b="1" dirty="0" smtClean="0"/>
              <a:t>Easy maintenance</a:t>
            </a:r>
            <a:r>
              <a:rPr lang="en-US" dirty="0" smtClean="0"/>
              <a:t> − To make a global change, simply change the style, and all elements in all the web pages will be updated automatically.</a:t>
            </a:r>
          </a:p>
          <a:p>
            <a:pPr lvl="0"/>
            <a:r>
              <a:rPr lang="en-US" b="1" dirty="0" smtClean="0"/>
              <a:t>Superior styles to HTML</a:t>
            </a:r>
            <a:r>
              <a:rPr lang="en-US" dirty="0" smtClean="0"/>
              <a:t> − CSS has a much wider array of attributes than HTML, so you can give a far better look to your HTML page in comparison to HTML attributes.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213</a:t>
            </a:fld>
            <a:endParaRPr lang="en-US"/>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r>
              <a:rPr lang="en-US" b="1" dirty="0" smtClean="0"/>
              <a:t>Offline Browsing</a:t>
            </a:r>
            <a:r>
              <a:rPr lang="en-US" dirty="0" smtClean="0"/>
              <a:t> − CSS can store web applications locally with the help of an offline </a:t>
            </a:r>
            <a:r>
              <a:rPr lang="en-US" dirty="0" err="1" smtClean="0"/>
              <a:t>catche</a:t>
            </a:r>
            <a:r>
              <a:rPr lang="en-US" dirty="0" smtClean="0"/>
              <a:t>. Using of this, we can view offline websites. The cache also ensures faster loading and better overall performance of the website.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214</a:t>
            </a:fld>
            <a:endParaRPr lang="en-US"/>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A CSS style rules</a:t>
            </a:r>
            <a:endParaRPr lang="en-US" dirty="0"/>
          </a:p>
        </p:txBody>
      </p:sp>
      <p:sp>
        <p:nvSpPr>
          <p:cNvPr id="3" name="Content Placeholder 2"/>
          <p:cNvSpPr>
            <a:spLocks noGrp="1"/>
          </p:cNvSpPr>
          <p:nvPr>
            <p:ph idx="1"/>
          </p:nvPr>
        </p:nvSpPr>
        <p:spPr>
          <a:xfrm>
            <a:off x="457200" y="1295400"/>
            <a:ext cx="8229600" cy="5029200"/>
          </a:xfrm>
        </p:spPr>
        <p:txBody>
          <a:bodyPr>
            <a:normAutofit lnSpcReduction="10000"/>
          </a:bodyPr>
          <a:lstStyle/>
          <a:p>
            <a:r>
              <a:rPr lang="en-US" dirty="0" smtClean="0"/>
              <a:t>A CSS comprises of style rules that are interpreted by the browser and then applied to the corresponding elements in your document. A style rule is made of three parts −</a:t>
            </a:r>
          </a:p>
          <a:p>
            <a:pPr lvl="0"/>
            <a:r>
              <a:rPr lang="en-US" b="1" dirty="0" smtClean="0"/>
              <a:t>Selector</a:t>
            </a:r>
            <a:r>
              <a:rPr lang="en-US" dirty="0" smtClean="0"/>
              <a:t> − A selector is an HTML tag at which a style will be applied. This could be any tag like &lt;h1&gt; or &lt;table&gt; etc.</a:t>
            </a:r>
          </a:p>
          <a:p>
            <a:pPr lvl="0"/>
            <a:r>
              <a:rPr lang="en-US" b="1" dirty="0" smtClean="0"/>
              <a:t>Property</a:t>
            </a:r>
            <a:r>
              <a:rPr lang="en-US" dirty="0" smtClean="0"/>
              <a:t> - A property is a type of attribute of HTML tag. Put simply, all the HTML attributes are converted into CSS properties. They could be </a:t>
            </a:r>
            <a:r>
              <a:rPr lang="en-US" i="1" dirty="0" smtClean="0"/>
              <a:t>color</a:t>
            </a:r>
            <a:r>
              <a:rPr lang="en-US" dirty="0" smtClean="0"/>
              <a:t>, </a:t>
            </a:r>
            <a:r>
              <a:rPr lang="en-US" i="1" dirty="0" smtClean="0"/>
              <a:t>border</a:t>
            </a:r>
            <a:r>
              <a:rPr lang="en-US" dirty="0" smtClean="0"/>
              <a:t> etc.</a:t>
            </a:r>
          </a:p>
          <a:p>
            <a:pPr lvl="0"/>
            <a:r>
              <a:rPr lang="en-US" b="1" dirty="0" smtClean="0"/>
              <a:t>Value</a:t>
            </a:r>
            <a:r>
              <a:rPr lang="en-US" dirty="0" smtClean="0"/>
              <a:t> - Values are assigned to properties. For example, </a:t>
            </a:r>
            <a:r>
              <a:rPr lang="en-US" i="1" dirty="0" smtClean="0"/>
              <a:t>color</a:t>
            </a:r>
            <a:r>
              <a:rPr lang="en-US" dirty="0" smtClean="0"/>
              <a:t> property can have value either </a:t>
            </a:r>
            <a:r>
              <a:rPr lang="en-US" i="1" dirty="0" smtClean="0"/>
              <a:t>red</a:t>
            </a:r>
            <a:r>
              <a:rPr lang="en-US" dirty="0" smtClean="0"/>
              <a:t> or </a:t>
            </a:r>
            <a:r>
              <a:rPr lang="en-US" i="1" dirty="0" smtClean="0"/>
              <a:t>#F1F1F1</a:t>
            </a:r>
            <a:r>
              <a:rPr lang="en-US" dirty="0" smtClean="0"/>
              <a:t> etc.</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215</a:t>
            </a:fld>
            <a:endParaRPr lang="en-US"/>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CSS Style Rule Syntax</a:t>
            </a:r>
            <a:endParaRPr lang="en-US" dirty="0"/>
          </a:p>
        </p:txBody>
      </p:sp>
      <p:sp>
        <p:nvSpPr>
          <p:cNvPr id="3" name="Content Placeholder 2"/>
          <p:cNvSpPr>
            <a:spLocks noGrp="1"/>
          </p:cNvSpPr>
          <p:nvPr>
            <p:ph idx="1"/>
          </p:nvPr>
        </p:nvSpPr>
        <p:spPr>
          <a:xfrm>
            <a:off x="457200" y="1447800"/>
            <a:ext cx="8229600" cy="5105400"/>
          </a:xfrm>
        </p:spPr>
        <p:txBody>
          <a:bodyPr>
            <a:normAutofit/>
          </a:bodyPr>
          <a:lstStyle/>
          <a:p>
            <a:r>
              <a:rPr lang="en-US" dirty="0" smtClean="0"/>
              <a:t>You can put CSS Style Rule Syntax as follows −</a:t>
            </a:r>
          </a:p>
          <a:p>
            <a:r>
              <a:rPr lang="en-US" dirty="0" smtClean="0"/>
              <a:t>selector { property: value; }</a:t>
            </a:r>
          </a:p>
          <a:p>
            <a:r>
              <a:rPr lang="en-US" dirty="0" smtClean="0"/>
              <a:t>Example</a:t>
            </a:r>
          </a:p>
          <a:p>
            <a:pPr>
              <a:buNone/>
            </a:pPr>
            <a:r>
              <a:rPr lang="en-US" dirty="0" smtClean="0"/>
              <a:t>h1 {color: red; }</a:t>
            </a:r>
          </a:p>
          <a:p>
            <a:r>
              <a:rPr lang="en-US" dirty="0" smtClean="0"/>
              <a:t>Here h1 is a selector and color is a property and red is the value of that property.</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216</a:t>
            </a:fld>
            <a:endParaRPr lang="en-US"/>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a:bodyPr>
          <a:lstStyle/>
          <a:p>
            <a:r>
              <a:rPr lang="en-US" sz="3200" dirty="0" smtClean="0"/>
              <a:t>CONT</a:t>
            </a:r>
            <a:endParaRPr lang="en-US" sz="3200" dirty="0"/>
          </a:p>
        </p:txBody>
      </p:sp>
      <p:sp>
        <p:nvSpPr>
          <p:cNvPr id="3" name="Content Placeholder 2"/>
          <p:cNvSpPr>
            <a:spLocks noGrp="1"/>
          </p:cNvSpPr>
          <p:nvPr>
            <p:ph idx="1"/>
          </p:nvPr>
        </p:nvSpPr>
        <p:spPr>
          <a:xfrm>
            <a:off x="457200" y="1828800"/>
            <a:ext cx="8229600" cy="4495800"/>
          </a:xfrm>
        </p:spPr>
        <p:txBody>
          <a:bodyPr>
            <a:normAutofit/>
          </a:bodyPr>
          <a:lstStyle/>
          <a:p>
            <a:r>
              <a:rPr lang="en-US" dirty="0" smtClean="0"/>
              <a:t>Three Ways to Insert CSS</a:t>
            </a:r>
          </a:p>
          <a:p>
            <a:r>
              <a:rPr lang="en-US" dirty="0" smtClean="0"/>
              <a:t>There are three ways of inserting a style sheet:</a:t>
            </a:r>
          </a:p>
          <a:p>
            <a:r>
              <a:rPr lang="en-US" dirty="0" smtClean="0"/>
              <a:t>External style sheet</a:t>
            </a:r>
          </a:p>
          <a:p>
            <a:r>
              <a:rPr lang="en-US" dirty="0" smtClean="0"/>
              <a:t>Internal style sheet</a:t>
            </a:r>
          </a:p>
          <a:p>
            <a:r>
              <a:rPr lang="en-US" dirty="0" smtClean="0"/>
              <a:t>Inline style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217</a:t>
            </a:fld>
            <a:endParaRPr lang="en-US"/>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External Style Sheet</a:t>
            </a:r>
          </a:p>
        </p:txBody>
      </p:sp>
      <p:sp>
        <p:nvSpPr>
          <p:cNvPr id="3" name="Content Placeholder 2"/>
          <p:cNvSpPr>
            <a:spLocks noGrp="1"/>
          </p:cNvSpPr>
          <p:nvPr>
            <p:ph idx="1"/>
          </p:nvPr>
        </p:nvSpPr>
        <p:spPr>
          <a:xfrm>
            <a:off x="457200" y="1447800"/>
            <a:ext cx="8229600" cy="4876800"/>
          </a:xfrm>
        </p:spPr>
        <p:txBody>
          <a:bodyPr>
            <a:normAutofit/>
          </a:bodyPr>
          <a:lstStyle/>
          <a:p>
            <a:r>
              <a:rPr lang="en-US" dirty="0" smtClean="0"/>
              <a:t>The &lt;link&gt; element can be used to include an external </a:t>
            </a:r>
            <a:r>
              <a:rPr lang="en-US" dirty="0" err="1" smtClean="0"/>
              <a:t>stylesheet</a:t>
            </a:r>
            <a:r>
              <a:rPr lang="en-US" dirty="0" smtClean="0"/>
              <a:t> file in your HTML document. </a:t>
            </a:r>
          </a:p>
          <a:p>
            <a:r>
              <a:rPr lang="en-US" dirty="0" smtClean="0"/>
              <a:t>An external style sheet is a separate text file with </a:t>
            </a:r>
            <a:r>
              <a:rPr lang="en-US" b="1" dirty="0" smtClean="0"/>
              <a:t>.</a:t>
            </a:r>
            <a:r>
              <a:rPr lang="en-US" b="1" dirty="0" err="1" smtClean="0"/>
              <a:t>css</a:t>
            </a:r>
            <a:r>
              <a:rPr lang="en-US" b="1" dirty="0" smtClean="0"/>
              <a:t> </a:t>
            </a:r>
            <a:r>
              <a:rPr lang="en-US" dirty="0" smtClean="0"/>
              <a:t>extension. You define all the Style rules within this text file and then you can include this file in any HTML document using &lt;link&gt; element. </a:t>
            </a:r>
          </a:p>
          <a:p>
            <a:r>
              <a:rPr lang="en-US" dirty="0" smtClean="0"/>
              <a:t>Here is the generic syntax of including external CSS file: </a:t>
            </a:r>
          </a:p>
          <a:p>
            <a:r>
              <a:rPr lang="en-US" dirty="0" smtClean="0"/>
              <a:t>&lt;head&gt;</a:t>
            </a:r>
          </a:p>
          <a:p>
            <a:r>
              <a:rPr lang="en-US" dirty="0" smtClean="0"/>
              <a:t>&lt;link type="text/</a:t>
            </a:r>
            <a:r>
              <a:rPr lang="en-US" dirty="0" err="1" smtClean="0"/>
              <a:t>css</a:t>
            </a:r>
            <a:r>
              <a:rPr lang="en-US" dirty="0" smtClean="0"/>
              <a:t>" </a:t>
            </a:r>
            <a:r>
              <a:rPr lang="en-US" dirty="0" err="1" smtClean="0"/>
              <a:t>href</a:t>
            </a:r>
            <a:r>
              <a:rPr lang="en-US" dirty="0" smtClean="0"/>
              <a:t>="..." /&gt;</a:t>
            </a:r>
          </a:p>
          <a:p>
            <a:r>
              <a:rPr lang="en-US" dirty="0" smtClean="0"/>
              <a:t>&lt;/head&gt;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218</a:t>
            </a:fld>
            <a:endParaRPr lang="en-US"/>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5" name="Content Placeholder 4"/>
          <p:cNvGraphicFramePr>
            <a:graphicFrameLocks noGrp="1"/>
          </p:cNvGraphicFramePr>
          <p:nvPr>
            <p:ph idx="1"/>
          </p:nvPr>
        </p:nvGraphicFramePr>
        <p:xfrm>
          <a:off x="457200" y="1935161"/>
          <a:ext cx="8229600" cy="3856038"/>
        </p:xfrm>
        <a:graphic>
          <a:graphicData uri="http://schemas.openxmlformats.org/drawingml/2006/table">
            <a:tbl>
              <a:tblPr firstRow="1" bandRow="1">
                <a:tableStyleId>{5C22544A-7EE6-4342-B048-85BDC9FD1C3A}</a:tableStyleId>
              </a:tblPr>
              <a:tblGrid>
                <a:gridCol w="2743200"/>
                <a:gridCol w="2743200"/>
                <a:gridCol w="2743200"/>
              </a:tblGrid>
              <a:tr h="988120">
                <a:tc>
                  <a:txBody>
                    <a:bodyPr/>
                    <a:lstStyle/>
                    <a:p>
                      <a:pPr marL="0" marR="0">
                        <a:lnSpc>
                          <a:spcPct val="107000"/>
                        </a:lnSpc>
                        <a:spcBef>
                          <a:spcPts val="0"/>
                        </a:spcBef>
                        <a:spcAft>
                          <a:spcPts val="0"/>
                        </a:spcAft>
                      </a:pPr>
                      <a:r>
                        <a:rPr lang="en-US" sz="1100" b="1" dirty="0">
                          <a:solidFill>
                            <a:srgbClr val="000000"/>
                          </a:solidFill>
                          <a:latin typeface="Verdana"/>
                          <a:ea typeface="Calibri"/>
                          <a:cs typeface="Verdana"/>
                        </a:rPr>
                        <a:t>Attribute </a:t>
                      </a:r>
                      <a:endParaRPr lang="en-US" sz="1100" dirty="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b="1">
                          <a:solidFill>
                            <a:srgbClr val="000000"/>
                          </a:solidFill>
                          <a:latin typeface="Verdana"/>
                          <a:ea typeface="Calibri"/>
                          <a:cs typeface="Verdana"/>
                        </a:rPr>
                        <a:t>Value </a:t>
                      </a:r>
                      <a:endParaRPr lang="en-US" sz="110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b="1">
                          <a:solidFill>
                            <a:srgbClr val="000000"/>
                          </a:solidFill>
                          <a:latin typeface="Verdana"/>
                          <a:ea typeface="Calibri"/>
                          <a:cs typeface="Verdana"/>
                        </a:rPr>
                        <a:t>Description </a:t>
                      </a:r>
                      <a:endParaRPr lang="en-US" sz="1100">
                        <a:latin typeface="Calibri"/>
                        <a:ea typeface="Calibri"/>
                        <a:cs typeface="Mangal"/>
                      </a:endParaRPr>
                    </a:p>
                  </a:txBody>
                  <a:tcPr marL="68580" marR="68580" marT="0" marB="0"/>
                </a:tc>
              </a:tr>
              <a:tr h="1433959">
                <a:tc>
                  <a:txBody>
                    <a:bodyPr/>
                    <a:lstStyle/>
                    <a:p>
                      <a:pPr marL="0" marR="0">
                        <a:lnSpc>
                          <a:spcPct val="107000"/>
                        </a:lnSpc>
                        <a:spcBef>
                          <a:spcPts val="0"/>
                        </a:spcBef>
                        <a:spcAft>
                          <a:spcPts val="0"/>
                        </a:spcAft>
                      </a:pPr>
                      <a:r>
                        <a:rPr lang="en-US" sz="1100">
                          <a:solidFill>
                            <a:srgbClr val="000000"/>
                          </a:solidFill>
                          <a:latin typeface="Verdana"/>
                          <a:ea typeface="Calibri"/>
                          <a:cs typeface="Verdana"/>
                        </a:rPr>
                        <a:t>type </a:t>
                      </a:r>
                      <a:endParaRPr lang="en-US" sz="110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a:solidFill>
                            <a:srgbClr val="000000"/>
                          </a:solidFill>
                          <a:latin typeface="Verdana"/>
                          <a:ea typeface="Calibri"/>
                          <a:cs typeface="Verdana"/>
                        </a:rPr>
                        <a:t>text/css </a:t>
                      </a:r>
                      <a:endParaRPr lang="en-US" sz="110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a:solidFill>
                            <a:srgbClr val="000000"/>
                          </a:solidFill>
                          <a:latin typeface="Verdana"/>
                          <a:ea typeface="Calibri"/>
                          <a:cs typeface="Verdana"/>
                        </a:rPr>
                        <a:t>Specifies the style sheet language as a content-type (MIME type). This attribute is required. </a:t>
                      </a:r>
                      <a:endParaRPr lang="en-US" sz="1100">
                        <a:latin typeface="Calibri"/>
                        <a:ea typeface="Calibri"/>
                        <a:cs typeface="Mangal"/>
                      </a:endParaRPr>
                    </a:p>
                  </a:txBody>
                  <a:tcPr marL="68580" marR="68580" marT="0" marB="0"/>
                </a:tc>
              </a:tr>
              <a:tr h="1433959">
                <a:tc>
                  <a:txBody>
                    <a:bodyPr/>
                    <a:lstStyle/>
                    <a:p>
                      <a:pPr marL="0" marR="0">
                        <a:lnSpc>
                          <a:spcPct val="107000"/>
                        </a:lnSpc>
                        <a:spcBef>
                          <a:spcPts val="0"/>
                        </a:spcBef>
                        <a:spcAft>
                          <a:spcPts val="0"/>
                        </a:spcAft>
                      </a:pPr>
                      <a:r>
                        <a:rPr lang="en-US" sz="1100">
                          <a:solidFill>
                            <a:srgbClr val="000000"/>
                          </a:solidFill>
                          <a:latin typeface="Verdana"/>
                          <a:ea typeface="Calibri"/>
                          <a:cs typeface="Verdana"/>
                        </a:rPr>
                        <a:t>href </a:t>
                      </a:r>
                      <a:endParaRPr lang="en-US" sz="110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a:solidFill>
                            <a:srgbClr val="000000"/>
                          </a:solidFill>
                          <a:latin typeface="Verdana"/>
                          <a:ea typeface="Calibri"/>
                          <a:cs typeface="Verdana"/>
                        </a:rPr>
                        <a:t>URL </a:t>
                      </a:r>
                      <a:endParaRPr lang="en-US" sz="1100">
                        <a:latin typeface="Calibri"/>
                        <a:ea typeface="Calibri"/>
                        <a:cs typeface="Mangal"/>
                      </a:endParaRPr>
                    </a:p>
                  </a:txBody>
                  <a:tcPr marL="68580" marR="68580" marT="0" marB="0"/>
                </a:tc>
                <a:tc>
                  <a:txBody>
                    <a:bodyPr/>
                    <a:lstStyle/>
                    <a:p>
                      <a:pPr marL="0" marR="0">
                        <a:lnSpc>
                          <a:spcPct val="107000"/>
                        </a:lnSpc>
                        <a:spcBef>
                          <a:spcPts val="0"/>
                        </a:spcBef>
                        <a:spcAft>
                          <a:spcPts val="0"/>
                        </a:spcAft>
                      </a:pPr>
                      <a:r>
                        <a:rPr lang="en-US" sz="1100" dirty="0">
                          <a:solidFill>
                            <a:srgbClr val="000000"/>
                          </a:solidFill>
                          <a:latin typeface="Verdana"/>
                          <a:ea typeface="Calibri"/>
                          <a:cs typeface="Verdana"/>
                        </a:rPr>
                        <a:t>Specifies the style sheet file having Style rules. This attribute is a required. </a:t>
                      </a:r>
                      <a:endParaRPr lang="en-US" sz="1100" dirty="0">
                        <a:latin typeface="Calibri"/>
                        <a:ea typeface="Calibri"/>
                        <a:cs typeface="Mangal"/>
                      </a:endParaRPr>
                    </a:p>
                  </a:txBody>
                  <a:tcPr marL="68580" marR="68580" marT="0" marB="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219</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Hyperlink?</a:t>
            </a:r>
            <a:br>
              <a:rPr lang="en-US" dirty="0" smtClean="0"/>
            </a:br>
            <a:endParaRPr lang="en-US" dirty="0"/>
          </a:p>
        </p:txBody>
      </p:sp>
      <p:sp>
        <p:nvSpPr>
          <p:cNvPr id="3" name="Content Placeholder 2"/>
          <p:cNvSpPr>
            <a:spLocks noGrp="1"/>
          </p:cNvSpPr>
          <p:nvPr>
            <p:ph idx="1"/>
          </p:nvPr>
        </p:nvSpPr>
        <p:spPr/>
        <p:txBody>
          <a:bodyPr/>
          <a:lstStyle/>
          <a:p>
            <a:r>
              <a:rPr lang="en-US" dirty="0" smtClean="0"/>
              <a:t>A </a:t>
            </a:r>
            <a:r>
              <a:rPr lang="en-US" dirty="0"/>
              <a:t>hyperlink or simply a link is a selectable element in an electronic document that serves as an access point to other electronic resources. Typically, you click the hyperlink to access the linked resource. Familiar hyperlinks include buttons, icons, image maps, and clickable text links.</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22</a:t>
            </a:fld>
            <a:endParaRPr 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Consider a simple style sheet file with a name </a:t>
            </a:r>
            <a:r>
              <a:rPr lang="en-US" i="1" dirty="0" smtClean="0"/>
              <a:t>mystyle.css </a:t>
            </a:r>
            <a:r>
              <a:rPr lang="en-US" dirty="0" smtClean="0"/>
              <a:t>having the following rules: </a:t>
            </a:r>
          </a:p>
          <a:p>
            <a:r>
              <a:rPr lang="en-US" dirty="0" smtClean="0"/>
              <a:t>h1, h2, h3 { </a:t>
            </a:r>
          </a:p>
          <a:p>
            <a:r>
              <a:rPr lang="en-US" dirty="0" smtClean="0"/>
              <a:t>color: #36C; </a:t>
            </a:r>
          </a:p>
          <a:p>
            <a:r>
              <a:rPr lang="en-US" dirty="0" smtClean="0"/>
              <a:t>font-weight: normal; </a:t>
            </a:r>
          </a:p>
          <a:p>
            <a:r>
              <a:rPr lang="en-US" dirty="0" smtClean="0"/>
              <a:t>letter-spacing: .4em; </a:t>
            </a:r>
          </a:p>
          <a:p>
            <a:r>
              <a:rPr lang="en-US" dirty="0" smtClean="0"/>
              <a:t>margin-bottom: 1em; </a:t>
            </a:r>
          </a:p>
          <a:p>
            <a:r>
              <a:rPr lang="en-US" dirty="0" smtClean="0"/>
              <a:t>text-transform: lowercase; </a:t>
            </a:r>
          </a:p>
          <a:p>
            <a:r>
              <a:rPr lang="en-US" dirty="0" smtClean="0"/>
              <a:t>} </a:t>
            </a:r>
          </a:p>
          <a:p>
            <a:r>
              <a:rPr lang="en-US" dirty="0" smtClean="0"/>
              <a:t> </a:t>
            </a:r>
          </a:p>
          <a:p>
            <a:r>
              <a:rPr lang="en-US" dirty="0" smtClean="0"/>
              <a:t>Now you can include this file </a:t>
            </a:r>
            <a:r>
              <a:rPr lang="en-US" i="1" dirty="0" smtClean="0"/>
              <a:t>mystyle.css </a:t>
            </a:r>
            <a:r>
              <a:rPr lang="en-US" dirty="0" smtClean="0"/>
              <a:t>in any HTML document as follows: </a:t>
            </a:r>
          </a:p>
          <a:p>
            <a:r>
              <a:rPr lang="en-US" dirty="0" smtClean="0"/>
              <a:t>&lt;head&gt;</a:t>
            </a:r>
          </a:p>
          <a:p>
            <a:r>
              <a:rPr lang="en-US" dirty="0" smtClean="0"/>
              <a:t>&lt;link type="text/</a:t>
            </a:r>
            <a:r>
              <a:rPr lang="en-US" dirty="0" err="1" smtClean="0"/>
              <a:t>css</a:t>
            </a:r>
            <a:r>
              <a:rPr lang="en-US" dirty="0" smtClean="0"/>
              <a:t>" </a:t>
            </a:r>
            <a:r>
              <a:rPr lang="en-US" dirty="0" err="1" smtClean="0"/>
              <a:t>href</a:t>
            </a:r>
            <a:r>
              <a:rPr lang="en-US" dirty="0" smtClean="0"/>
              <a:t>="mystyle.css" media="all" /&gt;</a:t>
            </a:r>
          </a:p>
          <a:p>
            <a:r>
              <a:rPr lang="en-US" dirty="0" smtClean="0"/>
              <a:t>&lt;/head&gt;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220</a:t>
            </a:fld>
            <a:endParaRPr lang="en-US"/>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smtClean="0"/>
              <a:t>An external style sheet can be written in any text editor. The file should not contain any html tags. The style sheet file must be saved with a .</a:t>
            </a:r>
            <a:r>
              <a:rPr lang="en-US" dirty="0" err="1" smtClean="0"/>
              <a:t>css</a:t>
            </a:r>
            <a:r>
              <a:rPr lang="en-US" dirty="0" smtClean="0"/>
              <a:t> extension.</a:t>
            </a:r>
          </a:p>
          <a:p>
            <a:r>
              <a:rPr lang="en-US" dirty="0" smtClean="0"/>
              <a:t>Here is how the "mystyle.css" looks:</a:t>
            </a:r>
          </a:p>
          <a:p>
            <a:r>
              <a:rPr lang="en-US" dirty="0" smtClean="0"/>
              <a:t>body {</a:t>
            </a:r>
            <a:br>
              <a:rPr lang="en-US" dirty="0" smtClean="0"/>
            </a:br>
            <a:r>
              <a:rPr lang="en-US" dirty="0" smtClean="0"/>
              <a:t>    background-color: </a:t>
            </a:r>
            <a:r>
              <a:rPr lang="en-US" dirty="0" err="1" smtClean="0"/>
              <a:t>lightblue</a:t>
            </a:r>
            <a:r>
              <a:rPr lang="en-US" dirty="0" smtClean="0"/>
              <a:t>;</a:t>
            </a:r>
            <a:br>
              <a:rPr lang="en-US" dirty="0" smtClean="0"/>
            </a:br>
            <a:r>
              <a:rPr lang="en-US" dirty="0" smtClean="0"/>
              <a:t>}</a:t>
            </a:r>
            <a:br>
              <a:rPr lang="en-US" dirty="0" smtClean="0"/>
            </a:br>
            <a:r>
              <a:rPr lang="en-US" dirty="0" smtClean="0"/>
              <a:t/>
            </a:r>
            <a:br>
              <a:rPr lang="en-US" dirty="0" smtClean="0"/>
            </a:br>
            <a:r>
              <a:rPr lang="en-US" dirty="0" smtClean="0"/>
              <a:t>h1 {</a:t>
            </a:r>
            <a:br>
              <a:rPr lang="en-US" dirty="0" smtClean="0"/>
            </a:br>
            <a:r>
              <a:rPr lang="en-US" dirty="0" smtClean="0"/>
              <a:t>    color: navy;</a:t>
            </a:r>
            <a:br>
              <a:rPr lang="en-US" dirty="0" smtClean="0"/>
            </a:br>
            <a:r>
              <a:rPr lang="en-US" dirty="0" smtClean="0"/>
              <a:t>    margin-left: 20px;</a:t>
            </a:r>
            <a:br>
              <a:rPr lang="en-US" dirty="0" smtClean="0"/>
            </a:br>
            <a:r>
              <a:rPr lang="en-US" dirty="0" smtClean="0"/>
              <a: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221</a:t>
            </a:fld>
            <a:endParaRPr lang="en-US"/>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Style Sheet</a:t>
            </a:r>
          </a:p>
        </p:txBody>
      </p:sp>
      <p:sp>
        <p:nvSpPr>
          <p:cNvPr id="3" name="Content Placeholder 2"/>
          <p:cNvSpPr>
            <a:spLocks noGrp="1"/>
          </p:cNvSpPr>
          <p:nvPr>
            <p:ph idx="1"/>
          </p:nvPr>
        </p:nvSpPr>
        <p:spPr/>
        <p:txBody>
          <a:bodyPr>
            <a:normAutofit fontScale="70000" lnSpcReduction="20000"/>
          </a:bodyPr>
          <a:lstStyle/>
          <a:p>
            <a:r>
              <a:rPr lang="en-US" dirty="0" smtClean="0"/>
              <a:t>An internal style sheet may be used if one single page has a unique style.</a:t>
            </a:r>
          </a:p>
          <a:p>
            <a:r>
              <a:rPr lang="en-US" dirty="0" smtClean="0"/>
              <a:t>Internal styles are defined within the &lt;style&gt; element, inside the &lt;head&gt; section of an HTML page:</a:t>
            </a:r>
          </a:p>
          <a:p>
            <a:r>
              <a:rPr lang="en-US" dirty="0" smtClean="0"/>
              <a:t>Example</a:t>
            </a:r>
          </a:p>
          <a:p>
            <a:r>
              <a:rPr lang="en-US" dirty="0" smtClean="0"/>
              <a:t>&lt;head&gt;</a:t>
            </a:r>
            <a:br>
              <a:rPr lang="en-US" dirty="0" smtClean="0"/>
            </a:br>
            <a:r>
              <a:rPr lang="en-US" dirty="0" smtClean="0"/>
              <a:t>&lt;style&gt;</a:t>
            </a:r>
            <a:br>
              <a:rPr lang="en-US" dirty="0" smtClean="0"/>
            </a:br>
            <a:r>
              <a:rPr lang="en-US" dirty="0" smtClean="0"/>
              <a:t>body {</a:t>
            </a:r>
            <a:br>
              <a:rPr lang="en-US" dirty="0" smtClean="0"/>
            </a:br>
            <a:r>
              <a:rPr lang="en-US" dirty="0" smtClean="0"/>
              <a:t>    background-color: linen;</a:t>
            </a:r>
            <a:br>
              <a:rPr lang="en-US" dirty="0" smtClean="0"/>
            </a:br>
            <a:r>
              <a:rPr lang="en-US" dirty="0" smtClean="0"/>
              <a:t>}</a:t>
            </a:r>
            <a:br>
              <a:rPr lang="en-US" dirty="0" smtClean="0"/>
            </a:br>
            <a:r>
              <a:rPr lang="en-US" dirty="0" smtClean="0"/>
              <a:t/>
            </a:r>
            <a:br>
              <a:rPr lang="en-US" dirty="0" smtClean="0"/>
            </a:br>
            <a:r>
              <a:rPr lang="en-US" dirty="0" smtClean="0"/>
              <a:t>h1 {</a:t>
            </a:r>
            <a:br>
              <a:rPr lang="en-US" dirty="0" smtClean="0"/>
            </a:br>
            <a:r>
              <a:rPr lang="en-US" dirty="0" smtClean="0"/>
              <a:t>    color: maroon;</a:t>
            </a:r>
            <a:br>
              <a:rPr lang="en-US" dirty="0" smtClean="0"/>
            </a:br>
            <a:r>
              <a:rPr lang="en-US" dirty="0" smtClean="0"/>
              <a:t>    margin-left: 40px;</a:t>
            </a:r>
            <a:br>
              <a:rPr lang="en-US" dirty="0" smtClean="0"/>
            </a:br>
            <a:r>
              <a:rPr lang="en-US" dirty="0" smtClean="0"/>
              <a:t>} </a:t>
            </a:r>
            <a:br>
              <a:rPr lang="en-US" dirty="0" smtClean="0"/>
            </a:br>
            <a:r>
              <a:rPr lang="en-US" dirty="0" smtClean="0"/>
              <a:t>&lt;/style&gt;</a:t>
            </a:r>
            <a:br>
              <a:rPr lang="en-US" dirty="0" smtClean="0"/>
            </a:br>
            <a:r>
              <a:rPr lang="en-US" dirty="0" smtClean="0"/>
              <a:t>&lt;/head&gt;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222</a:t>
            </a:fld>
            <a:endParaRPr lang="en-US"/>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normAutofit fontScale="90000"/>
          </a:bodyPr>
          <a:lstStyle/>
          <a:p>
            <a:r>
              <a:rPr lang="en-US" sz="3600" dirty="0" smtClean="0"/>
              <a:t>Inline Styles</a:t>
            </a:r>
            <a:r>
              <a:rPr lang="en-US" sz="5400" dirty="0" smtClean="0"/>
              <a:t/>
            </a:r>
            <a:br>
              <a:rPr lang="en-US" sz="5400" dirty="0" smtClean="0"/>
            </a:br>
            <a:endParaRPr lang="en-US" dirty="0"/>
          </a:p>
        </p:txBody>
      </p:sp>
      <p:sp>
        <p:nvSpPr>
          <p:cNvPr id="3" name="Content Placeholder 2"/>
          <p:cNvSpPr>
            <a:spLocks noGrp="1"/>
          </p:cNvSpPr>
          <p:nvPr>
            <p:ph idx="1"/>
          </p:nvPr>
        </p:nvSpPr>
        <p:spPr>
          <a:xfrm>
            <a:off x="457200" y="990600"/>
            <a:ext cx="8229600" cy="5334000"/>
          </a:xfrm>
        </p:spPr>
        <p:txBody>
          <a:bodyPr/>
          <a:lstStyle/>
          <a:p>
            <a:r>
              <a:rPr lang="en-US" sz="2400" dirty="0" smtClean="0"/>
              <a:t>An inline style may be used to apply a unique style for a single element.</a:t>
            </a:r>
          </a:p>
          <a:p>
            <a:r>
              <a:rPr lang="en-US" sz="2400" dirty="0" smtClean="0"/>
              <a:t>To use inline styles, add the style attribute to the relevant element. The style attribute can contain any CSS property.</a:t>
            </a:r>
          </a:p>
          <a:p>
            <a:r>
              <a:rPr lang="en-US" sz="2400" dirty="0" smtClean="0"/>
              <a:t>The example below shows how to change the color and the left margin of a &lt;h1&gt; element:</a:t>
            </a:r>
          </a:p>
          <a:p>
            <a:r>
              <a:rPr lang="en-US" sz="2400" dirty="0" smtClean="0"/>
              <a:t>Example</a:t>
            </a:r>
          </a:p>
          <a:p>
            <a:r>
              <a:rPr lang="en-US" sz="2400" dirty="0" smtClean="0"/>
              <a:t>&lt;h1 style="color:blue;margin-left:30px;"&gt;</a:t>
            </a:r>
          </a:p>
          <a:p>
            <a:r>
              <a:rPr lang="en-US" sz="2400" dirty="0" smtClean="0"/>
              <a:t>This is a heading</a:t>
            </a:r>
          </a:p>
          <a:p>
            <a:r>
              <a:rPr lang="en-US" sz="2400" dirty="0" smtClean="0"/>
              <a:t>&lt;/h1&gt;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223</a:t>
            </a:fld>
            <a:endParaRPr lang="en-US"/>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endParaRPr lang="en-US" dirty="0"/>
          </a:p>
        </p:txBody>
      </p:sp>
      <p:sp>
        <p:nvSpPr>
          <p:cNvPr id="3" name="Content Placeholder 2"/>
          <p:cNvSpPr>
            <a:spLocks noGrp="1"/>
          </p:cNvSpPr>
          <p:nvPr>
            <p:ph idx="1"/>
          </p:nvPr>
        </p:nvSpPr>
        <p:spPr>
          <a:xfrm>
            <a:off x="457200" y="1600200"/>
            <a:ext cx="8229600" cy="4724400"/>
          </a:xfrm>
        </p:spPr>
        <p:txBody>
          <a:bodyPr/>
          <a:lstStyle/>
          <a:p>
            <a:r>
              <a:rPr lang="en-US" sz="1200" dirty="0" smtClean="0"/>
              <a:t>Attributes</a:t>
            </a:r>
          </a:p>
          <a:p>
            <a:r>
              <a:rPr lang="en-US" sz="1200" dirty="0" smtClean="0"/>
              <a:t>Attributes associated with &lt;style&gt; elements are −</a:t>
            </a:r>
          </a:p>
          <a:p>
            <a:endParaRPr lang="en-US" sz="1200" dirty="0" smtClean="0"/>
          </a:p>
          <a:p>
            <a:endParaRPr lang="en-US" dirty="0"/>
          </a:p>
        </p:txBody>
      </p:sp>
      <p:graphicFrame>
        <p:nvGraphicFramePr>
          <p:cNvPr id="5" name="Table 4"/>
          <p:cNvGraphicFramePr>
            <a:graphicFrameLocks noGrp="1"/>
          </p:cNvGraphicFramePr>
          <p:nvPr/>
        </p:nvGraphicFramePr>
        <p:xfrm>
          <a:off x="762000" y="2103120"/>
          <a:ext cx="8153400" cy="4754880"/>
        </p:xfrm>
        <a:graphic>
          <a:graphicData uri="http://schemas.openxmlformats.org/drawingml/2006/table">
            <a:tbl>
              <a:tblPr firstRow="1" bandRow="1">
                <a:tableStyleId>{5C22544A-7EE6-4342-B048-85BDC9FD1C3A}</a:tableStyleId>
              </a:tblPr>
              <a:tblGrid>
                <a:gridCol w="2717800"/>
                <a:gridCol w="2717800"/>
                <a:gridCol w="2717800"/>
              </a:tblGrid>
              <a:tr h="370840">
                <a:tc>
                  <a:txBody>
                    <a:bodyPr/>
                    <a:lstStyle/>
                    <a:p>
                      <a:pPr algn="l" fontAlgn="t"/>
                      <a:r>
                        <a:rPr lang="en-US" sz="1600" dirty="0"/>
                        <a:t>Attribute</a:t>
                      </a:r>
                    </a:p>
                  </a:txBody>
                  <a:tcPr marL="76200" marR="76200" marT="76200" marB="76200"/>
                </a:tc>
                <a:tc>
                  <a:txBody>
                    <a:bodyPr/>
                    <a:lstStyle/>
                    <a:p>
                      <a:pPr algn="l" fontAlgn="t"/>
                      <a:r>
                        <a:rPr lang="en-US" sz="1600" dirty="0"/>
                        <a:t>Value</a:t>
                      </a:r>
                    </a:p>
                  </a:txBody>
                  <a:tcPr marL="76200" marR="76200" marT="76200" marB="76200"/>
                </a:tc>
                <a:tc>
                  <a:txBody>
                    <a:bodyPr/>
                    <a:lstStyle/>
                    <a:p>
                      <a:pPr algn="l" fontAlgn="t"/>
                      <a:r>
                        <a:rPr lang="en-US" sz="1600"/>
                        <a:t>Description</a:t>
                      </a:r>
                    </a:p>
                  </a:txBody>
                  <a:tcPr marL="76200" marR="76200" marT="76200" marB="76200"/>
                </a:tc>
              </a:tr>
              <a:tr h="370840">
                <a:tc>
                  <a:txBody>
                    <a:bodyPr/>
                    <a:lstStyle/>
                    <a:p>
                      <a:pPr fontAlgn="t"/>
                      <a:r>
                        <a:rPr lang="en-US" sz="1600" dirty="0"/>
                        <a:t>type</a:t>
                      </a:r>
                    </a:p>
                  </a:txBody>
                  <a:tcPr marL="76200" marR="76200" marT="76200" marB="76200"/>
                </a:tc>
                <a:tc>
                  <a:txBody>
                    <a:bodyPr/>
                    <a:lstStyle/>
                    <a:p>
                      <a:pPr fontAlgn="t"/>
                      <a:r>
                        <a:rPr lang="en-US" sz="1600"/>
                        <a:t>text/css</a:t>
                      </a:r>
                    </a:p>
                  </a:txBody>
                  <a:tcPr marL="76200" marR="76200" marT="76200" marB="76200"/>
                </a:tc>
                <a:tc>
                  <a:txBody>
                    <a:bodyPr/>
                    <a:lstStyle/>
                    <a:p>
                      <a:pPr fontAlgn="t"/>
                      <a:r>
                        <a:rPr lang="en-US" sz="1600"/>
                        <a:t>Specifies the style sheet language as a content-type (MIME type). This attribute is required.</a:t>
                      </a:r>
                    </a:p>
                  </a:txBody>
                  <a:tcPr marL="76200" marR="76200" marT="76200" marB="76200"/>
                </a:tc>
              </a:tr>
              <a:tr h="370840">
                <a:tc>
                  <a:txBody>
                    <a:bodyPr/>
                    <a:lstStyle/>
                    <a:p>
                      <a:pPr fontAlgn="t"/>
                      <a:r>
                        <a:rPr lang="en-US" sz="1600"/>
                        <a:t>href</a:t>
                      </a:r>
                    </a:p>
                  </a:txBody>
                  <a:tcPr marL="76200" marR="76200" marT="76200" marB="76200"/>
                </a:tc>
                <a:tc>
                  <a:txBody>
                    <a:bodyPr/>
                    <a:lstStyle/>
                    <a:p>
                      <a:pPr fontAlgn="t"/>
                      <a:r>
                        <a:rPr lang="en-US" sz="1600" dirty="0"/>
                        <a:t>URL</a:t>
                      </a:r>
                    </a:p>
                  </a:txBody>
                  <a:tcPr marL="76200" marR="76200" marT="76200" marB="76200"/>
                </a:tc>
                <a:tc>
                  <a:txBody>
                    <a:bodyPr/>
                    <a:lstStyle/>
                    <a:p>
                      <a:pPr fontAlgn="t"/>
                      <a:r>
                        <a:rPr lang="en-US" sz="1600"/>
                        <a:t>Specifies the style sheet file having Style rules. This attribute is a required.</a:t>
                      </a:r>
                    </a:p>
                  </a:txBody>
                  <a:tcPr marL="76200" marR="76200" marT="76200" marB="76200"/>
                </a:tc>
              </a:tr>
              <a:tr h="370840">
                <a:tc>
                  <a:txBody>
                    <a:bodyPr/>
                    <a:lstStyle/>
                    <a:p>
                      <a:pPr fontAlgn="t"/>
                      <a:r>
                        <a:rPr lang="en-US" sz="1600"/>
                        <a:t>media</a:t>
                      </a:r>
                    </a:p>
                  </a:txBody>
                  <a:tcPr marL="76200" marR="76200" marT="76200" marB="76200"/>
                </a:tc>
                <a:tc>
                  <a:txBody>
                    <a:bodyPr/>
                    <a:lstStyle/>
                    <a:p>
                      <a:pPr algn="just" fontAlgn="t"/>
                      <a:r>
                        <a:rPr lang="en-US" sz="1600">
                          <a:solidFill>
                            <a:srgbClr val="000000"/>
                          </a:solidFill>
                        </a:rPr>
                        <a:t>screen</a:t>
                      </a:r>
                    </a:p>
                    <a:p>
                      <a:pPr algn="just" fontAlgn="t"/>
                      <a:r>
                        <a:rPr lang="en-US" sz="1600">
                          <a:solidFill>
                            <a:srgbClr val="000000"/>
                          </a:solidFill>
                        </a:rPr>
                        <a:t>tty</a:t>
                      </a:r>
                    </a:p>
                    <a:p>
                      <a:pPr algn="just" fontAlgn="t"/>
                      <a:r>
                        <a:rPr lang="en-US" sz="1600">
                          <a:solidFill>
                            <a:srgbClr val="000000"/>
                          </a:solidFill>
                        </a:rPr>
                        <a:t>tv</a:t>
                      </a:r>
                    </a:p>
                    <a:p>
                      <a:pPr algn="just" fontAlgn="t"/>
                      <a:r>
                        <a:rPr lang="en-US" sz="1600">
                          <a:solidFill>
                            <a:srgbClr val="000000"/>
                          </a:solidFill>
                        </a:rPr>
                        <a:t>projection</a:t>
                      </a:r>
                    </a:p>
                    <a:p>
                      <a:pPr algn="just" fontAlgn="t"/>
                      <a:r>
                        <a:rPr lang="en-US" sz="1600">
                          <a:solidFill>
                            <a:srgbClr val="000000"/>
                          </a:solidFill>
                        </a:rPr>
                        <a:t>handheld</a:t>
                      </a:r>
                    </a:p>
                    <a:p>
                      <a:pPr algn="just" fontAlgn="t"/>
                      <a:r>
                        <a:rPr lang="en-US" sz="1600">
                          <a:solidFill>
                            <a:srgbClr val="000000"/>
                          </a:solidFill>
                        </a:rPr>
                        <a:t>print</a:t>
                      </a:r>
                    </a:p>
                    <a:p>
                      <a:pPr algn="just" fontAlgn="t"/>
                      <a:r>
                        <a:rPr lang="en-US" sz="1600">
                          <a:solidFill>
                            <a:srgbClr val="000000"/>
                          </a:solidFill>
                        </a:rPr>
                        <a:t>braille</a:t>
                      </a:r>
                    </a:p>
                    <a:p>
                      <a:pPr algn="just" fontAlgn="t"/>
                      <a:r>
                        <a:rPr lang="en-US" sz="1600">
                          <a:solidFill>
                            <a:srgbClr val="000000"/>
                          </a:solidFill>
                        </a:rPr>
                        <a:t>aural</a:t>
                      </a:r>
                    </a:p>
                    <a:p>
                      <a:pPr algn="just" fontAlgn="t"/>
                      <a:r>
                        <a:rPr lang="en-US" sz="1600">
                          <a:solidFill>
                            <a:srgbClr val="000000"/>
                          </a:solidFill>
                        </a:rPr>
                        <a:t>all</a:t>
                      </a:r>
                    </a:p>
                  </a:txBody>
                  <a:tcPr marL="76200" marR="76200" marT="76200" marB="76200"/>
                </a:tc>
                <a:tc>
                  <a:txBody>
                    <a:bodyPr/>
                    <a:lstStyle/>
                    <a:p>
                      <a:pPr fontAlgn="ctr"/>
                      <a:r>
                        <a:rPr lang="en-US" sz="1600" dirty="0"/>
                        <a:t>Specifies the device the document will be displayed on. Default value is </a:t>
                      </a:r>
                      <a:r>
                        <a:rPr lang="en-US" sz="1600" i="1" dirty="0"/>
                        <a:t>all</a:t>
                      </a:r>
                      <a:r>
                        <a:rPr lang="en-US" sz="1600" dirty="0"/>
                        <a:t>. This is optional attribute.</a:t>
                      </a:r>
                    </a:p>
                  </a:txBody>
                  <a:tcPr marL="76200" marR="76200" marT="76200" marB="76200" anchor="ctr"/>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224</a:t>
            </a:fld>
            <a:endParaRPr lang="en-US"/>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Rules Overriding</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We have discussed four ways to include style sheet rules in a an HTML document. Here is the rule to override any Style Sheet Rule.</a:t>
            </a:r>
          </a:p>
          <a:p>
            <a:r>
              <a:rPr lang="en-US" dirty="0" smtClean="0"/>
              <a:t>Any inline style sheet takes highest priority. So, it will override any rule defined in &lt;style&gt;...&lt;/style&gt; tags or rules defined in any external style sheet file.</a:t>
            </a:r>
          </a:p>
          <a:p>
            <a:r>
              <a:rPr lang="en-US" dirty="0" smtClean="0"/>
              <a:t>Any rule defined in &lt;style&gt;...&lt;/style&gt; tags will override rules defined in any external style sheet file.</a:t>
            </a:r>
          </a:p>
          <a:p>
            <a:r>
              <a:rPr lang="en-US" dirty="0" smtClean="0"/>
              <a:t>Any rule defined in external style sheet file takes lowest priority, and rules defined in this file will be applied only when above two rules are not applicable.</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225</a:t>
            </a:fld>
            <a:endParaRPr lang="en-US"/>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Measurement Units</a:t>
            </a:r>
            <a:br>
              <a:rPr lang="en-US" dirty="0" smtClean="0"/>
            </a:br>
            <a:endParaRPr lang="en-US" dirty="0"/>
          </a:p>
        </p:txBody>
      </p:sp>
      <p:graphicFrame>
        <p:nvGraphicFramePr>
          <p:cNvPr id="5" name="Content Placeholder 4"/>
          <p:cNvGraphicFramePr>
            <a:graphicFrameLocks noGrp="1"/>
          </p:cNvGraphicFramePr>
          <p:nvPr>
            <p:ph idx="1"/>
          </p:nvPr>
        </p:nvGraphicFramePr>
        <p:xfrm>
          <a:off x="381000" y="1524000"/>
          <a:ext cx="8229600" cy="5532120"/>
        </p:xfrm>
        <a:graphic>
          <a:graphicData uri="http://schemas.openxmlformats.org/drawingml/2006/table">
            <a:tbl>
              <a:tblPr firstRow="1" bandRow="1">
                <a:tableStyleId>{5C22544A-7EE6-4342-B048-85BDC9FD1C3A}</a:tableStyleId>
              </a:tblPr>
              <a:tblGrid>
                <a:gridCol w="990600"/>
                <a:gridCol w="4495800"/>
                <a:gridCol w="2743200"/>
              </a:tblGrid>
              <a:tr h="370840">
                <a:tc>
                  <a:txBody>
                    <a:bodyPr/>
                    <a:lstStyle/>
                    <a:p>
                      <a:pPr algn="l" fontAlgn="t"/>
                      <a:r>
                        <a:rPr lang="en-US" dirty="0"/>
                        <a:t>Unit</a:t>
                      </a:r>
                    </a:p>
                  </a:txBody>
                  <a:tcPr marL="76200" marR="76200" marT="76200" marB="76200"/>
                </a:tc>
                <a:tc>
                  <a:txBody>
                    <a:bodyPr/>
                    <a:lstStyle/>
                    <a:p>
                      <a:pPr algn="l" fontAlgn="t"/>
                      <a:r>
                        <a:rPr lang="en-US"/>
                        <a:t>Description</a:t>
                      </a:r>
                    </a:p>
                  </a:txBody>
                  <a:tcPr marL="76200" marR="76200" marT="76200" marB="76200"/>
                </a:tc>
                <a:tc>
                  <a:txBody>
                    <a:bodyPr/>
                    <a:lstStyle/>
                    <a:p>
                      <a:pPr algn="l" fontAlgn="t"/>
                      <a:r>
                        <a:rPr lang="en-US"/>
                        <a:t>Example</a:t>
                      </a:r>
                    </a:p>
                  </a:txBody>
                  <a:tcPr marL="76200" marR="76200" marT="76200" marB="76200"/>
                </a:tc>
              </a:tr>
              <a:tr h="370840">
                <a:tc>
                  <a:txBody>
                    <a:bodyPr/>
                    <a:lstStyle/>
                    <a:p>
                      <a:pPr fontAlgn="t"/>
                      <a:r>
                        <a:rPr lang="en-US"/>
                        <a:t>%</a:t>
                      </a:r>
                    </a:p>
                  </a:txBody>
                  <a:tcPr marL="76200" marR="76200" marT="76200" marB="76200"/>
                </a:tc>
                <a:tc>
                  <a:txBody>
                    <a:bodyPr/>
                    <a:lstStyle/>
                    <a:p>
                      <a:pPr fontAlgn="t"/>
                      <a:r>
                        <a:rPr lang="en-US"/>
                        <a:t>Defines a measurement as a percentage relative to another value, typically an enclosing element.</a:t>
                      </a:r>
                    </a:p>
                  </a:txBody>
                  <a:tcPr marL="76200" marR="76200" marT="76200" marB="76200"/>
                </a:tc>
                <a:tc>
                  <a:txBody>
                    <a:bodyPr/>
                    <a:lstStyle/>
                    <a:p>
                      <a:pPr fontAlgn="t"/>
                      <a:r>
                        <a:rPr lang="en-US" dirty="0"/>
                        <a:t>p {font-size: 16pt; line-height: 125%;}</a:t>
                      </a:r>
                    </a:p>
                  </a:txBody>
                  <a:tcPr marL="76200" marR="76200" marT="76200" marB="76200"/>
                </a:tc>
              </a:tr>
              <a:tr h="1752600">
                <a:tc>
                  <a:txBody>
                    <a:bodyPr/>
                    <a:lstStyle/>
                    <a:p>
                      <a:pPr fontAlgn="t"/>
                      <a:r>
                        <a:rPr lang="en-US"/>
                        <a:t>em</a:t>
                      </a:r>
                    </a:p>
                  </a:txBody>
                  <a:tcPr marL="76200" marR="76200" marT="76200" marB="76200"/>
                </a:tc>
                <a:tc>
                  <a:txBody>
                    <a:bodyPr/>
                    <a:lstStyle/>
                    <a:p>
                      <a:pPr fontAlgn="t"/>
                      <a:r>
                        <a:rPr lang="en-US"/>
                        <a:t>A relative measurement for the height of a font in em spaces. Because an em unit is equivalent to the size of a given font, if you assign a font to 12pt, each "em" unit would be 12pt; thus, 2em would be 24pt.</a:t>
                      </a:r>
                    </a:p>
                  </a:txBody>
                  <a:tcPr marL="76200" marR="76200" marT="76200" marB="76200"/>
                </a:tc>
                <a:tc>
                  <a:txBody>
                    <a:bodyPr/>
                    <a:lstStyle/>
                    <a:p>
                      <a:pPr fontAlgn="t"/>
                      <a:r>
                        <a:rPr lang="en-US"/>
                        <a:t>p {letter-spacing: 7em;}</a:t>
                      </a:r>
                    </a:p>
                  </a:txBody>
                  <a:tcPr marL="76200" marR="76200" marT="76200" marB="76200"/>
                </a:tc>
              </a:tr>
              <a:tr h="370840">
                <a:tc>
                  <a:txBody>
                    <a:bodyPr/>
                    <a:lstStyle/>
                    <a:p>
                      <a:pPr fontAlgn="t"/>
                      <a:r>
                        <a:rPr lang="en-US" dirty="0"/>
                        <a:t>ex</a:t>
                      </a:r>
                    </a:p>
                  </a:txBody>
                  <a:tcPr marL="76200" marR="76200" marT="76200" marB="76200"/>
                </a:tc>
                <a:tc>
                  <a:txBody>
                    <a:bodyPr/>
                    <a:lstStyle/>
                    <a:p>
                      <a:pPr fontAlgn="t"/>
                      <a:r>
                        <a:rPr lang="en-US"/>
                        <a:t>This value defines a measurement relative to a font's x-height. The x-height is determined by the height of the font's lowercase letter x.</a:t>
                      </a:r>
                    </a:p>
                  </a:txBody>
                  <a:tcPr marL="76200" marR="76200" marT="76200" marB="76200"/>
                </a:tc>
                <a:tc>
                  <a:txBody>
                    <a:bodyPr/>
                    <a:lstStyle/>
                    <a:p>
                      <a:pPr fontAlgn="t"/>
                      <a:r>
                        <a:rPr lang="en-US" dirty="0"/>
                        <a:t>p {font-size: 24pt; line-height: 3ex;}</a:t>
                      </a:r>
                    </a:p>
                  </a:txBody>
                  <a:tcPr marL="76200" marR="76200" marT="76200" marB="76200"/>
                </a:tc>
              </a:tr>
              <a:tr h="370840">
                <a:tc>
                  <a:txBody>
                    <a:bodyPr/>
                    <a:lstStyle/>
                    <a:p>
                      <a:pPr fontAlgn="t"/>
                      <a:r>
                        <a:rPr lang="en-US" dirty="0"/>
                        <a:t>pt</a:t>
                      </a:r>
                    </a:p>
                  </a:txBody>
                  <a:tcPr marL="76200" marR="76200" marT="76200" marB="76200"/>
                </a:tc>
                <a:tc>
                  <a:txBody>
                    <a:bodyPr/>
                    <a:lstStyle/>
                    <a:p>
                      <a:pPr fontAlgn="t"/>
                      <a:r>
                        <a:rPr lang="en-US"/>
                        <a:t>Defines a measurement in points. A point is defined as 1/72nd of an inch.</a:t>
                      </a:r>
                    </a:p>
                  </a:txBody>
                  <a:tcPr marL="76200" marR="76200" marT="76200" marB="76200"/>
                </a:tc>
                <a:tc>
                  <a:txBody>
                    <a:bodyPr/>
                    <a:lstStyle/>
                    <a:p>
                      <a:pPr fontAlgn="t"/>
                      <a:r>
                        <a:rPr lang="en-US" dirty="0"/>
                        <a:t>body {font-size: 18pt;}</a:t>
                      </a:r>
                    </a:p>
                  </a:txBody>
                  <a:tcPr marL="76200" marR="76200" marT="76200" marB="76200"/>
                </a:tc>
              </a:tr>
              <a:tr h="370840">
                <a:tc>
                  <a:txBody>
                    <a:bodyPr/>
                    <a:lstStyle/>
                    <a:p>
                      <a:pPr fontAlgn="t"/>
                      <a:r>
                        <a:rPr lang="en-US"/>
                        <a:t>px</a:t>
                      </a:r>
                    </a:p>
                  </a:txBody>
                  <a:tcPr marL="76200" marR="76200" marT="76200" marB="76200"/>
                </a:tc>
                <a:tc>
                  <a:txBody>
                    <a:bodyPr/>
                    <a:lstStyle/>
                    <a:p>
                      <a:pPr fontAlgn="t"/>
                      <a:r>
                        <a:rPr lang="en-US"/>
                        <a:t>Defines a measurement in screen pixels.</a:t>
                      </a:r>
                    </a:p>
                  </a:txBody>
                  <a:tcPr marL="76200" marR="76200" marT="76200" marB="76200"/>
                </a:tc>
                <a:tc>
                  <a:txBody>
                    <a:bodyPr/>
                    <a:lstStyle/>
                    <a:p>
                      <a:pPr fontAlgn="t"/>
                      <a:r>
                        <a:rPr lang="en-US" dirty="0"/>
                        <a:t>p {padding: 25px;}</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226</a:t>
            </a:fld>
            <a:endParaRPr lang="en-US"/>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Colors</a:t>
            </a:r>
            <a:br>
              <a:rPr lang="en-US" dirty="0" smtClean="0"/>
            </a:br>
            <a:endParaRPr lang="en-US" dirty="0"/>
          </a:p>
        </p:txBody>
      </p:sp>
      <p:graphicFrame>
        <p:nvGraphicFramePr>
          <p:cNvPr id="5" name="Content Placeholder 4"/>
          <p:cNvGraphicFramePr>
            <a:graphicFrameLocks noGrp="1"/>
          </p:cNvGraphicFramePr>
          <p:nvPr>
            <p:ph idx="1"/>
          </p:nvPr>
        </p:nvGraphicFramePr>
        <p:xfrm>
          <a:off x="457200" y="1935163"/>
          <a:ext cx="8229600" cy="1706880"/>
        </p:xfrm>
        <a:graphic>
          <a:graphicData uri="http://schemas.openxmlformats.org/drawingml/2006/table">
            <a:tbl>
              <a:tblPr firstRow="1" bandRow="1">
                <a:tableStyleId>{5C22544A-7EE6-4342-B048-85BDC9FD1C3A}</a:tableStyleId>
              </a:tblPr>
              <a:tblGrid>
                <a:gridCol w="2057400"/>
                <a:gridCol w="2743200"/>
                <a:gridCol w="3429000"/>
              </a:tblGrid>
              <a:tr h="370840">
                <a:tc>
                  <a:txBody>
                    <a:bodyPr/>
                    <a:lstStyle/>
                    <a:p>
                      <a:pPr algn="l" fontAlgn="t"/>
                      <a:r>
                        <a:rPr lang="en-US"/>
                        <a:t>Format</a:t>
                      </a:r>
                    </a:p>
                  </a:txBody>
                  <a:tcPr marL="76200" marR="76200" marT="76200" marB="76200"/>
                </a:tc>
                <a:tc>
                  <a:txBody>
                    <a:bodyPr/>
                    <a:lstStyle/>
                    <a:p>
                      <a:pPr algn="l" fontAlgn="t"/>
                      <a:r>
                        <a:rPr lang="en-US"/>
                        <a:t>Syntax</a:t>
                      </a:r>
                    </a:p>
                  </a:txBody>
                  <a:tcPr marL="76200" marR="76200" marT="76200" marB="76200"/>
                </a:tc>
                <a:tc>
                  <a:txBody>
                    <a:bodyPr/>
                    <a:lstStyle/>
                    <a:p>
                      <a:pPr algn="l" fontAlgn="t"/>
                      <a:r>
                        <a:rPr lang="en-US"/>
                        <a:t>Example</a:t>
                      </a:r>
                    </a:p>
                  </a:txBody>
                  <a:tcPr marL="76200" marR="76200" marT="76200" marB="76200"/>
                </a:tc>
              </a:tr>
              <a:tr h="370840">
                <a:tc>
                  <a:txBody>
                    <a:bodyPr/>
                    <a:lstStyle/>
                    <a:p>
                      <a:pPr fontAlgn="t"/>
                      <a:r>
                        <a:rPr lang="en-US"/>
                        <a:t>Hex Code</a:t>
                      </a:r>
                    </a:p>
                  </a:txBody>
                  <a:tcPr marL="76200" marR="76200" marT="76200" marB="76200"/>
                </a:tc>
                <a:tc>
                  <a:txBody>
                    <a:bodyPr/>
                    <a:lstStyle/>
                    <a:p>
                      <a:pPr fontAlgn="t"/>
                      <a:r>
                        <a:rPr lang="en-US" dirty="0"/>
                        <a:t>#RRGGBB</a:t>
                      </a:r>
                    </a:p>
                  </a:txBody>
                  <a:tcPr marL="76200" marR="76200" marT="76200" marB="76200"/>
                </a:tc>
                <a:tc>
                  <a:txBody>
                    <a:bodyPr/>
                    <a:lstStyle/>
                    <a:p>
                      <a:pPr fontAlgn="t"/>
                      <a:r>
                        <a:rPr lang="en-US"/>
                        <a:t>p{color:#FF0000;}</a:t>
                      </a:r>
                    </a:p>
                  </a:txBody>
                  <a:tcPr marL="76200" marR="76200" marT="76200" marB="76200"/>
                </a:tc>
              </a:tr>
              <a:tr h="370840">
                <a:tc>
                  <a:txBody>
                    <a:bodyPr/>
                    <a:lstStyle/>
                    <a:p>
                      <a:pPr fontAlgn="t"/>
                      <a:r>
                        <a:rPr lang="en-US"/>
                        <a:t>Short Hex Code</a:t>
                      </a:r>
                    </a:p>
                  </a:txBody>
                  <a:tcPr marL="76200" marR="76200" marT="76200" marB="76200"/>
                </a:tc>
                <a:tc>
                  <a:txBody>
                    <a:bodyPr/>
                    <a:lstStyle/>
                    <a:p>
                      <a:pPr fontAlgn="t"/>
                      <a:r>
                        <a:rPr lang="en-US"/>
                        <a:t>#RGB</a:t>
                      </a:r>
                    </a:p>
                  </a:txBody>
                  <a:tcPr marL="76200" marR="76200" marT="76200" marB="76200"/>
                </a:tc>
                <a:tc>
                  <a:txBody>
                    <a:bodyPr/>
                    <a:lstStyle/>
                    <a:p>
                      <a:pPr fontAlgn="t"/>
                      <a:r>
                        <a:rPr lang="en-US"/>
                        <a:t>p{color:#6A7;}</a:t>
                      </a:r>
                    </a:p>
                  </a:txBody>
                  <a:tcPr marL="76200" marR="76200" marT="76200" marB="76200"/>
                </a:tc>
              </a:tr>
              <a:tr h="370840">
                <a:tc>
                  <a:txBody>
                    <a:bodyPr/>
                    <a:lstStyle/>
                    <a:p>
                      <a:pPr fontAlgn="t"/>
                      <a:r>
                        <a:rPr lang="en-US"/>
                        <a:t>RGB %</a:t>
                      </a:r>
                    </a:p>
                  </a:txBody>
                  <a:tcPr marL="76200" marR="76200" marT="76200" marB="76200"/>
                </a:tc>
                <a:tc>
                  <a:txBody>
                    <a:bodyPr/>
                    <a:lstStyle/>
                    <a:p>
                      <a:pPr fontAlgn="t"/>
                      <a:r>
                        <a:rPr lang="en-US"/>
                        <a:t>rgb(rrr%,ggg%,bbb%)</a:t>
                      </a:r>
                    </a:p>
                  </a:txBody>
                  <a:tcPr marL="76200" marR="76200" marT="76200" marB="76200"/>
                </a:tc>
                <a:tc>
                  <a:txBody>
                    <a:bodyPr/>
                    <a:lstStyle/>
                    <a:p>
                      <a:pPr fontAlgn="t"/>
                      <a:r>
                        <a:rPr lang="en-US" dirty="0"/>
                        <a:t>p{</a:t>
                      </a:r>
                      <a:r>
                        <a:rPr lang="en-US" dirty="0" err="1"/>
                        <a:t>color:rgb</a:t>
                      </a:r>
                      <a:r>
                        <a:rPr lang="en-US" dirty="0"/>
                        <a:t>(50%,50%,50%);}</a:t>
                      </a:r>
                    </a:p>
                  </a:txBody>
                  <a:tcPr marL="76200" marR="76200" marT="76200" marB="76200"/>
                </a:tc>
              </a:tr>
            </a:tbl>
          </a:graphicData>
        </a:graphic>
      </p:graphicFrame>
      <p:sp>
        <p:nvSpPr>
          <p:cNvPr id="6" name="Slide Number Placeholder 5"/>
          <p:cNvSpPr>
            <a:spLocks noGrp="1"/>
          </p:cNvSpPr>
          <p:nvPr>
            <p:ph type="sldNum" sz="quarter" idx="12"/>
          </p:nvPr>
        </p:nvSpPr>
        <p:spPr/>
        <p:txBody>
          <a:bodyPr/>
          <a:lstStyle/>
          <a:p>
            <a:fld id="{5733D55F-27A2-4B66-8A39-D403DDCF0D95}" type="slidenum">
              <a:rPr lang="en-US" smtClean="0"/>
              <a:pPr/>
              <a:t>227</a:t>
            </a:fld>
            <a:endParaRPr 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Colors - Hex Codes</a:t>
            </a:r>
            <a:br>
              <a:rPr lang="en-US" dirty="0" smtClean="0"/>
            </a:br>
            <a:endParaRPr lang="en-US" dirty="0"/>
          </a:p>
        </p:txBody>
      </p:sp>
      <p:sp>
        <p:nvSpPr>
          <p:cNvPr id="3" name="Content Placeholder 2"/>
          <p:cNvSpPr>
            <a:spLocks noGrp="1"/>
          </p:cNvSpPr>
          <p:nvPr>
            <p:ph idx="1"/>
          </p:nvPr>
        </p:nvSpPr>
        <p:spPr/>
        <p:txBody>
          <a:bodyPr/>
          <a:lstStyle/>
          <a:p>
            <a:r>
              <a:rPr lang="en-US" dirty="0" smtClean="0"/>
              <a:t>A hexadecimal is a 6 digit representation of a color. The first two digits(RR) represent a red value, the next two are a green value(GG), and the last are the blue value(BB).</a:t>
            </a:r>
          </a:p>
          <a:p>
            <a:r>
              <a:rPr lang="en-US" dirty="0" smtClean="0"/>
              <a:t>A hexadecimal value can be taken from any graphics software like Adobe Photoshop, </a:t>
            </a:r>
            <a:r>
              <a:rPr lang="en-US" dirty="0" err="1" smtClean="0"/>
              <a:t>Jasc</a:t>
            </a:r>
            <a:r>
              <a:rPr lang="en-US" dirty="0" smtClean="0"/>
              <a:t> </a:t>
            </a:r>
            <a:r>
              <a:rPr lang="en-US" dirty="0" err="1" smtClean="0"/>
              <a:t>Paintshop</a:t>
            </a:r>
            <a:r>
              <a:rPr lang="en-US" dirty="0" smtClean="0"/>
              <a:t> Pro, or even using Advanced Paint Brush.</a:t>
            </a:r>
          </a:p>
          <a:p>
            <a:r>
              <a:rPr lang="en-US" dirty="0" smtClean="0"/>
              <a:t>Each hexadecimal code will be preceded by a pound or hash sign '#'. </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228</a:t>
            </a:fld>
            <a:endParaRPr 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Background</a:t>
            </a:r>
            <a:br>
              <a:rPr lang="en-US" dirty="0" smtClean="0"/>
            </a:br>
            <a:endParaRPr lang="en-US" dirty="0"/>
          </a:p>
        </p:txBody>
      </p:sp>
      <p:sp>
        <p:nvSpPr>
          <p:cNvPr id="3" name="Content Placeholder 2"/>
          <p:cNvSpPr>
            <a:spLocks noGrp="1"/>
          </p:cNvSpPr>
          <p:nvPr>
            <p:ph idx="1"/>
          </p:nvPr>
        </p:nvSpPr>
        <p:spPr>
          <a:xfrm>
            <a:off x="457200" y="1295400"/>
            <a:ext cx="8229600" cy="5029200"/>
          </a:xfrm>
        </p:spPr>
        <p:txBody>
          <a:bodyPr>
            <a:normAutofit fontScale="92500" lnSpcReduction="20000"/>
          </a:bodyPr>
          <a:lstStyle/>
          <a:p>
            <a:r>
              <a:rPr lang="en-US" dirty="0" smtClean="0"/>
              <a:t>This chapter teaches you how to set backgrounds of various HTML elements. You can set the following background properties of an element −</a:t>
            </a:r>
          </a:p>
          <a:p>
            <a:r>
              <a:rPr lang="en-US" dirty="0" smtClean="0"/>
              <a:t>The </a:t>
            </a:r>
            <a:r>
              <a:rPr lang="en-US" b="1" dirty="0" smtClean="0"/>
              <a:t>background-color</a:t>
            </a:r>
            <a:r>
              <a:rPr lang="en-US" dirty="0" smtClean="0"/>
              <a:t> property is used to set the background color of an element.</a:t>
            </a:r>
          </a:p>
          <a:p>
            <a:r>
              <a:rPr lang="en-US" dirty="0" smtClean="0"/>
              <a:t>The </a:t>
            </a:r>
            <a:r>
              <a:rPr lang="en-US" b="1" dirty="0" smtClean="0"/>
              <a:t>background-image</a:t>
            </a:r>
            <a:r>
              <a:rPr lang="en-US" dirty="0" smtClean="0"/>
              <a:t> property is used to set the background image of an element.</a:t>
            </a:r>
          </a:p>
          <a:p>
            <a:r>
              <a:rPr lang="en-US" dirty="0" smtClean="0"/>
              <a:t>The </a:t>
            </a:r>
            <a:r>
              <a:rPr lang="en-US" b="1" dirty="0" smtClean="0"/>
              <a:t>background-repeat</a:t>
            </a:r>
            <a:r>
              <a:rPr lang="en-US" dirty="0" smtClean="0"/>
              <a:t> property is used to control the repetition of an image in the background.</a:t>
            </a:r>
          </a:p>
          <a:p>
            <a:r>
              <a:rPr lang="en-US" dirty="0" smtClean="0"/>
              <a:t>The </a:t>
            </a:r>
            <a:r>
              <a:rPr lang="en-US" b="1" dirty="0" smtClean="0"/>
              <a:t>background-position</a:t>
            </a:r>
            <a:r>
              <a:rPr lang="en-US" dirty="0" smtClean="0"/>
              <a:t> property is used to control the position of an image in the background.</a:t>
            </a:r>
          </a:p>
          <a:p>
            <a:r>
              <a:rPr lang="en-US" dirty="0" smtClean="0"/>
              <a:t>The </a:t>
            </a:r>
            <a:r>
              <a:rPr lang="en-US" b="1" dirty="0" smtClean="0"/>
              <a:t>background-attachment</a:t>
            </a:r>
            <a:r>
              <a:rPr lang="en-US" dirty="0" smtClean="0"/>
              <a:t> property is used to control the scrolling of an image in the background.</a:t>
            </a:r>
          </a:p>
          <a:p>
            <a:r>
              <a:rPr lang="en-US" dirty="0" smtClean="0"/>
              <a:t>The </a:t>
            </a:r>
            <a:r>
              <a:rPr lang="en-US" b="1" dirty="0" smtClean="0"/>
              <a:t>background</a:t>
            </a:r>
            <a:r>
              <a:rPr lang="en-US" dirty="0" smtClean="0"/>
              <a:t> property is used as a shorthand to specify a number of other background properties.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229</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Searching Engine</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dirty="0" smtClean="0"/>
              <a:t>This is the software available through the Internet that searches the documents for specified keywords and returns a list of the documents where the keywords were found.</a:t>
            </a:r>
          </a:p>
          <a:p>
            <a:pPr>
              <a:lnSpc>
                <a:spcPct val="90000"/>
              </a:lnSpc>
              <a:buFont typeface="Monotype Sorts" pitchFamily="2" charset="2"/>
              <a:buNone/>
            </a:pPr>
            <a:r>
              <a:rPr lang="en-US" dirty="0" smtClean="0"/>
              <a:t>Examples of search engines:</a:t>
            </a:r>
            <a:endParaRPr lang="en-US" i="1" dirty="0" smtClean="0"/>
          </a:p>
          <a:p>
            <a:pPr>
              <a:lnSpc>
                <a:spcPct val="80000"/>
              </a:lnSpc>
              <a:buFont typeface="Monotype Sorts" pitchFamily="2" charset="2"/>
              <a:buAutoNum type="arabicPeriod"/>
            </a:pPr>
            <a:r>
              <a:rPr lang="en-US" i="1" dirty="0" smtClean="0">
                <a:hlinkClick r:id="rId2"/>
              </a:rPr>
              <a:t>www.google.com</a:t>
            </a:r>
            <a:endParaRPr lang="en-US" i="1" dirty="0" smtClean="0"/>
          </a:p>
          <a:p>
            <a:pPr>
              <a:lnSpc>
                <a:spcPct val="80000"/>
              </a:lnSpc>
              <a:buFont typeface="Monotype Sorts" pitchFamily="2" charset="2"/>
              <a:buAutoNum type="arabicPeriod"/>
            </a:pPr>
            <a:r>
              <a:rPr lang="en-US" i="1" dirty="0" smtClean="0">
                <a:hlinkClick r:id="rId3"/>
              </a:rPr>
              <a:t>www.yahoo.com</a:t>
            </a:r>
            <a:endParaRPr lang="en-US" i="1" dirty="0" smtClean="0"/>
          </a:p>
          <a:p>
            <a:pPr>
              <a:lnSpc>
                <a:spcPct val="80000"/>
              </a:lnSpc>
              <a:buFont typeface="Monotype Sorts" pitchFamily="2" charset="2"/>
              <a:buAutoNum type="arabicPeriod"/>
            </a:pPr>
            <a:r>
              <a:rPr lang="en-US" dirty="0" smtClean="0">
                <a:hlinkClick r:id="rId4"/>
              </a:rPr>
              <a:t>www.ask.co.uk</a:t>
            </a:r>
            <a:endParaRPr lang="en-US" i="1" dirty="0" smtClean="0"/>
          </a:p>
          <a:p>
            <a:pPr>
              <a:lnSpc>
                <a:spcPct val="80000"/>
              </a:lnSpc>
              <a:buFont typeface="Monotype Sorts" pitchFamily="2" charset="2"/>
              <a:buAutoNum type="arabicPeriod"/>
            </a:pPr>
            <a:r>
              <a:rPr lang="en-US" i="1" dirty="0" smtClean="0">
                <a:hlinkClick r:id="rId5"/>
              </a:rPr>
              <a:t>www.altavista.com</a:t>
            </a:r>
            <a:endParaRPr lang="en-US" i="1" dirty="0" smtClean="0"/>
          </a:p>
          <a:p>
            <a:pPr>
              <a:lnSpc>
                <a:spcPct val="80000"/>
              </a:lnSpc>
              <a:buFont typeface="Monotype Sorts" pitchFamily="2" charset="2"/>
              <a:buAutoNum type="arabicPeriod"/>
            </a:pPr>
            <a:r>
              <a:rPr lang="en-US" i="1" dirty="0" smtClean="0">
                <a:hlinkClick r:id="rId6"/>
              </a:rPr>
              <a:t>www.cycons.com</a:t>
            </a:r>
            <a:endParaRPr lang="en-US" i="1" dirty="0" smtClean="0"/>
          </a:p>
          <a:p>
            <a:pPr>
              <a:lnSpc>
                <a:spcPct val="80000"/>
              </a:lnSpc>
              <a:buFont typeface="Monotype Sorts" pitchFamily="2" charset="2"/>
              <a:buAutoNum type="arabicPeriod"/>
            </a:pPr>
            <a:r>
              <a:rPr lang="en-US" i="1" dirty="0" smtClean="0">
                <a:hlinkClick r:id="rId7"/>
              </a:rPr>
              <a:t>www.mamma.com</a:t>
            </a:r>
            <a:endParaRPr lang="en-US" i="1" dirty="0" smtClean="0"/>
          </a:p>
          <a:p>
            <a:pPr>
              <a:lnSpc>
                <a:spcPct val="80000"/>
              </a:lnSpc>
              <a:buFont typeface="Monotype Sorts" pitchFamily="2" charset="2"/>
              <a:buAutoNum type="arabicPeriod"/>
            </a:pPr>
            <a:r>
              <a:rPr lang="en-US" dirty="0" smtClean="0">
                <a:hlinkClick r:id="rId8"/>
              </a:rPr>
              <a:t>www.hotbot.com</a:t>
            </a:r>
            <a:endParaRPr lang="en-US" dirty="0" smtClean="0"/>
          </a:p>
          <a:p>
            <a:pPr>
              <a:lnSpc>
                <a:spcPct val="80000"/>
              </a:lnSpc>
              <a:buFont typeface="Monotype Sorts" pitchFamily="2" charset="2"/>
              <a:buAutoNum type="arabicPeriod"/>
            </a:pPr>
            <a:r>
              <a:rPr lang="en-US" dirty="0" smtClean="0">
                <a:hlinkClick r:id="rId9"/>
              </a:rPr>
              <a:t>www.excite.co.uk</a:t>
            </a:r>
            <a:endParaRPr lang="en-US" dirty="0" smtClean="0"/>
          </a:p>
          <a:p>
            <a:pPr>
              <a:lnSpc>
                <a:spcPct val="80000"/>
              </a:lnSpc>
              <a:buFont typeface="Monotype Sorts" pitchFamily="2" charset="2"/>
              <a:buAutoNum type="arabicPeriod"/>
            </a:pPr>
            <a:r>
              <a:rPr lang="en-US" dirty="0" smtClean="0">
                <a:hlinkClick r:id="rId10"/>
              </a:rPr>
              <a:t>http://www.Infoseek.com</a:t>
            </a:r>
            <a:endParaRPr lang="en-US" dirty="0" smtClean="0"/>
          </a:p>
          <a:p>
            <a:endParaRPr lang="en-US" dirty="0" smtClean="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23</a:t>
            </a:fld>
            <a:endParaRPr 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the Background Color</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Following is the example which demonstrates how to set the background color for an element.</a:t>
            </a:r>
          </a:p>
          <a:p>
            <a:r>
              <a:rPr lang="en-US" dirty="0" smtClean="0"/>
              <a:t>&lt;html&gt; &lt;head&gt;</a:t>
            </a:r>
          </a:p>
          <a:p>
            <a:r>
              <a:rPr lang="en-US" dirty="0" smtClean="0"/>
              <a:t> &lt;body&gt; </a:t>
            </a:r>
          </a:p>
          <a:p>
            <a:r>
              <a:rPr lang="en-US" dirty="0" smtClean="0"/>
              <a:t>&lt;p </a:t>
            </a:r>
            <a:r>
              <a:rPr lang="en-US" b="1" dirty="0" smtClean="0"/>
              <a:t>style = "background-</a:t>
            </a:r>
            <a:r>
              <a:rPr lang="en-US" b="1" dirty="0" err="1" smtClean="0"/>
              <a:t>color:yellow</a:t>
            </a:r>
            <a:r>
              <a:rPr lang="en-US" b="1" dirty="0" smtClean="0"/>
              <a:t>;"</a:t>
            </a:r>
            <a:r>
              <a:rPr lang="en-US" dirty="0" smtClean="0"/>
              <a:t>&gt; This text has a yellow background color.</a:t>
            </a:r>
          </a:p>
          <a:p>
            <a:r>
              <a:rPr lang="en-US" dirty="0" smtClean="0"/>
              <a:t>&lt;/p&gt; </a:t>
            </a:r>
          </a:p>
          <a:p>
            <a:r>
              <a:rPr lang="en-US" dirty="0" smtClean="0"/>
              <a:t>&lt;/body&gt; </a:t>
            </a:r>
          </a:p>
          <a:p>
            <a:r>
              <a:rPr lang="en-US" dirty="0" smtClean="0"/>
              <a:t>&lt;/head&gt;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230</a:t>
            </a:fld>
            <a:endParaRPr lang="en-US"/>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the Background Image</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lnSpcReduction="10000"/>
          </a:bodyPr>
          <a:lstStyle/>
          <a:p>
            <a:r>
              <a:rPr lang="en-US" dirty="0" smtClean="0"/>
              <a:t>We can set the background image by calling local stored images as shown below</a:t>
            </a:r>
          </a:p>
          <a:p>
            <a:r>
              <a:rPr lang="en-US" dirty="0" smtClean="0"/>
              <a:t>&lt;html&gt;</a:t>
            </a:r>
          </a:p>
          <a:p>
            <a:r>
              <a:rPr lang="en-US" dirty="0" smtClean="0"/>
              <a:t> &lt;head&gt; </a:t>
            </a:r>
          </a:p>
          <a:p>
            <a:r>
              <a:rPr lang="en-US" dirty="0" smtClean="0"/>
              <a:t>&lt;style&gt; </a:t>
            </a:r>
          </a:p>
          <a:p>
            <a:r>
              <a:rPr lang="en-US" dirty="0" smtClean="0"/>
              <a:t>body </a:t>
            </a:r>
          </a:p>
          <a:p>
            <a:r>
              <a:rPr lang="en-US" dirty="0" smtClean="0"/>
              <a:t>{ background-image: </a:t>
            </a:r>
            <a:r>
              <a:rPr lang="en-US" dirty="0" err="1" smtClean="0"/>
              <a:t>url</a:t>
            </a:r>
            <a:r>
              <a:rPr lang="en-US" dirty="0" smtClean="0"/>
              <a:t>("css.jpg");</a:t>
            </a:r>
          </a:p>
          <a:p>
            <a:r>
              <a:rPr lang="en-US" dirty="0" smtClean="0"/>
              <a:t> background-color: #</a:t>
            </a:r>
            <a:r>
              <a:rPr lang="en-US" dirty="0" err="1" smtClean="0"/>
              <a:t>cccccc</a:t>
            </a:r>
            <a:r>
              <a:rPr lang="en-US" dirty="0" smtClean="0"/>
              <a:t>; } </a:t>
            </a:r>
          </a:p>
          <a:p>
            <a:r>
              <a:rPr lang="en-US" dirty="0" smtClean="0"/>
              <a:t>&lt;/style&gt; &lt;body&gt;</a:t>
            </a:r>
          </a:p>
          <a:p>
            <a:r>
              <a:rPr lang="en-US" dirty="0" smtClean="0"/>
              <a:t> &lt;h1&gt;Hello World!&lt;/h1&gt;</a:t>
            </a:r>
          </a:p>
          <a:p>
            <a:r>
              <a:rPr lang="en-US" dirty="0" smtClean="0"/>
              <a:t> &lt;/body&gt; &lt;/head&gt;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231</a:t>
            </a:fld>
            <a:endParaRPr 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 Fonts</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normAutofit fontScale="92500" lnSpcReduction="20000"/>
          </a:bodyPr>
          <a:lstStyle/>
          <a:p>
            <a:r>
              <a:rPr lang="en-US" dirty="0" smtClean="0"/>
              <a:t>This chapter teaches you how to set fonts of a content, available in an HTML element. You can set following font properties of an element −</a:t>
            </a:r>
          </a:p>
          <a:p>
            <a:r>
              <a:rPr lang="en-US" dirty="0" smtClean="0"/>
              <a:t>The </a:t>
            </a:r>
            <a:r>
              <a:rPr lang="en-US" b="1" dirty="0" smtClean="0"/>
              <a:t>font-family</a:t>
            </a:r>
            <a:r>
              <a:rPr lang="en-US" dirty="0" smtClean="0"/>
              <a:t> property is used to change the face of a font.</a:t>
            </a:r>
          </a:p>
          <a:p>
            <a:r>
              <a:rPr lang="en-US" dirty="0" smtClean="0"/>
              <a:t>The </a:t>
            </a:r>
            <a:r>
              <a:rPr lang="en-US" b="1" dirty="0" smtClean="0"/>
              <a:t>font-style</a:t>
            </a:r>
            <a:r>
              <a:rPr lang="en-US" dirty="0" smtClean="0"/>
              <a:t> property is used to make a font italic or oblique.</a:t>
            </a:r>
          </a:p>
          <a:p>
            <a:r>
              <a:rPr lang="en-US" dirty="0" smtClean="0"/>
              <a:t>The </a:t>
            </a:r>
            <a:r>
              <a:rPr lang="en-US" b="1" dirty="0" smtClean="0"/>
              <a:t>font-variant</a:t>
            </a:r>
            <a:r>
              <a:rPr lang="en-US" dirty="0" smtClean="0"/>
              <a:t> property is used to create a small-caps effect.</a:t>
            </a:r>
          </a:p>
          <a:p>
            <a:r>
              <a:rPr lang="en-US" dirty="0" smtClean="0"/>
              <a:t>The </a:t>
            </a:r>
            <a:r>
              <a:rPr lang="en-US" b="1" dirty="0" smtClean="0"/>
              <a:t>font-weight</a:t>
            </a:r>
            <a:r>
              <a:rPr lang="en-US" dirty="0" smtClean="0"/>
              <a:t> property is used to increase or decrease how bold or light a font appears.</a:t>
            </a:r>
          </a:p>
          <a:p>
            <a:r>
              <a:rPr lang="en-US" dirty="0" smtClean="0"/>
              <a:t>The </a:t>
            </a:r>
            <a:r>
              <a:rPr lang="en-US" b="1" dirty="0" smtClean="0"/>
              <a:t>font-size</a:t>
            </a:r>
            <a:r>
              <a:rPr lang="en-US" dirty="0" smtClean="0"/>
              <a:t> property is used to increase or decrease the size of a font.</a:t>
            </a:r>
          </a:p>
          <a:p>
            <a:r>
              <a:rPr lang="en-US" dirty="0" smtClean="0"/>
              <a:t>The </a:t>
            </a:r>
            <a:r>
              <a:rPr lang="en-US" b="1" dirty="0" smtClean="0"/>
              <a:t>font</a:t>
            </a:r>
            <a:r>
              <a:rPr lang="en-US" dirty="0" smtClean="0"/>
              <a:t> property is used as shorthand to specify a number of other font properties.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232</a:t>
            </a:fld>
            <a:endParaRPr 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&lt;html&gt; &lt;head&gt; &lt;/head&gt;</a:t>
            </a:r>
          </a:p>
          <a:p>
            <a:r>
              <a:rPr lang="en-US" dirty="0" smtClean="0"/>
              <a:t> &lt;body&gt; </a:t>
            </a:r>
          </a:p>
          <a:p>
            <a:r>
              <a:rPr lang="en-US" dirty="0" smtClean="0"/>
              <a:t>&lt;p </a:t>
            </a:r>
            <a:r>
              <a:rPr lang="en-US" b="1" dirty="0" smtClean="0"/>
              <a:t>style="font-</a:t>
            </a:r>
            <a:r>
              <a:rPr lang="en-US" b="1" dirty="0" err="1" smtClean="0"/>
              <a:t>family:georgia,garamond,serif</a:t>
            </a:r>
            <a:r>
              <a:rPr lang="en-US" b="1" dirty="0" smtClean="0"/>
              <a:t>;"</a:t>
            </a:r>
            <a:r>
              <a:rPr lang="en-US" dirty="0" smtClean="0"/>
              <a:t>&gt; This text is rendered in either </a:t>
            </a:r>
            <a:r>
              <a:rPr lang="en-US" dirty="0" err="1" smtClean="0"/>
              <a:t>georgia</a:t>
            </a:r>
            <a:r>
              <a:rPr lang="en-US" dirty="0" smtClean="0"/>
              <a:t>, </a:t>
            </a:r>
            <a:r>
              <a:rPr lang="en-US" dirty="0" err="1" smtClean="0"/>
              <a:t>garamond</a:t>
            </a:r>
            <a:r>
              <a:rPr lang="en-US" dirty="0" smtClean="0"/>
              <a:t>, or the default serif font depending on which font you have at your system.</a:t>
            </a:r>
          </a:p>
          <a:p>
            <a:r>
              <a:rPr lang="en-US" dirty="0" smtClean="0"/>
              <a:t> &lt;/p&gt; </a:t>
            </a:r>
          </a:p>
          <a:p>
            <a:r>
              <a:rPr lang="en-US" dirty="0" smtClean="0"/>
              <a:t>&lt;/body&gt; </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233</a:t>
            </a:fld>
            <a:endParaRPr lang="en-US"/>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the Font Size</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normAutofit fontScale="92500" lnSpcReduction="10000"/>
          </a:bodyPr>
          <a:lstStyle/>
          <a:p>
            <a:r>
              <a:rPr lang="en-US" dirty="0" smtClean="0"/>
              <a:t>The following example demonstrates how to set the font size of an element. The font-size property is used to control the size of fonts. Possible values could be </a:t>
            </a:r>
            <a:r>
              <a:rPr lang="en-US" i="1" dirty="0" smtClean="0"/>
              <a:t>xx-small, x-small, small, medium, large, x-large, xx-large, smaller, larger, size in pixels or in %</a:t>
            </a:r>
            <a:r>
              <a:rPr lang="en-US" dirty="0" smtClean="0"/>
              <a:t>.</a:t>
            </a:r>
          </a:p>
          <a:p>
            <a:r>
              <a:rPr lang="en-US" dirty="0" smtClean="0"/>
              <a:t>&lt;html&gt; &lt;head&gt; &lt;/head&gt; &lt;body&gt; </a:t>
            </a:r>
          </a:p>
          <a:p>
            <a:r>
              <a:rPr lang="en-US" dirty="0" smtClean="0"/>
              <a:t>&lt;p </a:t>
            </a:r>
            <a:r>
              <a:rPr lang="en-US" b="1" dirty="0" smtClean="0"/>
              <a:t>style="font-size:20px;"</a:t>
            </a:r>
            <a:r>
              <a:rPr lang="en-US" dirty="0" smtClean="0"/>
              <a:t>&gt;This font size is 20 pixels&lt;/p&gt; </a:t>
            </a:r>
          </a:p>
          <a:p>
            <a:r>
              <a:rPr lang="en-US" dirty="0" smtClean="0"/>
              <a:t>&lt;p </a:t>
            </a:r>
            <a:r>
              <a:rPr lang="en-US" b="1" dirty="0" smtClean="0"/>
              <a:t>style="font-</a:t>
            </a:r>
            <a:r>
              <a:rPr lang="en-US" b="1" dirty="0" err="1" smtClean="0"/>
              <a:t>size:small</a:t>
            </a:r>
            <a:r>
              <a:rPr lang="en-US" b="1" dirty="0" smtClean="0"/>
              <a:t>;"</a:t>
            </a:r>
            <a:r>
              <a:rPr lang="en-US" dirty="0" smtClean="0"/>
              <a:t>&gt;</a:t>
            </a:r>
          </a:p>
          <a:p>
            <a:r>
              <a:rPr lang="en-US" dirty="0" smtClean="0"/>
              <a:t>This font size is small&lt;/p&gt;</a:t>
            </a:r>
          </a:p>
          <a:p>
            <a:r>
              <a:rPr lang="en-US" dirty="0" smtClean="0"/>
              <a:t> &lt;p </a:t>
            </a:r>
            <a:r>
              <a:rPr lang="en-US" b="1" dirty="0" smtClean="0"/>
              <a:t>style="font-</a:t>
            </a:r>
            <a:r>
              <a:rPr lang="en-US" b="1" dirty="0" err="1" smtClean="0"/>
              <a:t>size:large</a:t>
            </a:r>
            <a:r>
              <a:rPr lang="en-US" b="1" dirty="0" smtClean="0"/>
              <a:t>;"</a:t>
            </a:r>
            <a:r>
              <a:rPr lang="en-US" dirty="0" smtClean="0"/>
              <a:t>&gt;</a:t>
            </a:r>
          </a:p>
          <a:p>
            <a:r>
              <a:rPr lang="en-US" dirty="0" smtClean="0"/>
              <a:t>This font size is large&lt;/p&gt; </a:t>
            </a:r>
          </a:p>
          <a:p>
            <a:r>
              <a:rPr lang="en-US" dirty="0" smtClean="0"/>
              <a:t>&lt;/body&gt;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234</a:t>
            </a:fld>
            <a:endParaRPr lang="en-US"/>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Set the Space between Characters</a:t>
            </a:r>
            <a:br>
              <a:rPr lang="en-US" dirty="0" smtClean="0"/>
            </a:b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The following example demonstrates how to set the space between characters. Possible values are </a:t>
            </a:r>
            <a:r>
              <a:rPr lang="en-US" i="1" dirty="0" smtClean="0"/>
              <a:t>normal or a number specifying space.</a:t>
            </a:r>
            <a:r>
              <a:rPr lang="en-US" dirty="0" smtClean="0"/>
              <a:t>.</a:t>
            </a:r>
          </a:p>
          <a:p>
            <a:r>
              <a:rPr lang="en-US" dirty="0" smtClean="0"/>
              <a:t>&lt;html&gt; &lt;head&gt; &lt;/head&gt; &lt;body&gt; &lt;p </a:t>
            </a:r>
            <a:r>
              <a:rPr lang="en-US" b="1" dirty="0" smtClean="0"/>
              <a:t>style="letter-spacing:5px;"</a:t>
            </a:r>
            <a:r>
              <a:rPr lang="en-US" dirty="0" smtClean="0"/>
              <a:t>&gt; This text is having space between letters. &lt;/p&gt; &lt;/body&gt;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235</a:t>
            </a:fld>
            <a:endParaRPr 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the Space between Words</a:t>
            </a:r>
          </a:p>
        </p:txBody>
      </p:sp>
      <p:sp>
        <p:nvSpPr>
          <p:cNvPr id="3" name="Content Placeholder 2"/>
          <p:cNvSpPr>
            <a:spLocks noGrp="1"/>
          </p:cNvSpPr>
          <p:nvPr>
            <p:ph idx="1"/>
          </p:nvPr>
        </p:nvSpPr>
        <p:spPr/>
        <p:txBody>
          <a:bodyPr/>
          <a:lstStyle/>
          <a:p>
            <a:r>
              <a:rPr lang="en-US" dirty="0" smtClean="0"/>
              <a:t>The following example demonstrates how to set the space between words. Possible values are </a:t>
            </a:r>
            <a:r>
              <a:rPr lang="en-US" i="1" dirty="0" smtClean="0"/>
              <a:t>normal or a number specifying space</a:t>
            </a:r>
            <a:r>
              <a:rPr lang="en-US" dirty="0" smtClean="0"/>
              <a:t>.</a:t>
            </a:r>
          </a:p>
          <a:p>
            <a:r>
              <a:rPr lang="en-US" dirty="0" smtClean="0"/>
              <a:t>&lt;html&gt; &lt;head&gt; &lt;/head&gt; &lt;body&gt; &lt;p </a:t>
            </a:r>
            <a:r>
              <a:rPr lang="en-US" b="1" dirty="0" smtClean="0"/>
              <a:t>style="word-spacing:5px;"</a:t>
            </a:r>
            <a:r>
              <a:rPr lang="en-US" dirty="0" smtClean="0"/>
              <a:t>&gt; This text is having space between words. &lt;/p&gt; &lt;/body&gt;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236</a:t>
            </a:fld>
            <a:endParaRPr lang="en-US"/>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Forms</a:t>
            </a:r>
            <a:br>
              <a:rPr lang="en-US" dirty="0" smtClean="0"/>
            </a:br>
            <a:endParaRPr lang="en-US" dirty="0"/>
          </a:p>
        </p:txBody>
      </p:sp>
      <p:sp>
        <p:nvSpPr>
          <p:cNvPr id="3" name="Content Placeholder 2"/>
          <p:cNvSpPr>
            <a:spLocks noGrp="1"/>
          </p:cNvSpPr>
          <p:nvPr>
            <p:ph idx="1"/>
          </p:nvPr>
        </p:nvSpPr>
        <p:spPr>
          <a:xfrm>
            <a:off x="381000" y="1524000"/>
            <a:ext cx="8153400" cy="4800600"/>
          </a:xfrm>
        </p:spPr>
        <p:txBody>
          <a:bodyPr/>
          <a:lstStyle/>
          <a:p>
            <a:r>
              <a:rPr lang="en-US" dirty="0" smtClean="0"/>
              <a:t>The example above applies to all &lt;input&gt; elements. If you only want to style a specific input type, you can use attribute selectors:</a:t>
            </a:r>
          </a:p>
          <a:p>
            <a:r>
              <a:rPr lang="en-US" dirty="0" smtClean="0"/>
              <a:t>input[type=text] - will only select text fields</a:t>
            </a:r>
          </a:p>
          <a:p>
            <a:r>
              <a:rPr lang="en-US" dirty="0" smtClean="0"/>
              <a:t>input[type=password] - will only select password fields</a:t>
            </a:r>
          </a:p>
          <a:p>
            <a:r>
              <a:rPr lang="en-US" dirty="0" smtClean="0"/>
              <a:t>input[type=number] - will only select number fields</a:t>
            </a:r>
          </a:p>
          <a:p>
            <a:r>
              <a:rPr lang="en-US" dirty="0" smtClean="0"/>
              <a:t>etc..</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237</a:t>
            </a:fld>
            <a:endParaRPr lang="en-US"/>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143000"/>
            <a:ext cx="8229600" cy="5410200"/>
          </a:xfrm>
        </p:spPr>
        <p:txBody>
          <a:bodyPr>
            <a:normAutofit fontScale="62500" lnSpcReduction="20000"/>
          </a:bodyPr>
          <a:lstStyle/>
          <a:p>
            <a:r>
              <a:rPr lang="en-US" dirty="0" smtClean="0"/>
              <a:t>&lt;!DOCTYPE html&gt;</a:t>
            </a:r>
          </a:p>
          <a:p>
            <a:r>
              <a:rPr lang="en-US" dirty="0" smtClean="0"/>
              <a:t>&lt;html&gt;</a:t>
            </a:r>
          </a:p>
          <a:p>
            <a:r>
              <a:rPr lang="en-US" dirty="0" smtClean="0"/>
              <a:t>&lt;head&gt;</a:t>
            </a:r>
          </a:p>
          <a:p>
            <a:r>
              <a:rPr lang="en-US" dirty="0" smtClean="0"/>
              <a:t>&lt;style&gt; </a:t>
            </a:r>
          </a:p>
          <a:p>
            <a:r>
              <a:rPr lang="en-US" dirty="0" smtClean="0"/>
              <a:t>input[type=text] {</a:t>
            </a:r>
          </a:p>
          <a:p>
            <a:r>
              <a:rPr lang="en-US" dirty="0" smtClean="0"/>
              <a:t>    width: 100%;</a:t>
            </a:r>
          </a:p>
          <a:p>
            <a:r>
              <a:rPr lang="en-US" dirty="0" smtClean="0"/>
              <a:t>    padding: 12px 20px;</a:t>
            </a:r>
          </a:p>
          <a:p>
            <a:r>
              <a:rPr lang="en-US" dirty="0" smtClean="0"/>
              <a:t>    margin: 8px 0;</a:t>
            </a:r>
          </a:p>
          <a:p>
            <a:r>
              <a:rPr lang="en-US" dirty="0" smtClean="0"/>
              <a:t>    box-sizing: border-box;</a:t>
            </a:r>
          </a:p>
          <a:p>
            <a:r>
              <a:rPr lang="en-US" dirty="0" smtClean="0"/>
              <a:t>}</a:t>
            </a:r>
          </a:p>
          <a:p>
            <a:r>
              <a:rPr lang="en-US" dirty="0" smtClean="0"/>
              <a:t>&lt;/style&gt;</a:t>
            </a:r>
          </a:p>
          <a:p>
            <a:r>
              <a:rPr lang="en-US" dirty="0" smtClean="0"/>
              <a:t>&lt;/head&gt;</a:t>
            </a:r>
          </a:p>
          <a:p>
            <a:r>
              <a:rPr lang="en-US" dirty="0" smtClean="0"/>
              <a:t>&lt;body&gt;</a:t>
            </a:r>
          </a:p>
          <a:p>
            <a:r>
              <a:rPr lang="en-US" dirty="0" smtClean="0"/>
              <a:t>&lt;p&gt;Padded text fields:&lt;/p&gt;</a:t>
            </a:r>
          </a:p>
          <a:p>
            <a:r>
              <a:rPr lang="en-US" dirty="0" smtClean="0"/>
              <a:t>&lt;form&gt;</a:t>
            </a:r>
          </a:p>
          <a:p>
            <a:r>
              <a:rPr lang="en-US" dirty="0" smtClean="0"/>
              <a:t>  &lt;label for="</a:t>
            </a:r>
            <a:r>
              <a:rPr lang="en-US" dirty="0" err="1" smtClean="0"/>
              <a:t>fname</a:t>
            </a:r>
            <a:r>
              <a:rPr lang="en-US" dirty="0" smtClean="0"/>
              <a:t>"&gt;First Name&lt;/label&gt;</a:t>
            </a:r>
          </a:p>
          <a:p>
            <a:r>
              <a:rPr lang="en-US" dirty="0" smtClean="0"/>
              <a:t>  &lt;input type="text" id="</a:t>
            </a:r>
            <a:r>
              <a:rPr lang="en-US" dirty="0" err="1" smtClean="0"/>
              <a:t>fname</a:t>
            </a:r>
            <a:r>
              <a:rPr lang="en-US" dirty="0" smtClean="0"/>
              <a:t>" name="</a:t>
            </a:r>
            <a:r>
              <a:rPr lang="en-US" dirty="0" err="1" smtClean="0"/>
              <a:t>fname</a:t>
            </a:r>
            <a:r>
              <a:rPr lang="en-US" dirty="0" smtClean="0"/>
              <a:t>"&gt;</a:t>
            </a:r>
          </a:p>
          <a:p>
            <a:r>
              <a:rPr lang="en-US" dirty="0" smtClean="0"/>
              <a:t>  &lt;label for="</a:t>
            </a:r>
            <a:r>
              <a:rPr lang="en-US" dirty="0" err="1" smtClean="0"/>
              <a:t>lname</a:t>
            </a:r>
            <a:r>
              <a:rPr lang="en-US" dirty="0" smtClean="0"/>
              <a:t>"&gt;Last Name&lt;/label&gt;</a:t>
            </a:r>
          </a:p>
          <a:p>
            <a:r>
              <a:rPr lang="en-US" dirty="0" smtClean="0"/>
              <a:t>  &lt;input type="text" id="</a:t>
            </a:r>
            <a:r>
              <a:rPr lang="en-US" dirty="0" err="1" smtClean="0"/>
              <a:t>lname</a:t>
            </a:r>
            <a:r>
              <a:rPr lang="en-US" dirty="0" smtClean="0"/>
              <a:t>" name="</a:t>
            </a:r>
            <a:r>
              <a:rPr lang="en-US" dirty="0" err="1" smtClean="0"/>
              <a:t>lname</a:t>
            </a:r>
            <a:r>
              <a:rPr lang="en-US" dirty="0" smtClean="0"/>
              <a:t>"&gt;</a:t>
            </a:r>
          </a:p>
          <a:p>
            <a:r>
              <a:rPr lang="en-US" dirty="0" smtClean="0"/>
              <a:t>&lt;/form&gt;</a:t>
            </a:r>
          </a:p>
          <a:p>
            <a:r>
              <a:rPr lang="en-US" dirty="0" smtClean="0"/>
              <a:t>&lt;/body&gt;</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238</a:t>
            </a:fld>
            <a:endParaRPr 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Bordered Inputs</a:t>
            </a:r>
            <a:br>
              <a:rPr lang="en-US" dirty="0" smtClean="0"/>
            </a:br>
            <a:endParaRPr lang="en-US" dirty="0"/>
          </a:p>
        </p:txBody>
      </p:sp>
      <p:sp>
        <p:nvSpPr>
          <p:cNvPr id="3" name="Content Placeholder 2"/>
          <p:cNvSpPr>
            <a:spLocks noGrp="1"/>
          </p:cNvSpPr>
          <p:nvPr>
            <p:ph idx="1"/>
          </p:nvPr>
        </p:nvSpPr>
        <p:spPr/>
        <p:txBody>
          <a:bodyPr/>
          <a:lstStyle/>
          <a:p>
            <a:r>
              <a:rPr lang="en-US" dirty="0" smtClean="0"/>
              <a:t>Use the border property to change the border size and color, and use the border-radius property to add rounded corners:</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239</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internet</a:t>
            </a:r>
            <a:endParaRPr lang="en-US" dirty="0"/>
          </a:p>
        </p:txBody>
      </p:sp>
      <p:sp>
        <p:nvSpPr>
          <p:cNvPr id="3" name="Content Placeholder 2"/>
          <p:cNvSpPr>
            <a:spLocks noGrp="1"/>
          </p:cNvSpPr>
          <p:nvPr>
            <p:ph idx="1"/>
          </p:nvPr>
        </p:nvSpPr>
        <p:spPr/>
        <p:txBody>
          <a:bodyPr>
            <a:normAutofit lnSpcReduction="10000"/>
          </a:bodyPr>
          <a:lstStyle/>
          <a:p>
            <a:pPr lvl="0">
              <a:buNone/>
            </a:pPr>
            <a:r>
              <a:rPr lang="en-US" dirty="0" smtClean="0"/>
              <a:t>1. Internet allows us to communicate with the people sitting at remote locations. There are various apps available on the wed that uses Internet as a medium for communication. One can find various social networking sites such as:</a:t>
            </a:r>
            <a:endParaRPr lang="en-US" sz="4000" dirty="0" smtClean="0"/>
          </a:p>
          <a:p>
            <a:pPr lvl="1"/>
            <a:r>
              <a:rPr lang="en-US" dirty="0" err="1" smtClean="0"/>
              <a:t>Facebook</a:t>
            </a:r>
            <a:endParaRPr lang="en-US" sz="3600" dirty="0" smtClean="0"/>
          </a:p>
          <a:p>
            <a:pPr lvl="1"/>
            <a:r>
              <a:rPr lang="en-US" dirty="0" smtClean="0"/>
              <a:t>Twitter</a:t>
            </a:r>
            <a:endParaRPr lang="en-US" sz="3600" dirty="0" smtClean="0"/>
          </a:p>
          <a:p>
            <a:pPr lvl="1"/>
            <a:r>
              <a:rPr lang="en-US" dirty="0" smtClean="0"/>
              <a:t>Yahoo</a:t>
            </a:r>
            <a:endParaRPr lang="en-US" sz="3600" dirty="0" smtClean="0"/>
          </a:p>
          <a:p>
            <a:pPr lvl="1"/>
            <a:r>
              <a:rPr lang="en-US" dirty="0" smtClean="0"/>
              <a:t>Google+</a:t>
            </a:r>
            <a:endParaRPr lang="en-US" sz="3600" dirty="0" smtClean="0"/>
          </a:p>
          <a:p>
            <a:pPr lvl="1"/>
            <a:r>
              <a:rPr lang="en-US" dirty="0" err="1" smtClean="0"/>
              <a:t>Flickr</a:t>
            </a:r>
            <a:endParaRPr lang="en-US" sz="3600" dirty="0" smtClean="0"/>
          </a:p>
          <a:p>
            <a:pPr lvl="1"/>
            <a:r>
              <a:rPr lang="en-US" dirty="0" err="1" smtClean="0"/>
              <a:t>Orkut</a:t>
            </a:r>
            <a:endParaRPr lang="en-US" sz="3600" dirty="0" smtClean="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24</a:t>
            </a:fld>
            <a:endParaRPr 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371600"/>
            <a:ext cx="8229600" cy="52578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 </a:t>
            </a:r>
          </a:p>
          <a:p>
            <a:r>
              <a:rPr lang="en-US" dirty="0" smtClean="0"/>
              <a:t>input[type=text] {</a:t>
            </a:r>
          </a:p>
          <a:p>
            <a:r>
              <a:rPr lang="en-US" dirty="0" smtClean="0"/>
              <a:t>    width: 100%;</a:t>
            </a:r>
          </a:p>
          <a:p>
            <a:r>
              <a:rPr lang="en-US" dirty="0" smtClean="0"/>
              <a:t>    padding: 12px 20px;</a:t>
            </a:r>
          </a:p>
          <a:p>
            <a:r>
              <a:rPr lang="en-US" dirty="0" smtClean="0"/>
              <a:t>    margin: 8px 0;</a:t>
            </a:r>
          </a:p>
          <a:p>
            <a:r>
              <a:rPr lang="en-US" dirty="0" smtClean="0"/>
              <a:t>    box-sizing: border-box;</a:t>
            </a:r>
          </a:p>
          <a:p>
            <a:r>
              <a:rPr lang="en-US" dirty="0" smtClean="0"/>
              <a:t>    border: 2px solid red;</a:t>
            </a:r>
          </a:p>
          <a:p>
            <a:r>
              <a:rPr lang="en-US" dirty="0" smtClean="0"/>
              <a:t>    border-radius: 4px;</a:t>
            </a:r>
          </a:p>
          <a:p>
            <a:r>
              <a:rPr lang="en-US" dirty="0" smtClean="0"/>
              <a:t>}</a:t>
            </a:r>
          </a:p>
          <a:p>
            <a:r>
              <a:rPr lang="en-US" dirty="0" smtClean="0"/>
              <a:t>&lt;/style&gt;</a:t>
            </a:r>
          </a:p>
          <a:p>
            <a:r>
              <a:rPr lang="en-US" dirty="0" smtClean="0"/>
              <a:t>&lt;/head&gt;</a:t>
            </a:r>
          </a:p>
          <a:p>
            <a:r>
              <a:rPr lang="en-US" dirty="0" smtClean="0"/>
              <a:t>&lt;body&gt;</a:t>
            </a:r>
          </a:p>
          <a:p>
            <a:r>
              <a:rPr lang="en-US" dirty="0" smtClean="0"/>
              <a:t>&lt;p&gt;Text fields with borders:&lt;/p&gt;</a:t>
            </a:r>
          </a:p>
          <a:p>
            <a:r>
              <a:rPr lang="en-US" dirty="0" smtClean="0"/>
              <a:t>&lt;form&gt;</a:t>
            </a:r>
          </a:p>
          <a:p>
            <a:r>
              <a:rPr lang="en-US" dirty="0" smtClean="0"/>
              <a:t>  &lt;label for="</a:t>
            </a:r>
            <a:r>
              <a:rPr lang="en-US" dirty="0" err="1" smtClean="0"/>
              <a:t>fname</a:t>
            </a:r>
            <a:r>
              <a:rPr lang="en-US" dirty="0" smtClean="0"/>
              <a:t>"&gt;First Name&lt;/label&gt;</a:t>
            </a:r>
          </a:p>
          <a:p>
            <a:r>
              <a:rPr lang="en-US" dirty="0" smtClean="0"/>
              <a:t>  &lt;input type="text" id="</a:t>
            </a:r>
            <a:r>
              <a:rPr lang="en-US" dirty="0" err="1" smtClean="0"/>
              <a:t>fname</a:t>
            </a:r>
            <a:r>
              <a:rPr lang="en-US" dirty="0" smtClean="0"/>
              <a:t>" name="</a:t>
            </a:r>
            <a:r>
              <a:rPr lang="en-US" dirty="0" err="1" smtClean="0"/>
              <a:t>fname</a:t>
            </a:r>
            <a:r>
              <a:rPr lang="en-US" dirty="0" smtClean="0"/>
              <a:t>"&gt;</a:t>
            </a:r>
          </a:p>
          <a:p>
            <a:r>
              <a:rPr lang="en-US" dirty="0" smtClean="0"/>
              <a:t>  &lt;label for="</a:t>
            </a:r>
            <a:r>
              <a:rPr lang="en-US" dirty="0" err="1" smtClean="0"/>
              <a:t>lname</a:t>
            </a:r>
            <a:r>
              <a:rPr lang="en-US" dirty="0" smtClean="0"/>
              <a:t>"&gt;Last Name&lt;/label&gt;</a:t>
            </a:r>
          </a:p>
          <a:p>
            <a:r>
              <a:rPr lang="en-US" dirty="0" smtClean="0"/>
              <a:t>  &lt;input type="text" id="</a:t>
            </a:r>
            <a:r>
              <a:rPr lang="en-US" dirty="0" err="1" smtClean="0"/>
              <a:t>lname</a:t>
            </a:r>
            <a:r>
              <a:rPr lang="en-US" dirty="0" smtClean="0"/>
              <a:t>" name="</a:t>
            </a:r>
            <a:r>
              <a:rPr lang="en-US" dirty="0" err="1" smtClean="0"/>
              <a:t>lname</a:t>
            </a:r>
            <a:r>
              <a:rPr lang="en-US" dirty="0" smtClean="0"/>
              <a:t>"&gt;</a:t>
            </a:r>
          </a:p>
          <a:p>
            <a:r>
              <a:rPr lang="en-US" dirty="0" smtClean="0"/>
              <a:t>&lt;/form&gt;</a:t>
            </a:r>
          </a:p>
          <a:p>
            <a:r>
              <a:rPr lang="en-US" dirty="0" smtClean="0"/>
              <a:t>&lt;/body&gt;</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240</a:t>
            </a:fld>
            <a:endParaRPr 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Colored Inputs</a:t>
            </a:r>
            <a:br>
              <a:rPr lang="en-US" dirty="0" smtClean="0"/>
            </a:br>
            <a:endParaRPr lang="en-US" dirty="0"/>
          </a:p>
        </p:txBody>
      </p:sp>
      <p:sp>
        <p:nvSpPr>
          <p:cNvPr id="3" name="Content Placeholder 2"/>
          <p:cNvSpPr>
            <a:spLocks noGrp="1"/>
          </p:cNvSpPr>
          <p:nvPr>
            <p:ph idx="1"/>
          </p:nvPr>
        </p:nvSpPr>
        <p:spPr/>
        <p:txBody>
          <a:bodyPr/>
          <a:lstStyle/>
          <a:p>
            <a:r>
              <a:rPr lang="en-US" dirty="0" smtClean="0"/>
              <a:t>Use the background-color property to add a background color to the input, and the color property to change the text color:</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241</a:t>
            </a:fld>
            <a:endParaRPr 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066800"/>
            <a:ext cx="8229600" cy="54864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 </a:t>
            </a:r>
          </a:p>
          <a:p>
            <a:r>
              <a:rPr lang="en-US" dirty="0" smtClean="0"/>
              <a:t>input[type=text] {</a:t>
            </a:r>
          </a:p>
          <a:p>
            <a:r>
              <a:rPr lang="en-US" dirty="0" smtClean="0"/>
              <a:t>    width: 100%;</a:t>
            </a:r>
          </a:p>
          <a:p>
            <a:r>
              <a:rPr lang="en-US" dirty="0" smtClean="0"/>
              <a:t>    padding: 12px 20px;</a:t>
            </a:r>
          </a:p>
          <a:p>
            <a:r>
              <a:rPr lang="en-US" dirty="0" smtClean="0"/>
              <a:t>    margin: 8px 0;</a:t>
            </a:r>
          </a:p>
          <a:p>
            <a:r>
              <a:rPr lang="en-US" dirty="0" smtClean="0"/>
              <a:t>    box-sizing: border-box;</a:t>
            </a:r>
          </a:p>
          <a:p>
            <a:r>
              <a:rPr lang="en-US" dirty="0" smtClean="0"/>
              <a:t>    border: none;</a:t>
            </a:r>
          </a:p>
          <a:p>
            <a:r>
              <a:rPr lang="en-US" dirty="0" smtClean="0"/>
              <a:t>    background-color: #3CBC8D;</a:t>
            </a:r>
          </a:p>
          <a:p>
            <a:r>
              <a:rPr lang="en-US" dirty="0" smtClean="0"/>
              <a:t>    color: white;</a:t>
            </a:r>
          </a:p>
          <a:p>
            <a:r>
              <a:rPr lang="en-US" dirty="0" smtClean="0"/>
              <a:t>}</a:t>
            </a:r>
          </a:p>
          <a:p>
            <a:r>
              <a:rPr lang="en-US" dirty="0" smtClean="0"/>
              <a:t>&lt;/style&gt;</a:t>
            </a:r>
          </a:p>
          <a:p>
            <a:r>
              <a:rPr lang="en-US" dirty="0" smtClean="0"/>
              <a:t>&lt;/head&gt;</a:t>
            </a:r>
          </a:p>
          <a:p>
            <a:r>
              <a:rPr lang="en-US" dirty="0" smtClean="0"/>
              <a:t>&lt;body&gt;</a:t>
            </a:r>
          </a:p>
          <a:p>
            <a:r>
              <a:rPr lang="en-US" dirty="0" smtClean="0"/>
              <a:t>&lt;p&gt;Colored text fields:&lt;/p&gt;</a:t>
            </a:r>
          </a:p>
          <a:p>
            <a:r>
              <a:rPr lang="en-US" dirty="0" smtClean="0"/>
              <a:t>&lt;form&gt;</a:t>
            </a:r>
          </a:p>
          <a:p>
            <a:r>
              <a:rPr lang="en-US" dirty="0" smtClean="0"/>
              <a:t>  &lt;label for="</a:t>
            </a:r>
            <a:r>
              <a:rPr lang="en-US" dirty="0" err="1" smtClean="0"/>
              <a:t>fname</a:t>
            </a:r>
            <a:r>
              <a:rPr lang="en-US" dirty="0" smtClean="0"/>
              <a:t>"&gt;First Name&lt;/label&gt;</a:t>
            </a:r>
          </a:p>
          <a:p>
            <a:r>
              <a:rPr lang="en-US" dirty="0" smtClean="0"/>
              <a:t>  &lt;input type="text" id="</a:t>
            </a:r>
            <a:r>
              <a:rPr lang="en-US" dirty="0" err="1" smtClean="0"/>
              <a:t>fname</a:t>
            </a:r>
            <a:r>
              <a:rPr lang="en-US" dirty="0" smtClean="0"/>
              <a:t>" name="</a:t>
            </a:r>
            <a:r>
              <a:rPr lang="en-US" dirty="0" err="1" smtClean="0"/>
              <a:t>fname</a:t>
            </a:r>
            <a:r>
              <a:rPr lang="en-US" dirty="0" smtClean="0"/>
              <a:t>" value="John"&gt;</a:t>
            </a:r>
          </a:p>
          <a:p>
            <a:r>
              <a:rPr lang="en-US" dirty="0" smtClean="0"/>
              <a:t>  &lt;label for="</a:t>
            </a:r>
            <a:r>
              <a:rPr lang="en-US" dirty="0" err="1" smtClean="0"/>
              <a:t>lname</a:t>
            </a:r>
            <a:r>
              <a:rPr lang="en-US" dirty="0" smtClean="0"/>
              <a:t>"&gt;Last Name&lt;/label&gt;</a:t>
            </a:r>
          </a:p>
          <a:p>
            <a:r>
              <a:rPr lang="en-US" dirty="0" smtClean="0"/>
              <a:t>  &lt;input type="text" id="</a:t>
            </a:r>
            <a:r>
              <a:rPr lang="en-US" dirty="0" err="1" smtClean="0"/>
              <a:t>lname</a:t>
            </a:r>
            <a:r>
              <a:rPr lang="en-US" dirty="0" smtClean="0"/>
              <a:t>" name="</a:t>
            </a:r>
            <a:r>
              <a:rPr lang="en-US" dirty="0" err="1" smtClean="0"/>
              <a:t>lname</a:t>
            </a:r>
            <a:r>
              <a:rPr lang="en-US" dirty="0" smtClean="0"/>
              <a:t>" value="Doe"&gt;</a:t>
            </a:r>
          </a:p>
          <a:p>
            <a:r>
              <a:rPr lang="en-US" dirty="0" smtClean="0"/>
              <a:t>&lt;/form&gt;</a:t>
            </a:r>
          </a:p>
          <a:p>
            <a:r>
              <a:rPr lang="en-US" dirty="0" smtClean="0"/>
              <a:t>&lt;/body&gt;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242</a:t>
            </a:fld>
            <a:endParaRPr 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Input with icon/image</a:t>
            </a:r>
            <a:br>
              <a:rPr lang="en-US" dirty="0" smtClean="0"/>
            </a:br>
            <a:endParaRPr lang="en-US" dirty="0"/>
          </a:p>
        </p:txBody>
      </p:sp>
      <p:sp>
        <p:nvSpPr>
          <p:cNvPr id="3" name="Content Placeholder 2"/>
          <p:cNvSpPr>
            <a:spLocks noGrp="1"/>
          </p:cNvSpPr>
          <p:nvPr>
            <p:ph idx="1"/>
          </p:nvPr>
        </p:nvSpPr>
        <p:spPr/>
        <p:txBody>
          <a:bodyPr/>
          <a:lstStyle/>
          <a:p>
            <a:r>
              <a:rPr lang="en-US" dirty="0" smtClean="0"/>
              <a:t>If you want an icon inside the input, use the background-image property and position it with the background-position property. Also notice that we add a large left padding to reserve the space of the icon:</a:t>
            </a:r>
          </a:p>
          <a:p>
            <a:r>
              <a:rPr lang="en-US" dirty="0" smtClean="0"/>
              <a:t/>
            </a:r>
            <a:br>
              <a:rPr lang="en-US" dirty="0" smtClean="0"/>
            </a:b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243</a:t>
            </a:fld>
            <a:endParaRPr 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990600"/>
            <a:ext cx="8229600" cy="5562600"/>
          </a:xfrm>
        </p:spPr>
        <p:txBody>
          <a:bodyPr>
            <a:normAutofit fontScale="55000" lnSpcReduction="20000"/>
          </a:bodyPr>
          <a:lstStyle/>
          <a:p>
            <a:r>
              <a:rPr lang="en-US" dirty="0" smtClean="0"/>
              <a:t>&lt;!DOCTYPE html&gt;</a:t>
            </a:r>
          </a:p>
          <a:p>
            <a:r>
              <a:rPr lang="en-US" dirty="0" smtClean="0"/>
              <a:t>&lt;html&gt;</a:t>
            </a:r>
          </a:p>
          <a:p>
            <a:r>
              <a:rPr lang="en-US" dirty="0" smtClean="0"/>
              <a:t>&lt;head&gt;</a:t>
            </a:r>
          </a:p>
          <a:p>
            <a:r>
              <a:rPr lang="en-US" dirty="0" smtClean="0"/>
              <a:t>&lt;style&gt; </a:t>
            </a:r>
          </a:p>
          <a:p>
            <a:r>
              <a:rPr lang="en-US" dirty="0" smtClean="0"/>
              <a:t>input[type=text] {</a:t>
            </a:r>
          </a:p>
          <a:p>
            <a:r>
              <a:rPr lang="en-US" dirty="0" smtClean="0"/>
              <a:t>    width: 100%;</a:t>
            </a:r>
          </a:p>
          <a:p>
            <a:r>
              <a:rPr lang="en-US" dirty="0" smtClean="0"/>
              <a:t>    box-sizing: border-box;</a:t>
            </a:r>
          </a:p>
          <a:p>
            <a:r>
              <a:rPr lang="en-US" dirty="0" smtClean="0"/>
              <a:t>    border: 2px solid #</a:t>
            </a:r>
            <a:r>
              <a:rPr lang="en-US" dirty="0" err="1" smtClean="0"/>
              <a:t>ccc</a:t>
            </a:r>
            <a:r>
              <a:rPr lang="en-US" dirty="0" smtClean="0"/>
              <a:t>;</a:t>
            </a:r>
          </a:p>
          <a:p>
            <a:r>
              <a:rPr lang="en-US" dirty="0" smtClean="0"/>
              <a:t>    border-radius: 4px;</a:t>
            </a:r>
          </a:p>
          <a:p>
            <a:r>
              <a:rPr lang="en-US" dirty="0" smtClean="0"/>
              <a:t>    font-size: 16px;</a:t>
            </a:r>
          </a:p>
          <a:p>
            <a:r>
              <a:rPr lang="en-US" dirty="0" smtClean="0"/>
              <a:t>    background-color: white;</a:t>
            </a:r>
          </a:p>
          <a:p>
            <a:r>
              <a:rPr lang="en-US" dirty="0" smtClean="0"/>
              <a:t>    background-image: </a:t>
            </a:r>
            <a:r>
              <a:rPr lang="en-US" dirty="0" err="1" smtClean="0"/>
              <a:t>url</a:t>
            </a:r>
            <a:r>
              <a:rPr lang="en-US" dirty="0" smtClean="0"/>
              <a:t>('searchicon.png');</a:t>
            </a:r>
          </a:p>
          <a:p>
            <a:r>
              <a:rPr lang="en-US" dirty="0" smtClean="0"/>
              <a:t>    background-position: 10px </a:t>
            </a:r>
            <a:r>
              <a:rPr lang="en-US" dirty="0" err="1" smtClean="0"/>
              <a:t>10px</a:t>
            </a:r>
            <a:r>
              <a:rPr lang="en-US" dirty="0" smtClean="0"/>
              <a:t>; </a:t>
            </a:r>
          </a:p>
          <a:p>
            <a:r>
              <a:rPr lang="en-US" dirty="0" smtClean="0"/>
              <a:t>    background-repeat: no-repeat;</a:t>
            </a:r>
          </a:p>
          <a:p>
            <a:r>
              <a:rPr lang="en-US" dirty="0" smtClean="0"/>
              <a:t>    padding: 12px 20px 12px 40px;</a:t>
            </a:r>
          </a:p>
          <a:p>
            <a:r>
              <a:rPr lang="en-US" dirty="0" smtClean="0"/>
              <a:t>}</a:t>
            </a:r>
          </a:p>
          <a:p>
            <a:r>
              <a:rPr lang="en-US" dirty="0" smtClean="0"/>
              <a:t>&lt;/style&gt;</a:t>
            </a:r>
          </a:p>
          <a:p>
            <a:r>
              <a:rPr lang="en-US" dirty="0" smtClean="0"/>
              <a:t>&lt;/head&gt;</a:t>
            </a:r>
          </a:p>
          <a:p>
            <a:r>
              <a:rPr lang="en-US" dirty="0" smtClean="0"/>
              <a:t>&lt;body&gt;</a:t>
            </a:r>
          </a:p>
          <a:p>
            <a:r>
              <a:rPr lang="en-US" dirty="0" smtClean="0"/>
              <a:t>&lt;p&gt;Input with icon:&lt;/p&gt;</a:t>
            </a:r>
          </a:p>
          <a:p>
            <a:r>
              <a:rPr lang="en-US" dirty="0" smtClean="0"/>
              <a:t>&lt;form&gt;</a:t>
            </a:r>
          </a:p>
          <a:p>
            <a:r>
              <a:rPr lang="en-US" dirty="0" smtClean="0"/>
              <a:t>  &lt;input type="text" name="search" placeholder="Search.."&gt;</a:t>
            </a:r>
          </a:p>
          <a:p>
            <a:r>
              <a:rPr lang="en-US" dirty="0" smtClean="0"/>
              <a:t>&lt;/form&gt;</a:t>
            </a:r>
          </a:p>
          <a:p>
            <a:r>
              <a:rPr lang="en-US" dirty="0" smtClean="0"/>
              <a:t>&lt;/body&gt;</a:t>
            </a:r>
          </a:p>
          <a:p>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244</a:t>
            </a:fld>
            <a:endParaRPr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border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Example</a:t>
            </a:r>
          </a:p>
          <a:p>
            <a:pPr>
              <a:buNone/>
            </a:pPr>
            <a:r>
              <a:rPr lang="en-US" dirty="0" smtClean="0"/>
              <a:t>&lt;!DOCTYPE html&gt;</a:t>
            </a:r>
          </a:p>
          <a:p>
            <a:pPr>
              <a:buNone/>
            </a:pPr>
            <a:r>
              <a:rPr lang="en-US" dirty="0" smtClean="0"/>
              <a:t>&lt;html&gt;</a:t>
            </a:r>
          </a:p>
          <a:p>
            <a:pPr>
              <a:buNone/>
            </a:pPr>
            <a:r>
              <a:rPr lang="en-US" dirty="0" smtClean="0"/>
              <a:t>&lt;style&gt;</a:t>
            </a:r>
          </a:p>
          <a:p>
            <a:pPr>
              <a:buNone/>
            </a:pPr>
            <a:r>
              <a:rPr lang="en-US" dirty="0" smtClean="0"/>
              <a:t>p {</a:t>
            </a:r>
          </a:p>
          <a:p>
            <a:pPr>
              <a:buNone/>
            </a:pPr>
            <a:r>
              <a:rPr lang="en-US" dirty="0" smtClean="0"/>
              <a:t>    border-style: solid;</a:t>
            </a:r>
          </a:p>
          <a:p>
            <a:pPr>
              <a:buNone/>
            </a:pPr>
            <a:r>
              <a:rPr lang="en-US" dirty="0" smtClean="0"/>
              <a:t>}</a:t>
            </a:r>
          </a:p>
          <a:p>
            <a:pPr>
              <a:buNone/>
            </a:pPr>
            <a:r>
              <a:rPr lang="en-US" dirty="0" smtClean="0"/>
              <a:t>&lt;/style&gt;</a:t>
            </a:r>
          </a:p>
          <a:p>
            <a:pPr>
              <a:buNone/>
            </a:pPr>
            <a:r>
              <a:rPr lang="en-US" dirty="0" smtClean="0"/>
              <a:t>&lt;body&gt;</a:t>
            </a:r>
          </a:p>
          <a:p>
            <a:pPr>
              <a:buNone/>
            </a:pPr>
            <a:r>
              <a:rPr lang="en-US" dirty="0" smtClean="0"/>
              <a:t>&lt;p&gt; The "border-bottom-width" property does not work if it is used alone. Use the "border-style" property to set the borders first.&lt;/p&gt;</a:t>
            </a:r>
          </a:p>
          <a:p>
            <a:pPr>
              <a:buNone/>
            </a:pPr>
            <a:r>
              <a:rPr lang="en-US" dirty="0" smtClean="0"/>
              <a:t>&lt;/body&gt;</a:t>
            </a:r>
          </a:p>
          <a:p>
            <a:pPr>
              <a:buNone/>
            </a:pPr>
            <a:r>
              <a:rPr lang="en-US" dirty="0" smtClean="0"/>
              <a:t>&lt;/html&gt;</a:t>
            </a:r>
          </a:p>
          <a:p>
            <a:pPr>
              <a:buNone/>
            </a:pP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245</a:t>
            </a:fld>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&lt;!DOCTYPE html&gt;</a:t>
            </a:r>
          </a:p>
          <a:p>
            <a:r>
              <a:rPr lang="en-US" dirty="0" smtClean="0"/>
              <a:t>&lt;html&gt;</a:t>
            </a:r>
          </a:p>
          <a:p>
            <a:r>
              <a:rPr lang="en-US" dirty="0" smtClean="0"/>
              <a:t>&lt;style&gt;</a:t>
            </a:r>
          </a:p>
          <a:p>
            <a:r>
              <a:rPr lang="en-US" dirty="0" smtClean="0"/>
              <a:t>p {</a:t>
            </a:r>
          </a:p>
          <a:p>
            <a:r>
              <a:rPr lang="en-US" dirty="0" smtClean="0"/>
              <a:t>    border-style: solid;</a:t>
            </a:r>
          </a:p>
          <a:p>
            <a:r>
              <a:rPr lang="en-US" dirty="0" smtClean="0"/>
              <a:t>	border-</a:t>
            </a:r>
            <a:r>
              <a:rPr lang="en-US" dirty="0" err="1" smtClean="0"/>
              <a:t>color:red</a:t>
            </a:r>
            <a:r>
              <a:rPr lang="en-US" dirty="0" smtClean="0"/>
              <a:t>;</a:t>
            </a:r>
          </a:p>
          <a:p>
            <a:r>
              <a:rPr lang="en-US" dirty="0" smtClean="0"/>
              <a:t>}</a:t>
            </a:r>
          </a:p>
          <a:p>
            <a:r>
              <a:rPr lang="en-US" dirty="0" smtClean="0"/>
              <a:t>&lt;/style&gt;</a:t>
            </a:r>
          </a:p>
          <a:p>
            <a:r>
              <a:rPr lang="en-US" dirty="0" smtClean="0"/>
              <a:t>&lt;body&gt;</a:t>
            </a:r>
          </a:p>
          <a:p>
            <a:r>
              <a:rPr lang="en-US" dirty="0" smtClean="0"/>
              <a:t>&lt;p&gt; The "border-bottom-width" property does not work if it is used alone. Use the "border-style" property to set the borders first.&lt;/p&gt;</a:t>
            </a:r>
          </a:p>
          <a:p>
            <a:r>
              <a:rPr lang="en-US" dirty="0" smtClean="0"/>
              <a:t>&lt;/body&gt;</a:t>
            </a:r>
          </a:p>
          <a:p>
            <a:r>
              <a:rPr lang="en-US" dirty="0" smtClean="0"/>
              <a:t>&lt;/html&gt;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246</a:t>
            </a:fld>
            <a:endParaRPr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font size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example</a:t>
            </a:r>
          </a:p>
          <a:p>
            <a:pPr>
              <a:buNone/>
            </a:pPr>
            <a:r>
              <a:rPr lang="en-US" dirty="0" smtClean="0"/>
              <a:t>&lt;html&gt;</a:t>
            </a:r>
          </a:p>
          <a:p>
            <a:pPr>
              <a:buNone/>
            </a:pPr>
            <a:r>
              <a:rPr lang="en-US" dirty="0" smtClean="0"/>
              <a:t>&lt;style&gt;</a:t>
            </a:r>
          </a:p>
          <a:p>
            <a:pPr>
              <a:buNone/>
            </a:pPr>
            <a:r>
              <a:rPr lang="en-US" dirty="0" smtClean="0"/>
              <a:t>h1 {   font-size:25;}</a:t>
            </a:r>
          </a:p>
          <a:p>
            <a:pPr>
              <a:buNone/>
            </a:pPr>
            <a:r>
              <a:rPr lang="en-US" dirty="0" smtClean="0"/>
              <a:t>h2 { font-size:20;}</a:t>
            </a:r>
          </a:p>
          <a:p>
            <a:pPr>
              <a:buNone/>
            </a:pPr>
            <a:r>
              <a:rPr lang="en-US" dirty="0" smtClean="0"/>
              <a:t>p {   font-size:100;}</a:t>
            </a:r>
          </a:p>
          <a:p>
            <a:pPr>
              <a:buNone/>
            </a:pPr>
            <a:r>
              <a:rPr lang="en-US" dirty="0" smtClean="0"/>
              <a:t>&lt;/style&gt;</a:t>
            </a:r>
          </a:p>
          <a:p>
            <a:pPr>
              <a:buNone/>
            </a:pPr>
            <a:r>
              <a:rPr lang="en-US" dirty="0" smtClean="0"/>
              <a:t>&lt;body&gt;</a:t>
            </a:r>
          </a:p>
          <a:p>
            <a:pPr>
              <a:buNone/>
            </a:pPr>
            <a:r>
              <a:rPr lang="en-US" dirty="0" smtClean="0"/>
              <a:t>&lt;h1&gt;This is heading 1&lt;/h1&gt;</a:t>
            </a:r>
          </a:p>
          <a:p>
            <a:pPr>
              <a:buNone/>
            </a:pPr>
            <a:r>
              <a:rPr lang="en-US" dirty="0" smtClean="0"/>
              <a:t>&lt;h2&gt;This is heading 2&lt;/h2&gt;</a:t>
            </a:r>
          </a:p>
          <a:p>
            <a:pPr>
              <a:buNone/>
            </a:pPr>
            <a:r>
              <a:rPr lang="en-US" dirty="0" smtClean="0"/>
              <a:t>&lt;p&gt;This is a paragraph.&lt;/p&gt;</a:t>
            </a:r>
          </a:p>
          <a:p>
            <a:pPr>
              <a:buNone/>
            </a:pPr>
            <a:r>
              <a:rPr lang="en-US" dirty="0" smtClean="0"/>
              <a:t>&lt;/body&gt;</a:t>
            </a:r>
          </a:p>
          <a:p>
            <a:pPr>
              <a:buNone/>
            </a:pPr>
            <a:r>
              <a:rPr lang="en-US"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247</a:t>
            </a:fld>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Tables</a:t>
            </a:r>
            <a:br>
              <a:rPr lang="en-US" dirty="0" smtClean="0"/>
            </a:br>
            <a:endParaRPr lang="en-US" dirty="0"/>
          </a:p>
        </p:txBody>
      </p:sp>
      <p:sp>
        <p:nvSpPr>
          <p:cNvPr id="3" name="Content Placeholder 2"/>
          <p:cNvSpPr>
            <a:spLocks noGrp="1"/>
          </p:cNvSpPr>
          <p:nvPr>
            <p:ph idx="1"/>
          </p:nvPr>
        </p:nvSpPr>
        <p:spPr>
          <a:xfrm>
            <a:off x="457200" y="1219200"/>
            <a:ext cx="8229600" cy="5257800"/>
          </a:xfrm>
        </p:spPr>
        <p:txBody>
          <a:bodyPr>
            <a:normAutofit fontScale="55000" lnSpcReduction="20000"/>
          </a:bodyPr>
          <a:lstStyle/>
          <a:p>
            <a:r>
              <a:rPr lang="en-US" dirty="0" smtClean="0"/>
              <a:t>Table Borders</a:t>
            </a:r>
          </a:p>
          <a:p>
            <a:r>
              <a:rPr lang="en-US" dirty="0" smtClean="0"/>
              <a:t>To specify table borders in CSS, use the border property.</a:t>
            </a:r>
          </a:p>
          <a:p>
            <a:r>
              <a:rPr lang="en-US" dirty="0" smtClean="0"/>
              <a:t>Example</a:t>
            </a:r>
          </a:p>
          <a:p>
            <a:r>
              <a:rPr lang="en-US" dirty="0" smtClean="0"/>
              <a:t>&lt;html&gt;</a:t>
            </a:r>
          </a:p>
          <a:p>
            <a:r>
              <a:rPr lang="en-US" dirty="0" smtClean="0"/>
              <a:t>&lt;head&gt;</a:t>
            </a:r>
          </a:p>
          <a:p>
            <a:r>
              <a:rPr lang="en-US" dirty="0" smtClean="0"/>
              <a:t>&lt;style&gt;</a:t>
            </a:r>
          </a:p>
          <a:p>
            <a:r>
              <a:rPr lang="en-US" dirty="0" smtClean="0"/>
              <a:t>table {</a:t>
            </a:r>
          </a:p>
          <a:p>
            <a:r>
              <a:rPr lang="en-US" dirty="0" smtClean="0"/>
              <a:t>    border-collapse: collapse;</a:t>
            </a:r>
          </a:p>
          <a:p>
            <a:r>
              <a:rPr lang="en-US" dirty="0" smtClean="0"/>
              <a:t>    width: 100%;</a:t>
            </a:r>
          </a:p>
          <a:p>
            <a:r>
              <a:rPr lang="en-US" dirty="0" smtClean="0"/>
              <a:t>}</a:t>
            </a:r>
          </a:p>
          <a:p>
            <a:r>
              <a:rPr lang="en-US" dirty="0" err="1" smtClean="0"/>
              <a:t>th</a:t>
            </a:r>
            <a:r>
              <a:rPr lang="en-US" dirty="0" smtClean="0"/>
              <a:t>, td {</a:t>
            </a:r>
          </a:p>
          <a:p>
            <a:r>
              <a:rPr lang="en-US" dirty="0" smtClean="0"/>
              <a:t>    text-align: left;</a:t>
            </a:r>
          </a:p>
          <a:p>
            <a:r>
              <a:rPr lang="en-US" dirty="0" smtClean="0"/>
              <a:t>    padding: 8px;</a:t>
            </a:r>
          </a:p>
          <a:p>
            <a:r>
              <a:rPr lang="en-US" dirty="0" smtClean="0"/>
              <a:t>}</a:t>
            </a:r>
          </a:p>
          <a:p>
            <a:r>
              <a:rPr lang="en-US" dirty="0" err="1" smtClean="0"/>
              <a:t>tr:nth</a:t>
            </a:r>
            <a:r>
              <a:rPr lang="en-US" dirty="0" smtClean="0"/>
              <a:t>-child(even){background-color: #f2f2f2}</a:t>
            </a:r>
          </a:p>
          <a:p>
            <a:endParaRPr lang="en-US" dirty="0" smtClean="0"/>
          </a:p>
          <a:p>
            <a:r>
              <a:rPr lang="en-US" dirty="0" err="1" smtClean="0"/>
              <a:t>th</a:t>
            </a:r>
            <a:r>
              <a:rPr lang="en-US" dirty="0" smtClean="0"/>
              <a:t> {</a:t>
            </a:r>
          </a:p>
          <a:p>
            <a:r>
              <a:rPr lang="en-US" dirty="0" smtClean="0"/>
              <a:t>    background-color: #4CAF50;</a:t>
            </a:r>
          </a:p>
          <a:p>
            <a:r>
              <a:rPr lang="en-US" dirty="0" smtClean="0"/>
              <a:t>    color: white;</a:t>
            </a:r>
          </a:p>
          <a:p>
            <a:r>
              <a:rPr lang="en-US" dirty="0" smtClean="0"/>
              <a:t>}</a:t>
            </a:r>
          </a:p>
          <a:p>
            <a:r>
              <a:rPr lang="en-US" dirty="0" smtClean="0"/>
              <a:t>&lt;/style&gt;</a:t>
            </a:r>
          </a:p>
          <a:p>
            <a:r>
              <a:rPr lang="en-US" dirty="0" smtClean="0"/>
              <a:t>&lt;/head&gt;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248</a:t>
            </a:fld>
            <a:endParaRPr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457200" y="1447800"/>
            <a:ext cx="8229600" cy="4876800"/>
          </a:xfrm>
        </p:spPr>
        <p:txBody>
          <a:bodyPr>
            <a:normAutofit fontScale="47500" lnSpcReduction="20000"/>
          </a:bodyPr>
          <a:lstStyle/>
          <a:p>
            <a:endParaRPr lang="en-US" dirty="0" smtClean="0"/>
          </a:p>
          <a:p>
            <a:r>
              <a:rPr lang="en-US" sz="3400" dirty="0" smtClean="0"/>
              <a:t>&lt;body&gt;</a:t>
            </a:r>
          </a:p>
          <a:p>
            <a:r>
              <a:rPr lang="en-US" sz="3400" dirty="0" smtClean="0"/>
              <a:t>&lt;h2&gt;Colored Table Header&lt;/h2&gt;</a:t>
            </a:r>
          </a:p>
          <a:p>
            <a:r>
              <a:rPr lang="en-US" sz="3400" dirty="0" smtClean="0"/>
              <a:t>&lt;table&gt;</a:t>
            </a:r>
          </a:p>
          <a:p>
            <a:r>
              <a:rPr lang="en-US" sz="3400" dirty="0" smtClean="0"/>
              <a:t>  &lt;</a:t>
            </a:r>
            <a:r>
              <a:rPr lang="en-US" sz="3400" dirty="0" err="1" smtClean="0"/>
              <a:t>tr</a:t>
            </a:r>
            <a:r>
              <a:rPr lang="en-US" sz="3400" dirty="0" smtClean="0"/>
              <a:t>&gt;</a:t>
            </a:r>
          </a:p>
          <a:p>
            <a:r>
              <a:rPr lang="en-US" sz="3400" dirty="0" smtClean="0"/>
              <a:t>    &lt;</a:t>
            </a:r>
            <a:r>
              <a:rPr lang="en-US" sz="3400" dirty="0" err="1" smtClean="0"/>
              <a:t>th</a:t>
            </a:r>
            <a:r>
              <a:rPr lang="en-US" sz="3400" dirty="0" smtClean="0"/>
              <a:t>&gt;</a:t>
            </a:r>
            <a:r>
              <a:rPr lang="en-US" sz="3400" dirty="0" err="1" smtClean="0"/>
              <a:t>Firstname</a:t>
            </a:r>
            <a:r>
              <a:rPr lang="en-US" sz="3400" dirty="0" smtClean="0"/>
              <a:t>&lt;/</a:t>
            </a:r>
            <a:r>
              <a:rPr lang="en-US" sz="3400" dirty="0" err="1" smtClean="0"/>
              <a:t>th</a:t>
            </a:r>
            <a:r>
              <a:rPr lang="en-US" sz="3400" dirty="0" smtClean="0"/>
              <a:t>&gt;</a:t>
            </a:r>
          </a:p>
          <a:p>
            <a:r>
              <a:rPr lang="en-US" sz="3400" dirty="0" smtClean="0"/>
              <a:t>    &lt;</a:t>
            </a:r>
            <a:r>
              <a:rPr lang="en-US" sz="3400" dirty="0" err="1" smtClean="0"/>
              <a:t>th</a:t>
            </a:r>
            <a:r>
              <a:rPr lang="en-US" sz="3400" dirty="0" smtClean="0"/>
              <a:t>&gt;</a:t>
            </a:r>
            <a:r>
              <a:rPr lang="en-US" sz="3400" dirty="0" err="1" smtClean="0"/>
              <a:t>Lastname</a:t>
            </a:r>
            <a:r>
              <a:rPr lang="en-US" sz="3400" dirty="0" smtClean="0"/>
              <a:t>&lt;/</a:t>
            </a:r>
            <a:r>
              <a:rPr lang="en-US" sz="3400" dirty="0" err="1" smtClean="0"/>
              <a:t>th</a:t>
            </a:r>
            <a:r>
              <a:rPr lang="en-US" sz="3400" dirty="0" smtClean="0"/>
              <a:t>&gt;</a:t>
            </a:r>
          </a:p>
          <a:p>
            <a:r>
              <a:rPr lang="en-US" sz="3400" dirty="0" smtClean="0"/>
              <a:t>    &lt;</a:t>
            </a:r>
            <a:r>
              <a:rPr lang="en-US" sz="3400" dirty="0" err="1" smtClean="0"/>
              <a:t>th</a:t>
            </a:r>
            <a:r>
              <a:rPr lang="en-US" sz="3400" dirty="0" smtClean="0"/>
              <a:t>&gt;Savings&lt;/</a:t>
            </a:r>
            <a:r>
              <a:rPr lang="en-US" sz="3400" dirty="0" err="1" smtClean="0"/>
              <a:t>th</a:t>
            </a:r>
            <a:r>
              <a:rPr lang="en-US" sz="3400" dirty="0" smtClean="0"/>
              <a:t>&gt;</a:t>
            </a:r>
          </a:p>
          <a:p>
            <a:r>
              <a:rPr lang="en-US" sz="3400" dirty="0" smtClean="0"/>
              <a:t>  &lt;/</a:t>
            </a:r>
            <a:r>
              <a:rPr lang="en-US" sz="3400" dirty="0" err="1" smtClean="0"/>
              <a:t>tr</a:t>
            </a:r>
            <a:r>
              <a:rPr lang="en-US" sz="3400" dirty="0" smtClean="0"/>
              <a:t>&gt;</a:t>
            </a:r>
          </a:p>
          <a:p>
            <a:r>
              <a:rPr lang="en-US" sz="3400" dirty="0" smtClean="0"/>
              <a:t>  &lt;</a:t>
            </a:r>
            <a:r>
              <a:rPr lang="en-US" sz="3400" dirty="0" err="1" smtClean="0"/>
              <a:t>tr</a:t>
            </a:r>
            <a:r>
              <a:rPr lang="en-US" sz="3400" dirty="0" smtClean="0"/>
              <a:t>&gt;</a:t>
            </a:r>
          </a:p>
          <a:p>
            <a:r>
              <a:rPr lang="en-US" sz="3400" dirty="0" smtClean="0"/>
              <a:t>    &lt;td&gt;Peter&lt;/td&gt;</a:t>
            </a:r>
          </a:p>
          <a:p>
            <a:r>
              <a:rPr lang="en-US" sz="3400" dirty="0" smtClean="0"/>
              <a:t>    &lt;td&gt;Griffin&lt;/td&gt;</a:t>
            </a:r>
          </a:p>
          <a:p>
            <a:r>
              <a:rPr lang="en-US" sz="3400" dirty="0" smtClean="0"/>
              <a:t>    &lt;td&gt;$100&lt;/td&gt;</a:t>
            </a:r>
          </a:p>
          <a:p>
            <a:r>
              <a:rPr lang="en-US" sz="3400" dirty="0" smtClean="0"/>
              <a:t>  &lt;/</a:t>
            </a:r>
            <a:r>
              <a:rPr lang="en-US" sz="3400" dirty="0" err="1" smtClean="0"/>
              <a:t>tr</a:t>
            </a:r>
            <a:r>
              <a:rPr lang="en-US" sz="3400" dirty="0" smtClean="0"/>
              <a:t>&gt;</a:t>
            </a:r>
          </a:p>
          <a:p>
            <a:r>
              <a:rPr lang="en-US" sz="3400" dirty="0" smtClean="0"/>
              <a:t>  &lt;</a:t>
            </a:r>
            <a:r>
              <a:rPr lang="en-US" sz="3400" dirty="0" err="1" smtClean="0"/>
              <a:t>tr</a:t>
            </a:r>
            <a:r>
              <a:rPr lang="en-US" sz="3400" dirty="0" smtClean="0"/>
              <a:t>&gt;</a:t>
            </a:r>
          </a:p>
          <a:p>
            <a:r>
              <a:rPr lang="en-US" sz="3400" dirty="0" smtClean="0"/>
              <a:t>    &lt;td&gt;Lois&lt;/td&gt;</a:t>
            </a:r>
          </a:p>
          <a:p>
            <a:r>
              <a:rPr lang="en-US" sz="3400" dirty="0" smtClean="0"/>
              <a:t>    &lt;td&gt;Griffin&lt;/td&gt;</a:t>
            </a:r>
          </a:p>
          <a:p>
            <a:r>
              <a:rPr lang="en-US" sz="3400" dirty="0" smtClean="0"/>
              <a:t>    &lt;td&gt;$150&lt;/td&gt;</a:t>
            </a:r>
          </a:p>
          <a:p>
            <a:r>
              <a:rPr lang="en-US" sz="3400" dirty="0" smtClean="0"/>
              <a:t>  &lt;/</a:t>
            </a:r>
            <a:r>
              <a:rPr lang="en-US" sz="3400" dirty="0" err="1" smtClean="0"/>
              <a:t>tr</a:t>
            </a:r>
            <a:r>
              <a:rPr lang="en-US" sz="3400" dirty="0" smtClean="0"/>
              <a:t>&gt;</a:t>
            </a:r>
          </a:p>
        </p:txBody>
      </p:sp>
      <p:sp>
        <p:nvSpPr>
          <p:cNvPr id="5" name="Slide Number Placeholder 4"/>
          <p:cNvSpPr>
            <a:spLocks noGrp="1"/>
          </p:cNvSpPr>
          <p:nvPr>
            <p:ph type="sldNum" sz="quarter" idx="12"/>
          </p:nvPr>
        </p:nvSpPr>
        <p:spPr/>
        <p:txBody>
          <a:bodyPr/>
          <a:lstStyle/>
          <a:p>
            <a:fld id="{5733D55F-27A2-4B66-8A39-D403DDCF0D95}" type="slidenum">
              <a:rPr lang="en-US" smtClean="0"/>
              <a:pPr/>
              <a:t>249</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effectLst>
                  <a:outerShdw blurRad="38100" dist="38100" dir="2700000" algn="tl">
                    <a:srgbClr val="000000">
                      <a:alpha val="43137"/>
                    </a:srgbClr>
                  </a:outerShdw>
                </a:effectLst>
              </a:rPr>
              <a:t>cont,.</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r>
              <a:rPr lang="en-GB" dirty="0" smtClean="0"/>
              <a:t>2. Relatively Inexpensive.</a:t>
            </a:r>
            <a:br>
              <a:rPr lang="en-GB" dirty="0" smtClean="0"/>
            </a:br>
            <a:r>
              <a:rPr lang="en-GB" dirty="0" smtClean="0"/>
              <a:t>It is relatively inexpensive to publish information on the Internet. At a fraction of the cost to publish information by traditional methods, various organizations and individuals can now distribute information to millions of users. It costs only a few thousand dollars to establish an Internet presence and publish content on the Internet. </a:t>
            </a:r>
          </a:p>
          <a:p>
            <a:pPr marL="514350" indent="-514350">
              <a:buNone/>
            </a:pPr>
            <a:r>
              <a:rPr lang="en-GB" dirty="0" smtClean="0"/>
              <a:t>3. Product Advertising</a:t>
            </a:r>
            <a:br>
              <a:rPr lang="en-GB" dirty="0" smtClean="0"/>
            </a:br>
            <a:r>
              <a:rPr lang="en-GB" dirty="0" smtClean="0"/>
              <a:t>You can use the World Wide Web to advertise various products. Before purchasing a product, customers will be able to look up various product specification sheets and find out additional information. you can simply place the information on the Web page and it is available immediately for your customers.</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25</a:t>
            </a:fld>
            <a:endParaRPr 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70000" lnSpcReduction="20000"/>
          </a:bodyPr>
          <a:lstStyle/>
          <a:p>
            <a:r>
              <a:rPr lang="en-US" sz="2800" dirty="0" smtClean="0"/>
              <a:t> &lt;</a:t>
            </a:r>
            <a:r>
              <a:rPr lang="en-US" sz="2800" dirty="0" err="1" smtClean="0"/>
              <a:t>tr</a:t>
            </a:r>
            <a:r>
              <a:rPr lang="en-US" sz="2800" dirty="0" smtClean="0"/>
              <a:t>&gt;</a:t>
            </a:r>
          </a:p>
          <a:p>
            <a:r>
              <a:rPr lang="en-US" sz="2800" dirty="0" smtClean="0"/>
              <a:t>    &lt;td&gt;Joe&lt;/td&gt;</a:t>
            </a:r>
          </a:p>
          <a:p>
            <a:r>
              <a:rPr lang="en-US" sz="2800" dirty="0" smtClean="0"/>
              <a:t>    &lt;td&gt;Swanson&lt;/td&gt;</a:t>
            </a:r>
          </a:p>
          <a:p>
            <a:r>
              <a:rPr lang="en-US" sz="2800" dirty="0" smtClean="0"/>
              <a:t>    &lt;td&gt;$300&lt;/td&gt;</a:t>
            </a:r>
          </a:p>
          <a:p>
            <a:r>
              <a:rPr lang="en-US" sz="2800" dirty="0" smtClean="0"/>
              <a:t>  &lt;/</a:t>
            </a:r>
            <a:r>
              <a:rPr lang="en-US" sz="2800" dirty="0" err="1" smtClean="0"/>
              <a:t>tr</a:t>
            </a:r>
            <a:r>
              <a:rPr lang="en-US" sz="2800" dirty="0" smtClean="0"/>
              <a:t>&gt;</a:t>
            </a:r>
          </a:p>
          <a:p>
            <a:r>
              <a:rPr lang="en-US" sz="2800" dirty="0" smtClean="0"/>
              <a:t>  &lt;</a:t>
            </a:r>
            <a:r>
              <a:rPr lang="en-US" sz="2800" dirty="0" err="1" smtClean="0"/>
              <a:t>tr</a:t>
            </a:r>
            <a:r>
              <a:rPr lang="en-US" sz="2800" dirty="0" smtClean="0"/>
              <a:t>&gt;</a:t>
            </a:r>
          </a:p>
          <a:p>
            <a:r>
              <a:rPr lang="en-US" sz="2800" dirty="0" smtClean="0"/>
              <a:t>    &lt;td&gt;Cleveland&lt;/td&gt;</a:t>
            </a:r>
          </a:p>
          <a:p>
            <a:r>
              <a:rPr lang="en-US" sz="2800" dirty="0" smtClean="0"/>
              <a:t>    &lt;td&gt;Brown&lt;/td&gt;</a:t>
            </a:r>
          </a:p>
          <a:p>
            <a:r>
              <a:rPr lang="en-US" sz="2800" dirty="0" smtClean="0"/>
              <a:t>    &lt;td&gt;$250&lt;/td&gt;</a:t>
            </a:r>
          </a:p>
          <a:p>
            <a:r>
              <a:rPr lang="en-US" sz="2800" dirty="0" smtClean="0"/>
              <a:t>&lt;/</a:t>
            </a:r>
            <a:r>
              <a:rPr lang="en-US" sz="2800" dirty="0" err="1" smtClean="0"/>
              <a:t>tr</a:t>
            </a:r>
            <a:r>
              <a:rPr lang="en-US" sz="2800" dirty="0" smtClean="0"/>
              <a:t>&gt;</a:t>
            </a:r>
          </a:p>
          <a:p>
            <a:r>
              <a:rPr lang="en-US" sz="2800" dirty="0" smtClean="0"/>
              <a:t>&lt;/table&gt;</a:t>
            </a:r>
          </a:p>
          <a:p>
            <a:endParaRPr lang="en-US" sz="2800" dirty="0" smtClean="0"/>
          </a:p>
          <a:p>
            <a:r>
              <a:rPr lang="en-US" sz="2800" dirty="0" smtClean="0"/>
              <a:t>&lt;/body&gt;</a:t>
            </a:r>
          </a:p>
          <a:p>
            <a:r>
              <a:rPr lang="en-US" sz="2800" dirty="0" smtClean="0"/>
              <a:t>&lt;/html&gt;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250</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lvl="0">
              <a:buNone/>
            </a:pPr>
            <a:r>
              <a:rPr lang="en-US" dirty="0" smtClean="0"/>
              <a:t>4.  One can surf for any kind of information over the internet. Information regarding various topics such as Technology, Health &amp; Science, Social Studies, Geographical Information, Information Technology, Products etc can be surfed with help of a search engine.</a:t>
            </a:r>
            <a:endParaRPr lang="en-US" sz="4000" dirty="0" smtClean="0"/>
          </a:p>
          <a:p>
            <a:pPr lvl="0">
              <a:buNone/>
            </a:pPr>
            <a:r>
              <a:rPr lang="en-US" dirty="0" smtClean="0"/>
              <a:t>5. Apart from communication and source of information, internet also serves a medium for entertainment. Following are the various modes for entertainment over internet.</a:t>
            </a:r>
            <a:endParaRPr lang="en-US" sz="4000" dirty="0" smtClean="0"/>
          </a:p>
          <a:p>
            <a:pPr lvl="1"/>
            <a:r>
              <a:rPr lang="en-US" dirty="0" smtClean="0"/>
              <a:t>Online Television</a:t>
            </a:r>
            <a:endParaRPr lang="en-US" sz="3600" dirty="0" smtClean="0"/>
          </a:p>
          <a:p>
            <a:pPr lvl="1"/>
            <a:r>
              <a:rPr lang="en-US" dirty="0" smtClean="0"/>
              <a:t>Online Games</a:t>
            </a:r>
            <a:endParaRPr lang="en-US" sz="3600" dirty="0" smtClean="0"/>
          </a:p>
          <a:p>
            <a:pPr lvl="1"/>
            <a:r>
              <a:rPr lang="en-US" dirty="0" smtClean="0"/>
              <a:t>Songs</a:t>
            </a:r>
            <a:endParaRPr lang="en-US" sz="3600" dirty="0" smtClean="0"/>
          </a:p>
          <a:p>
            <a:pPr lvl="1"/>
            <a:r>
              <a:rPr lang="en-US" dirty="0" smtClean="0"/>
              <a:t>Videos</a:t>
            </a:r>
            <a:endParaRPr lang="en-US" sz="3600" dirty="0" smtClean="0"/>
          </a:p>
          <a:p>
            <a:pPr lvl="1"/>
            <a:r>
              <a:rPr lang="en-US" dirty="0" smtClean="0"/>
              <a:t>Social Networking Apps</a:t>
            </a:r>
            <a:endParaRPr lang="en-US" sz="3600" dirty="0" smtClean="0"/>
          </a:p>
          <a:p>
            <a:pPr>
              <a:buNone/>
            </a:pP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lvl="0">
              <a:buNone/>
            </a:pPr>
            <a:r>
              <a:rPr lang="en-US" dirty="0" smtClean="0"/>
              <a:t>6.Internet allows us to use many services like:</a:t>
            </a:r>
            <a:endParaRPr lang="en-US" sz="4000" dirty="0" smtClean="0"/>
          </a:p>
          <a:p>
            <a:pPr lvl="1"/>
            <a:r>
              <a:rPr lang="en-US" dirty="0" smtClean="0"/>
              <a:t>Internet Banking</a:t>
            </a:r>
            <a:endParaRPr lang="en-US" sz="3600" dirty="0" smtClean="0"/>
          </a:p>
          <a:p>
            <a:pPr lvl="1"/>
            <a:r>
              <a:rPr lang="en-US" dirty="0" smtClean="0"/>
              <a:t>Matrimonial Services</a:t>
            </a:r>
            <a:endParaRPr lang="en-US" sz="3600" dirty="0" smtClean="0"/>
          </a:p>
          <a:p>
            <a:pPr lvl="1"/>
            <a:r>
              <a:rPr lang="en-US" dirty="0" smtClean="0"/>
              <a:t>Online Shopping</a:t>
            </a:r>
            <a:endParaRPr lang="en-US" sz="3600" dirty="0" smtClean="0"/>
          </a:p>
          <a:p>
            <a:pPr lvl="1"/>
            <a:r>
              <a:rPr lang="en-US" dirty="0" smtClean="0"/>
              <a:t>Online Ticket Booking</a:t>
            </a:r>
            <a:endParaRPr lang="en-US" sz="3600" dirty="0" smtClean="0"/>
          </a:p>
          <a:p>
            <a:pPr lvl="1"/>
            <a:r>
              <a:rPr lang="en-US" dirty="0" smtClean="0"/>
              <a:t>Online Bill Payment</a:t>
            </a:r>
            <a:endParaRPr lang="en-US" sz="3600" dirty="0" smtClean="0"/>
          </a:p>
          <a:p>
            <a:pPr lvl="1"/>
            <a:r>
              <a:rPr lang="en-US" dirty="0" smtClean="0"/>
              <a:t>Data Sharing</a:t>
            </a:r>
            <a:endParaRPr lang="en-US" sz="3600" dirty="0" smtClean="0"/>
          </a:p>
          <a:p>
            <a:pPr lvl="1"/>
            <a:r>
              <a:rPr lang="en-US" dirty="0" smtClean="0"/>
              <a:t>E-mail</a:t>
            </a:r>
            <a:endParaRPr lang="en-US" sz="3600" dirty="0" smtClean="0"/>
          </a:p>
          <a:p>
            <a:pPr lvl="0">
              <a:buNone/>
            </a:pPr>
            <a:r>
              <a:rPr lang="en-US" dirty="0" smtClean="0"/>
              <a:t>7.Internet provides concept of </a:t>
            </a:r>
            <a:r>
              <a:rPr lang="en-US" b="1" dirty="0" smtClean="0"/>
              <a:t>electronic commerce</a:t>
            </a:r>
            <a:r>
              <a:rPr lang="en-US" dirty="0" smtClean="0"/>
              <a:t>, that allows the business deals to be conducted on electronic systems</a:t>
            </a:r>
            <a:endParaRPr lang="en-US" sz="4000" dirty="0" smtClean="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lnSpcReduction="10000"/>
          </a:bodyPr>
          <a:lstStyle/>
          <a:p>
            <a:pPr>
              <a:buNone/>
            </a:pPr>
            <a:r>
              <a:rPr lang="en-GB" dirty="0" smtClean="0"/>
              <a:t>8. Create Online Discussion Forums</a:t>
            </a:r>
            <a:br>
              <a:rPr lang="en-GB" dirty="0" smtClean="0"/>
            </a:br>
            <a:r>
              <a:rPr lang="en-GB" dirty="0" smtClean="0"/>
              <a:t>By using applications such as </a:t>
            </a:r>
            <a:r>
              <a:rPr lang="en-GB" dirty="0" err="1" smtClean="0"/>
              <a:t>WebBoard</a:t>
            </a:r>
            <a:r>
              <a:rPr lang="en-GB" dirty="0" smtClean="0"/>
              <a:t>, it's possible to set up online discussion forums on the Web. </a:t>
            </a:r>
          </a:p>
          <a:p>
            <a:pPr>
              <a:buNone/>
            </a:pPr>
            <a:r>
              <a:rPr lang="en-GB" dirty="0" smtClean="0"/>
              <a:t>9. Obtain Customer Feedback</a:t>
            </a:r>
            <a:br>
              <a:rPr lang="en-GB" dirty="0" smtClean="0"/>
            </a:br>
            <a:r>
              <a:rPr lang="en-GB" dirty="0" smtClean="0"/>
              <a:t>The interactive nature of the World Wide Web  is ideal for obtaining customer feedback. You can easily obtain customer feedback about a product or service. Because customer feedback submitted by customers can be read immediately, it's possible to respond to various customer concerns in a timely manner, increasing customer satisfaction and quality of customer service. </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However, Internet has </a:t>
            </a:r>
            <a:r>
              <a:rPr lang="en-US" dirty="0" err="1" smtClean="0"/>
              <a:t>prooved</a:t>
            </a:r>
            <a:r>
              <a:rPr lang="en-US" dirty="0" smtClean="0"/>
              <a:t> to be a powerful source of information in almost every field, yet there exists many </a:t>
            </a:r>
            <a:r>
              <a:rPr lang="en-US" dirty="0" err="1" smtClean="0"/>
              <a:t>disadvanatges</a:t>
            </a:r>
            <a:r>
              <a:rPr lang="en-US" dirty="0" smtClean="0"/>
              <a:t> discussed below:</a:t>
            </a:r>
          </a:p>
          <a:p>
            <a:endParaRPr lang="en-US" dirty="0" smtClean="0"/>
          </a:p>
          <a:p>
            <a:endParaRPr lang="en-US" dirty="0"/>
          </a:p>
        </p:txBody>
      </p:sp>
      <p:pic>
        <p:nvPicPr>
          <p:cNvPr id="4" name="Picture 3" descr="internet_technologies_tutorial"/>
          <p:cNvPicPr/>
          <p:nvPr/>
        </p:nvPicPr>
        <p:blipFill>
          <a:blip r:embed="rId2" cstate="print"/>
          <a:srcRect/>
          <a:stretch>
            <a:fillRect/>
          </a:stretch>
        </p:blipFill>
        <p:spPr bwMode="auto">
          <a:xfrm>
            <a:off x="838200" y="3733800"/>
            <a:ext cx="7010400" cy="2557462"/>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What is Internet?</a:t>
            </a:r>
            <a:br>
              <a:rPr lang="en-US" dirty="0" smtClean="0"/>
            </a:br>
            <a:endParaRPr lang="en-US" dirty="0"/>
          </a:p>
        </p:txBody>
      </p:sp>
      <p:sp>
        <p:nvSpPr>
          <p:cNvPr id="5" name="Content Placeholder 4"/>
          <p:cNvSpPr>
            <a:spLocks noGrp="1"/>
          </p:cNvSpPr>
          <p:nvPr>
            <p:ph idx="1"/>
          </p:nvPr>
        </p:nvSpPr>
        <p:spPr/>
        <p:txBody>
          <a:bodyPr>
            <a:normAutofit fontScale="92500" lnSpcReduction="20000"/>
          </a:bodyPr>
          <a:lstStyle/>
          <a:p>
            <a:r>
              <a:rPr lang="en-US" dirty="0"/>
              <a:t>What is Internet?</a:t>
            </a:r>
          </a:p>
          <a:p>
            <a:r>
              <a:rPr lang="en-US" dirty="0"/>
              <a:t>The Internet is essentially a global network of computing resources. You can think of the Internet as a physical collection of routers and circuits as a set of shared resources.</a:t>
            </a:r>
          </a:p>
          <a:p>
            <a:r>
              <a:rPr lang="en-US" dirty="0"/>
              <a:t>Some common definitions given in the past include −</a:t>
            </a:r>
          </a:p>
          <a:p>
            <a:pPr lvl="0"/>
            <a:r>
              <a:rPr lang="en-US" dirty="0"/>
              <a:t>A network of networks based on the TCP/IP communications protocol.</a:t>
            </a:r>
          </a:p>
          <a:p>
            <a:pPr lvl="0"/>
            <a:r>
              <a:rPr lang="en-US" dirty="0"/>
              <a:t>A community of people who use and develop those networks.</a:t>
            </a:r>
          </a:p>
          <a:p>
            <a:pPr lvl="0"/>
            <a:r>
              <a:rPr lang="en-US" dirty="0"/>
              <a:t>A community of people who use and develop those networks.</a:t>
            </a:r>
          </a:p>
        </p:txBody>
      </p:sp>
      <p:sp>
        <p:nvSpPr>
          <p:cNvPr id="8" name="Slide Number Placeholder 7"/>
          <p:cNvSpPr>
            <a:spLocks noGrp="1"/>
          </p:cNvSpPr>
          <p:nvPr>
            <p:ph type="sldNum" sz="quarter" idx="12"/>
          </p:nvPr>
        </p:nvSpPr>
        <p:spPr/>
        <p:txBody>
          <a:bodyPr/>
          <a:lstStyle/>
          <a:p>
            <a:fld id="{5733D55F-27A2-4B66-8A39-D403DDCF0D9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pPr lvl="0">
              <a:buNone/>
            </a:pPr>
            <a:r>
              <a:rPr lang="en-US" dirty="0" smtClean="0"/>
              <a:t>1. There are always chances to loose personal information such as name, address, credit card number. Therefore, one should be very careful while sharing such information. One should use credit cards only through authenticated sites.</a:t>
            </a:r>
          </a:p>
          <a:p>
            <a:pPr lvl="0">
              <a:buNone/>
            </a:pPr>
            <a:r>
              <a:rPr lang="en-US" dirty="0" smtClean="0"/>
              <a:t>2. Another disadvantage is the </a:t>
            </a:r>
            <a:r>
              <a:rPr lang="en-US" b="1" dirty="0" err="1" smtClean="0"/>
              <a:t>Spamming</a:t>
            </a:r>
            <a:r>
              <a:rPr lang="en-US" dirty="0" err="1" smtClean="0"/>
              <a:t>.Spamming</a:t>
            </a:r>
            <a:r>
              <a:rPr lang="en-US" dirty="0" smtClean="0"/>
              <a:t> corresponds to the unwanted e-mails in bulk. These e-mails serve no purpose and lead to obstruction of entire system.</a:t>
            </a:r>
          </a:p>
          <a:p>
            <a:pPr lvl="0">
              <a:buNone/>
            </a:pPr>
            <a:r>
              <a:rPr lang="en-US" b="1" dirty="0" smtClean="0"/>
              <a:t>3. Virus</a:t>
            </a:r>
            <a:r>
              <a:rPr lang="en-US" dirty="0" smtClean="0"/>
              <a:t> can easily be spread to the computers connected to internet. Such virus attacks may cause your system to crash or your important data may get deleted.</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lvl="0">
              <a:buNone/>
            </a:pPr>
            <a:r>
              <a:rPr lang="en-US" dirty="0" smtClean="0"/>
              <a:t>4. Also a biggest threat on internet is pornography. There are many pornographic sites that can be found, letting your children to use internet which indirectly affects the children healthy mental life.</a:t>
            </a:r>
          </a:p>
          <a:p>
            <a:pPr lvl="0">
              <a:buNone/>
            </a:pPr>
            <a:r>
              <a:rPr lang="en-US" dirty="0" smtClean="0"/>
              <a:t>5. There are various websites that do not provide the authenticated information. This leads to misconception among many people.</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Font typeface="Monotype Sorts" pitchFamily="2" charset="2"/>
              <a:buNone/>
              <a:defRPr/>
            </a:pPr>
            <a:r>
              <a:rPr lang="en-US" dirty="0" smtClean="0">
                <a:solidFill>
                  <a:srgbClr val="FF0000"/>
                </a:solidFill>
                <a:effectLst>
                  <a:outerShdw blurRad="38100" dist="38100" dir="2700000" algn="tl">
                    <a:srgbClr val="000000">
                      <a:alpha val="43137"/>
                    </a:srgbClr>
                  </a:outerShdw>
                </a:effectLst>
              </a:rPr>
              <a:t>6. Wastage of times</a:t>
            </a:r>
          </a:p>
          <a:p>
            <a:pPr>
              <a:buFont typeface="Monotype Sorts" pitchFamily="2" charset="2"/>
              <a:buNone/>
              <a:defRPr/>
            </a:pPr>
            <a:r>
              <a:rPr lang="en-US" dirty="0" smtClean="0"/>
              <a:t>     A lot of time is wasted to collect the information on the Internet. Some people waste a lot of time in chatting or to play games. At home and offices, most of the people use Internet without any positive purpose.</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Intranet</a:t>
            </a:r>
            <a:r>
              <a:rPr lang="en-US" b="1" dirty="0" smtClean="0"/>
              <a:t/>
            </a:r>
            <a:br>
              <a:rPr lang="en-US" b="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Intranet is defined as private network of computers within an organization with its own server and firewall. Moreover we can define Intranet as:</a:t>
            </a:r>
          </a:p>
          <a:p>
            <a:pPr lvl="0"/>
            <a:r>
              <a:rPr lang="en-US" dirty="0" smtClean="0"/>
              <a:t>Intranet is system in which multiple PCs are networked to be connected to each other. PCs in intranet are not available to the world outside of the intranet.</a:t>
            </a:r>
          </a:p>
          <a:p>
            <a:pPr lvl="0"/>
            <a:r>
              <a:rPr lang="en-US" dirty="0" smtClean="0"/>
              <a:t>Usually each company or organization has their own Intranet network and members/employees of that company can access the computers in their intranet.</a:t>
            </a:r>
          </a:p>
          <a:p>
            <a:pPr lvl="0"/>
            <a:r>
              <a:rPr lang="en-US" dirty="0" smtClean="0"/>
              <a:t>Every computer in internet is identified by a unique IP address.</a:t>
            </a:r>
          </a:p>
          <a:p>
            <a:pPr lvl="0"/>
            <a:r>
              <a:rPr lang="en-US" dirty="0" smtClean="0"/>
              <a:t>Each computer in Intranet is also identified by a IP Address, which is unique among the computers in that Intranet.</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internet_technologies_tutorial"/>
          <p:cNvPicPr>
            <a:picLocks noGrp="1"/>
          </p:cNvPicPr>
          <p:nvPr>
            <p:ph idx="1"/>
          </p:nvPr>
        </p:nvPicPr>
        <p:blipFill>
          <a:blip r:embed="rId2" cstate="print"/>
          <a:srcRect/>
          <a:stretch>
            <a:fillRect/>
          </a:stretch>
        </p:blipFill>
        <p:spPr bwMode="auto">
          <a:xfrm>
            <a:off x="381000" y="1781969"/>
            <a:ext cx="8763000" cy="4162425"/>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t>Benefits of Intranet</a:t>
            </a:r>
            <a:endParaRPr lang="en-US" b="1" dirty="0" smtClean="0"/>
          </a:p>
        </p:txBody>
      </p:sp>
      <p:sp>
        <p:nvSpPr>
          <p:cNvPr id="3" name="Content Placeholder 2"/>
          <p:cNvSpPr>
            <a:spLocks noGrp="1"/>
          </p:cNvSpPr>
          <p:nvPr>
            <p:ph idx="1"/>
          </p:nvPr>
        </p:nvSpPr>
        <p:spPr>
          <a:xfrm>
            <a:off x="457200" y="1371600"/>
            <a:ext cx="8229600" cy="5486400"/>
          </a:xfrm>
        </p:spPr>
        <p:txBody>
          <a:bodyPr/>
          <a:lstStyle/>
          <a:p>
            <a:r>
              <a:rPr lang="en-US" dirty="0" smtClean="0"/>
              <a:t>Intranet is very efficient and reliable network system for any organization. It is beneficial in every aspect such as collaboration, cost-effectiveness, security, productivity and much more.</a:t>
            </a:r>
          </a:p>
          <a:p>
            <a:endParaRPr lang="en-US" dirty="0"/>
          </a:p>
        </p:txBody>
      </p:sp>
      <p:pic>
        <p:nvPicPr>
          <p:cNvPr id="4" name="Picture 3" descr="internet_technologies_tutorial"/>
          <p:cNvPicPr/>
          <p:nvPr/>
        </p:nvPicPr>
        <p:blipFill>
          <a:blip r:embed="rId2" cstate="print"/>
          <a:srcRect/>
          <a:stretch>
            <a:fillRect/>
          </a:stretch>
        </p:blipFill>
        <p:spPr bwMode="auto">
          <a:xfrm>
            <a:off x="304800" y="3733800"/>
            <a:ext cx="8382000" cy="291465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Communication</a:t>
            </a:r>
            <a:endParaRPr lang="en-US" b="1" dirty="0" smtClean="0"/>
          </a:p>
          <a:p>
            <a:pPr>
              <a:buFont typeface="Wingdings" pitchFamily="2" charset="2"/>
              <a:buChar char="Ø"/>
            </a:pPr>
            <a:r>
              <a:rPr lang="en-US" dirty="0" smtClean="0"/>
              <a:t>Intranet offers easy and cheap communication within an organization. Employees can communicate using chat, e-mail or blogs.</a:t>
            </a:r>
          </a:p>
          <a:p>
            <a:r>
              <a:rPr lang="en-US" dirty="0" smtClean="0"/>
              <a:t>Time Saving</a:t>
            </a:r>
            <a:endParaRPr lang="en-US" b="1" dirty="0" smtClean="0"/>
          </a:p>
          <a:p>
            <a:pPr>
              <a:buFont typeface="Wingdings" pitchFamily="2" charset="2"/>
              <a:buChar char="Ø"/>
            </a:pPr>
            <a:r>
              <a:rPr lang="en-US" dirty="0" smtClean="0"/>
              <a:t>Information on Intranet is shared in real time.</a:t>
            </a:r>
          </a:p>
          <a:p>
            <a:r>
              <a:rPr lang="en-US" dirty="0" smtClean="0"/>
              <a:t>Collaboration</a:t>
            </a:r>
            <a:endParaRPr lang="en-US" b="1" dirty="0" smtClean="0"/>
          </a:p>
          <a:p>
            <a:pPr>
              <a:buFont typeface="Wingdings" pitchFamily="2" charset="2"/>
              <a:buChar char="Ø"/>
            </a:pPr>
            <a:r>
              <a:rPr lang="en-US" dirty="0" smtClean="0"/>
              <a:t>Information is distributed among the employees as according to requirement and it can be accessed by the authorized users, resulting in enhanced teamwork.</a:t>
            </a:r>
          </a:p>
          <a:p>
            <a:r>
              <a:rPr lang="en-US" dirty="0" smtClean="0"/>
              <a:t>Platform Independency</a:t>
            </a:r>
            <a:endParaRPr lang="en-US" b="1" dirty="0" smtClean="0"/>
          </a:p>
          <a:p>
            <a:pPr>
              <a:buFont typeface="Wingdings" pitchFamily="2" charset="2"/>
              <a:buChar char="Ø"/>
            </a:pPr>
            <a:r>
              <a:rPr lang="en-US" dirty="0" smtClean="0"/>
              <a:t>Intranet can connect computers and other devices with different architecture.</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19200"/>
            <a:ext cx="8382000" cy="5334000"/>
          </a:xfrm>
        </p:spPr>
        <p:txBody>
          <a:bodyPr>
            <a:normAutofit fontScale="92500" lnSpcReduction="20000"/>
          </a:bodyPr>
          <a:lstStyle/>
          <a:p>
            <a:r>
              <a:rPr lang="en-US" dirty="0" smtClean="0"/>
              <a:t>Cost Effective</a:t>
            </a:r>
            <a:endParaRPr lang="en-US" b="1" dirty="0" smtClean="0"/>
          </a:p>
          <a:p>
            <a:pPr>
              <a:buFont typeface="Wingdings" pitchFamily="2" charset="2"/>
              <a:buChar char="Ø"/>
            </a:pPr>
            <a:r>
              <a:rPr lang="en-US" dirty="0" smtClean="0"/>
              <a:t>Employees can see the data and other documents using browser rather than printing them and distributing duplicate copies among the employees, which certainly decreases the cost.</a:t>
            </a:r>
          </a:p>
          <a:p>
            <a:r>
              <a:rPr lang="en-US" dirty="0" smtClean="0"/>
              <a:t>Workforce Productivity</a:t>
            </a:r>
            <a:endParaRPr lang="en-US" b="1" dirty="0" smtClean="0"/>
          </a:p>
          <a:p>
            <a:pPr>
              <a:buFont typeface="Wingdings" pitchFamily="2" charset="2"/>
              <a:buChar char="Ø"/>
            </a:pPr>
            <a:r>
              <a:rPr lang="en-US" dirty="0" smtClean="0"/>
              <a:t>Data is available at every time and can be accessed using company workstation. This helps the employees work faster.</a:t>
            </a:r>
          </a:p>
          <a:p>
            <a:r>
              <a:rPr lang="en-US" dirty="0" smtClean="0"/>
              <a:t>Business Management</a:t>
            </a:r>
            <a:endParaRPr lang="en-US" b="1" dirty="0" smtClean="0"/>
          </a:p>
          <a:p>
            <a:pPr>
              <a:buFont typeface="Wingdings" pitchFamily="2" charset="2"/>
              <a:buChar char="Ø"/>
            </a:pPr>
            <a:r>
              <a:rPr lang="en-US" dirty="0" smtClean="0"/>
              <a:t>It is also possible to deploy applications that support business operations.</a:t>
            </a:r>
          </a:p>
          <a:p>
            <a:r>
              <a:rPr lang="en-US" dirty="0" smtClean="0"/>
              <a:t>Security</a:t>
            </a:r>
            <a:endParaRPr lang="en-US" b="1" dirty="0" smtClean="0"/>
          </a:p>
          <a:p>
            <a:pPr>
              <a:buFont typeface="Wingdings" pitchFamily="2" charset="2"/>
              <a:buChar char="Ø"/>
            </a:pPr>
            <a:r>
              <a:rPr lang="en-US" dirty="0" smtClean="0"/>
              <a:t>Since information shared on intranet can only be accessed within an organization, therefore there is almost no chance of being theft.</a:t>
            </a:r>
          </a:p>
        </p:txBody>
      </p:sp>
      <p:sp>
        <p:nvSpPr>
          <p:cNvPr id="6" name="Slide Number Placeholder 5"/>
          <p:cNvSpPr>
            <a:spLocks noGrp="1"/>
          </p:cNvSpPr>
          <p:nvPr>
            <p:ph type="sldNum" sz="quarter" idx="12"/>
          </p:nvPr>
        </p:nvSpPr>
        <p:spPr/>
        <p:txBody>
          <a:bodyPr/>
          <a:lstStyle/>
          <a:p>
            <a:fld id="{5733D55F-27A2-4B66-8A39-D403DDCF0D9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smtClean="0"/>
              <a:t>Specific Users</a:t>
            </a:r>
            <a:endParaRPr lang="en-US" b="1" dirty="0" smtClean="0"/>
          </a:p>
          <a:p>
            <a:pPr>
              <a:buFont typeface="Wingdings" pitchFamily="2" charset="2"/>
              <a:buChar char="Ø"/>
            </a:pPr>
            <a:r>
              <a:rPr lang="en-US" dirty="0" smtClean="0"/>
              <a:t>Intranet targets only specific users within an organization therefore, once can exactly know whom he is interacting.</a:t>
            </a:r>
          </a:p>
          <a:p>
            <a:r>
              <a:rPr lang="en-US" dirty="0" smtClean="0"/>
              <a:t>Immediate Updates</a:t>
            </a:r>
            <a:endParaRPr lang="en-US" b="1" dirty="0" smtClean="0"/>
          </a:p>
          <a:p>
            <a:r>
              <a:rPr lang="en-US" dirty="0" smtClean="0"/>
              <a:t>Any changes made to information are reflected immediately to all the users.</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Internet vs. Intranet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Apart from similarities there are some differences between the two. Following are the differences between Internet and Intranet:</a:t>
            </a:r>
          </a:p>
          <a:p>
            <a:endParaRPr lang="en-US" dirty="0" smtClean="0"/>
          </a:p>
        </p:txBody>
      </p:sp>
      <p:graphicFrame>
        <p:nvGraphicFramePr>
          <p:cNvPr id="4" name="Table 3"/>
          <p:cNvGraphicFramePr>
            <a:graphicFrameLocks noGrp="1"/>
          </p:cNvGraphicFramePr>
          <p:nvPr/>
        </p:nvGraphicFramePr>
        <p:xfrm>
          <a:off x="1066800" y="3352798"/>
          <a:ext cx="7543800" cy="3276605"/>
        </p:xfrm>
        <a:graphic>
          <a:graphicData uri="http://schemas.openxmlformats.org/drawingml/2006/table">
            <a:tbl>
              <a:tblPr firstRow="1" bandRow="1">
                <a:tableStyleId>{5C22544A-7EE6-4342-B048-85BDC9FD1C3A}</a:tableStyleId>
              </a:tblPr>
              <a:tblGrid>
                <a:gridCol w="3771900"/>
                <a:gridCol w="3771900"/>
              </a:tblGrid>
              <a:tr h="470830">
                <a:tc>
                  <a:txBody>
                    <a:bodyPr/>
                    <a:lstStyle/>
                    <a:p>
                      <a:pPr marL="0" marR="0">
                        <a:lnSpc>
                          <a:spcPts val="1650"/>
                        </a:lnSpc>
                        <a:spcBef>
                          <a:spcPts val="600"/>
                        </a:spcBef>
                        <a:spcAft>
                          <a:spcPts val="600"/>
                        </a:spcAft>
                      </a:pPr>
                      <a:r>
                        <a:rPr lang="en-US" sz="1050" b="1" dirty="0">
                          <a:solidFill>
                            <a:srgbClr val="313131"/>
                          </a:solidFill>
                          <a:latin typeface="Verdana"/>
                          <a:ea typeface="Times New Roman"/>
                          <a:cs typeface="Times New Roman"/>
                        </a:rPr>
                        <a:t>Intranet</a:t>
                      </a:r>
                      <a:endParaRPr lang="en-US" sz="1100" dirty="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b="1" dirty="0">
                          <a:solidFill>
                            <a:srgbClr val="313131"/>
                          </a:solidFill>
                          <a:latin typeface="Verdana"/>
                          <a:ea typeface="Times New Roman"/>
                          <a:cs typeface="Times New Roman"/>
                        </a:rPr>
                        <a:t>Internet</a:t>
                      </a:r>
                      <a:endParaRPr lang="en-US" sz="1100" dirty="0">
                        <a:latin typeface="Calibri"/>
                        <a:ea typeface="Calibri"/>
                        <a:cs typeface="Times New Roman"/>
                      </a:endParaRPr>
                    </a:p>
                  </a:txBody>
                  <a:tcPr marL="47625" marR="47625" marT="47625" marB="47625" anchor="ctr"/>
                </a:tc>
              </a:tr>
              <a:tr h="561155">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Localized Network.</a:t>
                      </a:r>
                      <a:endParaRPr lang="en-US" sz="110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dirty="0">
                          <a:solidFill>
                            <a:srgbClr val="313131"/>
                          </a:solidFill>
                          <a:latin typeface="Verdana"/>
                          <a:ea typeface="Times New Roman"/>
                          <a:cs typeface="Times New Roman"/>
                        </a:rPr>
                        <a:t>Worldwide Network</a:t>
                      </a:r>
                      <a:endParaRPr lang="en-US" sz="1100" dirty="0">
                        <a:latin typeface="Calibri"/>
                        <a:ea typeface="Calibri"/>
                        <a:cs typeface="Times New Roman"/>
                      </a:endParaRPr>
                    </a:p>
                  </a:txBody>
                  <a:tcPr marL="47625" marR="47625" marT="47625" marB="47625" anchor="ctr"/>
                </a:tc>
              </a:tr>
              <a:tr h="561155">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Doesn't have access to Intranet</a:t>
                      </a:r>
                      <a:endParaRPr lang="en-US" sz="110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Have access to Internet.</a:t>
                      </a:r>
                      <a:endParaRPr lang="en-US" sz="1100">
                        <a:latin typeface="Calibri"/>
                        <a:ea typeface="Calibri"/>
                        <a:cs typeface="Times New Roman"/>
                      </a:endParaRPr>
                    </a:p>
                  </a:txBody>
                  <a:tcPr marL="47625" marR="47625" marT="47625" marB="47625" anchor="ctr"/>
                </a:tc>
              </a:tr>
              <a:tr h="561155">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More Expensive</a:t>
                      </a:r>
                      <a:endParaRPr lang="en-US" sz="110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Less Expensive</a:t>
                      </a:r>
                      <a:endParaRPr lang="en-US" sz="1100">
                        <a:latin typeface="Calibri"/>
                        <a:ea typeface="Calibri"/>
                        <a:cs typeface="Times New Roman"/>
                      </a:endParaRPr>
                    </a:p>
                  </a:txBody>
                  <a:tcPr marL="47625" marR="47625" marT="47625" marB="47625" anchor="ctr"/>
                </a:tc>
              </a:tr>
              <a:tr h="561155">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More Safe</a:t>
                      </a:r>
                      <a:endParaRPr lang="en-US" sz="110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a:solidFill>
                            <a:srgbClr val="313131"/>
                          </a:solidFill>
                          <a:latin typeface="Verdana"/>
                          <a:ea typeface="Times New Roman"/>
                          <a:cs typeface="Times New Roman"/>
                        </a:rPr>
                        <a:t>Less Safe</a:t>
                      </a:r>
                      <a:endParaRPr lang="en-US" sz="1100">
                        <a:latin typeface="Calibri"/>
                        <a:ea typeface="Calibri"/>
                        <a:cs typeface="Times New Roman"/>
                      </a:endParaRPr>
                    </a:p>
                  </a:txBody>
                  <a:tcPr marL="47625" marR="47625" marT="47625" marB="47625" anchor="ctr"/>
                </a:tc>
              </a:tr>
              <a:tr h="561155">
                <a:tc>
                  <a:txBody>
                    <a:bodyPr/>
                    <a:lstStyle/>
                    <a:p>
                      <a:pPr marL="0" marR="0">
                        <a:lnSpc>
                          <a:spcPts val="1650"/>
                        </a:lnSpc>
                        <a:spcBef>
                          <a:spcPts val="600"/>
                        </a:spcBef>
                        <a:spcAft>
                          <a:spcPts val="600"/>
                        </a:spcAft>
                      </a:pPr>
                      <a:r>
                        <a:rPr lang="en-US" sz="1050" dirty="0">
                          <a:solidFill>
                            <a:srgbClr val="313131"/>
                          </a:solidFill>
                          <a:latin typeface="Verdana"/>
                          <a:ea typeface="Times New Roman"/>
                          <a:cs typeface="Times New Roman"/>
                        </a:rPr>
                        <a:t>More Reliability</a:t>
                      </a:r>
                      <a:endParaRPr lang="en-US" sz="1100" dirty="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dirty="0">
                          <a:solidFill>
                            <a:srgbClr val="313131"/>
                          </a:solidFill>
                          <a:latin typeface="Verdana"/>
                          <a:ea typeface="Times New Roman"/>
                          <a:cs typeface="Times New Roman"/>
                        </a:rPr>
                        <a:t>Less Reliability</a:t>
                      </a:r>
                      <a:endParaRPr lang="en-US" sz="1100" dirty="0">
                        <a:latin typeface="Calibri"/>
                        <a:ea typeface="Calibri"/>
                        <a:cs typeface="Times New Roman"/>
                      </a:endParaRPr>
                    </a:p>
                  </a:txBody>
                  <a:tcPr marL="47625" marR="47625" marT="47625" marB="47625" anchor="ctr"/>
                </a:tc>
              </a:tr>
            </a:tbl>
          </a:graphicData>
        </a:graphic>
      </p:graphicFrame>
      <p:sp>
        <p:nvSpPr>
          <p:cNvPr id="7" name="Slide Number Placeholder 6"/>
          <p:cNvSpPr>
            <a:spLocks noGrp="1"/>
          </p:cNvSpPr>
          <p:nvPr>
            <p:ph type="sldNum" sz="quarter" idx="12"/>
          </p:nvPr>
        </p:nvSpPr>
        <p:spPr/>
        <p:txBody>
          <a:bodyPr/>
          <a:lstStyle/>
          <a:p>
            <a:fld id="{5733D55F-27A2-4B66-8A39-D403DDCF0D9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WWW?</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WWW </a:t>
            </a:r>
            <a:r>
              <a:rPr lang="en-US" dirty="0"/>
              <a:t>stands for </a:t>
            </a:r>
            <a:r>
              <a:rPr lang="en-US" b="1" dirty="0"/>
              <a:t>W</a:t>
            </a:r>
            <a:r>
              <a:rPr lang="en-US" dirty="0"/>
              <a:t>orld </a:t>
            </a:r>
            <a:r>
              <a:rPr lang="en-US" b="1" dirty="0"/>
              <a:t>W</a:t>
            </a:r>
            <a:r>
              <a:rPr lang="en-US" dirty="0"/>
              <a:t>ide </a:t>
            </a:r>
            <a:r>
              <a:rPr lang="en-US" b="1" dirty="0"/>
              <a:t>W</a:t>
            </a:r>
            <a:r>
              <a:rPr lang="en-US" dirty="0"/>
              <a:t>eb. </a:t>
            </a:r>
          </a:p>
          <a:p>
            <a:r>
              <a:rPr lang="en-US" dirty="0" smtClean="0"/>
              <a:t>In </a:t>
            </a:r>
            <a:r>
              <a:rPr lang="en-US" dirty="0"/>
              <a:t>simple terms, The World Wide Web is a way of exchanging information between computers on the Internet, </a:t>
            </a:r>
            <a:r>
              <a:rPr lang="en-US" dirty="0" smtClean="0"/>
              <a:t>tying </a:t>
            </a:r>
            <a:r>
              <a:rPr lang="en-US" dirty="0"/>
              <a:t>them together into a vast collection of interactive multimedia </a:t>
            </a:r>
            <a:r>
              <a:rPr lang="en-US" dirty="0" smtClean="0"/>
              <a:t>resources.</a:t>
            </a:r>
          </a:p>
          <a:p>
            <a:r>
              <a:rPr lang="en-GB" dirty="0" smtClean="0"/>
              <a:t>The Web (World Wide Web) consists of information </a:t>
            </a:r>
          </a:p>
          <a:p>
            <a:pPr>
              <a:buNone/>
            </a:pPr>
            <a:r>
              <a:rPr lang="en-GB" dirty="0" smtClean="0"/>
              <a:t>organized into Web pages containing text and graphic </a:t>
            </a:r>
          </a:p>
          <a:p>
            <a:pPr>
              <a:buNone/>
            </a:pPr>
            <a:r>
              <a:rPr lang="en-GB" dirty="0" smtClean="0"/>
              <a:t>It contains hypertext links, or highlighted keywords </a:t>
            </a:r>
          </a:p>
          <a:p>
            <a:pPr>
              <a:buNone/>
            </a:pPr>
            <a:r>
              <a:rPr lang="en-GB" dirty="0" smtClean="0"/>
              <a:t>and images that lead to related information.</a:t>
            </a:r>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Extranet</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Extranet refers to network within an organization, using internet to connect to the outsiders in controlled manner. It helps to connect businesses with their customers and suppliers and therefore allows working in a collaborative manner.</a:t>
            </a:r>
          </a:p>
          <a:p>
            <a:r>
              <a:rPr lang="en-US" dirty="0" smtClean="0"/>
              <a:t>Or</a:t>
            </a:r>
          </a:p>
          <a:p>
            <a:r>
              <a:rPr lang="en-US" dirty="0" smtClean="0"/>
              <a:t>An </a:t>
            </a:r>
            <a:r>
              <a:rPr lang="en-US" i="1" dirty="0" smtClean="0"/>
              <a:t>extranet</a:t>
            </a:r>
            <a:r>
              <a:rPr lang="en-US" dirty="0" smtClean="0"/>
              <a:t> is like an intranet, but also provides controlled access to authorized customers, vendors, partners, or others outside the company.</a:t>
            </a:r>
          </a:p>
          <a:p>
            <a:endParaRPr lang="en-US" dirty="0" smtClean="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4" name="Content Placeholder 3" descr="internet_technologies_tutorial"/>
          <p:cNvPicPr>
            <a:picLocks noGrp="1"/>
          </p:cNvPicPr>
          <p:nvPr>
            <p:ph idx="1"/>
          </p:nvPr>
        </p:nvPicPr>
        <p:blipFill>
          <a:blip r:embed="rId2" cstate="print"/>
          <a:srcRect/>
          <a:stretch>
            <a:fillRect/>
          </a:stretch>
        </p:blipFill>
        <p:spPr bwMode="auto">
          <a:xfrm>
            <a:off x="381000" y="1600200"/>
            <a:ext cx="8305800" cy="45720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Extranet vs. Intranet</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The following table shows differences between Extranet and Intranet:</a:t>
            </a:r>
          </a:p>
          <a:p>
            <a:endParaRPr lang="en-US" dirty="0"/>
          </a:p>
        </p:txBody>
      </p:sp>
      <p:graphicFrame>
        <p:nvGraphicFramePr>
          <p:cNvPr id="4" name="Table 3"/>
          <p:cNvGraphicFramePr>
            <a:graphicFrameLocks noGrp="1"/>
          </p:cNvGraphicFramePr>
          <p:nvPr/>
        </p:nvGraphicFramePr>
        <p:xfrm>
          <a:off x="381000" y="2971800"/>
          <a:ext cx="8305800" cy="3581400"/>
        </p:xfrm>
        <a:graphic>
          <a:graphicData uri="http://schemas.openxmlformats.org/drawingml/2006/table">
            <a:tbl>
              <a:tblPr firstRow="1" bandRow="1">
                <a:tableStyleId>{5C22544A-7EE6-4342-B048-85BDC9FD1C3A}</a:tableStyleId>
              </a:tblPr>
              <a:tblGrid>
                <a:gridCol w="4152900"/>
                <a:gridCol w="4152900"/>
              </a:tblGrid>
              <a:tr h="612636">
                <a:tc>
                  <a:txBody>
                    <a:bodyPr/>
                    <a:lstStyle/>
                    <a:p>
                      <a:pPr marL="0" marR="0">
                        <a:lnSpc>
                          <a:spcPts val="1650"/>
                        </a:lnSpc>
                        <a:spcBef>
                          <a:spcPts val="600"/>
                        </a:spcBef>
                        <a:spcAft>
                          <a:spcPts val="600"/>
                        </a:spcAft>
                      </a:pPr>
                      <a:r>
                        <a:rPr lang="en-US" sz="1050" b="1" dirty="0">
                          <a:solidFill>
                            <a:srgbClr val="313131"/>
                          </a:solidFill>
                          <a:latin typeface="Verdana"/>
                          <a:ea typeface="Calibri"/>
                          <a:cs typeface="Times New Roman"/>
                        </a:rPr>
                        <a:t>Extranet</a:t>
                      </a:r>
                      <a:endParaRPr lang="en-US" sz="1100" dirty="0">
                        <a:latin typeface="Calibri"/>
                        <a:ea typeface="Calibri"/>
                        <a:cs typeface="Times New Roman"/>
                      </a:endParaRPr>
                    </a:p>
                  </a:txBody>
                  <a:tcPr marL="47625" marR="47625" marT="47625" marB="47625" anchor="ctr"/>
                </a:tc>
                <a:tc>
                  <a:txBody>
                    <a:bodyPr/>
                    <a:lstStyle/>
                    <a:p>
                      <a:pPr marL="0" marR="0">
                        <a:lnSpc>
                          <a:spcPts val="1650"/>
                        </a:lnSpc>
                        <a:spcBef>
                          <a:spcPts val="600"/>
                        </a:spcBef>
                        <a:spcAft>
                          <a:spcPts val="600"/>
                        </a:spcAft>
                      </a:pPr>
                      <a:r>
                        <a:rPr lang="en-US" sz="1050" b="1">
                          <a:solidFill>
                            <a:srgbClr val="313131"/>
                          </a:solidFill>
                          <a:latin typeface="Verdana"/>
                          <a:ea typeface="Calibri"/>
                          <a:cs typeface="Times New Roman"/>
                        </a:rPr>
                        <a:t>Intranet</a:t>
                      </a:r>
                      <a:endParaRPr lang="en-US" sz="1100">
                        <a:latin typeface="Calibri"/>
                        <a:ea typeface="Calibri"/>
                        <a:cs typeface="Times New Roman"/>
                      </a:endParaRPr>
                    </a:p>
                  </a:txBody>
                  <a:tcPr marL="47625" marR="47625" marT="47625" marB="47625" anchor="ctr"/>
                </a:tc>
              </a:tr>
              <a:tr h="870697">
                <a:tc>
                  <a:txBody>
                    <a:bodyPr/>
                    <a:lstStyle/>
                    <a:p>
                      <a:pPr marL="0" marR="0">
                        <a:lnSpc>
                          <a:spcPts val="1650"/>
                        </a:lnSpc>
                        <a:spcBef>
                          <a:spcPts val="600"/>
                        </a:spcBef>
                        <a:spcAft>
                          <a:spcPts val="600"/>
                        </a:spcAft>
                      </a:pPr>
                      <a:r>
                        <a:rPr lang="en-US" sz="1800" dirty="0" smtClean="0">
                          <a:solidFill>
                            <a:srgbClr val="313131"/>
                          </a:solidFill>
                          <a:latin typeface="Verdana"/>
                          <a:ea typeface="Calibri"/>
                          <a:cs typeface="Times New Roman"/>
                        </a:rPr>
                        <a:t>Internal </a:t>
                      </a:r>
                      <a:r>
                        <a:rPr lang="en-US" sz="1800" dirty="0">
                          <a:solidFill>
                            <a:srgbClr val="313131"/>
                          </a:solidFill>
                          <a:latin typeface="Verdana"/>
                          <a:ea typeface="Calibri"/>
                          <a:cs typeface="Times New Roman"/>
                        </a:rPr>
                        <a:t>network that can be accessed externally.</a:t>
                      </a:r>
                      <a:endParaRPr lang="en-US" sz="1800" dirty="0">
                        <a:latin typeface="Calibri"/>
                        <a:ea typeface="Calibri"/>
                        <a:cs typeface="Times New Roman"/>
                      </a:endParaRPr>
                    </a:p>
                  </a:txBody>
                  <a:tcPr marL="47625" marR="47625" marT="47625" marB="47625" anchor="ctr"/>
                </a:tc>
                <a:tc>
                  <a:txBody>
                    <a:bodyPr/>
                    <a:lstStyle/>
                    <a:p>
                      <a:pPr marL="0" marR="0" algn="l" defTabSz="914400" rtl="0" eaLnBrk="1" latinLnBrk="0" hangingPunct="1">
                        <a:lnSpc>
                          <a:spcPts val="1650"/>
                        </a:lnSpc>
                        <a:spcBef>
                          <a:spcPts val="600"/>
                        </a:spcBef>
                        <a:spcAft>
                          <a:spcPts val="600"/>
                        </a:spcAft>
                      </a:pPr>
                      <a:r>
                        <a:rPr lang="en-US" sz="1800" kern="1200" dirty="0">
                          <a:solidFill>
                            <a:srgbClr val="313131"/>
                          </a:solidFill>
                          <a:latin typeface="Verdana"/>
                          <a:ea typeface="Calibri"/>
                          <a:cs typeface="Times New Roman"/>
                        </a:rPr>
                        <a:t>Internal network that can not be accessed externally.</a:t>
                      </a:r>
                    </a:p>
                  </a:txBody>
                  <a:tcPr marL="47625" marR="47625" marT="47625" marB="47625" anchor="ctr"/>
                </a:tc>
              </a:tr>
              <a:tr h="870697">
                <a:tc>
                  <a:txBody>
                    <a:bodyPr/>
                    <a:lstStyle/>
                    <a:p>
                      <a:pPr marL="0" marR="0">
                        <a:lnSpc>
                          <a:spcPts val="1650"/>
                        </a:lnSpc>
                        <a:spcBef>
                          <a:spcPts val="600"/>
                        </a:spcBef>
                        <a:spcAft>
                          <a:spcPts val="600"/>
                        </a:spcAft>
                      </a:pPr>
                      <a:r>
                        <a:rPr lang="en-US" sz="1800" kern="1200" dirty="0">
                          <a:solidFill>
                            <a:srgbClr val="313131"/>
                          </a:solidFill>
                          <a:latin typeface="Verdana"/>
                          <a:ea typeface="Calibri"/>
                          <a:cs typeface="Times New Roman"/>
                        </a:rPr>
                        <a:t>Extranet</a:t>
                      </a:r>
                      <a:r>
                        <a:rPr lang="en-US" sz="1050" dirty="0">
                          <a:solidFill>
                            <a:srgbClr val="313131"/>
                          </a:solidFill>
                          <a:latin typeface="Verdana"/>
                          <a:ea typeface="Calibri"/>
                          <a:cs typeface="Times New Roman"/>
                        </a:rPr>
                        <a:t> </a:t>
                      </a:r>
                      <a:r>
                        <a:rPr lang="en-US" sz="1800" kern="1200" dirty="0" smtClean="0">
                          <a:solidFill>
                            <a:srgbClr val="313131"/>
                          </a:solidFill>
                          <a:latin typeface="Verdana"/>
                          <a:ea typeface="Calibri"/>
                          <a:cs typeface="Times New Roman"/>
                        </a:rPr>
                        <a:t>is extension of company's Intranet.</a:t>
                      </a:r>
                      <a:endParaRPr lang="en-US" sz="1800" kern="1200" dirty="0">
                        <a:solidFill>
                          <a:srgbClr val="313131"/>
                        </a:solidFill>
                        <a:latin typeface="Verdana"/>
                        <a:ea typeface="Calibri"/>
                        <a:cs typeface="Times New Roman"/>
                      </a:endParaRPr>
                    </a:p>
                  </a:txBody>
                  <a:tcPr marL="47625" marR="47625" marT="47625" marB="47625" anchor="ctr"/>
                </a:tc>
                <a:tc>
                  <a:txBody>
                    <a:bodyPr/>
                    <a:lstStyle/>
                    <a:p>
                      <a:pPr marL="0" marR="0" algn="l" defTabSz="914400" rtl="0" eaLnBrk="1" latinLnBrk="0" hangingPunct="1">
                        <a:lnSpc>
                          <a:spcPts val="1650"/>
                        </a:lnSpc>
                        <a:spcBef>
                          <a:spcPts val="600"/>
                        </a:spcBef>
                        <a:spcAft>
                          <a:spcPts val="600"/>
                        </a:spcAft>
                      </a:pPr>
                      <a:r>
                        <a:rPr lang="en-US" sz="1800" kern="1200" dirty="0">
                          <a:solidFill>
                            <a:srgbClr val="313131"/>
                          </a:solidFill>
                          <a:latin typeface="Verdana"/>
                          <a:ea typeface="Calibri"/>
                          <a:cs typeface="Times New Roman"/>
                        </a:rPr>
                        <a:t>Only limited users of a company.</a:t>
                      </a:r>
                    </a:p>
                  </a:txBody>
                  <a:tcPr marL="47625" marR="47625" marT="47625" marB="47625" anchor="ctr"/>
                </a:tc>
              </a:tr>
              <a:tr h="1227370">
                <a:tc>
                  <a:txBody>
                    <a:bodyPr/>
                    <a:lstStyle/>
                    <a:p>
                      <a:pPr marL="0" marR="0">
                        <a:lnSpc>
                          <a:spcPts val="1650"/>
                        </a:lnSpc>
                        <a:spcBef>
                          <a:spcPts val="600"/>
                        </a:spcBef>
                        <a:spcAft>
                          <a:spcPts val="600"/>
                        </a:spcAft>
                      </a:pPr>
                      <a:r>
                        <a:rPr lang="en-US" sz="1800" kern="1200" dirty="0">
                          <a:solidFill>
                            <a:srgbClr val="313131"/>
                          </a:solidFill>
                          <a:latin typeface="Verdana"/>
                          <a:ea typeface="Calibri"/>
                          <a:cs typeface="Times New Roman"/>
                        </a:rPr>
                        <a:t>For limited external communication between customers, suppliers and business partners.</a:t>
                      </a:r>
                    </a:p>
                  </a:txBody>
                  <a:tcPr marL="47625" marR="47625" marT="47625" marB="47625" anchor="ctr"/>
                </a:tc>
                <a:tc>
                  <a:txBody>
                    <a:bodyPr/>
                    <a:lstStyle/>
                    <a:p>
                      <a:pPr marL="0" marR="0" algn="l" defTabSz="914400" rtl="0" eaLnBrk="1" latinLnBrk="0" hangingPunct="1">
                        <a:lnSpc>
                          <a:spcPts val="1650"/>
                        </a:lnSpc>
                        <a:spcBef>
                          <a:spcPts val="600"/>
                        </a:spcBef>
                        <a:spcAft>
                          <a:spcPts val="600"/>
                        </a:spcAft>
                      </a:pPr>
                      <a:r>
                        <a:rPr lang="en-US" sz="1800" kern="1200" dirty="0">
                          <a:solidFill>
                            <a:srgbClr val="313131"/>
                          </a:solidFill>
                          <a:latin typeface="Verdana"/>
                          <a:ea typeface="Calibri"/>
                          <a:cs typeface="Times New Roman"/>
                        </a:rPr>
                        <a:t>Only for communication within a company.</a:t>
                      </a:r>
                    </a:p>
                  </a:txBody>
                  <a:tcPr marL="47625" marR="47625" marT="47625" marB="47625" anchor="ctr"/>
                </a:tc>
              </a:tr>
            </a:tbl>
          </a:graphicData>
        </a:graphic>
      </p:graphicFrame>
      <p:sp>
        <p:nvSpPr>
          <p:cNvPr id="7" name="Slide Number Placeholder 6"/>
          <p:cNvSpPr>
            <a:spLocks noGrp="1"/>
          </p:cNvSpPr>
          <p:nvPr>
            <p:ph type="sldNum" sz="quarter" idx="12"/>
          </p:nvPr>
        </p:nvSpPr>
        <p:spPr/>
        <p:txBody>
          <a:bodyPr/>
          <a:lstStyle/>
          <a:p>
            <a:fld id="{5733D55F-27A2-4B66-8A39-D403DDCF0D95}"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Connect to the Internet</a:t>
            </a:r>
            <a:br>
              <a:rPr lang="en-US" dirty="0" smtClean="0"/>
            </a:br>
            <a:endParaRPr lang="en-US" dirty="0"/>
          </a:p>
        </p:txBody>
      </p:sp>
      <p:sp>
        <p:nvSpPr>
          <p:cNvPr id="3" name="Content Placeholder 2"/>
          <p:cNvSpPr>
            <a:spLocks noGrp="1"/>
          </p:cNvSpPr>
          <p:nvPr>
            <p:ph idx="1"/>
          </p:nvPr>
        </p:nvSpPr>
        <p:spPr>
          <a:xfrm>
            <a:off x="457200" y="1143000"/>
            <a:ext cx="8229600" cy="5334000"/>
          </a:xfrm>
        </p:spPr>
        <p:txBody>
          <a:bodyPr>
            <a:normAutofit fontScale="92500" lnSpcReduction="20000"/>
          </a:bodyPr>
          <a:lstStyle/>
          <a:p>
            <a:r>
              <a:rPr lang="en-US" dirty="0" smtClean="0"/>
              <a:t>The Connect to the Internet wizard will guide you through the steps of setting up an Internet connection.</a:t>
            </a:r>
          </a:p>
          <a:p>
            <a:r>
              <a:rPr lang="en-US" b="1" dirty="0" smtClean="0"/>
              <a:t>Step 1:-</a:t>
            </a:r>
            <a:r>
              <a:rPr lang="en-US" dirty="0" smtClean="0"/>
              <a:t>Open the Connect to the Internet wizard by clicking the </a:t>
            </a:r>
            <a:r>
              <a:rPr lang="en-US" b="1" dirty="0" smtClean="0"/>
              <a:t>Start</a:t>
            </a:r>
            <a:r>
              <a:rPr lang="en-US" dirty="0" smtClean="0"/>
              <a:t> button </a:t>
            </a:r>
          </a:p>
          <a:p>
            <a:endParaRPr lang="en-US" dirty="0" smtClean="0"/>
          </a:p>
          <a:p>
            <a:r>
              <a:rPr lang="en-US" dirty="0" smtClean="0"/>
              <a:t> </a:t>
            </a:r>
            <a:r>
              <a:rPr lang="en-US" b="1" dirty="0" smtClean="0"/>
              <a:t>Step 2:-</a:t>
            </a:r>
            <a:r>
              <a:rPr lang="en-US" dirty="0" smtClean="0"/>
              <a:t>then clicking </a:t>
            </a:r>
            <a:r>
              <a:rPr lang="en-US" b="1" dirty="0" smtClean="0"/>
              <a:t>Control Panel</a:t>
            </a:r>
            <a:r>
              <a:rPr lang="en-US" dirty="0" smtClean="0"/>
              <a:t>. </a:t>
            </a:r>
          </a:p>
          <a:p>
            <a:r>
              <a:rPr lang="en-US" b="1" dirty="0" smtClean="0"/>
              <a:t>Step 3:- </a:t>
            </a:r>
            <a:r>
              <a:rPr lang="en-US" dirty="0" smtClean="0"/>
              <a:t>In the search box, type </a:t>
            </a:r>
            <a:r>
              <a:rPr lang="en-US" b="1" dirty="0" smtClean="0"/>
              <a:t>network</a:t>
            </a:r>
            <a:r>
              <a:rPr lang="en-US" dirty="0" smtClean="0"/>
              <a:t>,</a:t>
            </a:r>
          </a:p>
          <a:p>
            <a:r>
              <a:rPr lang="en-US" b="1" dirty="0" smtClean="0"/>
              <a:t>Step 4:- </a:t>
            </a:r>
            <a:r>
              <a:rPr lang="en-US" dirty="0" smtClean="0"/>
              <a:t>click </a:t>
            </a:r>
            <a:r>
              <a:rPr lang="en-US" b="1" dirty="0" smtClean="0"/>
              <a:t>Network and Sharing Center</a:t>
            </a:r>
            <a:r>
              <a:rPr lang="en-US" dirty="0" smtClean="0"/>
              <a:t>, </a:t>
            </a:r>
          </a:p>
          <a:p>
            <a:r>
              <a:rPr lang="en-US" b="1" dirty="0" smtClean="0"/>
              <a:t>Step 5:- </a:t>
            </a:r>
            <a:r>
              <a:rPr lang="en-US" dirty="0" smtClean="0"/>
              <a:t>click </a:t>
            </a:r>
            <a:r>
              <a:rPr lang="en-US" b="1" dirty="0" smtClean="0"/>
              <a:t>Set up a new connection or network</a:t>
            </a:r>
            <a:r>
              <a:rPr lang="en-US" dirty="0" smtClean="0"/>
              <a:t>,</a:t>
            </a:r>
          </a:p>
          <a:p>
            <a:r>
              <a:rPr lang="en-US" dirty="0" smtClean="0"/>
              <a:t> </a:t>
            </a:r>
            <a:r>
              <a:rPr lang="en-US" b="1" dirty="0" smtClean="0"/>
              <a:t>Step 6:-</a:t>
            </a:r>
            <a:r>
              <a:rPr lang="en-US" dirty="0" smtClean="0"/>
              <a:t>then double-click </a:t>
            </a:r>
            <a:r>
              <a:rPr lang="en-US" b="1" dirty="0" smtClean="0"/>
              <a:t>Connect to the Internet</a:t>
            </a:r>
            <a:r>
              <a:rPr lang="en-US" dirty="0" smtClean="0"/>
              <a:t>.</a:t>
            </a:r>
          </a:p>
          <a:p>
            <a:r>
              <a:rPr lang="en-US" b="1" dirty="0" smtClean="0"/>
              <a:t>Note</a:t>
            </a:r>
          </a:p>
          <a:p>
            <a:r>
              <a:rPr lang="en-US" dirty="0" smtClean="0"/>
              <a:t>If you're connected to a local area network, you might already be connected to the Internet. </a:t>
            </a:r>
          </a:p>
          <a:p>
            <a:r>
              <a:rPr lang="en-US" b="1" dirty="0" smtClean="0"/>
              <a:t>Step 7:-</a:t>
            </a:r>
            <a:r>
              <a:rPr lang="en-US" dirty="0" smtClean="0"/>
              <a:t>To find out, open your web browser and try accessing a website.</a:t>
            </a:r>
          </a:p>
          <a:p>
            <a:endParaRPr lang="en-US" dirty="0"/>
          </a:p>
        </p:txBody>
      </p:sp>
      <p:pic>
        <p:nvPicPr>
          <p:cNvPr id="4" name="Picture 3" descr="Picture of the Start button"/>
          <p:cNvPicPr/>
          <p:nvPr/>
        </p:nvPicPr>
        <p:blipFill>
          <a:blip r:embed="rId2" cstate="print"/>
          <a:srcRect/>
          <a:stretch>
            <a:fillRect/>
          </a:stretch>
        </p:blipFill>
        <p:spPr bwMode="auto">
          <a:xfrm>
            <a:off x="5715000" y="1981200"/>
            <a:ext cx="1295400" cy="762000"/>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E-mail</a:t>
            </a:r>
            <a:endParaRPr lang="en-US" dirty="0"/>
          </a:p>
        </p:txBody>
      </p:sp>
      <p:sp>
        <p:nvSpPr>
          <p:cNvPr id="3" name="Content Placeholder 2"/>
          <p:cNvSpPr>
            <a:spLocks noGrp="1"/>
          </p:cNvSpPr>
          <p:nvPr>
            <p:ph idx="1"/>
          </p:nvPr>
        </p:nvSpPr>
        <p:spPr/>
        <p:txBody>
          <a:bodyPr/>
          <a:lstStyle/>
          <a:p>
            <a:r>
              <a:rPr lang="en-US" b="1" dirty="0" smtClean="0"/>
              <a:t>What is an Email </a:t>
            </a:r>
            <a:r>
              <a:rPr lang="en-US" dirty="0" smtClean="0"/>
              <a:t>– Is a method of exchanging digital messages from an author (sender) to one or more recipients (receiver). or</a:t>
            </a:r>
          </a:p>
          <a:p>
            <a:r>
              <a:rPr lang="en-US" dirty="0" smtClean="0"/>
              <a:t>an electronic message transmitted over a network from one user to another.</a:t>
            </a:r>
          </a:p>
          <a:p>
            <a:r>
              <a:rPr lang="en-US" dirty="0" smtClean="0"/>
              <a:t>Can be as simple as a few lines of text, or include attachments such as pictures or documents.</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a:xfrm>
            <a:off x="457200" y="457200"/>
            <a:ext cx="8229600" cy="685800"/>
          </a:xfrm>
        </p:spPr>
        <p:txBody>
          <a:bodyPr>
            <a:normAutofit fontScale="90000"/>
          </a:bodyPr>
          <a:lstStyle/>
          <a:p>
            <a:r>
              <a:rPr lang="en-US" dirty="0"/>
              <a:t>What Makes Up An Email</a:t>
            </a:r>
          </a:p>
        </p:txBody>
      </p:sp>
      <p:sp>
        <p:nvSpPr>
          <p:cNvPr id="9219" name="Rectangle 3"/>
          <p:cNvSpPr>
            <a:spLocks noGrp="1" noChangeArrowheads="1"/>
          </p:cNvSpPr>
          <p:nvPr>
            <p:ph type="body" idx="1"/>
          </p:nvPr>
        </p:nvSpPr>
        <p:spPr>
          <a:xfrm>
            <a:off x="457200" y="1524000"/>
            <a:ext cx="8229600" cy="4602163"/>
          </a:xfrm>
        </p:spPr>
        <p:txBody>
          <a:bodyPr/>
          <a:lstStyle/>
          <a:p>
            <a:r>
              <a:rPr lang="en-US" dirty="0"/>
              <a:t>The Header</a:t>
            </a:r>
          </a:p>
          <a:p>
            <a:pPr lvl="1"/>
            <a:r>
              <a:rPr lang="en-US" dirty="0"/>
              <a:t>Who sent the email.</a:t>
            </a:r>
          </a:p>
          <a:p>
            <a:pPr lvl="1"/>
            <a:r>
              <a:rPr lang="en-US" dirty="0"/>
              <a:t>To whom the mail is sent.</a:t>
            </a:r>
          </a:p>
          <a:p>
            <a:pPr lvl="1"/>
            <a:r>
              <a:rPr lang="en-US" dirty="0"/>
              <a:t>When the email was sent. </a:t>
            </a:r>
          </a:p>
          <a:p>
            <a:pPr lvl="1"/>
            <a:r>
              <a:rPr lang="en-US" dirty="0"/>
              <a:t>The email subject.</a:t>
            </a:r>
          </a:p>
          <a:p>
            <a:pPr lvl="1"/>
            <a:r>
              <a:rPr lang="en-US" dirty="0"/>
              <a:t>The size of the email.</a:t>
            </a:r>
          </a:p>
        </p:txBody>
      </p:sp>
      <p:sp>
        <p:nvSpPr>
          <p:cNvPr id="4" name="Slide Number Placeholder 3"/>
          <p:cNvSpPr>
            <a:spLocks noGrp="1"/>
          </p:cNvSpPr>
          <p:nvPr>
            <p:ph type="sldNum" sz="quarter" idx="12"/>
          </p:nvPr>
        </p:nvSpPr>
        <p:spPr/>
        <p:txBody>
          <a:bodyPr/>
          <a:lstStyle/>
          <a:p>
            <a:fld id="{5733D55F-27A2-4B66-8A39-D403DDCF0D95}"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r>
              <a:rPr lang="en-US"/>
              <a:t>What Makes Up An Email</a:t>
            </a:r>
          </a:p>
        </p:txBody>
      </p:sp>
      <p:sp>
        <p:nvSpPr>
          <p:cNvPr id="10243" name="Rectangle 3"/>
          <p:cNvSpPr>
            <a:spLocks noGrp="1" noChangeArrowheads="1"/>
          </p:cNvSpPr>
          <p:nvPr>
            <p:ph type="body" idx="1"/>
          </p:nvPr>
        </p:nvSpPr>
        <p:spPr/>
        <p:txBody>
          <a:bodyPr/>
          <a:lstStyle/>
          <a:p>
            <a:r>
              <a:rPr lang="en-US" dirty="0"/>
              <a:t>The Body</a:t>
            </a:r>
          </a:p>
          <a:p>
            <a:pPr lvl="1"/>
            <a:r>
              <a:rPr lang="en-US" dirty="0"/>
              <a:t>Contains the message.</a:t>
            </a:r>
          </a:p>
          <a:p>
            <a:pPr lvl="1"/>
            <a:r>
              <a:rPr lang="en-US" dirty="0"/>
              <a:t>May also contain an attachment</a:t>
            </a:r>
            <a:r>
              <a:rPr lang="en-US" dirty="0" smtClean="0"/>
              <a:t>.</a:t>
            </a:r>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The Mail Folders</a:t>
            </a:r>
          </a:p>
        </p:txBody>
      </p:sp>
      <p:sp>
        <p:nvSpPr>
          <p:cNvPr id="73731" name="Rectangle 3"/>
          <p:cNvSpPr>
            <a:spLocks noGrp="1" noChangeArrowheads="1"/>
          </p:cNvSpPr>
          <p:nvPr>
            <p:ph type="body" idx="1"/>
          </p:nvPr>
        </p:nvSpPr>
        <p:spPr/>
        <p:txBody>
          <a:bodyPr/>
          <a:lstStyle/>
          <a:p>
            <a:pPr>
              <a:lnSpc>
                <a:spcPct val="90000"/>
              </a:lnSpc>
            </a:pPr>
            <a:r>
              <a:rPr lang="en-US" sz="2700" b="1" i="1"/>
              <a:t>Inbox</a:t>
            </a:r>
            <a:r>
              <a:rPr lang="en-US" sz="2700"/>
              <a:t> – new messages as well as messages that have been read</a:t>
            </a:r>
          </a:p>
          <a:p>
            <a:pPr>
              <a:lnSpc>
                <a:spcPct val="90000"/>
              </a:lnSpc>
            </a:pPr>
            <a:r>
              <a:rPr lang="en-US" sz="2700" b="1" i="1"/>
              <a:t>Outbox</a:t>
            </a:r>
            <a:r>
              <a:rPr lang="en-US" sz="2700"/>
              <a:t> – messages not yet sent</a:t>
            </a:r>
          </a:p>
          <a:p>
            <a:pPr>
              <a:lnSpc>
                <a:spcPct val="90000"/>
              </a:lnSpc>
            </a:pPr>
            <a:r>
              <a:rPr lang="en-US" sz="2700" b="1" i="1"/>
              <a:t>Sent items</a:t>
            </a:r>
            <a:r>
              <a:rPr lang="en-US" sz="2700"/>
              <a:t> – messages that have been sent (moved here from outbox)</a:t>
            </a:r>
          </a:p>
          <a:p>
            <a:pPr>
              <a:lnSpc>
                <a:spcPct val="90000"/>
              </a:lnSpc>
            </a:pPr>
            <a:r>
              <a:rPr lang="en-US" sz="2700" b="1" i="1"/>
              <a:t>Deleted items</a:t>
            </a:r>
            <a:r>
              <a:rPr lang="en-US" sz="2700"/>
              <a:t> – messages deleted from any folder</a:t>
            </a:r>
          </a:p>
          <a:p>
            <a:pPr>
              <a:lnSpc>
                <a:spcPct val="90000"/>
              </a:lnSpc>
            </a:pPr>
            <a:r>
              <a:rPr lang="en-US" sz="2700" b="1" i="1"/>
              <a:t>Custom folders</a:t>
            </a:r>
            <a:r>
              <a:rPr lang="en-US" sz="2700"/>
              <a:t> – additional folders created by the user</a:t>
            </a:r>
          </a:p>
        </p:txBody>
      </p:sp>
      <p:sp>
        <p:nvSpPr>
          <p:cNvPr id="4" name="Slide Number Placeholder 3"/>
          <p:cNvSpPr>
            <a:spLocks noGrp="1"/>
          </p:cNvSpPr>
          <p:nvPr>
            <p:ph type="sldNum" sz="quarter" idx="12"/>
          </p:nvPr>
        </p:nvSpPr>
        <p:spPr/>
        <p:txBody>
          <a:bodyPr/>
          <a:lstStyle/>
          <a:p>
            <a:fld id="{5733D55F-27A2-4B66-8A39-D403DDCF0D95}" type="slidenum">
              <a:rPr lang="en-US" smtClean="0"/>
              <a:pPr/>
              <a:t>47</a:t>
            </a:fld>
            <a:endParaRPr lang="en-US"/>
          </a:p>
        </p:txBody>
      </p:sp>
    </p:spTree>
  </p:cSld>
  <p:clrMapOvr>
    <a:masterClrMapping/>
  </p:clrMapOvr>
  <p:transition spd="med">
    <p:cover dir="l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idx="4294967295"/>
          </p:nvPr>
        </p:nvSpPr>
        <p:spPr/>
        <p:txBody>
          <a:bodyPr/>
          <a:lstStyle/>
          <a:p>
            <a:r>
              <a:rPr lang="en-US" sz="2400" dirty="0" smtClean="0"/>
              <a:t>EMAIL ADDRESS</a:t>
            </a:r>
            <a:endParaRPr lang="en-US" sz="2400" dirty="0"/>
          </a:p>
        </p:txBody>
      </p:sp>
      <p:sp>
        <p:nvSpPr>
          <p:cNvPr id="401411" name="Rectangle 3"/>
          <p:cNvSpPr>
            <a:spLocks noGrp="1" noChangeArrowheads="1"/>
          </p:cNvSpPr>
          <p:nvPr>
            <p:ph type="body" idx="4294967295"/>
          </p:nvPr>
        </p:nvSpPr>
        <p:spPr>
          <a:xfrm>
            <a:off x="304800" y="1447800"/>
            <a:ext cx="8382000" cy="4343400"/>
          </a:xfrm>
        </p:spPr>
        <p:txBody>
          <a:bodyPr/>
          <a:lstStyle/>
          <a:p>
            <a:pPr lvl="1" algn="ctr">
              <a:buFontTx/>
              <a:buNone/>
            </a:pPr>
            <a:r>
              <a:rPr lang="en-US" sz="2800"/>
              <a:t>An email address consists of 3 parts:</a:t>
            </a:r>
          </a:p>
          <a:p>
            <a:pPr lvl="1">
              <a:buFontTx/>
              <a:buNone/>
            </a:pPr>
            <a:endParaRPr lang="en-US" sz="2800" b="0"/>
          </a:p>
          <a:p>
            <a:pPr lvl="2">
              <a:buFontTx/>
              <a:buNone/>
            </a:pPr>
            <a:r>
              <a:rPr lang="en-US" sz="2100"/>
              <a:t>						</a:t>
            </a:r>
          </a:p>
        </p:txBody>
      </p:sp>
      <p:sp>
        <p:nvSpPr>
          <p:cNvPr id="401412" name="Text Box 5"/>
          <p:cNvSpPr txBox="1">
            <a:spLocks noChangeArrowheads="1"/>
          </p:cNvSpPr>
          <p:nvPr/>
        </p:nvSpPr>
        <p:spPr bwMode="auto">
          <a:xfrm>
            <a:off x="609600" y="4267200"/>
            <a:ext cx="2895600" cy="1066800"/>
          </a:xfrm>
          <a:prstGeom prst="rect">
            <a:avLst/>
          </a:prstGeom>
          <a:noFill/>
          <a:ln w="9525" algn="ctr">
            <a:noFill/>
            <a:miter lim="800000"/>
            <a:headEnd/>
            <a:tailEnd/>
          </a:ln>
        </p:spPr>
        <p:txBody>
          <a:bodyPr>
            <a:spAutoFit/>
          </a:bodyPr>
          <a:lstStyle/>
          <a:p>
            <a:pPr algn="ctr"/>
            <a:r>
              <a:rPr lang="en-US" sz="2400" b="1">
                <a:solidFill>
                  <a:srgbClr val="33CC33"/>
                </a:solidFill>
              </a:rPr>
              <a:t>Unique User Name</a:t>
            </a:r>
          </a:p>
          <a:p>
            <a:pPr algn="ctr"/>
            <a:r>
              <a:rPr lang="en-US" sz="2000"/>
              <a:t>chosen by the email account owner</a:t>
            </a:r>
          </a:p>
        </p:txBody>
      </p:sp>
      <p:sp>
        <p:nvSpPr>
          <p:cNvPr id="401413" name="Text Box 7"/>
          <p:cNvSpPr txBox="1">
            <a:spLocks noChangeArrowheads="1"/>
          </p:cNvSpPr>
          <p:nvPr/>
        </p:nvSpPr>
        <p:spPr bwMode="auto">
          <a:xfrm>
            <a:off x="5562600" y="4267200"/>
            <a:ext cx="3190875" cy="1066800"/>
          </a:xfrm>
          <a:prstGeom prst="rect">
            <a:avLst/>
          </a:prstGeom>
          <a:noFill/>
          <a:ln w="9525" algn="ctr">
            <a:noFill/>
            <a:miter lim="800000"/>
            <a:headEnd/>
            <a:tailEnd/>
          </a:ln>
        </p:spPr>
        <p:txBody>
          <a:bodyPr wrap="none">
            <a:spAutoFit/>
          </a:bodyPr>
          <a:lstStyle/>
          <a:p>
            <a:pPr algn="ctr"/>
            <a:r>
              <a:rPr lang="en-US" sz="2400" b="1">
                <a:solidFill>
                  <a:srgbClr val="3333FF"/>
                </a:solidFill>
              </a:rPr>
              <a:t>Domain Name</a:t>
            </a:r>
            <a:endParaRPr lang="en-US" sz="2000"/>
          </a:p>
          <a:p>
            <a:pPr algn="ctr"/>
            <a:r>
              <a:rPr lang="en-US" sz="2000"/>
              <a:t>company/organization</a:t>
            </a:r>
          </a:p>
          <a:p>
            <a:pPr algn="ctr"/>
            <a:r>
              <a:rPr lang="en-US" sz="2000"/>
              <a:t>providing the email service</a:t>
            </a:r>
          </a:p>
        </p:txBody>
      </p:sp>
      <p:sp>
        <p:nvSpPr>
          <p:cNvPr id="401414" name="Text Box 9"/>
          <p:cNvSpPr txBox="1">
            <a:spLocks noChangeArrowheads="1"/>
          </p:cNvSpPr>
          <p:nvPr/>
        </p:nvSpPr>
        <p:spPr bwMode="auto">
          <a:xfrm>
            <a:off x="2362200" y="2286000"/>
            <a:ext cx="4343400" cy="519113"/>
          </a:xfrm>
          <a:prstGeom prst="rect">
            <a:avLst/>
          </a:prstGeom>
          <a:noFill/>
          <a:ln w="9525" algn="ctr">
            <a:noFill/>
            <a:miter lim="800000"/>
            <a:headEnd/>
            <a:tailEnd/>
          </a:ln>
        </p:spPr>
        <p:txBody>
          <a:bodyPr>
            <a:spAutoFit/>
          </a:bodyPr>
          <a:lstStyle/>
          <a:p>
            <a:pPr algn="ctr">
              <a:spcBef>
                <a:spcPct val="50000"/>
              </a:spcBef>
            </a:pPr>
            <a:r>
              <a:rPr lang="en-US" sz="2800">
                <a:solidFill>
                  <a:srgbClr val="33CC33"/>
                </a:solidFill>
              </a:rPr>
              <a:t>jackandjill</a:t>
            </a:r>
            <a:r>
              <a:rPr lang="en-US" sz="2800"/>
              <a:t>@</a:t>
            </a:r>
            <a:r>
              <a:rPr lang="en-US" sz="2800">
                <a:solidFill>
                  <a:srgbClr val="3333FF"/>
                </a:solidFill>
              </a:rPr>
              <a:t>gmail.com</a:t>
            </a:r>
          </a:p>
        </p:txBody>
      </p:sp>
      <p:sp>
        <p:nvSpPr>
          <p:cNvPr id="401415" name="Line 10"/>
          <p:cNvSpPr>
            <a:spLocks noChangeShapeType="1"/>
          </p:cNvSpPr>
          <p:nvPr/>
        </p:nvSpPr>
        <p:spPr bwMode="auto">
          <a:xfrm flipV="1">
            <a:off x="2362200" y="3048000"/>
            <a:ext cx="609600" cy="1066800"/>
          </a:xfrm>
          <a:prstGeom prst="line">
            <a:avLst/>
          </a:prstGeom>
          <a:noFill/>
          <a:ln w="38100">
            <a:solidFill>
              <a:srgbClr val="33CC33"/>
            </a:solidFill>
            <a:round/>
            <a:headEnd/>
            <a:tailEnd type="triangle" w="med" len="med"/>
          </a:ln>
        </p:spPr>
        <p:txBody>
          <a:bodyPr/>
          <a:lstStyle/>
          <a:p>
            <a:endParaRPr lang="en-US"/>
          </a:p>
        </p:txBody>
      </p:sp>
      <p:sp>
        <p:nvSpPr>
          <p:cNvPr id="401416" name="Line 11"/>
          <p:cNvSpPr>
            <a:spLocks noChangeShapeType="1"/>
          </p:cNvSpPr>
          <p:nvPr/>
        </p:nvSpPr>
        <p:spPr bwMode="auto">
          <a:xfrm flipH="1" flipV="1">
            <a:off x="5943600" y="2971800"/>
            <a:ext cx="838200" cy="1219200"/>
          </a:xfrm>
          <a:prstGeom prst="line">
            <a:avLst/>
          </a:prstGeom>
          <a:noFill/>
          <a:ln w="38100">
            <a:solidFill>
              <a:srgbClr val="3333FF"/>
            </a:solidFill>
            <a:round/>
            <a:headEnd/>
            <a:tailEnd type="triangle" w="med" len="med"/>
          </a:ln>
        </p:spPr>
        <p:txBody>
          <a:bodyPr/>
          <a:lstStyle/>
          <a:p>
            <a:endParaRPr lang="en-US"/>
          </a:p>
        </p:txBody>
      </p:sp>
      <p:sp>
        <p:nvSpPr>
          <p:cNvPr id="401417" name="Text Box 12"/>
          <p:cNvSpPr txBox="1">
            <a:spLocks noChangeArrowheads="1"/>
          </p:cNvSpPr>
          <p:nvPr/>
        </p:nvSpPr>
        <p:spPr bwMode="auto">
          <a:xfrm>
            <a:off x="4114800" y="4648200"/>
            <a:ext cx="762000" cy="711200"/>
          </a:xfrm>
          <a:prstGeom prst="rect">
            <a:avLst/>
          </a:prstGeom>
          <a:noFill/>
          <a:ln w="9525" algn="ctr">
            <a:solidFill>
              <a:schemeClr val="tx1"/>
            </a:solidFill>
            <a:miter lim="800000"/>
            <a:headEnd/>
            <a:tailEnd/>
          </a:ln>
        </p:spPr>
        <p:txBody>
          <a:bodyPr>
            <a:spAutoFit/>
          </a:bodyPr>
          <a:lstStyle/>
          <a:p>
            <a:pPr algn="ctr">
              <a:spcBef>
                <a:spcPct val="50000"/>
              </a:spcBef>
            </a:pPr>
            <a:r>
              <a:rPr lang="en-US" sz="2000" b="1"/>
              <a:t>“At” sign</a:t>
            </a:r>
          </a:p>
        </p:txBody>
      </p:sp>
      <p:sp>
        <p:nvSpPr>
          <p:cNvPr id="401418" name="Line 14"/>
          <p:cNvSpPr>
            <a:spLocks noChangeShapeType="1"/>
          </p:cNvSpPr>
          <p:nvPr/>
        </p:nvSpPr>
        <p:spPr bwMode="auto">
          <a:xfrm flipV="1">
            <a:off x="4495800" y="2971800"/>
            <a:ext cx="0" cy="1447800"/>
          </a:xfrm>
          <a:prstGeom prst="line">
            <a:avLst/>
          </a:prstGeom>
          <a:noFill/>
          <a:ln w="38100">
            <a:solidFill>
              <a:schemeClr val="tx1"/>
            </a:solidFill>
            <a:round/>
            <a:headEnd/>
            <a:tailEnd type="triangle" w="med" len="med"/>
          </a:ln>
        </p:spPr>
        <p:txBody>
          <a:bodyPr/>
          <a:lstStyle/>
          <a:p>
            <a:endParaRPr lang="en-US"/>
          </a:p>
        </p:txBody>
      </p:sp>
      <p:sp>
        <p:nvSpPr>
          <p:cNvPr id="11" name="Slide Number Placeholder 10"/>
          <p:cNvSpPr>
            <a:spLocks noGrp="1"/>
          </p:cNvSpPr>
          <p:nvPr>
            <p:ph type="sldNum" sz="quarter" idx="12"/>
          </p:nvPr>
        </p:nvSpPr>
        <p:spPr/>
        <p:txBody>
          <a:bodyPr/>
          <a:lstStyle/>
          <a:p>
            <a:fld id="{5733D55F-27A2-4B66-8A39-D403DDCF0D95}" type="slidenum">
              <a:rPr lang="en-US" smtClean="0"/>
              <a:pPr/>
              <a:t>48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14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14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14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14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14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14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1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12" grpId="0"/>
      <p:bldP spid="401413" grpId="0"/>
      <p:bldP spid="401414" grpId="0"/>
      <p:bldP spid="401415" grpId="0" animBg="1"/>
      <p:bldP spid="401416" grpId="0" animBg="1"/>
      <p:bldP spid="401417" grpId="0" animBg="1"/>
      <p:bldP spid="40141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381000" y="381000"/>
            <a:ext cx="7467600" cy="609600"/>
          </a:xfrm>
        </p:spPr>
        <p:txBody>
          <a:bodyPr/>
          <a:lstStyle/>
          <a:p>
            <a:r>
              <a:rPr lang="en-US" sz="2400" dirty="0" smtClean="0"/>
              <a:t>email service providers</a:t>
            </a:r>
            <a:endParaRPr lang="en-US" sz="2400" dirty="0"/>
          </a:p>
        </p:txBody>
      </p:sp>
      <p:sp>
        <p:nvSpPr>
          <p:cNvPr id="403459" name="Rectangle 3"/>
          <p:cNvSpPr>
            <a:spLocks noGrp="1" noChangeArrowheads="1"/>
          </p:cNvSpPr>
          <p:nvPr>
            <p:ph type="body" idx="1"/>
          </p:nvPr>
        </p:nvSpPr>
        <p:spPr>
          <a:xfrm>
            <a:off x="228600" y="1219200"/>
            <a:ext cx="8915400" cy="5334000"/>
          </a:xfrm>
        </p:spPr>
        <p:txBody>
          <a:bodyPr>
            <a:normAutofit/>
          </a:bodyPr>
          <a:lstStyle/>
          <a:p>
            <a:pPr algn="ctr">
              <a:buFontTx/>
              <a:buNone/>
            </a:pPr>
            <a:endParaRPr lang="en-US" sz="2800" dirty="0" smtClean="0"/>
          </a:p>
          <a:p>
            <a:pPr>
              <a:buFontTx/>
              <a:buNone/>
            </a:pPr>
            <a:r>
              <a:rPr lang="en-US" sz="2800" dirty="0" smtClean="0"/>
              <a:t>There are Two </a:t>
            </a:r>
            <a:r>
              <a:rPr lang="en-US" sz="2800" dirty="0"/>
              <a:t>Ways to Get Email</a:t>
            </a:r>
          </a:p>
          <a:p>
            <a:pPr>
              <a:buFontTx/>
              <a:buNone/>
            </a:pPr>
            <a:endParaRPr lang="en-US" sz="2000" dirty="0"/>
          </a:p>
          <a:p>
            <a:pPr>
              <a:buFontTx/>
              <a:buNone/>
            </a:pPr>
            <a:r>
              <a:rPr lang="en-US" sz="2000" dirty="0"/>
              <a:t>1. Provided by your Internet Service Provider</a:t>
            </a:r>
          </a:p>
          <a:p>
            <a:pPr>
              <a:buFontTx/>
              <a:buNone/>
            </a:pPr>
            <a:r>
              <a:rPr lang="en-US" sz="2000" b="0" dirty="0"/>
              <a:t>Monthly fee for internet connection often includes email service.</a:t>
            </a:r>
          </a:p>
          <a:p>
            <a:r>
              <a:rPr lang="en-US" sz="2000" b="0" dirty="0" err="1"/>
              <a:t>Aliant</a:t>
            </a:r>
            <a:r>
              <a:rPr lang="en-US" sz="2000" b="0" dirty="0"/>
              <a:t> -     ...@</a:t>
            </a:r>
            <a:r>
              <a:rPr lang="en-US" sz="2000" b="0" dirty="0" err="1"/>
              <a:t>sympatico.ca</a:t>
            </a:r>
            <a:endParaRPr lang="en-US" sz="2000" b="0" dirty="0"/>
          </a:p>
          <a:p>
            <a:r>
              <a:rPr lang="en-US" sz="2000" b="0" dirty="0" err="1"/>
              <a:t>Eastlink</a:t>
            </a:r>
            <a:r>
              <a:rPr lang="en-US" sz="2000" b="0" dirty="0"/>
              <a:t> -  …@</a:t>
            </a:r>
            <a:r>
              <a:rPr lang="en-US" sz="2000" b="0" dirty="0" err="1"/>
              <a:t>eastlink.ca</a:t>
            </a:r>
            <a:endParaRPr lang="en-US" sz="2000" b="0" dirty="0"/>
          </a:p>
          <a:p>
            <a:pPr>
              <a:buFontTx/>
              <a:buNone/>
            </a:pPr>
            <a:endParaRPr lang="en-US" sz="2000" b="0" dirty="0"/>
          </a:p>
          <a:p>
            <a:pPr>
              <a:buFontTx/>
              <a:buNone/>
            </a:pPr>
            <a:r>
              <a:rPr lang="en-US" sz="2000" dirty="0"/>
              <a:t>2. Free Web-Based Service Providers</a:t>
            </a:r>
          </a:p>
          <a:p>
            <a:pPr>
              <a:buFontTx/>
              <a:buNone/>
            </a:pPr>
            <a:r>
              <a:rPr lang="en-US" sz="2000" b="0" dirty="0"/>
              <a:t>Advertising on the site pays for the service.</a:t>
            </a:r>
          </a:p>
          <a:p>
            <a:r>
              <a:rPr lang="en-US" sz="2000" dirty="0">
                <a:solidFill>
                  <a:srgbClr val="660066"/>
                </a:solidFill>
              </a:rPr>
              <a:t>Gmail -  …@</a:t>
            </a:r>
            <a:r>
              <a:rPr lang="en-US" sz="2000" dirty="0" err="1">
                <a:solidFill>
                  <a:srgbClr val="660066"/>
                </a:solidFill>
              </a:rPr>
              <a:t>gmail.com</a:t>
            </a:r>
            <a:endParaRPr lang="en-US" sz="2000" dirty="0">
              <a:solidFill>
                <a:srgbClr val="660066"/>
              </a:solidFill>
            </a:endParaRPr>
          </a:p>
          <a:p>
            <a:r>
              <a:rPr lang="en-US" sz="2000" b="0" dirty="0"/>
              <a:t>Hotmail -   …@</a:t>
            </a:r>
            <a:r>
              <a:rPr lang="en-US" sz="2000" b="0" dirty="0" err="1"/>
              <a:t>hotmail.com</a:t>
            </a:r>
            <a:endParaRPr lang="en-US" sz="2000" b="0" dirty="0"/>
          </a:p>
          <a:p>
            <a:pPr>
              <a:buFontTx/>
              <a:buNone/>
            </a:pPr>
            <a:endParaRPr lang="en-US" sz="2000" b="0"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HTTP?</a:t>
            </a:r>
            <a:br>
              <a:rPr lang="en-US" dirty="0" smtClean="0"/>
            </a:br>
            <a:endParaRPr lang="en-US" dirty="0"/>
          </a:p>
        </p:txBody>
      </p:sp>
      <p:sp>
        <p:nvSpPr>
          <p:cNvPr id="3" name="Content Placeholder 2"/>
          <p:cNvSpPr>
            <a:spLocks noGrp="1"/>
          </p:cNvSpPr>
          <p:nvPr>
            <p:ph idx="1"/>
          </p:nvPr>
        </p:nvSpPr>
        <p:spPr/>
        <p:txBody>
          <a:bodyPr/>
          <a:lstStyle/>
          <a:p>
            <a:r>
              <a:rPr lang="en-US" dirty="0" smtClean="0"/>
              <a:t>HTTP </a:t>
            </a:r>
            <a:r>
              <a:rPr lang="en-US" dirty="0"/>
              <a:t>stands for </a:t>
            </a:r>
            <a:r>
              <a:rPr lang="en-US" b="1" dirty="0"/>
              <a:t>H</a:t>
            </a:r>
            <a:r>
              <a:rPr lang="en-US" dirty="0"/>
              <a:t>ypertext </a:t>
            </a:r>
            <a:r>
              <a:rPr lang="en-US" b="1" dirty="0"/>
              <a:t>T</a:t>
            </a:r>
            <a:r>
              <a:rPr lang="en-US" dirty="0"/>
              <a:t>ransfer </a:t>
            </a:r>
            <a:r>
              <a:rPr lang="en-US" b="1" dirty="0"/>
              <a:t>P</a:t>
            </a:r>
            <a:r>
              <a:rPr lang="en-US" dirty="0"/>
              <a:t>rotocol. This is the protocol being used to transfer hypertext documents that makes the World Wide Web possible</a:t>
            </a:r>
            <a:r>
              <a:rPr lang="en-US" dirty="0" smtClean="0"/>
              <a:t>.</a:t>
            </a:r>
          </a:p>
          <a:p>
            <a:r>
              <a:rPr lang="en-US" dirty="0" smtClean="0"/>
              <a:t>Or</a:t>
            </a:r>
          </a:p>
          <a:p>
            <a:r>
              <a:rPr lang="en-US" b="1" i="1" dirty="0" smtClean="0">
                <a:solidFill>
                  <a:srgbClr val="CC6600"/>
                </a:solidFill>
              </a:rPr>
              <a:t>HTTP :-</a:t>
            </a:r>
            <a:r>
              <a:rPr lang="en-US" dirty="0" smtClean="0"/>
              <a:t>is the set of rules that the computers use to move files from one computer to another on the Internet.</a:t>
            </a:r>
          </a:p>
          <a:p>
            <a:endParaRPr lang="en-US" dirty="0"/>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 </a:t>
            </a:r>
            <a:r>
              <a:rPr lang="en-US" sz="3100" dirty="0" smtClean="0"/>
              <a:t>The following table shows the popular email service providers:</a:t>
            </a:r>
            <a:br>
              <a:rPr lang="en-US" sz="3100" dirty="0" smtClean="0"/>
            </a:br>
            <a:r>
              <a:rPr lang="en-US" sz="3100" dirty="0" smtClean="0"/>
              <a:t> </a:t>
            </a:r>
            <a:r>
              <a:rPr lang="en-US" dirty="0" smtClean="0"/>
              <a:t/>
            </a:r>
            <a:br>
              <a:rPr lang="en-US" dirty="0" smtClean="0"/>
            </a:br>
            <a:endParaRPr lang="en-US" dirty="0"/>
          </a:p>
        </p:txBody>
      </p:sp>
      <p:graphicFrame>
        <p:nvGraphicFramePr>
          <p:cNvPr id="6" name="Content Placeholder 5"/>
          <p:cNvGraphicFramePr>
            <a:graphicFrameLocks noGrp="1"/>
          </p:cNvGraphicFramePr>
          <p:nvPr>
            <p:ph idx="1"/>
          </p:nvPr>
        </p:nvGraphicFramePr>
        <p:xfrm>
          <a:off x="457200" y="914400"/>
          <a:ext cx="8229600" cy="5086120"/>
        </p:xfrm>
        <a:graphic>
          <a:graphicData uri="http://schemas.openxmlformats.org/drawingml/2006/table">
            <a:tbl>
              <a:tblPr firstRow="1" bandRow="1">
                <a:tableStyleId>{5C22544A-7EE6-4342-B048-85BDC9FD1C3A}</a:tableStyleId>
              </a:tblPr>
              <a:tblGrid>
                <a:gridCol w="838200"/>
                <a:gridCol w="7391400"/>
              </a:tblGrid>
              <a:tr h="496795">
                <a:tc>
                  <a:txBody>
                    <a:bodyPr/>
                    <a:lstStyle/>
                    <a:p>
                      <a:r>
                        <a:rPr lang="en-US" dirty="0"/>
                        <a:t>S.N.</a:t>
                      </a:r>
                    </a:p>
                  </a:txBody>
                  <a:tcPr anchor="ctr"/>
                </a:tc>
                <a:tc>
                  <a:txBody>
                    <a:bodyPr/>
                    <a:lstStyle/>
                    <a:p>
                      <a:r>
                        <a:rPr lang="en-US"/>
                        <a:t>Service and Description</a:t>
                      </a:r>
                    </a:p>
                  </a:txBody>
                  <a:tcPr anchor="ctr"/>
                </a:tc>
              </a:tr>
              <a:tr h="1224975">
                <a:tc>
                  <a:txBody>
                    <a:bodyPr/>
                    <a:lstStyle/>
                    <a:p>
                      <a:r>
                        <a:rPr lang="en-US"/>
                        <a:t>1.</a:t>
                      </a:r>
                    </a:p>
                  </a:txBody>
                  <a:tcPr anchor="ctr"/>
                </a:tc>
                <a:tc>
                  <a:txBody>
                    <a:bodyPr/>
                    <a:lstStyle/>
                    <a:p>
                      <a:r>
                        <a:rPr lang="en-US" b="1"/>
                        <a:t>Gmail</a:t>
                      </a:r>
                      <a:r>
                        <a:rPr lang="en-US"/>
                        <a:t/>
                      </a:r>
                      <a:br>
                        <a:rPr lang="en-US"/>
                      </a:br>
                      <a:r>
                        <a:rPr lang="en-US"/>
                        <a:t>Gmail is an email service that allows users to collect all the messages. It also offers approx 7 GB of free storage. </a:t>
                      </a:r>
                    </a:p>
                  </a:txBody>
                  <a:tcPr anchor="ctr"/>
                </a:tc>
              </a:tr>
              <a:tr h="857482">
                <a:tc>
                  <a:txBody>
                    <a:bodyPr/>
                    <a:lstStyle/>
                    <a:p>
                      <a:r>
                        <a:rPr lang="en-US"/>
                        <a:t>2.</a:t>
                      </a:r>
                    </a:p>
                  </a:txBody>
                  <a:tcPr anchor="ctr"/>
                </a:tc>
                <a:tc>
                  <a:txBody>
                    <a:bodyPr/>
                    <a:lstStyle/>
                    <a:p>
                      <a:r>
                        <a:rPr lang="en-US" b="1"/>
                        <a:t>Hotmail</a:t>
                      </a:r>
                      <a:r>
                        <a:rPr lang="en-US"/>
                        <a:t/>
                      </a:r>
                      <a:br>
                        <a:rPr lang="en-US"/>
                      </a:br>
                      <a:r>
                        <a:rPr lang="en-US"/>
                        <a:t>Hotmail offers free email and practically unlimited storage accessible on web. </a:t>
                      </a:r>
                    </a:p>
                  </a:txBody>
                  <a:tcPr anchor="ctr"/>
                </a:tc>
              </a:tr>
              <a:tr h="1224975">
                <a:tc>
                  <a:txBody>
                    <a:bodyPr/>
                    <a:lstStyle/>
                    <a:p>
                      <a:r>
                        <a:rPr lang="en-US"/>
                        <a:t>3.</a:t>
                      </a:r>
                    </a:p>
                  </a:txBody>
                  <a:tcPr anchor="ctr"/>
                </a:tc>
                <a:tc>
                  <a:txBody>
                    <a:bodyPr/>
                    <a:lstStyle/>
                    <a:p>
                      <a:r>
                        <a:rPr lang="en-US" b="1" dirty="0"/>
                        <a:t>Yahoo Mail</a:t>
                      </a:r>
                      <a:r>
                        <a:rPr lang="en-US" dirty="0"/>
                        <a:t/>
                      </a:r>
                      <a:br>
                        <a:rPr lang="en-US" dirty="0"/>
                      </a:br>
                      <a:r>
                        <a:rPr lang="en-US" dirty="0"/>
                        <a:t>Yahoo Mail offers unlimited storage, SMS texting, social networking and instant messaging to boot. </a:t>
                      </a:r>
                    </a:p>
                  </a:txBody>
                  <a:tcPr anchor="ctr"/>
                </a:tc>
              </a:tr>
              <a:tr h="1224975">
                <a:tc>
                  <a:txBody>
                    <a:bodyPr/>
                    <a:lstStyle/>
                    <a:p>
                      <a:r>
                        <a:rPr lang="en-US" dirty="0" smtClean="0"/>
                        <a:t>5.</a:t>
                      </a:r>
                      <a:endParaRPr lang="en-US" dirty="0"/>
                    </a:p>
                  </a:txBody>
                  <a:tcPr anchor="ctr"/>
                </a:tc>
                <a:tc>
                  <a:txBody>
                    <a:bodyPr/>
                    <a:lstStyle/>
                    <a:p>
                      <a:r>
                        <a:rPr lang="en-US" b="1" dirty="0" err="1" smtClean="0"/>
                        <a:t>Shortmail</a:t>
                      </a:r>
                      <a:r>
                        <a:rPr lang="en-US" dirty="0" smtClean="0"/>
                        <a:t/>
                      </a:r>
                      <a:br>
                        <a:rPr lang="en-US" dirty="0" smtClean="0"/>
                      </a:br>
                      <a:r>
                        <a:rPr lang="en-US" dirty="0" err="1" smtClean="0"/>
                        <a:t>Shortmail</a:t>
                      </a:r>
                      <a:r>
                        <a:rPr lang="en-US" dirty="0" smtClean="0"/>
                        <a:t> offers easy and fast email service but with limited 500 characters per message. </a:t>
                      </a:r>
                      <a:endParaRPr lang="en-US" dirty="0"/>
                    </a:p>
                  </a:txBody>
                  <a:tcPr anchor="ctr"/>
                </a:tc>
              </a:tr>
            </a:tbl>
          </a:graphicData>
        </a:graphic>
      </p:graphicFrame>
      <p:sp>
        <p:nvSpPr>
          <p:cNvPr id="7" name="Slide Number Placeholder 6"/>
          <p:cNvSpPr>
            <a:spLocks noGrp="1"/>
          </p:cNvSpPr>
          <p:nvPr>
            <p:ph type="sldNum" sz="quarter" idx="12"/>
          </p:nvPr>
        </p:nvSpPr>
        <p:spPr/>
        <p:txBody>
          <a:bodyPr/>
          <a:lstStyle/>
          <a:p>
            <a:fld id="{5733D55F-27A2-4B66-8A39-D403DDCF0D95}"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E-Mail - Electronic Mail</a:t>
            </a:r>
          </a:p>
        </p:txBody>
      </p:sp>
      <p:sp>
        <p:nvSpPr>
          <p:cNvPr id="65539" name="Rectangle 3"/>
          <p:cNvSpPr>
            <a:spLocks noGrp="1" noChangeArrowheads="1"/>
          </p:cNvSpPr>
          <p:nvPr>
            <p:ph type="body" idx="1"/>
          </p:nvPr>
        </p:nvSpPr>
        <p:spPr/>
        <p:txBody>
          <a:bodyPr/>
          <a:lstStyle/>
          <a:p>
            <a:r>
              <a:rPr lang="en-US"/>
              <a:t>Send mail electronically via the Internet</a:t>
            </a:r>
          </a:p>
          <a:p>
            <a:r>
              <a:rPr lang="en-US"/>
              <a:t>Requires an account on a mail server and supporting software on your PC</a:t>
            </a:r>
          </a:p>
          <a:p>
            <a:r>
              <a:rPr lang="en-US"/>
              <a:t>The username and password will allow you to access your account</a:t>
            </a:r>
          </a:p>
          <a:p>
            <a:r>
              <a:rPr lang="en-US"/>
              <a:t>All e-mail programs allow you to Send, Compose, Reply, and Forward mail</a:t>
            </a:r>
          </a:p>
        </p:txBody>
      </p:sp>
      <p:sp>
        <p:nvSpPr>
          <p:cNvPr id="4" name="Slide Number Placeholder 3"/>
          <p:cNvSpPr>
            <a:spLocks noGrp="1"/>
          </p:cNvSpPr>
          <p:nvPr>
            <p:ph type="sldNum" sz="quarter" idx="12"/>
          </p:nvPr>
        </p:nvSpPr>
        <p:spPr/>
        <p:txBody>
          <a:bodyPr/>
          <a:lstStyle/>
          <a:p>
            <a:fld id="{5733D55F-27A2-4B66-8A39-D403DDCF0D95}" type="slidenum">
              <a:rPr lang="en-US" smtClean="0"/>
              <a:pPr/>
              <a:t>51</a:t>
            </a:fld>
            <a:endParaRPr lang="en-US"/>
          </a:p>
        </p:txBody>
      </p:sp>
    </p:spTree>
  </p:cSld>
  <p:clrMapOvr>
    <a:masterClrMapping/>
  </p:clrMapOvr>
  <p:transition spd="med">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600200"/>
            <a:ext cx="8229600" cy="5029200"/>
          </a:xfrm>
        </p:spPr>
        <p:txBody>
          <a:bodyPr>
            <a:noAutofit/>
          </a:bodyPr>
          <a:lstStyle/>
          <a:p>
            <a:r>
              <a:rPr lang="en-US" sz="2800" dirty="0" smtClean="0"/>
              <a:t>Compose and Send: write an email and send it to others.</a:t>
            </a:r>
          </a:p>
          <a:p>
            <a:endParaRPr lang="en-US" sz="2800" dirty="0" smtClean="0"/>
          </a:p>
          <a:p>
            <a:r>
              <a:rPr lang="en-US" sz="2800" dirty="0" smtClean="0"/>
              <a:t>Reply: reply to an email that you received.</a:t>
            </a:r>
          </a:p>
          <a:p>
            <a:endParaRPr lang="en-US" sz="2800" dirty="0" smtClean="0"/>
          </a:p>
          <a:p>
            <a:r>
              <a:rPr lang="en-US" sz="2800" dirty="0" smtClean="0"/>
              <a:t>Forward: pass on an email that you received to others.</a:t>
            </a:r>
          </a:p>
          <a:p>
            <a:endParaRPr lang="en-US" sz="2800" dirty="0" smtClean="0"/>
          </a:p>
          <a:p>
            <a:r>
              <a:rPr lang="en-US" sz="2800" dirty="0" smtClean="0"/>
              <a:t>Attachment: You can send files with your email such </a:t>
            </a:r>
            <a:r>
              <a:rPr lang="en-US" sz="2800" dirty="0" err="1" smtClean="0"/>
              <a:t>as:pictures</a:t>
            </a:r>
            <a:r>
              <a:rPr lang="en-US" sz="2800" dirty="0" smtClean="0"/>
              <a:t>, music, software and documents</a:t>
            </a:r>
          </a:p>
          <a:p>
            <a:endParaRPr lang="en-US" sz="2800" dirty="0" smtClean="0"/>
          </a:p>
          <a:p>
            <a:endParaRPr lang="en-US" sz="2800"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a:xfrm>
            <a:off x="228600" y="304800"/>
            <a:ext cx="8382000" cy="609600"/>
          </a:xfrm>
        </p:spPr>
        <p:txBody>
          <a:bodyPr>
            <a:normAutofit/>
          </a:bodyPr>
          <a:lstStyle/>
          <a:p>
            <a:pPr marL="457200" indent="-457200"/>
            <a:r>
              <a:rPr lang="en-US" sz="2400" dirty="0" smtClean="0"/>
              <a:t>How to Sign Up for a Gmail Email Account</a:t>
            </a:r>
            <a:endParaRPr lang="en-US" sz="2400" dirty="0"/>
          </a:p>
        </p:txBody>
      </p:sp>
      <p:sp>
        <p:nvSpPr>
          <p:cNvPr id="407555" name="Rectangle 3"/>
          <p:cNvSpPr>
            <a:spLocks noGrp="1" noChangeArrowheads="1"/>
          </p:cNvSpPr>
          <p:nvPr>
            <p:ph type="body" idx="1"/>
          </p:nvPr>
        </p:nvSpPr>
        <p:spPr>
          <a:xfrm>
            <a:off x="228600" y="1447800"/>
            <a:ext cx="8305800" cy="4411663"/>
          </a:xfrm>
        </p:spPr>
        <p:txBody>
          <a:bodyPr/>
          <a:lstStyle/>
          <a:p>
            <a:pPr marL="457200" indent="-457200">
              <a:buFontTx/>
              <a:buNone/>
            </a:pPr>
            <a:endParaRPr lang="en-US" sz="2000" b="0" dirty="0"/>
          </a:p>
          <a:p>
            <a:pPr marL="457200" indent="-457200">
              <a:buFontTx/>
              <a:buAutoNum type="arabicPeriod"/>
            </a:pPr>
            <a:r>
              <a:rPr lang="en-US" sz="2800" b="0" dirty="0"/>
              <a:t>Go to </a:t>
            </a:r>
            <a:r>
              <a:rPr lang="en-US" sz="2800" b="0" dirty="0">
                <a:hlinkClick r:id="rId3"/>
              </a:rPr>
              <a:t>www.gmail.com</a:t>
            </a:r>
            <a:endParaRPr lang="en-US" sz="2800" b="0" dirty="0"/>
          </a:p>
          <a:p>
            <a:pPr marL="457200" indent="-457200">
              <a:buFontTx/>
              <a:buAutoNum type="arabicPeriod"/>
            </a:pPr>
            <a:endParaRPr lang="en-US" sz="1200" b="0" dirty="0"/>
          </a:p>
          <a:p>
            <a:pPr marL="457200" indent="-457200">
              <a:buFontTx/>
              <a:buAutoNum type="arabicPeriod"/>
            </a:pPr>
            <a:r>
              <a:rPr lang="en-US" sz="2800" b="0" dirty="0"/>
              <a:t>Click on “</a:t>
            </a:r>
            <a:r>
              <a:rPr lang="en-US" sz="2800" b="0" dirty="0">
                <a:solidFill>
                  <a:srgbClr val="3333FF"/>
                </a:solidFill>
              </a:rPr>
              <a:t>Sign Up for Gmail</a:t>
            </a:r>
            <a:r>
              <a:rPr lang="en-US" sz="2800" b="0" dirty="0"/>
              <a:t>”</a:t>
            </a:r>
          </a:p>
          <a:p>
            <a:pPr marL="457200" indent="-457200">
              <a:buFontTx/>
              <a:buAutoNum type="arabicPeriod"/>
            </a:pPr>
            <a:endParaRPr lang="en-US" sz="1200" b="0" dirty="0"/>
          </a:p>
          <a:p>
            <a:pPr marL="457200" indent="-457200">
              <a:buFontTx/>
              <a:buNone/>
            </a:pPr>
            <a:r>
              <a:rPr lang="en-US" sz="2800" b="0" dirty="0"/>
              <a:t>3. Fill in the </a:t>
            </a:r>
          </a:p>
          <a:p>
            <a:pPr marL="457200" indent="-457200">
              <a:buFontTx/>
              <a:buNone/>
            </a:pPr>
            <a:r>
              <a:rPr lang="en-US" sz="2800" b="0" dirty="0"/>
              <a:t>Registration Form</a:t>
            </a:r>
          </a:p>
          <a:p>
            <a:pPr marL="457200" indent="-457200">
              <a:buFontTx/>
              <a:buNone/>
            </a:pPr>
            <a:endParaRPr lang="en-US" sz="2800" b="0" dirty="0"/>
          </a:p>
          <a:p>
            <a:pPr marL="457200" indent="-457200">
              <a:buFontTx/>
              <a:buNone/>
            </a:pPr>
            <a:endParaRPr lang="en-US" sz="2800" b="0" dirty="0"/>
          </a:p>
        </p:txBody>
      </p:sp>
      <p:pic>
        <p:nvPicPr>
          <p:cNvPr id="407561" name="Picture 9" descr="gmail_signup"/>
          <p:cNvPicPr>
            <a:picLocks noChangeAspect="1" noChangeArrowheads="1"/>
          </p:cNvPicPr>
          <p:nvPr/>
        </p:nvPicPr>
        <p:blipFill>
          <a:blip r:embed="rId4" cstate="print"/>
          <a:srcRect/>
          <a:stretch>
            <a:fillRect/>
          </a:stretch>
        </p:blipFill>
        <p:spPr bwMode="auto">
          <a:xfrm>
            <a:off x="4419600" y="3962400"/>
            <a:ext cx="4267200" cy="1600200"/>
          </a:xfrm>
          <a:prstGeom prst="rect">
            <a:avLst/>
          </a:prstGeom>
          <a:noFill/>
        </p:spPr>
      </p:pic>
      <p:sp>
        <p:nvSpPr>
          <p:cNvPr id="407563" name="Line 11"/>
          <p:cNvSpPr>
            <a:spLocks noChangeShapeType="1"/>
          </p:cNvSpPr>
          <p:nvPr/>
        </p:nvSpPr>
        <p:spPr bwMode="auto">
          <a:xfrm>
            <a:off x="5105400" y="3352800"/>
            <a:ext cx="1219200" cy="762000"/>
          </a:xfrm>
          <a:prstGeom prst="line">
            <a:avLst/>
          </a:prstGeom>
          <a:noFill/>
          <a:ln w="9525">
            <a:solidFill>
              <a:schemeClr val="tx1"/>
            </a:solidFill>
            <a:round/>
            <a:headEnd/>
            <a:tailEnd type="triangle" w="med" len="med"/>
          </a:ln>
          <a:effectLst/>
        </p:spPr>
        <p:txBody>
          <a:bodyPr/>
          <a:lstStyle/>
          <a:p>
            <a:endParaRPr lang="en-US"/>
          </a:p>
        </p:txBody>
      </p:sp>
      <p:sp>
        <p:nvSpPr>
          <p:cNvPr id="407569" name="Oval 17"/>
          <p:cNvSpPr>
            <a:spLocks noChangeArrowheads="1"/>
          </p:cNvSpPr>
          <p:nvPr/>
        </p:nvSpPr>
        <p:spPr bwMode="auto">
          <a:xfrm>
            <a:off x="4953000" y="4114800"/>
            <a:ext cx="3124200" cy="685800"/>
          </a:xfrm>
          <a:prstGeom prst="ellipse">
            <a:avLst/>
          </a:prstGeom>
          <a:noFill/>
          <a:ln w="9525" algn="ctr">
            <a:solidFill>
              <a:schemeClr val="tx1"/>
            </a:solidFill>
            <a:round/>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53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75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75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75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3" grpId="0" animBg="1"/>
      <p:bldP spid="40756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a:xfrm>
            <a:off x="228600" y="304800"/>
            <a:ext cx="8305800" cy="609600"/>
          </a:xfrm>
        </p:spPr>
        <p:txBody>
          <a:bodyPr/>
          <a:lstStyle/>
          <a:p>
            <a:r>
              <a:rPr lang="en-US" sz="2400" dirty="0" smtClean="0"/>
              <a:t>Cont.</a:t>
            </a:r>
            <a:endParaRPr lang="en-US" sz="2400" dirty="0"/>
          </a:p>
        </p:txBody>
      </p:sp>
      <p:sp>
        <p:nvSpPr>
          <p:cNvPr id="411651" name="Rectangle 3"/>
          <p:cNvSpPr>
            <a:spLocks noGrp="1" noChangeArrowheads="1"/>
          </p:cNvSpPr>
          <p:nvPr>
            <p:ph type="body" idx="1"/>
          </p:nvPr>
        </p:nvSpPr>
        <p:spPr>
          <a:xfrm>
            <a:off x="228600" y="1447800"/>
            <a:ext cx="8305800" cy="4411663"/>
          </a:xfrm>
        </p:spPr>
        <p:txBody>
          <a:bodyPr/>
          <a:lstStyle/>
          <a:p>
            <a:pPr marL="457200" indent="-457200">
              <a:buFontTx/>
              <a:buNone/>
            </a:pPr>
            <a:endParaRPr lang="en-US" sz="2800" b="0"/>
          </a:p>
          <a:p>
            <a:pPr marL="457200" indent="-457200">
              <a:buFontTx/>
              <a:buNone/>
            </a:pPr>
            <a:endParaRPr lang="en-US" sz="2800" b="0"/>
          </a:p>
        </p:txBody>
      </p:sp>
      <p:sp>
        <p:nvSpPr>
          <p:cNvPr id="411656" name="Text Box 8"/>
          <p:cNvSpPr txBox="1">
            <a:spLocks noChangeArrowheads="1"/>
          </p:cNvSpPr>
          <p:nvPr/>
        </p:nvSpPr>
        <p:spPr bwMode="auto">
          <a:xfrm>
            <a:off x="6629400" y="1447800"/>
            <a:ext cx="2286000" cy="639763"/>
          </a:xfrm>
          <a:prstGeom prst="rect">
            <a:avLst/>
          </a:prstGeom>
          <a:solidFill>
            <a:srgbClr val="99CCFF">
              <a:alpha val="49001"/>
            </a:srgbClr>
          </a:solidFill>
          <a:ln w="9525" algn="ctr">
            <a:noFill/>
            <a:miter lim="800000"/>
            <a:headEnd/>
            <a:tailEnd/>
          </a:ln>
          <a:effectLst/>
        </p:spPr>
        <p:txBody>
          <a:bodyPr>
            <a:spAutoFit/>
          </a:bodyPr>
          <a:lstStyle/>
          <a:p>
            <a:pPr>
              <a:spcBef>
                <a:spcPct val="50000"/>
              </a:spcBef>
            </a:pPr>
            <a:r>
              <a:rPr lang="en-US"/>
              <a:t>Should I provide accurate person information or is it OK to lie?</a:t>
            </a:r>
          </a:p>
        </p:txBody>
      </p:sp>
      <p:sp>
        <p:nvSpPr>
          <p:cNvPr id="411657" name="Line 9"/>
          <p:cNvSpPr>
            <a:spLocks noChangeShapeType="1"/>
          </p:cNvSpPr>
          <p:nvPr/>
        </p:nvSpPr>
        <p:spPr bwMode="auto">
          <a:xfrm flipH="1">
            <a:off x="4876800" y="1828800"/>
            <a:ext cx="1752600" cy="0"/>
          </a:xfrm>
          <a:prstGeom prst="line">
            <a:avLst/>
          </a:prstGeom>
          <a:noFill/>
          <a:ln w="38100">
            <a:solidFill>
              <a:srgbClr val="FA1402"/>
            </a:solidFill>
            <a:round/>
            <a:headEnd/>
            <a:tailEnd type="triangle" w="med" len="med"/>
          </a:ln>
          <a:effectLst/>
        </p:spPr>
        <p:txBody>
          <a:bodyPr/>
          <a:lstStyle/>
          <a:p>
            <a:endParaRPr lang="en-US"/>
          </a:p>
        </p:txBody>
      </p:sp>
      <p:sp>
        <p:nvSpPr>
          <p:cNvPr id="411658" name="Line 10"/>
          <p:cNvSpPr>
            <a:spLocks noChangeShapeType="1"/>
          </p:cNvSpPr>
          <p:nvPr/>
        </p:nvSpPr>
        <p:spPr bwMode="auto">
          <a:xfrm>
            <a:off x="4876800" y="1447800"/>
            <a:ext cx="0" cy="609600"/>
          </a:xfrm>
          <a:prstGeom prst="line">
            <a:avLst/>
          </a:prstGeom>
          <a:noFill/>
          <a:ln w="38100">
            <a:solidFill>
              <a:srgbClr val="FA1402"/>
            </a:solidFill>
            <a:round/>
            <a:headEnd/>
            <a:tailEnd/>
          </a:ln>
          <a:effectLst/>
        </p:spPr>
        <p:txBody>
          <a:bodyPr/>
          <a:lstStyle/>
          <a:p>
            <a:endParaRPr lang="en-US"/>
          </a:p>
        </p:txBody>
      </p:sp>
      <p:sp>
        <p:nvSpPr>
          <p:cNvPr id="411659" name="Text Box 11"/>
          <p:cNvSpPr txBox="1">
            <a:spLocks noChangeArrowheads="1"/>
          </p:cNvSpPr>
          <p:nvPr/>
        </p:nvSpPr>
        <p:spPr bwMode="auto">
          <a:xfrm>
            <a:off x="6629400" y="2209800"/>
            <a:ext cx="1524000" cy="274638"/>
          </a:xfrm>
          <a:prstGeom prst="rect">
            <a:avLst/>
          </a:prstGeom>
          <a:solidFill>
            <a:srgbClr val="99CCFF">
              <a:alpha val="49001"/>
            </a:srgbClr>
          </a:solidFill>
          <a:ln w="9525" algn="ctr">
            <a:noFill/>
            <a:miter lim="800000"/>
            <a:headEnd/>
            <a:tailEnd/>
          </a:ln>
          <a:effectLst/>
        </p:spPr>
        <p:txBody>
          <a:bodyPr>
            <a:spAutoFit/>
          </a:bodyPr>
          <a:lstStyle/>
          <a:p>
            <a:pPr>
              <a:spcBef>
                <a:spcPct val="50000"/>
              </a:spcBef>
            </a:pPr>
            <a:r>
              <a:rPr lang="en-US" b="1" i="1"/>
              <a:t>Unique</a:t>
            </a:r>
            <a:r>
              <a:rPr lang="en-US"/>
              <a:t> login name</a:t>
            </a:r>
          </a:p>
        </p:txBody>
      </p:sp>
      <p:sp>
        <p:nvSpPr>
          <p:cNvPr id="411660" name="Text Box 12"/>
          <p:cNvSpPr txBox="1">
            <a:spLocks noChangeArrowheads="1"/>
          </p:cNvSpPr>
          <p:nvPr/>
        </p:nvSpPr>
        <p:spPr bwMode="auto">
          <a:xfrm>
            <a:off x="6705600" y="3124200"/>
            <a:ext cx="1752600" cy="639763"/>
          </a:xfrm>
          <a:prstGeom prst="rect">
            <a:avLst/>
          </a:prstGeom>
          <a:solidFill>
            <a:srgbClr val="99CCFF">
              <a:alpha val="49001"/>
            </a:srgbClr>
          </a:solidFill>
          <a:ln w="9525" algn="ctr">
            <a:noFill/>
            <a:miter lim="800000"/>
            <a:headEnd/>
            <a:tailEnd/>
          </a:ln>
          <a:effectLst/>
        </p:spPr>
        <p:txBody>
          <a:bodyPr>
            <a:spAutoFit/>
          </a:bodyPr>
          <a:lstStyle/>
          <a:p>
            <a:pPr>
              <a:spcBef>
                <a:spcPct val="50000"/>
              </a:spcBef>
            </a:pPr>
            <a:r>
              <a:rPr lang="en-US"/>
              <a:t>Password</a:t>
            </a:r>
            <a:r>
              <a:rPr lang="en-US" b="1"/>
              <a:t> </a:t>
            </a:r>
            <a:r>
              <a:rPr lang="en-US"/>
              <a:t>registration boxes and password strength</a:t>
            </a:r>
          </a:p>
        </p:txBody>
      </p:sp>
      <p:sp>
        <p:nvSpPr>
          <p:cNvPr id="411661" name="Line 13"/>
          <p:cNvSpPr>
            <a:spLocks noChangeShapeType="1"/>
          </p:cNvSpPr>
          <p:nvPr/>
        </p:nvSpPr>
        <p:spPr bwMode="auto">
          <a:xfrm flipH="1">
            <a:off x="4876800" y="2362200"/>
            <a:ext cx="1752600" cy="0"/>
          </a:xfrm>
          <a:prstGeom prst="line">
            <a:avLst/>
          </a:prstGeom>
          <a:noFill/>
          <a:ln w="38100">
            <a:solidFill>
              <a:srgbClr val="FA1402"/>
            </a:solidFill>
            <a:round/>
            <a:headEnd/>
            <a:tailEnd type="triangle" w="med" len="med"/>
          </a:ln>
          <a:effectLst/>
        </p:spPr>
        <p:txBody>
          <a:bodyPr/>
          <a:lstStyle/>
          <a:p>
            <a:endParaRPr lang="en-US"/>
          </a:p>
        </p:txBody>
      </p:sp>
      <p:sp>
        <p:nvSpPr>
          <p:cNvPr id="411662" name="Line 14"/>
          <p:cNvSpPr>
            <a:spLocks noChangeShapeType="1"/>
          </p:cNvSpPr>
          <p:nvPr/>
        </p:nvSpPr>
        <p:spPr bwMode="auto">
          <a:xfrm>
            <a:off x="4876800" y="3048000"/>
            <a:ext cx="0" cy="685800"/>
          </a:xfrm>
          <a:prstGeom prst="line">
            <a:avLst/>
          </a:prstGeom>
          <a:noFill/>
          <a:ln w="38100">
            <a:solidFill>
              <a:srgbClr val="FA1402"/>
            </a:solidFill>
            <a:round/>
            <a:headEnd/>
            <a:tailEnd/>
          </a:ln>
          <a:effectLst/>
        </p:spPr>
        <p:txBody>
          <a:bodyPr/>
          <a:lstStyle/>
          <a:p>
            <a:endParaRPr lang="en-US"/>
          </a:p>
        </p:txBody>
      </p:sp>
      <p:sp>
        <p:nvSpPr>
          <p:cNvPr id="411663" name="Line 15"/>
          <p:cNvSpPr>
            <a:spLocks noChangeShapeType="1"/>
          </p:cNvSpPr>
          <p:nvPr/>
        </p:nvSpPr>
        <p:spPr bwMode="auto">
          <a:xfrm flipH="1">
            <a:off x="4876800" y="3429000"/>
            <a:ext cx="1828800" cy="0"/>
          </a:xfrm>
          <a:prstGeom prst="line">
            <a:avLst/>
          </a:prstGeom>
          <a:noFill/>
          <a:ln w="38100">
            <a:solidFill>
              <a:srgbClr val="FA1402"/>
            </a:solidFill>
            <a:round/>
            <a:headEnd/>
            <a:tailEnd type="triangle" w="med" len="med"/>
          </a:ln>
          <a:effectLst/>
        </p:spPr>
        <p:txBody>
          <a:bodyPr/>
          <a:lstStyle/>
          <a:p>
            <a:endParaRPr lang="en-US"/>
          </a:p>
        </p:txBody>
      </p:sp>
      <p:sp>
        <p:nvSpPr>
          <p:cNvPr id="411664" name="Line 16"/>
          <p:cNvSpPr>
            <a:spLocks noChangeShapeType="1"/>
          </p:cNvSpPr>
          <p:nvPr/>
        </p:nvSpPr>
        <p:spPr bwMode="auto">
          <a:xfrm>
            <a:off x="5257800" y="4876800"/>
            <a:ext cx="0" cy="533400"/>
          </a:xfrm>
          <a:prstGeom prst="line">
            <a:avLst/>
          </a:prstGeom>
          <a:noFill/>
          <a:ln w="38100">
            <a:solidFill>
              <a:srgbClr val="FA1402"/>
            </a:solidFill>
            <a:round/>
            <a:headEnd/>
            <a:tailEnd/>
          </a:ln>
          <a:effectLst/>
        </p:spPr>
        <p:txBody>
          <a:bodyPr/>
          <a:lstStyle/>
          <a:p>
            <a:endParaRPr lang="en-US"/>
          </a:p>
        </p:txBody>
      </p:sp>
      <p:sp>
        <p:nvSpPr>
          <p:cNvPr id="411665" name="Line 17"/>
          <p:cNvSpPr>
            <a:spLocks noChangeShapeType="1"/>
          </p:cNvSpPr>
          <p:nvPr/>
        </p:nvSpPr>
        <p:spPr bwMode="auto">
          <a:xfrm flipH="1">
            <a:off x="5257800" y="5181600"/>
            <a:ext cx="1524000" cy="0"/>
          </a:xfrm>
          <a:prstGeom prst="line">
            <a:avLst/>
          </a:prstGeom>
          <a:noFill/>
          <a:ln w="38100">
            <a:solidFill>
              <a:srgbClr val="FA1402"/>
            </a:solidFill>
            <a:round/>
            <a:headEnd/>
            <a:tailEnd type="triangle" w="med" len="med"/>
          </a:ln>
          <a:effectLst/>
        </p:spPr>
        <p:txBody>
          <a:bodyPr/>
          <a:lstStyle/>
          <a:p>
            <a:endParaRPr lang="en-US"/>
          </a:p>
        </p:txBody>
      </p:sp>
      <p:sp>
        <p:nvSpPr>
          <p:cNvPr id="411666" name="Text Box 18"/>
          <p:cNvSpPr txBox="1">
            <a:spLocks noChangeArrowheads="1"/>
          </p:cNvSpPr>
          <p:nvPr/>
        </p:nvSpPr>
        <p:spPr bwMode="auto">
          <a:xfrm>
            <a:off x="6781800" y="5029200"/>
            <a:ext cx="1524000" cy="274638"/>
          </a:xfrm>
          <a:prstGeom prst="rect">
            <a:avLst/>
          </a:prstGeom>
          <a:solidFill>
            <a:srgbClr val="99CCFF">
              <a:alpha val="49001"/>
            </a:srgbClr>
          </a:solidFill>
          <a:ln w="9525" algn="ctr">
            <a:noFill/>
            <a:miter lim="800000"/>
            <a:headEnd/>
            <a:tailEnd/>
          </a:ln>
          <a:effectLst/>
        </p:spPr>
        <p:txBody>
          <a:bodyPr>
            <a:spAutoFit/>
          </a:bodyPr>
          <a:lstStyle/>
          <a:p>
            <a:pPr>
              <a:spcBef>
                <a:spcPct val="50000"/>
              </a:spcBef>
            </a:pPr>
            <a:r>
              <a:rPr lang="en-US"/>
              <a:t>Security question</a:t>
            </a:r>
          </a:p>
        </p:txBody>
      </p:sp>
      <p:pic>
        <p:nvPicPr>
          <p:cNvPr id="411674" name="Picture 26" descr="gmail_registerform1"/>
          <p:cNvPicPr>
            <a:picLocks noChangeAspect="1" noChangeArrowheads="1"/>
          </p:cNvPicPr>
          <p:nvPr/>
        </p:nvPicPr>
        <p:blipFill>
          <a:blip r:embed="rId3" cstate="print"/>
          <a:srcRect/>
          <a:stretch>
            <a:fillRect/>
          </a:stretch>
        </p:blipFill>
        <p:spPr bwMode="auto">
          <a:xfrm>
            <a:off x="304800" y="1066800"/>
            <a:ext cx="4495800" cy="4800600"/>
          </a:xfrm>
          <a:prstGeom prst="rect">
            <a:avLst/>
          </a:prstGeom>
          <a:noFill/>
        </p:spPr>
      </p:pic>
      <p:sp>
        <p:nvSpPr>
          <p:cNvPr id="411675" name="Line 27"/>
          <p:cNvSpPr>
            <a:spLocks noChangeShapeType="1"/>
          </p:cNvSpPr>
          <p:nvPr/>
        </p:nvSpPr>
        <p:spPr bwMode="auto">
          <a:xfrm>
            <a:off x="4876800" y="2133600"/>
            <a:ext cx="0" cy="609600"/>
          </a:xfrm>
          <a:prstGeom prst="line">
            <a:avLst/>
          </a:prstGeom>
          <a:noFill/>
          <a:ln w="38100">
            <a:solidFill>
              <a:srgbClr val="FA1402"/>
            </a:solidFill>
            <a:round/>
            <a:headEnd/>
            <a:tailEnd/>
          </a:ln>
          <a:effectLst/>
        </p:spPr>
        <p:txBody>
          <a:bodyPr/>
          <a:lstStyle/>
          <a:p>
            <a:endParaRPr lang="en-US"/>
          </a:p>
        </p:txBody>
      </p:sp>
      <p:sp>
        <p:nvSpPr>
          <p:cNvPr id="411676" name="Text Box 28"/>
          <p:cNvSpPr txBox="1">
            <a:spLocks noChangeArrowheads="1"/>
          </p:cNvSpPr>
          <p:nvPr/>
        </p:nvSpPr>
        <p:spPr bwMode="auto">
          <a:xfrm>
            <a:off x="6781800" y="5410200"/>
            <a:ext cx="16002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Answer to the security question</a:t>
            </a:r>
          </a:p>
        </p:txBody>
      </p:sp>
      <p:sp>
        <p:nvSpPr>
          <p:cNvPr id="411677" name="Line 29"/>
          <p:cNvSpPr>
            <a:spLocks noChangeShapeType="1"/>
          </p:cNvSpPr>
          <p:nvPr/>
        </p:nvSpPr>
        <p:spPr bwMode="auto">
          <a:xfrm flipH="1">
            <a:off x="4191000" y="5638800"/>
            <a:ext cx="2590800" cy="0"/>
          </a:xfrm>
          <a:prstGeom prst="line">
            <a:avLst/>
          </a:prstGeom>
          <a:noFill/>
          <a:ln w="38100">
            <a:solidFill>
              <a:srgbClr val="FA1402"/>
            </a:solidFill>
            <a:round/>
            <a:headEnd/>
            <a:tailEnd type="triangle" w="med" len="med"/>
          </a:ln>
          <a:effectLst/>
        </p:spPr>
        <p:txBody>
          <a:bodyPr/>
          <a:lstStyle/>
          <a:p>
            <a:endParaRPr lang="en-US"/>
          </a:p>
        </p:txBody>
      </p:sp>
      <p:sp>
        <p:nvSpPr>
          <p:cNvPr id="411678" name="Line 30"/>
          <p:cNvSpPr>
            <a:spLocks noChangeShapeType="1"/>
          </p:cNvSpPr>
          <p:nvPr/>
        </p:nvSpPr>
        <p:spPr bwMode="auto">
          <a:xfrm>
            <a:off x="4191000" y="5486400"/>
            <a:ext cx="0" cy="381000"/>
          </a:xfrm>
          <a:prstGeom prst="line">
            <a:avLst/>
          </a:prstGeom>
          <a:noFill/>
          <a:ln w="38100">
            <a:solidFill>
              <a:srgbClr val="FA1402"/>
            </a:solidFill>
            <a:round/>
            <a:headEnd/>
            <a:tailEnd/>
          </a:ln>
          <a:effectLst/>
        </p:spPr>
        <p:txBody>
          <a:bodyPr/>
          <a:lstStyle/>
          <a:p>
            <a:endParaRPr lang="en-US"/>
          </a:p>
        </p:txBody>
      </p:sp>
      <p:sp>
        <p:nvSpPr>
          <p:cNvPr id="411680" name="Text Box 32"/>
          <p:cNvSpPr txBox="1">
            <a:spLocks noChangeArrowheads="1"/>
          </p:cNvSpPr>
          <p:nvPr/>
        </p:nvSpPr>
        <p:spPr bwMode="auto">
          <a:xfrm>
            <a:off x="6629400" y="3810000"/>
            <a:ext cx="1600200" cy="274638"/>
          </a:xfrm>
          <a:prstGeom prst="rect">
            <a:avLst/>
          </a:prstGeom>
          <a:noFill/>
          <a:ln w="9525" algn="ctr">
            <a:noFill/>
            <a:miter lim="800000"/>
            <a:headEnd/>
            <a:tailEnd/>
          </a:ln>
          <a:effectLst/>
        </p:spPr>
        <p:txBody>
          <a:bodyPr>
            <a:spAutoFit/>
          </a:bodyPr>
          <a:lstStyle/>
          <a:p>
            <a:pPr>
              <a:spcBef>
                <a:spcPct val="50000"/>
              </a:spcBef>
            </a:pPr>
            <a:endParaRPr lang="en-US"/>
          </a:p>
        </p:txBody>
      </p:sp>
      <p:sp>
        <p:nvSpPr>
          <p:cNvPr id="411685" name="Text Box 37"/>
          <p:cNvSpPr txBox="1">
            <a:spLocks noChangeArrowheads="1"/>
          </p:cNvSpPr>
          <p:nvPr/>
        </p:nvSpPr>
        <p:spPr bwMode="auto">
          <a:xfrm>
            <a:off x="6705600" y="4038600"/>
            <a:ext cx="22098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Description of Google’s Web History</a:t>
            </a:r>
          </a:p>
        </p:txBody>
      </p:sp>
      <p:sp>
        <p:nvSpPr>
          <p:cNvPr id="411686" name="Line 38"/>
          <p:cNvSpPr>
            <a:spLocks noChangeShapeType="1"/>
          </p:cNvSpPr>
          <p:nvPr/>
        </p:nvSpPr>
        <p:spPr bwMode="auto">
          <a:xfrm flipH="1">
            <a:off x="4876800" y="4343400"/>
            <a:ext cx="1828800" cy="0"/>
          </a:xfrm>
          <a:prstGeom prst="line">
            <a:avLst/>
          </a:prstGeom>
          <a:noFill/>
          <a:ln w="38100">
            <a:solidFill>
              <a:srgbClr val="FA1402"/>
            </a:solidFill>
            <a:round/>
            <a:headEnd/>
            <a:tailEnd type="triangle" w="med" len="med"/>
          </a:ln>
          <a:effectLst/>
        </p:spPr>
        <p:txBody>
          <a:bodyPr/>
          <a:lstStyle/>
          <a:p>
            <a:endParaRPr lang="en-US"/>
          </a:p>
        </p:txBody>
      </p:sp>
      <p:sp>
        <p:nvSpPr>
          <p:cNvPr id="411687" name="Line 39"/>
          <p:cNvSpPr>
            <a:spLocks noChangeShapeType="1"/>
          </p:cNvSpPr>
          <p:nvPr/>
        </p:nvSpPr>
        <p:spPr bwMode="auto">
          <a:xfrm>
            <a:off x="4876800" y="4114800"/>
            <a:ext cx="0" cy="533400"/>
          </a:xfrm>
          <a:prstGeom prst="line">
            <a:avLst/>
          </a:prstGeom>
          <a:noFill/>
          <a:ln w="38100">
            <a:solidFill>
              <a:srgbClr val="FA1402"/>
            </a:solidFill>
            <a:round/>
            <a:headEnd/>
            <a:tailEnd/>
          </a:ln>
          <a:effectLst/>
        </p:spPr>
        <p:txBody>
          <a:bodyPr/>
          <a:lstStyle/>
          <a:p>
            <a:endParaRPr lang="en-US"/>
          </a:p>
        </p:txBody>
      </p:sp>
      <p:sp>
        <p:nvSpPr>
          <p:cNvPr id="24" name="Slide Number Placeholder 23"/>
          <p:cNvSpPr>
            <a:spLocks noGrp="1"/>
          </p:cNvSpPr>
          <p:nvPr>
            <p:ph type="sldNum" sz="quarter" idx="12"/>
          </p:nvPr>
        </p:nvSpPr>
        <p:spPr/>
        <p:txBody>
          <a:bodyPr/>
          <a:lstStyle/>
          <a:p>
            <a:fld id="{5733D55F-27A2-4B66-8A39-D403DDCF0D95}"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228600" y="228600"/>
            <a:ext cx="8229600" cy="838200"/>
          </a:xfrm>
        </p:spPr>
        <p:txBody>
          <a:bodyPr/>
          <a:lstStyle/>
          <a:p>
            <a:r>
              <a:rPr lang="en-US" sz="2400" dirty="0" smtClean="0"/>
              <a:t>Cont.</a:t>
            </a:r>
            <a:endParaRPr lang="en-US" sz="2400" dirty="0"/>
          </a:p>
        </p:txBody>
      </p:sp>
      <p:pic>
        <p:nvPicPr>
          <p:cNvPr id="457732" name="Picture 4" descr="gmail_registerform2"/>
          <p:cNvPicPr>
            <a:picLocks noChangeAspect="1" noChangeArrowheads="1"/>
          </p:cNvPicPr>
          <p:nvPr/>
        </p:nvPicPr>
        <p:blipFill>
          <a:blip r:embed="rId3" cstate="print"/>
          <a:srcRect/>
          <a:stretch>
            <a:fillRect/>
          </a:stretch>
        </p:blipFill>
        <p:spPr bwMode="auto">
          <a:xfrm>
            <a:off x="228600" y="1628775"/>
            <a:ext cx="4419600" cy="4238625"/>
          </a:xfrm>
          <a:prstGeom prst="rect">
            <a:avLst/>
          </a:prstGeom>
          <a:noFill/>
        </p:spPr>
      </p:pic>
      <p:sp>
        <p:nvSpPr>
          <p:cNvPr id="457733" name="Text Box 5"/>
          <p:cNvSpPr txBox="1">
            <a:spLocks noChangeArrowheads="1"/>
          </p:cNvSpPr>
          <p:nvPr/>
        </p:nvSpPr>
        <p:spPr bwMode="auto">
          <a:xfrm>
            <a:off x="6172200" y="1600200"/>
            <a:ext cx="19050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Email address for authenticating account</a:t>
            </a:r>
          </a:p>
        </p:txBody>
      </p:sp>
      <p:sp>
        <p:nvSpPr>
          <p:cNvPr id="457734" name="Line 6"/>
          <p:cNvSpPr>
            <a:spLocks noChangeShapeType="1"/>
          </p:cNvSpPr>
          <p:nvPr/>
        </p:nvSpPr>
        <p:spPr bwMode="auto">
          <a:xfrm flipH="1">
            <a:off x="4724400" y="1905000"/>
            <a:ext cx="1447800" cy="0"/>
          </a:xfrm>
          <a:prstGeom prst="line">
            <a:avLst/>
          </a:prstGeom>
          <a:noFill/>
          <a:ln w="38100">
            <a:solidFill>
              <a:srgbClr val="FF0000"/>
            </a:solidFill>
            <a:round/>
            <a:headEnd/>
            <a:tailEnd type="triangle" w="med" len="med"/>
          </a:ln>
          <a:effectLst/>
        </p:spPr>
        <p:txBody>
          <a:bodyPr/>
          <a:lstStyle/>
          <a:p>
            <a:endParaRPr lang="en-US"/>
          </a:p>
        </p:txBody>
      </p:sp>
      <p:sp>
        <p:nvSpPr>
          <p:cNvPr id="457735" name="Text Box 7"/>
          <p:cNvSpPr txBox="1">
            <a:spLocks noChangeArrowheads="1"/>
          </p:cNvSpPr>
          <p:nvPr/>
        </p:nvSpPr>
        <p:spPr bwMode="auto">
          <a:xfrm>
            <a:off x="6172200" y="2362200"/>
            <a:ext cx="1752600" cy="274638"/>
          </a:xfrm>
          <a:prstGeom prst="rect">
            <a:avLst/>
          </a:prstGeom>
          <a:noFill/>
          <a:ln w="9525" algn="ctr">
            <a:noFill/>
            <a:miter lim="800000"/>
            <a:headEnd/>
            <a:tailEnd/>
          </a:ln>
          <a:effectLst/>
        </p:spPr>
        <p:txBody>
          <a:bodyPr>
            <a:spAutoFit/>
          </a:bodyPr>
          <a:lstStyle/>
          <a:p>
            <a:pPr>
              <a:spcBef>
                <a:spcPct val="50000"/>
              </a:spcBef>
            </a:pPr>
            <a:endParaRPr lang="en-US"/>
          </a:p>
        </p:txBody>
      </p:sp>
      <p:sp>
        <p:nvSpPr>
          <p:cNvPr id="457738" name="Line 10"/>
          <p:cNvSpPr>
            <a:spLocks noChangeShapeType="1"/>
          </p:cNvSpPr>
          <p:nvPr/>
        </p:nvSpPr>
        <p:spPr bwMode="auto">
          <a:xfrm>
            <a:off x="4724400" y="1676400"/>
            <a:ext cx="0" cy="457200"/>
          </a:xfrm>
          <a:prstGeom prst="line">
            <a:avLst/>
          </a:prstGeom>
          <a:noFill/>
          <a:ln w="38100">
            <a:solidFill>
              <a:srgbClr val="FF0000"/>
            </a:solidFill>
            <a:round/>
            <a:headEnd/>
            <a:tailEnd/>
          </a:ln>
          <a:effectLst/>
        </p:spPr>
        <p:txBody>
          <a:bodyPr/>
          <a:lstStyle/>
          <a:p>
            <a:endParaRPr lang="en-US"/>
          </a:p>
        </p:txBody>
      </p:sp>
      <p:sp>
        <p:nvSpPr>
          <p:cNvPr id="457739" name="Text Box 11"/>
          <p:cNvSpPr txBox="1">
            <a:spLocks noChangeArrowheads="1"/>
          </p:cNvSpPr>
          <p:nvPr/>
        </p:nvSpPr>
        <p:spPr bwMode="auto">
          <a:xfrm>
            <a:off x="6172200" y="2133600"/>
            <a:ext cx="19050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Location of person creating an account</a:t>
            </a:r>
          </a:p>
        </p:txBody>
      </p:sp>
      <p:sp>
        <p:nvSpPr>
          <p:cNvPr id="457743" name="Line 15"/>
          <p:cNvSpPr>
            <a:spLocks noChangeShapeType="1"/>
          </p:cNvSpPr>
          <p:nvPr/>
        </p:nvSpPr>
        <p:spPr bwMode="auto">
          <a:xfrm flipH="1">
            <a:off x="4724400" y="2362200"/>
            <a:ext cx="1447800" cy="0"/>
          </a:xfrm>
          <a:prstGeom prst="line">
            <a:avLst/>
          </a:prstGeom>
          <a:noFill/>
          <a:ln w="38100">
            <a:solidFill>
              <a:srgbClr val="FF0000"/>
            </a:solidFill>
            <a:round/>
            <a:headEnd/>
            <a:tailEnd type="triangle" w="med" len="med"/>
          </a:ln>
          <a:effectLst/>
        </p:spPr>
        <p:txBody>
          <a:bodyPr/>
          <a:lstStyle/>
          <a:p>
            <a:endParaRPr lang="en-US"/>
          </a:p>
        </p:txBody>
      </p:sp>
      <p:sp>
        <p:nvSpPr>
          <p:cNvPr id="457744" name="Line 16"/>
          <p:cNvSpPr>
            <a:spLocks noChangeShapeType="1"/>
          </p:cNvSpPr>
          <p:nvPr/>
        </p:nvSpPr>
        <p:spPr bwMode="auto">
          <a:xfrm>
            <a:off x="4724400" y="2209800"/>
            <a:ext cx="0" cy="381000"/>
          </a:xfrm>
          <a:prstGeom prst="line">
            <a:avLst/>
          </a:prstGeom>
          <a:noFill/>
          <a:ln w="38100">
            <a:solidFill>
              <a:srgbClr val="FF0000"/>
            </a:solidFill>
            <a:round/>
            <a:headEnd/>
            <a:tailEnd/>
          </a:ln>
          <a:effectLst/>
        </p:spPr>
        <p:txBody>
          <a:bodyPr/>
          <a:lstStyle/>
          <a:p>
            <a:endParaRPr lang="en-US"/>
          </a:p>
        </p:txBody>
      </p:sp>
      <p:sp>
        <p:nvSpPr>
          <p:cNvPr id="457746" name="Text Box 18"/>
          <p:cNvSpPr txBox="1">
            <a:spLocks noChangeArrowheads="1"/>
          </p:cNvSpPr>
          <p:nvPr/>
        </p:nvSpPr>
        <p:spPr bwMode="auto">
          <a:xfrm>
            <a:off x="6172200" y="2895600"/>
            <a:ext cx="1905000" cy="274638"/>
          </a:xfrm>
          <a:prstGeom prst="rect">
            <a:avLst/>
          </a:prstGeom>
          <a:solidFill>
            <a:schemeClr val="accent1"/>
          </a:solidFill>
          <a:ln w="9525" algn="ctr">
            <a:noFill/>
            <a:miter lim="800000"/>
            <a:headEnd/>
            <a:tailEnd/>
          </a:ln>
          <a:effectLst/>
        </p:spPr>
        <p:txBody>
          <a:bodyPr>
            <a:spAutoFit/>
          </a:bodyPr>
          <a:lstStyle/>
          <a:p>
            <a:pPr>
              <a:spcBef>
                <a:spcPct val="50000"/>
              </a:spcBef>
            </a:pPr>
            <a:r>
              <a:rPr lang="en-US"/>
              <a:t>Word verification</a:t>
            </a:r>
          </a:p>
        </p:txBody>
      </p:sp>
      <p:sp>
        <p:nvSpPr>
          <p:cNvPr id="457747" name="Line 19"/>
          <p:cNvSpPr>
            <a:spLocks noChangeShapeType="1"/>
          </p:cNvSpPr>
          <p:nvPr/>
        </p:nvSpPr>
        <p:spPr bwMode="auto">
          <a:xfrm flipH="1">
            <a:off x="4648200" y="3048000"/>
            <a:ext cx="1524000" cy="0"/>
          </a:xfrm>
          <a:prstGeom prst="line">
            <a:avLst/>
          </a:prstGeom>
          <a:noFill/>
          <a:ln w="38100">
            <a:solidFill>
              <a:srgbClr val="FF0000"/>
            </a:solidFill>
            <a:round/>
            <a:headEnd/>
            <a:tailEnd type="triangle" w="med" len="med"/>
          </a:ln>
          <a:effectLst/>
        </p:spPr>
        <p:txBody>
          <a:bodyPr/>
          <a:lstStyle/>
          <a:p>
            <a:endParaRPr lang="en-US"/>
          </a:p>
        </p:txBody>
      </p:sp>
      <p:sp>
        <p:nvSpPr>
          <p:cNvPr id="457749" name="Line 21"/>
          <p:cNvSpPr>
            <a:spLocks noChangeShapeType="1"/>
          </p:cNvSpPr>
          <p:nvPr/>
        </p:nvSpPr>
        <p:spPr bwMode="auto">
          <a:xfrm>
            <a:off x="4648200" y="2667000"/>
            <a:ext cx="0" cy="914400"/>
          </a:xfrm>
          <a:prstGeom prst="line">
            <a:avLst/>
          </a:prstGeom>
          <a:noFill/>
          <a:ln w="38100">
            <a:solidFill>
              <a:srgbClr val="FF0000"/>
            </a:solidFill>
            <a:round/>
            <a:headEnd/>
            <a:tailEnd/>
          </a:ln>
          <a:effectLst/>
        </p:spPr>
        <p:txBody>
          <a:bodyPr/>
          <a:lstStyle/>
          <a:p>
            <a:endParaRPr lang="en-US"/>
          </a:p>
        </p:txBody>
      </p:sp>
      <p:sp>
        <p:nvSpPr>
          <p:cNvPr id="457752" name="Line 24"/>
          <p:cNvSpPr>
            <a:spLocks noChangeShapeType="1"/>
          </p:cNvSpPr>
          <p:nvPr/>
        </p:nvSpPr>
        <p:spPr bwMode="auto">
          <a:xfrm flipH="1">
            <a:off x="4648200" y="4038600"/>
            <a:ext cx="1524000" cy="0"/>
          </a:xfrm>
          <a:prstGeom prst="line">
            <a:avLst/>
          </a:prstGeom>
          <a:noFill/>
          <a:ln w="38100">
            <a:solidFill>
              <a:srgbClr val="FF0000"/>
            </a:solidFill>
            <a:round/>
            <a:headEnd/>
            <a:tailEnd type="triangle" w="med" len="med"/>
          </a:ln>
          <a:effectLst/>
        </p:spPr>
        <p:txBody>
          <a:bodyPr/>
          <a:lstStyle/>
          <a:p>
            <a:endParaRPr lang="en-US"/>
          </a:p>
        </p:txBody>
      </p:sp>
      <p:sp>
        <p:nvSpPr>
          <p:cNvPr id="457753" name="Line 25"/>
          <p:cNvSpPr>
            <a:spLocks noChangeShapeType="1"/>
          </p:cNvSpPr>
          <p:nvPr/>
        </p:nvSpPr>
        <p:spPr bwMode="auto">
          <a:xfrm>
            <a:off x="4648200" y="3733800"/>
            <a:ext cx="0" cy="1447800"/>
          </a:xfrm>
          <a:prstGeom prst="line">
            <a:avLst/>
          </a:prstGeom>
          <a:noFill/>
          <a:ln w="38100">
            <a:solidFill>
              <a:srgbClr val="FF0000"/>
            </a:solidFill>
            <a:round/>
            <a:headEnd/>
            <a:tailEnd/>
          </a:ln>
          <a:effectLst/>
        </p:spPr>
        <p:txBody>
          <a:bodyPr/>
          <a:lstStyle/>
          <a:p>
            <a:endParaRPr lang="en-US"/>
          </a:p>
        </p:txBody>
      </p:sp>
      <p:sp>
        <p:nvSpPr>
          <p:cNvPr id="457754" name="Text Box 26"/>
          <p:cNvSpPr txBox="1">
            <a:spLocks noChangeArrowheads="1"/>
          </p:cNvSpPr>
          <p:nvPr/>
        </p:nvSpPr>
        <p:spPr bwMode="auto">
          <a:xfrm>
            <a:off x="6172200" y="3886200"/>
            <a:ext cx="21336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Terms of Service policy and links to other user policies</a:t>
            </a:r>
          </a:p>
        </p:txBody>
      </p:sp>
      <p:sp>
        <p:nvSpPr>
          <p:cNvPr id="457757" name="Line 29"/>
          <p:cNvSpPr>
            <a:spLocks noChangeShapeType="1"/>
          </p:cNvSpPr>
          <p:nvPr/>
        </p:nvSpPr>
        <p:spPr bwMode="auto">
          <a:xfrm>
            <a:off x="4648200" y="5257800"/>
            <a:ext cx="0" cy="457200"/>
          </a:xfrm>
          <a:prstGeom prst="line">
            <a:avLst/>
          </a:prstGeom>
          <a:noFill/>
          <a:ln w="38100">
            <a:solidFill>
              <a:srgbClr val="FF0000"/>
            </a:solidFill>
            <a:round/>
            <a:headEnd/>
            <a:tailEnd/>
          </a:ln>
          <a:effectLst/>
        </p:spPr>
        <p:txBody>
          <a:bodyPr/>
          <a:lstStyle/>
          <a:p>
            <a:endParaRPr lang="en-US"/>
          </a:p>
        </p:txBody>
      </p:sp>
      <p:sp>
        <p:nvSpPr>
          <p:cNvPr id="457759" name="Text Box 31"/>
          <p:cNvSpPr txBox="1">
            <a:spLocks noChangeArrowheads="1"/>
          </p:cNvSpPr>
          <p:nvPr/>
        </p:nvSpPr>
        <p:spPr bwMode="auto">
          <a:xfrm>
            <a:off x="6248400" y="5257800"/>
            <a:ext cx="1447800" cy="457200"/>
          </a:xfrm>
          <a:prstGeom prst="rect">
            <a:avLst/>
          </a:prstGeom>
          <a:solidFill>
            <a:schemeClr val="accent1"/>
          </a:solidFill>
          <a:ln w="9525" algn="ctr">
            <a:noFill/>
            <a:miter lim="800000"/>
            <a:headEnd/>
            <a:tailEnd/>
          </a:ln>
          <a:effectLst/>
        </p:spPr>
        <p:txBody>
          <a:bodyPr>
            <a:spAutoFit/>
          </a:bodyPr>
          <a:lstStyle/>
          <a:p>
            <a:pPr>
              <a:spcBef>
                <a:spcPct val="50000"/>
              </a:spcBef>
            </a:pPr>
            <a:r>
              <a:rPr lang="en-US"/>
              <a:t>Button for creating Gmail account</a:t>
            </a:r>
          </a:p>
        </p:txBody>
      </p:sp>
      <p:sp>
        <p:nvSpPr>
          <p:cNvPr id="457760" name="Line 32"/>
          <p:cNvSpPr>
            <a:spLocks noChangeShapeType="1"/>
          </p:cNvSpPr>
          <p:nvPr/>
        </p:nvSpPr>
        <p:spPr bwMode="auto">
          <a:xfrm flipH="1">
            <a:off x="4648200" y="5486400"/>
            <a:ext cx="1600200" cy="0"/>
          </a:xfrm>
          <a:prstGeom prst="line">
            <a:avLst/>
          </a:prstGeom>
          <a:noFill/>
          <a:ln w="38100">
            <a:solidFill>
              <a:srgbClr val="FF0000"/>
            </a:solidFill>
            <a:round/>
            <a:headEnd/>
            <a:tailEnd type="triangle" w="med" len="med"/>
          </a:ln>
          <a:effectLst/>
        </p:spPr>
        <p:txBody>
          <a:bodyPr/>
          <a:lstStyle/>
          <a:p>
            <a:endParaRPr lang="en-US"/>
          </a:p>
        </p:txBody>
      </p:sp>
      <p:sp>
        <p:nvSpPr>
          <p:cNvPr id="20" name="Slide Number Placeholder 19"/>
          <p:cNvSpPr>
            <a:spLocks noGrp="1"/>
          </p:cNvSpPr>
          <p:nvPr>
            <p:ph type="sldNum" sz="quarter" idx="12"/>
          </p:nvPr>
        </p:nvSpPr>
        <p:spPr/>
        <p:txBody>
          <a:bodyPr/>
          <a:lstStyle/>
          <a:p>
            <a:fld id="{5733D55F-27A2-4B66-8A39-D403DDCF0D95}"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a:bodyPr>
          <a:lstStyle/>
          <a:p>
            <a:r>
              <a:rPr lang="en-US" b="1" dirty="0" smtClean="0"/>
              <a:t>Upload	</a:t>
            </a:r>
            <a:endParaRPr lang="en-US" dirty="0" smtClean="0"/>
          </a:p>
          <a:p>
            <a:r>
              <a:rPr lang="en-US" dirty="0" smtClean="0"/>
              <a:t>Upload is the process of transferring (sending) a file from your own computer to server through a modem or network. The uploaded files are then stored on the website's servers and can be seen by anyone who has Internet access and, if necessary, the right software for viewing it.</a:t>
            </a:r>
          </a:p>
          <a:p>
            <a:r>
              <a:rPr lang="en-US" b="1" dirty="0" smtClean="0"/>
              <a:t>Download</a:t>
            </a:r>
            <a:endParaRPr lang="en-US" dirty="0" smtClean="0"/>
          </a:p>
          <a:p>
            <a:r>
              <a:rPr lang="en-US" dirty="0" smtClean="0"/>
              <a:t>Download is the process of retrieving data or file from a server to your own computer either over a network or modem. Each page you visit on the Internet you download to your computer first. </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solidFill>
                  <a:srgbClr val="AB2627"/>
                </a:solidFill>
                <a:latin typeface="Neutraface Display Drafting" pitchFamily="50" charset="0"/>
              </a:rPr>
              <a:t>The parts of an email</a:t>
            </a:r>
          </a:p>
        </p:txBody>
      </p:sp>
      <p:sp>
        <p:nvSpPr>
          <p:cNvPr id="21507" name="Rectangle 3"/>
          <p:cNvSpPr>
            <a:spLocks noGrp="1" noChangeArrowheads="1"/>
          </p:cNvSpPr>
          <p:nvPr>
            <p:ph sz="quarter" idx="1"/>
          </p:nvPr>
        </p:nvSpPr>
        <p:spPr>
          <a:xfrm>
            <a:off x="301625" y="1527174"/>
            <a:ext cx="8504238" cy="4949825"/>
          </a:xfrm>
        </p:spPr>
        <p:txBody>
          <a:bodyPr>
            <a:normAutofit fontScale="92500" lnSpcReduction="10000"/>
          </a:bodyPr>
          <a:lstStyle/>
          <a:p>
            <a:pPr eaLnBrk="1" hangingPunct="1"/>
            <a:r>
              <a:rPr lang="en-US" dirty="0" smtClean="0">
                <a:latin typeface="Neutraface Display Medium" pitchFamily="50" charset="0"/>
              </a:rPr>
              <a:t>To : enter the exact email address of your recipient (remember: </a:t>
            </a:r>
            <a:r>
              <a:rPr lang="en-US" dirty="0" smtClean="0">
                <a:latin typeface="Neutraface Display Medium" pitchFamily="50" charset="0"/>
                <a:hlinkClick r:id="rId2"/>
              </a:rPr>
              <a:t>name@provider.domain</a:t>
            </a:r>
            <a:r>
              <a:rPr lang="en-US" dirty="0" smtClean="0">
                <a:latin typeface="Neutraface Display Medium" pitchFamily="50" charset="0"/>
              </a:rPr>
              <a:t>)</a:t>
            </a:r>
          </a:p>
          <a:p>
            <a:pPr lvl="1" eaLnBrk="1" hangingPunct="1"/>
            <a:r>
              <a:rPr lang="en-US" dirty="0" smtClean="0">
                <a:latin typeface="Neutraface Display Medium" pitchFamily="50" charset="0"/>
              </a:rPr>
              <a:t>For multiple recipients, separate each address with a comma</a:t>
            </a:r>
          </a:p>
          <a:p>
            <a:r>
              <a:rPr lang="en-US" dirty="0" smtClean="0">
                <a:latin typeface="Neutraface Display Medium" pitchFamily="50" charset="0"/>
              </a:rPr>
              <a:t>CC : carbon copy-</a:t>
            </a:r>
            <a:r>
              <a:rPr lang="en-US" dirty="0" smtClean="0"/>
              <a:t> To copy to other people, enter the address of the recipients separated by a comma.</a:t>
            </a:r>
            <a:endParaRPr lang="en-US" dirty="0" smtClean="0">
              <a:latin typeface="Neutraface Display Medium" pitchFamily="50" charset="0"/>
            </a:endParaRPr>
          </a:p>
          <a:p>
            <a:r>
              <a:rPr lang="en-US" dirty="0" smtClean="0">
                <a:latin typeface="Neutraface Display Medium" pitchFamily="50" charset="0"/>
              </a:rPr>
              <a:t>BCC : BLIND carbon copy – </a:t>
            </a:r>
            <a:r>
              <a:rPr lang="en-US" dirty="0" smtClean="0"/>
              <a:t>The recipient entered here will not be seen by other recipient</a:t>
            </a:r>
            <a:endParaRPr lang="en-US" dirty="0" smtClean="0">
              <a:latin typeface="Neutraface Display Medium" pitchFamily="50" charset="0"/>
            </a:endParaRPr>
          </a:p>
          <a:p>
            <a:pPr eaLnBrk="1" hangingPunct="1"/>
            <a:r>
              <a:rPr lang="en-US" dirty="0" smtClean="0">
                <a:latin typeface="Neutraface Display Medium" pitchFamily="50" charset="0"/>
              </a:rPr>
              <a:t>Subject : the topic of your email – very important</a:t>
            </a:r>
          </a:p>
          <a:p>
            <a:pPr eaLnBrk="1" hangingPunct="1"/>
            <a:r>
              <a:rPr lang="en-US" dirty="0" smtClean="0">
                <a:latin typeface="Neutraface Display Medium" pitchFamily="50" charset="0"/>
              </a:rPr>
              <a:t>Body : the message of your email</a:t>
            </a:r>
          </a:p>
          <a:p>
            <a:pPr eaLnBrk="1" hangingPunct="1"/>
            <a:r>
              <a:rPr lang="en-US" dirty="0" smtClean="0">
                <a:latin typeface="Neutraface Display Medium" pitchFamily="50" charset="0"/>
              </a:rPr>
              <a:t>Attachments : the paperclip symbol - files or photos</a:t>
            </a:r>
          </a:p>
        </p:txBody>
      </p:sp>
      <p:sp>
        <p:nvSpPr>
          <p:cNvPr id="4" name="Slide Number Placeholder 3"/>
          <p:cNvSpPr>
            <a:spLocks noGrp="1"/>
          </p:cNvSpPr>
          <p:nvPr>
            <p:ph type="sldNum" sz="quarter" idx="12"/>
          </p:nvPr>
        </p:nvSpPr>
        <p:spPr/>
        <p:txBody>
          <a:bodyPr/>
          <a:lstStyle/>
          <a:p>
            <a:fld id="{5733D55F-27A2-4B66-8A39-D403DDCF0D95}"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a:xfrm>
            <a:off x="228600" y="304800"/>
            <a:ext cx="4953000" cy="609600"/>
          </a:xfrm>
        </p:spPr>
        <p:txBody>
          <a:bodyPr>
            <a:normAutofit/>
          </a:bodyPr>
          <a:lstStyle/>
          <a:p>
            <a:r>
              <a:rPr lang="en-US" sz="2800" b="1" dirty="0" smtClean="0"/>
              <a:t>Signing In</a:t>
            </a:r>
            <a:endParaRPr lang="en-US" sz="2800" b="1" dirty="0"/>
          </a:p>
        </p:txBody>
      </p:sp>
      <p:sp>
        <p:nvSpPr>
          <p:cNvPr id="417795" name="Rectangle 3"/>
          <p:cNvSpPr>
            <a:spLocks noGrp="1" noChangeArrowheads="1"/>
          </p:cNvSpPr>
          <p:nvPr>
            <p:ph type="body" idx="1"/>
          </p:nvPr>
        </p:nvSpPr>
        <p:spPr>
          <a:xfrm>
            <a:off x="228600" y="1447800"/>
            <a:ext cx="8305800" cy="4411663"/>
          </a:xfrm>
        </p:spPr>
        <p:txBody>
          <a:bodyPr/>
          <a:lstStyle/>
          <a:p>
            <a:pPr marL="457200" indent="-457200" algn="ctr">
              <a:lnSpc>
                <a:spcPct val="90000"/>
              </a:lnSpc>
              <a:buFontTx/>
              <a:buNone/>
            </a:pPr>
            <a:r>
              <a:rPr lang="en-US" sz="2800" dirty="0" smtClean="0"/>
              <a:t> </a:t>
            </a:r>
            <a:endParaRPr lang="en-US" sz="2800" dirty="0"/>
          </a:p>
          <a:p>
            <a:pPr marL="457200" indent="-457200">
              <a:lnSpc>
                <a:spcPct val="90000"/>
              </a:lnSpc>
              <a:buFontTx/>
              <a:buNone/>
            </a:pPr>
            <a:endParaRPr lang="en-US" sz="2800" dirty="0"/>
          </a:p>
          <a:p>
            <a:pPr marL="457200" indent="-457200">
              <a:lnSpc>
                <a:spcPct val="90000"/>
              </a:lnSpc>
              <a:buFontTx/>
              <a:buAutoNum type="arabicPeriod"/>
            </a:pPr>
            <a:r>
              <a:rPr lang="en-US" sz="2000" b="0" dirty="0"/>
              <a:t>Go to </a:t>
            </a:r>
            <a:r>
              <a:rPr lang="en-US" sz="2000" b="0" dirty="0">
                <a:hlinkClick r:id="rId3"/>
              </a:rPr>
              <a:t>www.gmail.com</a:t>
            </a:r>
            <a:r>
              <a:rPr lang="en-US" sz="2000" b="0" dirty="0"/>
              <a:t> </a:t>
            </a:r>
          </a:p>
          <a:p>
            <a:pPr marL="457200" indent="-457200">
              <a:lnSpc>
                <a:spcPct val="90000"/>
              </a:lnSpc>
              <a:buFontTx/>
              <a:buAutoNum type="arabicPeriod"/>
            </a:pPr>
            <a:r>
              <a:rPr lang="en-US" sz="2000" b="0" dirty="0"/>
              <a:t>Type in your username </a:t>
            </a:r>
          </a:p>
          <a:p>
            <a:pPr marL="457200" indent="-457200">
              <a:lnSpc>
                <a:spcPct val="90000"/>
              </a:lnSpc>
              <a:buFontTx/>
              <a:buNone/>
            </a:pPr>
            <a:r>
              <a:rPr lang="en-US" sz="2000" b="0" dirty="0"/>
              <a:t>	and password</a:t>
            </a:r>
          </a:p>
          <a:p>
            <a:pPr marL="457200" indent="-457200">
              <a:lnSpc>
                <a:spcPct val="90000"/>
              </a:lnSpc>
              <a:buFontTx/>
              <a:buAutoNum type="arabicPeriod" startAt="3"/>
            </a:pPr>
            <a:r>
              <a:rPr lang="en-US" sz="2000" b="0" dirty="0"/>
              <a:t>Click on the ‘sign in’</a:t>
            </a:r>
          </a:p>
          <a:p>
            <a:pPr marL="457200" indent="-457200">
              <a:lnSpc>
                <a:spcPct val="90000"/>
              </a:lnSpc>
              <a:buFontTx/>
              <a:buNone/>
            </a:pPr>
            <a:r>
              <a:rPr lang="en-US" sz="2000" b="0" dirty="0"/>
              <a:t>	button</a:t>
            </a:r>
          </a:p>
          <a:p>
            <a:pPr marL="457200" indent="-457200">
              <a:lnSpc>
                <a:spcPct val="90000"/>
              </a:lnSpc>
              <a:buFontTx/>
              <a:buAutoNum type="arabicPeriod"/>
            </a:pPr>
            <a:endParaRPr lang="en-US" sz="2000" b="0" dirty="0"/>
          </a:p>
          <a:p>
            <a:pPr marL="457200" indent="-457200">
              <a:lnSpc>
                <a:spcPct val="90000"/>
              </a:lnSpc>
              <a:buFontTx/>
              <a:buNone/>
            </a:pPr>
            <a:r>
              <a:rPr lang="en-US" sz="2000" b="0" dirty="0"/>
              <a:t>						</a:t>
            </a:r>
          </a:p>
          <a:p>
            <a:pPr marL="457200" indent="-457200">
              <a:lnSpc>
                <a:spcPct val="90000"/>
              </a:lnSpc>
              <a:buFontTx/>
              <a:buAutoNum type="arabicPeriod"/>
            </a:pPr>
            <a:endParaRPr lang="en-US" sz="2000" b="0" dirty="0"/>
          </a:p>
          <a:p>
            <a:pPr marL="457200" indent="-457200">
              <a:lnSpc>
                <a:spcPct val="90000"/>
              </a:lnSpc>
              <a:buFontTx/>
              <a:buNone/>
            </a:pPr>
            <a:r>
              <a:rPr lang="en-US" sz="2000" b="0" dirty="0"/>
              <a:t>							</a:t>
            </a:r>
          </a:p>
          <a:p>
            <a:pPr marL="457200" indent="-457200">
              <a:lnSpc>
                <a:spcPct val="90000"/>
              </a:lnSpc>
              <a:buFontTx/>
              <a:buNone/>
            </a:pPr>
            <a:r>
              <a:rPr lang="en-US" sz="2000" b="0" dirty="0"/>
              <a:t>						</a:t>
            </a:r>
          </a:p>
        </p:txBody>
      </p:sp>
      <p:pic>
        <p:nvPicPr>
          <p:cNvPr id="417804" name="Picture 12" descr="gmail_login_box"/>
          <p:cNvPicPr>
            <a:picLocks noChangeAspect="1" noChangeArrowheads="1"/>
          </p:cNvPicPr>
          <p:nvPr/>
        </p:nvPicPr>
        <p:blipFill>
          <a:blip r:embed="rId4" cstate="print"/>
          <a:srcRect/>
          <a:stretch>
            <a:fillRect/>
          </a:stretch>
        </p:blipFill>
        <p:spPr bwMode="auto">
          <a:xfrm>
            <a:off x="5410200" y="2057400"/>
            <a:ext cx="2171700" cy="2076450"/>
          </a:xfrm>
          <a:prstGeom prst="rect">
            <a:avLst/>
          </a:prstGeom>
          <a:noFill/>
        </p:spPr>
      </p:pic>
      <p:sp>
        <p:nvSpPr>
          <p:cNvPr id="417805" name="Line 13"/>
          <p:cNvSpPr>
            <a:spLocks noChangeShapeType="1"/>
          </p:cNvSpPr>
          <p:nvPr/>
        </p:nvSpPr>
        <p:spPr bwMode="auto">
          <a:xfrm flipV="1">
            <a:off x="3048000" y="3657600"/>
            <a:ext cx="3048000" cy="152400"/>
          </a:xfrm>
          <a:prstGeom prst="line">
            <a:avLst/>
          </a:prstGeom>
          <a:noFill/>
          <a:ln w="38100">
            <a:solidFill>
              <a:srgbClr val="FF0000"/>
            </a:solidFill>
            <a:round/>
            <a:headEnd/>
            <a:tailEnd type="triangle" w="med" len="med"/>
          </a:ln>
          <a:effectLst/>
        </p:spPr>
        <p:txBody>
          <a:bodyPr/>
          <a:lstStyle/>
          <a:p>
            <a:endParaRPr lang="en-US"/>
          </a:p>
        </p:txBody>
      </p:sp>
      <p:sp>
        <p:nvSpPr>
          <p:cNvPr id="417806" name="Line 14"/>
          <p:cNvSpPr>
            <a:spLocks noChangeShapeType="1"/>
          </p:cNvSpPr>
          <p:nvPr/>
        </p:nvSpPr>
        <p:spPr bwMode="auto">
          <a:xfrm flipV="1">
            <a:off x="2895600" y="3048000"/>
            <a:ext cx="2590800" cy="304800"/>
          </a:xfrm>
          <a:prstGeom prst="line">
            <a:avLst/>
          </a:prstGeom>
          <a:noFill/>
          <a:ln w="38100">
            <a:solidFill>
              <a:srgbClr val="FF0000"/>
            </a:solidFill>
            <a:round/>
            <a:headEnd/>
            <a:tailEnd type="triangle" w="med" len="med"/>
          </a:ln>
          <a:effectLst/>
        </p:spPr>
        <p:txBody>
          <a:bodyPr/>
          <a:lstStyle/>
          <a:p>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228600" y="304800"/>
            <a:ext cx="8077200" cy="609600"/>
          </a:xfrm>
        </p:spPr>
        <p:txBody>
          <a:bodyPr>
            <a:normAutofit/>
          </a:bodyPr>
          <a:lstStyle/>
          <a:p>
            <a:pPr marL="457200" indent="-457200"/>
            <a:r>
              <a:rPr lang="en-US" sz="2800" b="1" dirty="0" smtClean="0"/>
              <a:t>Sending an Email</a:t>
            </a:r>
            <a:endParaRPr lang="en-US" sz="2800" b="1" dirty="0"/>
          </a:p>
        </p:txBody>
      </p:sp>
      <p:sp>
        <p:nvSpPr>
          <p:cNvPr id="427011" name="Rectangle 3"/>
          <p:cNvSpPr>
            <a:spLocks noGrp="1" noChangeArrowheads="1"/>
          </p:cNvSpPr>
          <p:nvPr>
            <p:ph type="body" idx="1"/>
          </p:nvPr>
        </p:nvSpPr>
        <p:spPr>
          <a:xfrm>
            <a:off x="152400" y="1066800"/>
            <a:ext cx="8305800" cy="4411663"/>
          </a:xfrm>
        </p:spPr>
        <p:txBody>
          <a:bodyPr/>
          <a:lstStyle/>
          <a:p>
            <a:pPr marL="457200" indent="-457200">
              <a:buFontTx/>
              <a:buNone/>
            </a:pPr>
            <a:endParaRPr lang="en-US" sz="2800" dirty="0"/>
          </a:p>
          <a:p>
            <a:pPr marL="457200" indent="-457200">
              <a:buFontTx/>
              <a:buNone/>
            </a:pPr>
            <a:endParaRPr lang="en-US" sz="2000" b="0" dirty="0"/>
          </a:p>
        </p:txBody>
      </p:sp>
      <p:sp>
        <p:nvSpPr>
          <p:cNvPr id="427013" name="Rectangle 5"/>
          <p:cNvSpPr>
            <a:spLocks noChangeArrowheads="1"/>
          </p:cNvSpPr>
          <p:nvPr/>
        </p:nvSpPr>
        <p:spPr bwMode="auto">
          <a:xfrm>
            <a:off x="0" y="5867400"/>
            <a:ext cx="1447800" cy="990600"/>
          </a:xfrm>
          <a:prstGeom prst="rect">
            <a:avLst/>
          </a:prstGeom>
          <a:solidFill>
            <a:schemeClr val="bg1"/>
          </a:solidFill>
          <a:ln w="9525" algn="ctr">
            <a:noFill/>
            <a:miter lim="800000"/>
            <a:headEnd/>
            <a:tailEnd/>
          </a:ln>
          <a:effectLst/>
        </p:spPr>
        <p:txBody>
          <a:bodyPr wrap="none" anchor="ctr"/>
          <a:lstStyle/>
          <a:p>
            <a:endParaRPr lang="en-US"/>
          </a:p>
        </p:txBody>
      </p:sp>
      <p:pic>
        <p:nvPicPr>
          <p:cNvPr id="427030" name="Picture 22" descr="gmail_emailcomposition"/>
          <p:cNvPicPr>
            <a:picLocks noChangeAspect="1" noChangeArrowheads="1"/>
          </p:cNvPicPr>
          <p:nvPr/>
        </p:nvPicPr>
        <p:blipFill>
          <a:blip r:embed="rId3" cstate="print"/>
          <a:srcRect/>
          <a:stretch>
            <a:fillRect/>
          </a:stretch>
        </p:blipFill>
        <p:spPr bwMode="auto">
          <a:xfrm>
            <a:off x="228600" y="1600200"/>
            <a:ext cx="6477000" cy="4572000"/>
          </a:xfrm>
          <a:prstGeom prst="rect">
            <a:avLst/>
          </a:prstGeom>
          <a:noFill/>
        </p:spPr>
      </p:pic>
      <p:sp>
        <p:nvSpPr>
          <p:cNvPr id="427031" name="Text Box 23"/>
          <p:cNvSpPr txBox="1">
            <a:spLocks noChangeArrowheads="1"/>
          </p:cNvSpPr>
          <p:nvPr/>
        </p:nvSpPr>
        <p:spPr bwMode="auto">
          <a:xfrm>
            <a:off x="6781800" y="1600200"/>
            <a:ext cx="2133600" cy="831850"/>
          </a:xfrm>
          <a:prstGeom prst="rect">
            <a:avLst/>
          </a:prstGeom>
          <a:noFill/>
          <a:ln w="9525" algn="ctr">
            <a:solidFill>
              <a:srgbClr val="000000"/>
            </a:solidFill>
            <a:miter lim="800000"/>
            <a:headEnd/>
            <a:tailEnd/>
          </a:ln>
          <a:effectLst/>
        </p:spPr>
        <p:txBody>
          <a:bodyPr>
            <a:spAutoFit/>
          </a:bodyPr>
          <a:lstStyle/>
          <a:p>
            <a:r>
              <a:rPr lang="en-US" sz="2000" b="1">
                <a:solidFill>
                  <a:srgbClr val="000000"/>
                </a:solidFill>
              </a:rPr>
              <a:t>To:</a:t>
            </a:r>
            <a:r>
              <a:rPr lang="en-US" sz="1400">
                <a:solidFill>
                  <a:srgbClr val="000000"/>
                </a:solidFill>
              </a:rPr>
              <a:t>  Type full email address of your class partner</a:t>
            </a:r>
            <a:endParaRPr lang="en-US"/>
          </a:p>
        </p:txBody>
      </p:sp>
      <p:sp>
        <p:nvSpPr>
          <p:cNvPr id="427032" name="Text Box 24"/>
          <p:cNvSpPr txBox="1">
            <a:spLocks noChangeArrowheads="1"/>
          </p:cNvSpPr>
          <p:nvPr/>
        </p:nvSpPr>
        <p:spPr bwMode="auto">
          <a:xfrm>
            <a:off x="6781800" y="2514600"/>
            <a:ext cx="2133600" cy="619125"/>
          </a:xfrm>
          <a:prstGeom prst="rect">
            <a:avLst/>
          </a:prstGeom>
          <a:noFill/>
          <a:ln w="9525" algn="ctr">
            <a:solidFill>
              <a:srgbClr val="000000"/>
            </a:solidFill>
            <a:miter lim="800000"/>
            <a:headEnd/>
            <a:tailEnd/>
          </a:ln>
          <a:effectLst/>
        </p:spPr>
        <p:txBody>
          <a:bodyPr>
            <a:spAutoFit/>
          </a:bodyPr>
          <a:lstStyle/>
          <a:p>
            <a:r>
              <a:rPr lang="en-US" sz="2000" b="1">
                <a:solidFill>
                  <a:srgbClr val="000000"/>
                </a:solidFill>
              </a:rPr>
              <a:t>Subject:</a:t>
            </a:r>
            <a:r>
              <a:rPr lang="en-US" sz="1400">
                <a:solidFill>
                  <a:srgbClr val="000000"/>
                </a:solidFill>
              </a:rPr>
              <a:t>  Type a title for your message</a:t>
            </a:r>
            <a:endParaRPr lang="en-US"/>
          </a:p>
        </p:txBody>
      </p:sp>
      <p:sp>
        <p:nvSpPr>
          <p:cNvPr id="427034" name="Text Box 26"/>
          <p:cNvSpPr txBox="1">
            <a:spLocks noChangeArrowheads="1"/>
          </p:cNvSpPr>
          <p:nvPr/>
        </p:nvSpPr>
        <p:spPr bwMode="auto">
          <a:xfrm>
            <a:off x="6781800" y="3200400"/>
            <a:ext cx="2133600" cy="831850"/>
          </a:xfrm>
          <a:prstGeom prst="rect">
            <a:avLst/>
          </a:prstGeom>
          <a:noFill/>
          <a:ln w="9525" algn="ctr">
            <a:solidFill>
              <a:srgbClr val="000000"/>
            </a:solidFill>
            <a:miter lim="800000"/>
            <a:headEnd/>
            <a:tailEnd/>
          </a:ln>
          <a:effectLst/>
        </p:spPr>
        <p:txBody>
          <a:bodyPr>
            <a:spAutoFit/>
          </a:bodyPr>
          <a:lstStyle/>
          <a:p>
            <a:r>
              <a:rPr lang="en-US" sz="2000" b="1">
                <a:solidFill>
                  <a:srgbClr val="000000"/>
                </a:solidFill>
              </a:rPr>
              <a:t>Message:</a:t>
            </a:r>
            <a:r>
              <a:rPr lang="en-US" sz="1400">
                <a:solidFill>
                  <a:srgbClr val="000000"/>
                </a:solidFill>
              </a:rPr>
              <a:t>  Type your message in this box</a:t>
            </a:r>
            <a:endParaRPr lang="en-US"/>
          </a:p>
        </p:txBody>
      </p:sp>
      <p:sp>
        <p:nvSpPr>
          <p:cNvPr id="427035" name="Line 27"/>
          <p:cNvSpPr>
            <a:spLocks noChangeShapeType="1"/>
          </p:cNvSpPr>
          <p:nvPr/>
        </p:nvSpPr>
        <p:spPr bwMode="auto">
          <a:xfrm flipH="1">
            <a:off x="4038600" y="2133600"/>
            <a:ext cx="2743200" cy="0"/>
          </a:xfrm>
          <a:prstGeom prst="line">
            <a:avLst/>
          </a:prstGeom>
          <a:noFill/>
          <a:ln w="38100">
            <a:solidFill>
              <a:srgbClr val="FF0000"/>
            </a:solidFill>
            <a:round/>
            <a:headEnd/>
            <a:tailEnd type="triangle" w="med" len="med"/>
          </a:ln>
          <a:effectLst/>
        </p:spPr>
        <p:txBody>
          <a:bodyPr/>
          <a:lstStyle/>
          <a:p>
            <a:endParaRPr lang="en-US"/>
          </a:p>
        </p:txBody>
      </p:sp>
      <p:sp>
        <p:nvSpPr>
          <p:cNvPr id="427036" name="Line 28"/>
          <p:cNvSpPr>
            <a:spLocks noChangeShapeType="1"/>
          </p:cNvSpPr>
          <p:nvPr/>
        </p:nvSpPr>
        <p:spPr bwMode="auto">
          <a:xfrm flipH="1" flipV="1">
            <a:off x="4191000" y="2590800"/>
            <a:ext cx="2590800" cy="228600"/>
          </a:xfrm>
          <a:prstGeom prst="line">
            <a:avLst/>
          </a:prstGeom>
          <a:noFill/>
          <a:ln w="38100">
            <a:solidFill>
              <a:srgbClr val="FF0000"/>
            </a:solidFill>
            <a:round/>
            <a:headEnd/>
            <a:tailEnd type="triangle" w="med" len="med"/>
          </a:ln>
          <a:effectLst/>
        </p:spPr>
        <p:txBody>
          <a:bodyPr/>
          <a:lstStyle/>
          <a:p>
            <a:endParaRPr lang="en-US"/>
          </a:p>
        </p:txBody>
      </p:sp>
      <p:sp>
        <p:nvSpPr>
          <p:cNvPr id="427037" name="Line 29"/>
          <p:cNvSpPr>
            <a:spLocks noChangeShapeType="1"/>
          </p:cNvSpPr>
          <p:nvPr/>
        </p:nvSpPr>
        <p:spPr bwMode="auto">
          <a:xfrm flipH="1">
            <a:off x="4724400" y="3581400"/>
            <a:ext cx="2057400" cy="228600"/>
          </a:xfrm>
          <a:prstGeom prst="line">
            <a:avLst/>
          </a:prstGeom>
          <a:noFill/>
          <a:ln w="38100">
            <a:solidFill>
              <a:srgbClr val="FF0000"/>
            </a:solidFill>
            <a:round/>
            <a:headEnd/>
            <a:tailEnd type="triangle" w="med" len="med"/>
          </a:ln>
          <a:effectLst/>
        </p:spPr>
        <p:txBody>
          <a:bodyPr/>
          <a:lstStyle/>
          <a:p>
            <a:endParaRPr lang="en-US"/>
          </a:p>
        </p:txBody>
      </p:sp>
      <p:sp>
        <p:nvSpPr>
          <p:cNvPr id="427038" name="Text Box 30"/>
          <p:cNvSpPr txBox="1">
            <a:spLocks noChangeArrowheads="1"/>
          </p:cNvSpPr>
          <p:nvPr/>
        </p:nvSpPr>
        <p:spPr bwMode="auto">
          <a:xfrm>
            <a:off x="3352800" y="4876800"/>
            <a:ext cx="1752600" cy="711200"/>
          </a:xfrm>
          <a:prstGeom prst="rect">
            <a:avLst/>
          </a:prstGeom>
          <a:noFill/>
          <a:ln w="9525" algn="ctr">
            <a:solidFill>
              <a:srgbClr val="000000"/>
            </a:solidFill>
            <a:miter lim="800000"/>
            <a:headEnd/>
            <a:tailEnd/>
          </a:ln>
          <a:effectLst/>
        </p:spPr>
        <p:txBody>
          <a:bodyPr>
            <a:spAutoFit/>
          </a:bodyPr>
          <a:lstStyle/>
          <a:p>
            <a:r>
              <a:rPr lang="en-US" sz="2400" b="1">
                <a:solidFill>
                  <a:srgbClr val="000000"/>
                </a:solidFill>
              </a:rPr>
              <a:t>Send: </a:t>
            </a:r>
            <a:r>
              <a:rPr lang="en-US" sz="1600">
                <a:solidFill>
                  <a:srgbClr val="000000"/>
                </a:solidFill>
              </a:rPr>
              <a:t>Used to send emails</a:t>
            </a:r>
            <a:endParaRPr lang="en-US" sz="1600"/>
          </a:p>
        </p:txBody>
      </p:sp>
      <p:sp>
        <p:nvSpPr>
          <p:cNvPr id="427040" name="Line 32"/>
          <p:cNvSpPr>
            <a:spLocks noChangeShapeType="1"/>
          </p:cNvSpPr>
          <p:nvPr/>
        </p:nvSpPr>
        <p:spPr bwMode="auto">
          <a:xfrm flipH="1">
            <a:off x="838200" y="5257800"/>
            <a:ext cx="2514600" cy="685800"/>
          </a:xfrm>
          <a:prstGeom prst="line">
            <a:avLst/>
          </a:prstGeom>
          <a:noFill/>
          <a:ln w="38100">
            <a:solidFill>
              <a:srgbClr val="FF0000"/>
            </a:solidFill>
            <a:round/>
            <a:headEnd/>
            <a:tailEnd type="triangle" w="med" len="med"/>
          </a:ln>
          <a:effectLst/>
        </p:spPr>
        <p:txBody>
          <a:bodyPr/>
          <a:lstStyle/>
          <a:p>
            <a:endParaRPr lang="en-US"/>
          </a:p>
        </p:txBody>
      </p:sp>
      <p:sp>
        <p:nvSpPr>
          <p:cNvPr id="14" name="Slide Number Placeholder 13"/>
          <p:cNvSpPr>
            <a:spLocks noGrp="1"/>
          </p:cNvSpPr>
          <p:nvPr>
            <p:ph type="sldNum" sz="quarter" idx="12"/>
          </p:nvPr>
        </p:nvSpPr>
        <p:spPr/>
        <p:txBody>
          <a:bodyPr/>
          <a:lstStyle/>
          <a:p>
            <a:fld id="{5733D55F-27A2-4B66-8A39-D403DDCF0D95}"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CC6600"/>
                </a:solidFill>
              </a:rPr>
              <a:t>HTTP (</a:t>
            </a:r>
            <a:r>
              <a:rPr lang="en-US" b="1" i="1" dirty="0" err="1" smtClean="0">
                <a:solidFill>
                  <a:srgbClr val="CC6600"/>
                </a:solidFill>
              </a:rPr>
              <a:t>HyperText</a:t>
            </a:r>
            <a:r>
              <a:rPr lang="en-US" b="1" i="1" dirty="0" smtClean="0">
                <a:solidFill>
                  <a:srgbClr val="CC6600"/>
                </a:solidFill>
              </a:rPr>
              <a:t> Transfer Protocol):</a:t>
            </a:r>
            <a:endParaRPr lang="en-US" dirty="0"/>
          </a:p>
        </p:txBody>
      </p:sp>
      <p:sp>
        <p:nvSpPr>
          <p:cNvPr id="3" name="Content Placeholder 2"/>
          <p:cNvSpPr>
            <a:spLocks noGrp="1"/>
          </p:cNvSpPr>
          <p:nvPr>
            <p:ph idx="1"/>
          </p:nvPr>
        </p:nvSpPr>
        <p:spPr/>
        <p:txBody>
          <a:bodyPr/>
          <a:lstStyle/>
          <a:p>
            <a:endParaRPr lang="en-US" dirty="0"/>
          </a:p>
        </p:txBody>
      </p:sp>
      <p:grpSp>
        <p:nvGrpSpPr>
          <p:cNvPr id="6" name="Group 5"/>
          <p:cNvGrpSpPr>
            <a:grpSpLocks/>
          </p:cNvGrpSpPr>
          <p:nvPr/>
        </p:nvGrpSpPr>
        <p:grpSpPr bwMode="auto">
          <a:xfrm>
            <a:off x="304800" y="3352800"/>
            <a:ext cx="8458200" cy="3255963"/>
            <a:chOff x="96" y="1008"/>
            <a:chExt cx="6000" cy="2483"/>
          </a:xfrm>
        </p:grpSpPr>
        <p:sp>
          <p:nvSpPr>
            <p:cNvPr id="7" name="Arc 6"/>
            <p:cNvSpPr>
              <a:spLocks/>
            </p:cNvSpPr>
            <p:nvPr/>
          </p:nvSpPr>
          <p:spPr bwMode="auto">
            <a:xfrm rot="219670">
              <a:off x="2064" y="1702"/>
              <a:ext cx="936" cy="1379"/>
            </a:xfrm>
            <a:custGeom>
              <a:avLst/>
              <a:gdLst>
                <a:gd name="T0" fmla="*/ 0 w 21600"/>
                <a:gd name="T1" fmla="*/ 0 h 22989"/>
                <a:gd name="T2" fmla="*/ 934 w 21600"/>
                <a:gd name="T3" fmla="*/ 1379 h 22989"/>
                <a:gd name="T4" fmla="*/ 0 w 21600"/>
                <a:gd name="T5" fmla="*/ 1296 h 22989"/>
                <a:gd name="T6" fmla="*/ 0 60000 65536"/>
                <a:gd name="T7" fmla="*/ 0 60000 65536"/>
                <a:gd name="T8" fmla="*/ 0 60000 65536"/>
                <a:gd name="T9" fmla="*/ 0 w 21600"/>
                <a:gd name="T10" fmla="*/ 0 h 22989"/>
                <a:gd name="T11" fmla="*/ 21600 w 21600"/>
                <a:gd name="T12" fmla="*/ 22989 h 22989"/>
              </a:gdLst>
              <a:ahLst/>
              <a:cxnLst>
                <a:cxn ang="T6">
                  <a:pos x="T0" y="T1"/>
                </a:cxn>
                <a:cxn ang="T7">
                  <a:pos x="T2" y="T3"/>
                </a:cxn>
                <a:cxn ang="T8">
                  <a:pos x="T4" y="T5"/>
                </a:cxn>
              </a:cxnLst>
              <a:rect l="T9" t="T10" r="T11" b="T12"/>
              <a:pathLst>
                <a:path w="21600" h="22989" fill="none" extrusionOk="0">
                  <a:moveTo>
                    <a:pt x="-1" y="0"/>
                  </a:moveTo>
                  <a:cubicBezTo>
                    <a:pt x="11929" y="0"/>
                    <a:pt x="21600" y="9670"/>
                    <a:pt x="21600" y="21600"/>
                  </a:cubicBezTo>
                  <a:cubicBezTo>
                    <a:pt x="21600" y="22063"/>
                    <a:pt x="21585" y="22526"/>
                    <a:pt x="21555" y="22989"/>
                  </a:cubicBezTo>
                </a:path>
                <a:path w="21600" h="22989" stroke="0" extrusionOk="0">
                  <a:moveTo>
                    <a:pt x="-1" y="0"/>
                  </a:moveTo>
                  <a:cubicBezTo>
                    <a:pt x="11929" y="0"/>
                    <a:pt x="21600" y="9670"/>
                    <a:pt x="21600" y="21600"/>
                  </a:cubicBezTo>
                  <a:cubicBezTo>
                    <a:pt x="21600" y="22063"/>
                    <a:pt x="21585" y="22526"/>
                    <a:pt x="21555" y="22989"/>
                  </a:cubicBezTo>
                  <a:lnTo>
                    <a:pt x="0" y="21600"/>
                  </a:lnTo>
                  <a:close/>
                </a:path>
              </a:pathLst>
            </a:custGeom>
            <a:noFill/>
            <a:ln w="9525">
              <a:solidFill>
                <a:srgbClr val="000000"/>
              </a:solidFill>
              <a:round/>
              <a:headEnd type="triangle" w="med" len="med"/>
              <a:tailEnd/>
            </a:ln>
          </p:spPr>
          <p:txBody>
            <a:bodyPr/>
            <a:lstStyle/>
            <a:p>
              <a:endParaRPr lang="en-US"/>
            </a:p>
          </p:txBody>
        </p:sp>
        <p:sp>
          <p:nvSpPr>
            <p:cNvPr id="8" name="Line 7"/>
            <p:cNvSpPr>
              <a:spLocks noChangeShapeType="1"/>
            </p:cNvSpPr>
            <p:nvPr/>
          </p:nvSpPr>
          <p:spPr bwMode="auto">
            <a:xfrm flipH="1">
              <a:off x="2165" y="1547"/>
              <a:ext cx="1584" cy="0"/>
            </a:xfrm>
            <a:prstGeom prst="line">
              <a:avLst/>
            </a:prstGeom>
            <a:noFill/>
            <a:ln w="9525">
              <a:solidFill>
                <a:srgbClr val="000000"/>
              </a:solidFill>
              <a:round/>
              <a:headEnd/>
              <a:tailEnd type="triangle" w="med" len="med"/>
            </a:ln>
          </p:spPr>
          <p:txBody>
            <a:bodyPr/>
            <a:lstStyle/>
            <a:p>
              <a:endParaRPr lang="en-US"/>
            </a:p>
          </p:txBody>
        </p:sp>
        <p:sp>
          <p:nvSpPr>
            <p:cNvPr id="9" name="Oval 8"/>
            <p:cNvSpPr>
              <a:spLocks noChangeArrowheads="1"/>
            </p:cNvSpPr>
            <p:nvPr/>
          </p:nvSpPr>
          <p:spPr bwMode="auto">
            <a:xfrm>
              <a:off x="2856" y="1217"/>
              <a:ext cx="216" cy="216"/>
            </a:xfrm>
            <a:prstGeom prst="ellipse">
              <a:avLst/>
            </a:prstGeom>
            <a:solidFill>
              <a:srgbClr val="FFFFFF"/>
            </a:solidFill>
            <a:ln w="9525">
              <a:solidFill>
                <a:srgbClr val="000000"/>
              </a:solidFill>
              <a:round/>
              <a:headEnd/>
              <a:tailEnd/>
            </a:ln>
          </p:spPr>
          <p:txBody>
            <a:bodyPr/>
            <a:lstStyle/>
            <a:p>
              <a:r>
                <a:rPr lang="en-US" sz="1200" dirty="0"/>
                <a:t>1</a:t>
              </a:r>
              <a:endParaRPr lang="en-US" dirty="0"/>
            </a:p>
          </p:txBody>
        </p:sp>
        <p:sp>
          <p:nvSpPr>
            <p:cNvPr id="10" name="Oval 9"/>
            <p:cNvSpPr>
              <a:spLocks noChangeArrowheads="1"/>
            </p:cNvSpPr>
            <p:nvPr/>
          </p:nvSpPr>
          <p:spPr bwMode="auto">
            <a:xfrm>
              <a:off x="1848" y="2710"/>
              <a:ext cx="216" cy="216"/>
            </a:xfrm>
            <a:prstGeom prst="ellipse">
              <a:avLst/>
            </a:prstGeom>
            <a:solidFill>
              <a:srgbClr val="FFFFFF"/>
            </a:solidFill>
            <a:ln w="9525">
              <a:solidFill>
                <a:srgbClr val="000000"/>
              </a:solidFill>
              <a:round/>
              <a:headEnd/>
              <a:tailEnd/>
            </a:ln>
          </p:spPr>
          <p:txBody>
            <a:bodyPr/>
            <a:lstStyle/>
            <a:p>
              <a:r>
                <a:rPr lang="en-US" sz="1200"/>
                <a:t>2</a:t>
              </a:r>
              <a:endParaRPr lang="en-US"/>
            </a:p>
          </p:txBody>
        </p:sp>
        <p:sp>
          <p:nvSpPr>
            <p:cNvPr id="11" name="Line 10"/>
            <p:cNvSpPr>
              <a:spLocks noChangeShapeType="1"/>
            </p:cNvSpPr>
            <p:nvPr/>
          </p:nvSpPr>
          <p:spPr bwMode="auto">
            <a:xfrm>
              <a:off x="1992" y="1846"/>
              <a:ext cx="720" cy="1008"/>
            </a:xfrm>
            <a:prstGeom prst="line">
              <a:avLst/>
            </a:prstGeom>
            <a:noFill/>
            <a:ln w="9525">
              <a:solidFill>
                <a:srgbClr val="000000"/>
              </a:solidFill>
              <a:round/>
              <a:headEnd/>
              <a:tailEnd type="triangle" w="med" len="med"/>
            </a:ln>
          </p:spPr>
          <p:txBody>
            <a:bodyPr/>
            <a:lstStyle/>
            <a:p>
              <a:endParaRPr lang="en-US"/>
            </a:p>
          </p:txBody>
        </p:sp>
        <p:sp>
          <p:nvSpPr>
            <p:cNvPr id="12" name="Oval 11"/>
            <p:cNvSpPr>
              <a:spLocks noChangeArrowheads="1"/>
            </p:cNvSpPr>
            <p:nvPr/>
          </p:nvSpPr>
          <p:spPr bwMode="auto">
            <a:xfrm>
              <a:off x="2352" y="2134"/>
              <a:ext cx="216" cy="216"/>
            </a:xfrm>
            <a:prstGeom prst="ellipse">
              <a:avLst/>
            </a:prstGeom>
            <a:solidFill>
              <a:srgbClr val="FFFFFF"/>
            </a:solidFill>
            <a:ln w="9525">
              <a:solidFill>
                <a:srgbClr val="000000"/>
              </a:solidFill>
              <a:round/>
              <a:headEnd/>
              <a:tailEnd/>
            </a:ln>
          </p:spPr>
          <p:txBody>
            <a:bodyPr/>
            <a:lstStyle/>
            <a:p>
              <a:r>
                <a:rPr lang="en-US" sz="1200"/>
                <a:t>3</a:t>
              </a:r>
              <a:endParaRPr lang="en-US"/>
            </a:p>
          </p:txBody>
        </p:sp>
        <p:sp>
          <p:nvSpPr>
            <p:cNvPr id="13" name="Oval 12"/>
            <p:cNvSpPr>
              <a:spLocks noChangeArrowheads="1"/>
            </p:cNvSpPr>
            <p:nvPr/>
          </p:nvSpPr>
          <p:spPr bwMode="auto">
            <a:xfrm>
              <a:off x="3173" y="3275"/>
              <a:ext cx="216" cy="216"/>
            </a:xfrm>
            <a:prstGeom prst="ellipse">
              <a:avLst/>
            </a:prstGeom>
            <a:solidFill>
              <a:srgbClr val="FFFFFF"/>
            </a:solidFill>
            <a:ln w="9525">
              <a:solidFill>
                <a:srgbClr val="000000"/>
              </a:solidFill>
              <a:round/>
              <a:headEnd/>
              <a:tailEnd/>
            </a:ln>
          </p:spPr>
          <p:txBody>
            <a:bodyPr/>
            <a:lstStyle/>
            <a:p>
              <a:r>
                <a:rPr lang="en-US" sz="1200"/>
                <a:t>4</a:t>
              </a:r>
              <a:endParaRPr lang="en-US"/>
            </a:p>
          </p:txBody>
        </p:sp>
        <p:sp>
          <p:nvSpPr>
            <p:cNvPr id="14" name="Oval 13"/>
            <p:cNvSpPr>
              <a:spLocks noChangeArrowheads="1"/>
            </p:cNvSpPr>
            <p:nvPr/>
          </p:nvSpPr>
          <p:spPr bwMode="auto">
            <a:xfrm>
              <a:off x="2784" y="1846"/>
              <a:ext cx="216" cy="216"/>
            </a:xfrm>
            <a:prstGeom prst="ellipse">
              <a:avLst/>
            </a:prstGeom>
            <a:solidFill>
              <a:srgbClr val="FFFFFF"/>
            </a:solidFill>
            <a:ln w="9525">
              <a:solidFill>
                <a:srgbClr val="000000"/>
              </a:solidFill>
              <a:round/>
              <a:headEnd/>
              <a:tailEnd/>
            </a:ln>
          </p:spPr>
          <p:txBody>
            <a:bodyPr/>
            <a:lstStyle/>
            <a:p>
              <a:r>
                <a:rPr lang="en-US" sz="1200"/>
                <a:t>5</a:t>
              </a:r>
              <a:endParaRPr lang="en-US"/>
            </a:p>
          </p:txBody>
        </p:sp>
        <p:sp>
          <p:nvSpPr>
            <p:cNvPr id="15" name="Oval 14"/>
            <p:cNvSpPr>
              <a:spLocks noChangeArrowheads="1"/>
            </p:cNvSpPr>
            <p:nvPr/>
          </p:nvSpPr>
          <p:spPr bwMode="auto">
            <a:xfrm>
              <a:off x="1805" y="1115"/>
              <a:ext cx="216" cy="216"/>
            </a:xfrm>
            <a:prstGeom prst="ellipse">
              <a:avLst/>
            </a:prstGeom>
            <a:solidFill>
              <a:srgbClr val="FFFFFF"/>
            </a:solidFill>
            <a:ln w="9525">
              <a:solidFill>
                <a:srgbClr val="000000"/>
              </a:solidFill>
              <a:round/>
              <a:headEnd/>
              <a:tailEnd/>
            </a:ln>
          </p:spPr>
          <p:txBody>
            <a:bodyPr/>
            <a:lstStyle/>
            <a:p>
              <a:r>
                <a:rPr lang="en-US" sz="1200"/>
                <a:t>6</a:t>
              </a:r>
              <a:endParaRPr lang="en-US"/>
            </a:p>
          </p:txBody>
        </p:sp>
        <p:sp>
          <p:nvSpPr>
            <p:cNvPr id="16" name="Arc 15"/>
            <p:cNvSpPr>
              <a:spLocks/>
            </p:cNvSpPr>
            <p:nvPr/>
          </p:nvSpPr>
          <p:spPr bwMode="auto">
            <a:xfrm rot="10800000">
              <a:off x="1920" y="1846"/>
              <a:ext cx="936" cy="1365"/>
            </a:xfrm>
            <a:custGeom>
              <a:avLst/>
              <a:gdLst>
                <a:gd name="T0" fmla="*/ 135 w 21600"/>
                <a:gd name="T1" fmla="*/ 0 h 22764"/>
                <a:gd name="T2" fmla="*/ 934 w 21600"/>
                <a:gd name="T3" fmla="*/ 1365 h 22764"/>
                <a:gd name="T4" fmla="*/ 0 w 21600"/>
                <a:gd name="T5" fmla="*/ 1282 h 22764"/>
                <a:gd name="T6" fmla="*/ 0 60000 65536"/>
                <a:gd name="T7" fmla="*/ 0 60000 65536"/>
                <a:gd name="T8" fmla="*/ 0 60000 65536"/>
                <a:gd name="T9" fmla="*/ 0 w 21600"/>
                <a:gd name="T10" fmla="*/ 0 h 22764"/>
                <a:gd name="T11" fmla="*/ 21600 w 21600"/>
                <a:gd name="T12" fmla="*/ 22764 h 22764"/>
              </a:gdLst>
              <a:ahLst/>
              <a:cxnLst>
                <a:cxn ang="T6">
                  <a:pos x="T0" y="T1"/>
                </a:cxn>
                <a:cxn ang="T7">
                  <a:pos x="T2" y="T3"/>
                </a:cxn>
                <a:cxn ang="T8">
                  <a:pos x="T4" y="T5"/>
                </a:cxn>
              </a:cxnLst>
              <a:rect l="T9" t="T10" r="T11" b="T12"/>
              <a:pathLst>
                <a:path w="21600" h="22764" fill="none" extrusionOk="0">
                  <a:moveTo>
                    <a:pt x="3106" y="-1"/>
                  </a:moveTo>
                  <a:cubicBezTo>
                    <a:pt x="13724" y="1542"/>
                    <a:pt x="21600" y="10645"/>
                    <a:pt x="21600" y="21375"/>
                  </a:cubicBezTo>
                  <a:cubicBezTo>
                    <a:pt x="21600" y="21838"/>
                    <a:pt x="21585" y="22301"/>
                    <a:pt x="21555" y="22764"/>
                  </a:cubicBezTo>
                </a:path>
                <a:path w="21600" h="22764" stroke="0" extrusionOk="0">
                  <a:moveTo>
                    <a:pt x="3106" y="-1"/>
                  </a:moveTo>
                  <a:cubicBezTo>
                    <a:pt x="13724" y="1542"/>
                    <a:pt x="21600" y="10645"/>
                    <a:pt x="21600" y="21375"/>
                  </a:cubicBezTo>
                  <a:cubicBezTo>
                    <a:pt x="21600" y="21838"/>
                    <a:pt x="21585" y="22301"/>
                    <a:pt x="21555" y="22764"/>
                  </a:cubicBezTo>
                  <a:lnTo>
                    <a:pt x="0" y="21375"/>
                  </a:lnTo>
                  <a:close/>
                </a:path>
              </a:pathLst>
            </a:custGeom>
            <a:noFill/>
            <a:ln w="9525">
              <a:solidFill>
                <a:srgbClr val="000000"/>
              </a:solidFill>
              <a:round/>
              <a:headEnd type="triangle" w="med" len="med"/>
              <a:tailEnd/>
            </a:ln>
          </p:spPr>
          <p:txBody>
            <a:bodyPr/>
            <a:lstStyle/>
            <a:p>
              <a:endParaRPr lang="en-US"/>
            </a:p>
          </p:txBody>
        </p:sp>
        <p:sp>
          <p:nvSpPr>
            <p:cNvPr id="17" name="Rectangle 16"/>
            <p:cNvSpPr>
              <a:spLocks noChangeArrowheads="1"/>
            </p:cNvSpPr>
            <p:nvPr/>
          </p:nvSpPr>
          <p:spPr bwMode="auto">
            <a:xfrm>
              <a:off x="336" y="1824"/>
              <a:ext cx="5760" cy="0"/>
            </a:xfrm>
            <a:prstGeom prst="rect">
              <a:avLst/>
            </a:prstGeom>
            <a:noFill/>
            <a:ln w="9525">
              <a:noFill/>
              <a:miter lim="800000"/>
              <a:headEnd/>
              <a:tailEnd/>
            </a:ln>
          </p:spPr>
          <p:txBody>
            <a:bodyPr wrap="none" anchor="ctr">
              <a:spAutoFit/>
            </a:bodyPr>
            <a:lstStyle/>
            <a:p>
              <a:endParaRPr lang="en-US"/>
            </a:p>
          </p:txBody>
        </p:sp>
        <p:graphicFrame>
          <p:nvGraphicFramePr>
            <p:cNvPr id="18" name="Object 17"/>
            <p:cNvGraphicFramePr>
              <a:graphicFrameLocks noChangeAspect="1"/>
            </p:cNvGraphicFramePr>
            <p:nvPr/>
          </p:nvGraphicFramePr>
          <p:xfrm>
            <a:off x="3840" y="1296"/>
            <a:ext cx="378" cy="618"/>
          </p:xfrm>
          <a:graphic>
            <a:graphicData uri="http://schemas.openxmlformats.org/presentationml/2006/ole">
              <p:oleObj spid="_x0000_s25602" r:id="rId3" imgW="719023" imgH="1252728" progId="">
                <p:embed/>
              </p:oleObj>
            </a:graphicData>
          </a:graphic>
        </p:graphicFrame>
        <p:sp>
          <p:nvSpPr>
            <p:cNvPr id="19" name="Text Box 18"/>
            <p:cNvSpPr txBox="1">
              <a:spLocks noChangeArrowheads="1"/>
            </p:cNvSpPr>
            <p:nvPr/>
          </p:nvSpPr>
          <p:spPr bwMode="auto">
            <a:xfrm>
              <a:off x="3792" y="1776"/>
              <a:ext cx="576" cy="212"/>
            </a:xfrm>
            <a:prstGeom prst="rect">
              <a:avLst/>
            </a:prstGeom>
            <a:noFill/>
            <a:ln w="9525">
              <a:noFill/>
              <a:miter lim="800000"/>
              <a:headEnd/>
              <a:tailEnd/>
            </a:ln>
          </p:spPr>
          <p:txBody>
            <a:bodyPr>
              <a:spAutoFit/>
            </a:bodyPr>
            <a:lstStyle/>
            <a:p>
              <a:pPr>
                <a:spcBef>
                  <a:spcPct val="50000"/>
                </a:spcBef>
              </a:pPr>
              <a:r>
                <a:rPr lang="en-US" sz="1600" b="1"/>
                <a:t>USER</a:t>
              </a:r>
            </a:p>
          </p:txBody>
        </p:sp>
        <p:sp>
          <p:nvSpPr>
            <p:cNvPr id="20" name="Text Box 19"/>
            <p:cNvSpPr txBox="1">
              <a:spLocks noChangeArrowheads="1"/>
            </p:cNvSpPr>
            <p:nvPr/>
          </p:nvSpPr>
          <p:spPr bwMode="auto">
            <a:xfrm>
              <a:off x="2976" y="3024"/>
              <a:ext cx="1104" cy="212"/>
            </a:xfrm>
            <a:prstGeom prst="rect">
              <a:avLst/>
            </a:prstGeom>
            <a:noFill/>
            <a:ln w="9525">
              <a:noFill/>
              <a:miter lim="800000"/>
              <a:headEnd/>
              <a:tailEnd/>
            </a:ln>
          </p:spPr>
          <p:txBody>
            <a:bodyPr>
              <a:spAutoFit/>
            </a:bodyPr>
            <a:lstStyle/>
            <a:p>
              <a:pPr>
                <a:spcBef>
                  <a:spcPct val="50000"/>
                </a:spcBef>
              </a:pPr>
              <a:r>
                <a:rPr lang="en-US" sz="1600" b="1"/>
                <a:t>WEB SERVER</a:t>
              </a:r>
            </a:p>
          </p:txBody>
        </p:sp>
        <p:pic>
          <p:nvPicPr>
            <p:cNvPr id="21" name="Picture 20" descr="MCj04041590000[1]"/>
            <p:cNvPicPr>
              <a:picLocks noChangeAspect="1" noChangeArrowheads="1"/>
            </p:cNvPicPr>
            <p:nvPr/>
          </p:nvPicPr>
          <p:blipFill>
            <a:blip r:embed="rId4" cstate="print"/>
            <a:srcRect/>
            <a:stretch>
              <a:fillRect/>
            </a:stretch>
          </p:blipFill>
          <p:spPr bwMode="auto">
            <a:xfrm>
              <a:off x="3168" y="2400"/>
              <a:ext cx="548" cy="550"/>
            </a:xfrm>
            <a:prstGeom prst="rect">
              <a:avLst/>
            </a:prstGeom>
            <a:noFill/>
            <a:ln w="9525">
              <a:noFill/>
              <a:miter lim="800000"/>
              <a:headEnd/>
              <a:tailEnd/>
            </a:ln>
          </p:spPr>
        </p:pic>
        <p:sp>
          <p:nvSpPr>
            <p:cNvPr id="22" name="Text Box 21"/>
            <p:cNvSpPr txBox="1">
              <a:spLocks noChangeArrowheads="1"/>
            </p:cNvSpPr>
            <p:nvPr/>
          </p:nvSpPr>
          <p:spPr bwMode="auto">
            <a:xfrm>
              <a:off x="1296" y="1440"/>
              <a:ext cx="912" cy="212"/>
            </a:xfrm>
            <a:prstGeom prst="rect">
              <a:avLst/>
            </a:prstGeom>
            <a:noFill/>
            <a:ln w="9525">
              <a:noFill/>
              <a:miter lim="800000"/>
              <a:headEnd/>
              <a:tailEnd/>
            </a:ln>
          </p:spPr>
          <p:txBody>
            <a:bodyPr>
              <a:spAutoFit/>
            </a:bodyPr>
            <a:lstStyle/>
            <a:p>
              <a:pPr>
                <a:spcBef>
                  <a:spcPct val="50000"/>
                </a:spcBef>
              </a:pPr>
              <a:r>
                <a:rPr lang="en-US" sz="1600" b="1"/>
                <a:t>BROWSER</a:t>
              </a:r>
            </a:p>
          </p:txBody>
        </p:sp>
        <p:sp>
          <p:nvSpPr>
            <p:cNvPr id="23" name="Text Box 22"/>
            <p:cNvSpPr txBox="1">
              <a:spLocks noChangeArrowheads="1"/>
            </p:cNvSpPr>
            <p:nvPr/>
          </p:nvSpPr>
          <p:spPr bwMode="auto">
            <a:xfrm>
              <a:off x="2064" y="1008"/>
              <a:ext cx="2304" cy="192"/>
            </a:xfrm>
            <a:prstGeom prst="rect">
              <a:avLst/>
            </a:prstGeom>
            <a:solidFill>
              <a:schemeClr val="bg1"/>
            </a:solid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User request document from browser.</a:t>
              </a:r>
            </a:p>
          </p:txBody>
        </p:sp>
        <p:sp>
          <p:nvSpPr>
            <p:cNvPr id="24" name="Text Box 23"/>
            <p:cNvSpPr txBox="1">
              <a:spLocks noChangeArrowheads="1"/>
            </p:cNvSpPr>
            <p:nvPr/>
          </p:nvSpPr>
          <p:spPr bwMode="auto">
            <a:xfrm>
              <a:off x="3456" y="3264"/>
              <a:ext cx="1872" cy="192"/>
            </a:xfrm>
            <a:prstGeom prst="rect">
              <a:avLst/>
            </a:prstGeom>
            <a:no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Searching for the document.</a:t>
              </a:r>
            </a:p>
          </p:txBody>
        </p:sp>
        <p:sp>
          <p:nvSpPr>
            <p:cNvPr id="25" name="Text Box 24"/>
            <p:cNvSpPr txBox="1">
              <a:spLocks noChangeArrowheads="1"/>
            </p:cNvSpPr>
            <p:nvPr/>
          </p:nvSpPr>
          <p:spPr bwMode="auto">
            <a:xfrm>
              <a:off x="96" y="2832"/>
              <a:ext cx="1968" cy="192"/>
            </a:xfrm>
            <a:prstGeom prst="rect">
              <a:avLst/>
            </a:prstGeom>
            <a:no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Open connection of web server.</a:t>
              </a:r>
            </a:p>
          </p:txBody>
        </p:sp>
        <p:sp>
          <p:nvSpPr>
            <p:cNvPr id="26" name="Text Box 25"/>
            <p:cNvSpPr txBox="1">
              <a:spLocks noChangeArrowheads="1"/>
            </p:cNvSpPr>
            <p:nvPr/>
          </p:nvSpPr>
          <p:spPr bwMode="auto">
            <a:xfrm>
              <a:off x="1584" y="2016"/>
              <a:ext cx="960" cy="192"/>
            </a:xfrm>
            <a:prstGeom prst="rect">
              <a:avLst/>
            </a:prstGeom>
            <a:no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Send request.</a:t>
              </a:r>
            </a:p>
          </p:txBody>
        </p:sp>
        <p:sp>
          <p:nvSpPr>
            <p:cNvPr id="27" name="Text Box 26"/>
            <p:cNvSpPr txBox="1">
              <a:spLocks noChangeArrowheads="1"/>
            </p:cNvSpPr>
            <p:nvPr/>
          </p:nvSpPr>
          <p:spPr bwMode="auto">
            <a:xfrm>
              <a:off x="2976" y="2016"/>
              <a:ext cx="1872" cy="192"/>
            </a:xfrm>
            <a:prstGeom prst="rect">
              <a:avLst/>
            </a:prstGeom>
            <a:no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Send response.</a:t>
              </a:r>
            </a:p>
          </p:txBody>
        </p:sp>
        <p:sp>
          <p:nvSpPr>
            <p:cNvPr id="28" name="Text Box 27"/>
            <p:cNvSpPr txBox="1">
              <a:spLocks noChangeArrowheads="1"/>
            </p:cNvSpPr>
            <p:nvPr/>
          </p:nvSpPr>
          <p:spPr bwMode="auto">
            <a:xfrm>
              <a:off x="720" y="1632"/>
              <a:ext cx="1344" cy="192"/>
            </a:xfrm>
            <a:prstGeom prst="rect">
              <a:avLst/>
            </a:prstGeom>
            <a:noFill/>
            <a:ln w="9525">
              <a:noFill/>
              <a:miter lim="800000"/>
              <a:headEnd/>
              <a:tailEnd/>
            </a:ln>
          </p:spPr>
          <p:txBody>
            <a:bodyPr>
              <a:spAutoFit/>
            </a:bodyPr>
            <a:lstStyle/>
            <a:p>
              <a:pPr marL="342900" indent="-342900" eaLnBrk="1" hangingPunct="1">
                <a:spcBef>
                  <a:spcPct val="20000"/>
                </a:spcBef>
                <a:buClr>
                  <a:schemeClr val="tx2"/>
                </a:buClr>
                <a:buSzPct val="70000"/>
                <a:buFont typeface="Wingdings" pitchFamily="2" charset="2"/>
                <a:buNone/>
              </a:pPr>
              <a:r>
                <a:rPr lang="en-US" sz="1400"/>
                <a:t>Display web page.</a:t>
              </a:r>
            </a:p>
          </p:txBody>
        </p:sp>
      </p:grpSp>
      <p:sp>
        <p:nvSpPr>
          <p:cNvPr id="29" name="Slide Number Placeholder 28"/>
          <p:cNvSpPr>
            <a:spLocks noGrp="1"/>
          </p:cNvSpPr>
          <p:nvPr>
            <p:ph type="sldNum" sz="quarter" idx="12"/>
          </p:nvPr>
        </p:nvSpPr>
        <p:spPr/>
        <p:txBody>
          <a:bodyPr/>
          <a:lstStyle/>
          <a:p>
            <a:fld id="{5733D55F-27A2-4B66-8A39-D403DDCF0D95}"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a:xfrm>
            <a:off x="228600" y="304800"/>
            <a:ext cx="8077200" cy="609600"/>
          </a:xfrm>
        </p:spPr>
        <p:txBody>
          <a:bodyPr/>
          <a:lstStyle/>
          <a:p>
            <a:pPr marL="457200" indent="-457200"/>
            <a:r>
              <a:rPr lang="en-US" sz="2000" dirty="0" smtClean="0"/>
              <a:t>Confirmation message:</a:t>
            </a:r>
            <a:endParaRPr lang="en-US" sz="2000" dirty="0"/>
          </a:p>
        </p:txBody>
      </p:sp>
      <p:sp>
        <p:nvSpPr>
          <p:cNvPr id="431107" name="Rectangle 3"/>
          <p:cNvSpPr>
            <a:spLocks noGrp="1" noChangeArrowheads="1"/>
          </p:cNvSpPr>
          <p:nvPr>
            <p:ph type="body" idx="1"/>
          </p:nvPr>
        </p:nvSpPr>
        <p:spPr>
          <a:xfrm>
            <a:off x="228600" y="1447800"/>
            <a:ext cx="8305800" cy="4411663"/>
          </a:xfrm>
        </p:spPr>
        <p:txBody>
          <a:bodyPr/>
          <a:lstStyle/>
          <a:p>
            <a:pPr marL="457200" indent="-457200">
              <a:buFontTx/>
              <a:buNone/>
            </a:pPr>
            <a:endParaRPr lang="en-US" dirty="0"/>
          </a:p>
          <a:p>
            <a:pPr marL="457200" indent="-457200">
              <a:buFontTx/>
              <a:buNone/>
            </a:pPr>
            <a:endParaRPr lang="en-US" b="0" dirty="0"/>
          </a:p>
        </p:txBody>
      </p:sp>
      <p:pic>
        <p:nvPicPr>
          <p:cNvPr id="431121" name="Picture 17" descr="gmail_sentemailmessage"/>
          <p:cNvPicPr>
            <a:picLocks noChangeAspect="1" noChangeArrowheads="1"/>
          </p:cNvPicPr>
          <p:nvPr/>
        </p:nvPicPr>
        <p:blipFill>
          <a:blip r:embed="rId3" cstate="print"/>
          <a:srcRect/>
          <a:stretch>
            <a:fillRect/>
          </a:stretch>
        </p:blipFill>
        <p:spPr bwMode="auto">
          <a:xfrm>
            <a:off x="381000" y="1295400"/>
            <a:ext cx="8458200" cy="5105400"/>
          </a:xfrm>
          <a:prstGeom prst="rect">
            <a:avLst/>
          </a:prstGeom>
          <a:noFill/>
        </p:spPr>
      </p:pic>
      <p:sp>
        <p:nvSpPr>
          <p:cNvPr id="431122" name="Text Box 18"/>
          <p:cNvSpPr txBox="1">
            <a:spLocks noChangeArrowheads="1"/>
          </p:cNvSpPr>
          <p:nvPr/>
        </p:nvSpPr>
        <p:spPr bwMode="auto">
          <a:xfrm>
            <a:off x="6248400" y="762000"/>
            <a:ext cx="3124200" cy="650875"/>
          </a:xfrm>
          <a:prstGeom prst="rect">
            <a:avLst/>
          </a:prstGeom>
          <a:noFill/>
          <a:ln w="9525" algn="ctr">
            <a:solidFill>
              <a:schemeClr val="tx1"/>
            </a:solidFill>
            <a:miter lim="800000"/>
            <a:headEnd/>
            <a:tailEnd/>
          </a:ln>
          <a:effectLst/>
        </p:spPr>
        <p:txBody>
          <a:bodyPr>
            <a:spAutoFit/>
          </a:bodyPr>
          <a:lstStyle/>
          <a:p>
            <a:pPr>
              <a:spcBef>
                <a:spcPct val="50000"/>
              </a:spcBef>
            </a:pPr>
            <a:r>
              <a:rPr lang="en-US" sz="1800" dirty="0"/>
              <a:t>Confirmation message and link to sent message</a:t>
            </a:r>
          </a:p>
        </p:txBody>
      </p:sp>
      <p:sp>
        <p:nvSpPr>
          <p:cNvPr id="431124" name="Line 20"/>
          <p:cNvSpPr>
            <a:spLocks noChangeShapeType="1"/>
          </p:cNvSpPr>
          <p:nvPr/>
        </p:nvSpPr>
        <p:spPr bwMode="auto">
          <a:xfrm flipH="1">
            <a:off x="5257800" y="2514600"/>
            <a:ext cx="533400" cy="228600"/>
          </a:xfrm>
          <a:prstGeom prst="line">
            <a:avLst/>
          </a:prstGeom>
          <a:noFill/>
          <a:ln w="38100">
            <a:solidFill>
              <a:srgbClr val="FF0000"/>
            </a:solidFill>
            <a:round/>
            <a:headEnd/>
            <a:tailEnd type="triangle" w="med" len="med"/>
          </a:ln>
          <a:effectLst/>
        </p:spPr>
        <p:txBody>
          <a:bodyPr/>
          <a:lstStyle/>
          <a:p>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60</a:t>
            </a:fld>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a:xfrm>
            <a:off x="228600" y="304800"/>
            <a:ext cx="8305800" cy="609600"/>
          </a:xfrm>
        </p:spPr>
        <p:txBody>
          <a:bodyPr>
            <a:normAutofit/>
          </a:bodyPr>
          <a:lstStyle/>
          <a:p>
            <a:pPr marL="457200" indent="-457200"/>
            <a:r>
              <a:rPr lang="en-US" sz="3200" b="1" dirty="0" smtClean="0"/>
              <a:t>Checking for New Email Messages</a:t>
            </a:r>
            <a:endParaRPr lang="en-US" sz="3200" b="1" dirty="0"/>
          </a:p>
        </p:txBody>
      </p:sp>
      <p:sp>
        <p:nvSpPr>
          <p:cNvPr id="439299" name="Rectangle 3"/>
          <p:cNvSpPr>
            <a:spLocks noGrp="1" noChangeArrowheads="1"/>
          </p:cNvSpPr>
          <p:nvPr>
            <p:ph type="body" idx="1"/>
          </p:nvPr>
        </p:nvSpPr>
        <p:spPr>
          <a:xfrm>
            <a:off x="304800" y="1219200"/>
            <a:ext cx="8305800" cy="4411663"/>
          </a:xfrm>
        </p:spPr>
        <p:txBody>
          <a:bodyPr/>
          <a:lstStyle/>
          <a:p>
            <a:pPr marL="457200" indent="-457200">
              <a:buFontTx/>
              <a:buNone/>
            </a:pPr>
            <a:endParaRPr lang="en-US" b="0" dirty="0"/>
          </a:p>
          <a:p>
            <a:pPr marL="457200" indent="-457200">
              <a:buFontTx/>
              <a:buNone/>
            </a:pPr>
            <a:endParaRPr lang="en-US" b="0" dirty="0"/>
          </a:p>
          <a:p>
            <a:pPr marL="457200" indent="-457200">
              <a:buFontTx/>
              <a:buNone/>
            </a:pPr>
            <a:endParaRPr lang="en-US" b="0" dirty="0"/>
          </a:p>
        </p:txBody>
      </p:sp>
      <p:sp>
        <p:nvSpPr>
          <p:cNvPr id="439302" name="Text Box 6"/>
          <p:cNvSpPr txBox="1">
            <a:spLocks noChangeArrowheads="1"/>
          </p:cNvSpPr>
          <p:nvPr/>
        </p:nvSpPr>
        <p:spPr bwMode="auto">
          <a:xfrm>
            <a:off x="5943600" y="2133600"/>
            <a:ext cx="3048000" cy="1320800"/>
          </a:xfrm>
          <a:prstGeom prst="rect">
            <a:avLst/>
          </a:prstGeom>
          <a:noFill/>
          <a:ln w="9525" algn="ctr">
            <a:solidFill>
              <a:schemeClr val="tx1"/>
            </a:solidFill>
            <a:miter lim="800000"/>
            <a:headEnd/>
            <a:tailEnd/>
          </a:ln>
          <a:effectLst/>
        </p:spPr>
        <p:txBody>
          <a:bodyPr>
            <a:spAutoFit/>
          </a:bodyPr>
          <a:lstStyle/>
          <a:p>
            <a:pPr>
              <a:spcBef>
                <a:spcPct val="50000"/>
              </a:spcBef>
            </a:pPr>
            <a:r>
              <a:rPr lang="en-US" sz="2000"/>
              <a:t>The number of new messages in your account appears beside the Inbox link.</a:t>
            </a:r>
          </a:p>
        </p:txBody>
      </p:sp>
      <p:sp>
        <p:nvSpPr>
          <p:cNvPr id="439304" name="Text Box 8"/>
          <p:cNvSpPr txBox="1">
            <a:spLocks noChangeArrowheads="1"/>
          </p:cNvSpPr>
          <p:nvPr/>
        </p:nvSpPr>
        <p:spPr bwMode="auto">
          <a:xfrm>
            <a:off x="762000" y="2971800"/>
            <a:ext cx="1524000" cy="406400"/>
          </a:xfrm>
          <a:prstGeom prst="rect">
            <a:avLst/>
          </a:prstGeom>
          <a:noFill/>
          <a:ln w="9525" algn="ctr">
            <a:solidFill>
              <a:schemeClr val="tx1"/>
            </a:solidFill>
            <a:miter lim="800000"/>
            <a:headEnd/>
            <a:tailEnd/>
          </a:ln>
          <a:effectLst/>
        </p:spPr>
        <p:txBody>
          <a:bodyPr>
            <a:spAutoFit/>
          </a:bodyPr>
          <a:lstStyle/>
          <a:p>
            <a:pPr algn="ctr">
              <a:spcBef>
                <a:spcPct val="50000"/>
              </a:spcBef>
            </a:pPr>
            <a:r>
              <a:rPr lang="en-US" sz="2000"/>
              <a:t>Main Menu</a:t>
            </a:r>
          </a:p>
        </p:txBody>
      </p:sp>
      <p:pic>
        <p:nvPicPr>
          <p:cNvPr id="439307" name="Picture 11" descr="gmail_mainmenu"/>
          <p:cNvPicPr>
            <a:picLocks noChangeAspect="1" noChangeArrowheads="1"/>
          </p:cNvPicPr>
          <p:nvPr/>
        </p:nvPicPr>
        <p:blipFill>
          <a:blip r:embed="rId3" cstate="print"/>
          <a:srcRect/>
          <a:stretch>
            <a:fillRect/>
          </a:stretch>
        </p:blipFill>
        <p:spPr bwMode="auto">
          <a:xfrm>
            <a:off x="3200400" y="2286000"/>
            <a:ext cx="1447800" cy="1914525"/>
          </a:xfrm>
          <a:prstGeom prst="rect">
            <a:avLst/>
          </a:prstGeom>
          <a:noFill/>
        </p:spPr>
      </p:pic>
      <p:sp>
        <p:nvSpPr>
          <p:cNvPr id="439311" name="Line 15"/>
          <p:cNvSpPr>
            <a:spLocks noChangeShapeType="1"/>
          </p:cNvSpPr>
          <p:nvPr/>
        </p:nvSpPr>
        <p:spPr bwMode="auto">
          <a:xfrm flipV="1">
            <a:off x="2286000" y="2286000"/>
            <a:ext cx="762000" cy="914400"/>
          </a:xfrm>
          <a:prstGeom prst="line">
            <a:avLst/>
          </a:prstGeom>
          <a:noFill/>
          <a:ln w="38100">
            <a:solidFill>
              <a:srgbClr val="FF0000"/>
            </a:solidFill>
            <a:round/>
            <a:headEnd/>
            <a:tailEnd type="triangle" w="med" len="med"/>
          </a:ln>
          <a:effectLst/>
        </p:spPr>
        <p:txBody>
          <a:bodyPr/>
          <a:lstStyle/>
          <a:p>
            <a:endParaRPr lang="en-US"/>
          </a:p>
        </p:txBody>
      </p:sp>
      <p:sp>
        <p:nvSpPr>
          <p:cNvPr id="439312" name="Line 16"/>
          <p:cNvSpPr>
            <a:spLocks noChangeShapeType="1"/>
          </p:cNvSpPr>
          <p:nvPr/>
        </p:nvSpPr>
        <p:spPr bwMode="auto">
          <a:xfrm>
            <a:off x="2286000" y="3200400"/>
            <a:ext cx="762000" cy="990600"/>
          </a:xfrm>
          <a:prstGeom prst="line">
            <a:avLst/>
          </a:prstGeom>
          <a:noFill/>
          <a:ln w="38100">
            <a:solidFill>
              <a:srgbClr val="FF0000"/>
            </a:solidFill>
            <a:round/>
            <a:headEnd/>
            <a:tailEnd type="triangle" w="med" len="med"/>
          </a:ln>
          <a:effectLst/>
        </p:spPr>
        <p:txBody>
          <a:bodyPr/>
          <a:lstStyle/>
          <a:p>
            <a:endParaRPr lang="en-US"/>
          </a:p>
        </p:txBody>
      </p:sp>
      <p:sp>
        <p:nvSpPr>
          <p:cNvPr id="439313" name="Line 17"/>
          <p:cNvSpPr>
            <a:spLocks noChangeShapeType="1"/>
          </p:cNvSpPr>
          <p:nvPr/>
        </p:nvSpPr>
        <p:spPr bwMode="auto">
          <a:xfrm flipH="1" flipV="1">
            <a:off x="4419600" y="2438400"/>
            <a:ext cx="1524000" cy="76200"/>
          </a:xfrm>
          <a:prstGeom prst="line">
            <a:avLst/>
          </a:prstGeom>
          <a:noFill/>
          <a:ln w="38100">
            <a:solidFill>
              <a:srgbClr val="FF0000"/>
            </a:solidFill>
            <a:round/>
            <a:headEnd/>
            <a:tailEnd type="triangle" w="med" len="med"/>
          </a:ln>
          <a:effectLst/>
        </p:spPr>
        <p:txBody>
          <a:bodyPr/>
          <a:lstStyle/>
          <a:p>
            <a:endParaRPr lang="en-US"/>
          </a:p>
        </p:txBody>
      </p:sp>
      <p:sp>
        <p:nvSpPr>
          <p:cNvPr id="10" name="Slide Number Placeholder 9"/>
          <p:cNvSpPr>
            <a:spLocks noGrp="1"/>
          </p:cNvSpPr>
          <p:nvPr>
            <p:ph type="sldNum" sz="quarter" idx="12"/>
          </p:nvPr>
        </p:nvSpPr>
        <p:spPr/>
        <p:txBody>
          <a:bodyPr/>
          <a:lstStyle/>
          <a:p>
            <a:fld id="{5733D55F-27A2-4B66-8A39-D403DDCF0D95}"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228600" y="304800"/>
            <a:ext cx="8534400" cy="609600"/>
          </a:xfrm>
        </p:spPr>
        <p:txBody>
          <a:bodyPr>
            <a:noAutofit/>
          </a:bodyPr>
          <a:lstStyle/>
          <a:p>
            <a:pPr marL="457200" indent="-457200"/>
            <a:r>
              <a:rPr lang="en-US" b="1" dirty="0" smtClean="0"/>
              <a:t>The Inbox</a:t>
            </a:r>
            <a:endParaRPr lang="en-US" b="1" dirty="0"/>
          </a:p>
        </p:txBody>
      </p:sp>
      <p:sp>
        <p:nvSpPr>
          <p:cNvPr id="433155" name="Rectangle 3"/>
          <p:cNvSpPr>
            <a:spLocks noGrp="1" noChangeArrowheads="1"/>
          </p:cNvSpPr>
          <p:nvPr>
            <p:ph type="body" idx="1"/>
          </p:nvPr>
        </p:nvSpPr>
        <p:spPr>
          <a:xfrm>
            <a:off x="228600" y="1219200"/>
            <a:ext cx="8305800" cy="4411663"/>
          </a:xfrm>
        </p:spPr>
        <p:txBody>
          <a:bodyPr/>
          <a:lstStyle/>
          <a:p>
            <a:pPr marL="457200" indent="-457200">
              <a:buFontTx/>
              <a:buNone/>
            </a:pPr>
            <a:endParaRPr lang="en-US" dirty="0"/>
          </a:p>
          <a:p>
            <a:pPr marL="457200" indent="-457200">
              <a:buFontTx/>
              <a:buNone/>
            </a:pPr>
            <a:endParaRPr lang="en-US" b="0" dirty="0"/>
          </a:p>
          <a:p>
            <a:pPr marL="457200" indent="-457200">
              <a:buFontTx/>
              <a:buNone/>
            </a:pPr>
            <a:endParaRPr lang="en-US" b="0" dirty="0"/>
          </a:p>
        </p:txBody>
      </p:sp>
      <p:sp>
        <p:nvSpPr>
          <p:cNvPr id="433163" name="Text Box 11"/>
          <p:cNvSpPr txBox="1">
            <a:spLocks noChangeArrowheads="1"/>
          </p:cNvSpPr>
          <p:nvPr/>
        </p:nvSpPr>
        <p:spPr bwMode="auto">
          <a:xfrm>
            <a:off x="1600200" y="5105400"/>
            <a:ext cx="2286000" cy="711200"/>
          </a:xfrm>
          <a:prstGeom prst="rect">
            <a:avLst/>
          </a:prstGeom>
          <a:noFill/>
          <a:ln w="9525" algn="ctr">
            <a:solidFill>
              <a:schemeClr val="tx1"/>
            </a:solidFill>
            <a:miter lim="800000"/>
            <a:headEnd/>
            <a:tailEnd/>
          </a:ln>
          <a:effectLst/>
        </p:spPr>
        <p:txBody>
          <a:bodyPr>
            <a:spAutoFit/>
          </a:bodyPr>
          <a:lstStyle/>
          <a:p>
            <a:pPr algn="ctr">
              <a:spcBef>
                <a:spcPct val="50000"/>
              </a:spcBef>
            </a:pPr>
            <a:r>
              <a:rPr lang="en-US" sz="2000" b="1"/>
              <a:t>Messages already opened</a:t>
            </a:r>
          </a:p>
        </p:txBody>
      </p:sp>
      <p:sp>
        <p:nvSpPr>
          <p:cNvPr id="433165" name="Text Box 13"/>
          <p:cNvSpPr txBox="1">
            <a:spLocks noChangeArrowheads="1"/>
          </p:cNvSpPr>
          <p:nvPr/>
        </p:nvSpPr>
        <p:spPr bwMode="auto">
          <a:xfrm>
            <a:off x="5334000" y="5029200"/>
            <a:ext cx="2514600" cy="711200"/>
          </a:xfrm>
          <a:prstGeom prst="rect">
            <a:avLst/>
          </a:prstGeom>
          <a:noFill/>
          <a:ln w="9525" algn="ctr">
            <a:solidFill>
              <a:schemeClr val="tx1"/>
            </a:solidFill>
            <a:miter lim="800000"/>
            <a:headEnd/>
            <a:tailEnd/>
          </a:ln>
          <a:effectLst/>
        </p:spPr>
        <p:txBody>
          <a:bodyPr>
            <a:spAutoFit/>
          </a:bodyPr>
          <a:lstStyle/>
          <a:p>
            <a:pPr algn="ctr">
              <a:spcBef>
                <a:spcPct val="50000"/>
              </a:spcBef>
            </a:pPr>
            <a:r>
              <a:rPr lang="en-US" sz="2000" b="1"/>
              <a:t>Un-read message in bold font</a:t>
            </a:r>
          </a:p>
        </p:txBody>
      </p:sp>
      <p:pic>
        <p:nvPicPr>
          <p:cNvPr id="433171" name="Picture 19" descr="gmail_inbox_newmessage"/>
          <p:cNvPicPr>
            <a:picLocks noChangeAspect="1" noChangeArrowheads="1"/>
          </p:cNvPicPr>
          <p:nvPr/>
        </p:nvPicPr>
        <p:blipFill>
          <a:blip r:embed="rId3" cstate="print"/>
          <a:srcRect/>
          <a:stretch>
            <a:fillRect/>
          </a:stretch>
        </p:blipFill>
        <p:spPr bwMode="auto">
          <a:xfrm>
            <a:off x="228600" y="2057400"/>
            <a:ext cx="8382000" cy="2809875"/>
          </a:xfrm>
          <a:prstGeom prst="rect">
            <a:avLst/>
          </a:prstGeom>
          <a:noFill/>
        </p:spPr>
      </p:pic>
      <p:sp>
        <p:nvSpPr>
          <p:cNvPr id="433172" name="Line 20"/>
          <p:cNvSpPr>
            <a:spLocks noChangeShapeType="1"/>
          </p:cNvSpPr>
          <p:nvPr/>
        </p:nvSpPr>
        <p:spPr bwMode="auto">
          <a:xfrm flipV="1">
            <a:off x="1981200" y="4114800"/>
            <a:ext cx="304800" cy="990600"/>
          </a:xfrm>
          <a:prstGeom prst="line">
            <a:avLst/>
          </a:prstGeom>
          <a:noFill/>
          <a:ln w="38100">
            <a:solidFill>
              <a:srgbClr val="FF0000"/>
            </a:solidFill>
            <a:round/>
            <a:headEnd/>
            <a:tailEnd type="triangle" w="med" len="med"/>
          </a:ln>
          <a:effectLst/>
        </p:spPr>
        <p:txBody>
          <a:bodyPr/>
          <a:lstStyle/>
          <a:p>
            <a:endParaRPr lang="en-US"/>
          </a:p>
        </p:txBody>
      </p:sp>
      <p:sp>
        <p:nvSpPr>
          <p:cNvPr id="433173" name="AutoShape 21"/>
          <p:cNvSpPr>
            <a:spLocks noChangeArrowheads="1"/>
          </p:cNvSpPr>
          <p:nvPr/>
        </p:nvSpPr>
        <p:spPr bwMode="auto">
          <a:xfrm>
            <a:off x="1676400" y="3657600"/>
            <a:ext cx="6934200" cy="457200"/>
          </a:xfrm>
          <a:prstGeom prst="roundRect">
            <a:avLst>
              <a:gd name="adj" fmla="val 16667"/>
            </a:avLst>
          </a:prstGeom>
          <a:noFill/>
          <a:ln w="9525" algn="ctr">
            <a:solidFill>
              <a:srgbClr val="FF0000"/>
            </a:solidFill>
            <a:round/>
            <a:headEnd/>
            <a:tailEnd/>
          </a:ln>
          <a:effectLst/>
        </p:spPr>
        <p:txBody>
          <a:bodyPr wrap="none" anchor="ctr"/>
          <a:lstStyle/>
          <a:p>
            <a:endParaRPr lang="en-US"/>
          </a:p>
        </p:txBody>
      </p:sp>
      <p:sp>
        <p:nvSpPr>
          <p:cNvPr id="433175" name="Line 23"/>
          <p:cNvSpPr>
            <a:spLocks noChangeShapeType="1"/>
          </p:cNvSpPr>
          <p:nvPr/>
        </p:nvSpPr>
        <p:spPr bwMode="auto">
          <a:xfrm flipH="1" flipV="1">
            <a:off x="6172200" y="3505200"/>
            <a:ext cx="152400" cy="1524000"/>
          </a:xfrm>
          <a:prstGeom prst="line">
            <a:avLst/>
          </a:prstGeom>
          <a:noFill/>
          <a:ln w="38100">
            <a:solidFill>
              <a:srgbClr val="FF0000"/>
            </a:solidFill>
            <a:round/>
            <a:headEnd/>
            <a:tailEnd type="triangle" w="med" len="med"/>
          </a:ln>
          <a:effectLst/>
        </p:spPr>
        <p:txBody>
          <a:bodyPr/>
          <a:lstStyle/>
          <a:p>
            <a:endParaRPr lang="en-US"/>
          </a:p>
        </p:txBody>
      </p:sp>
      <p:sp>
        <p:nvSpPr>
          <p:cNvPr id="433176" name="AutoShape 24"/>
          <p:cNvSpPr>
            <a:spLocks noChangeArrowheads="1"/>
          </p:cNvSpPr>
          <p:nvPr/>
        </p:nvSpPr>
        <p:spPr bwMode="auto">
          <a:xfrm>
            <a:off x="1676400" y="3429000"/>
            <a:ext cx="6934200" cy="228600"/>
          </a:xfrm>
          <a:prstGeom prst="roundRect">
            <a:avLst>
              <a:gd name="adj" fmla="val 16667"/>
            </a:avLst>
          </a:prstGeom>
          <a:noFill/>
          <a:ln w="9525" algn="ctr">
            <a:solidFill>
              <a:srgbClr val="FF0000"/>
            </a:solidFill>
            <a:prstDash val="dash"/>
            <a:round/>
            <a:headEnd/>
            <a:tailEnd/>
          </a:ln>
          <a:effectLst/>
        </p:spPr>
        <p:txBody>
          <a:bodyPr wrap="none" anchor="ctr"/>
          <a:lstStyle/>
          <a:p>
            <a:endParaRPr lang="en-US"/>
          </a:p>
        </p:txBody>
      </p:sp>
      <p:sp>
        <p:nvSpPr>
          <p:cNvPr id="11" name="Slide Number Placeholder 10"/>
          <p:cNvSpPr>
            <a:spLocks noGrp="1"/>
          </p:cNvSpPr>
          <p:nvPr>
            <p:ph type="sldNum" sz="quarter" idx="12"/>
          </p:nvPr>
        </p:nvSpPr>
        <p:spPr/>
        <p:txBody>
          <a:bodyPr/>
          <a:lstStyle/>
          <a:p>
            <a:fld id="{5733D55F-27A2-4B66-8A39-D403DDCF0D95}"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a:xfrm>
            <a:off x="228600" y="304800"/>
            <a:ext cx="8458200" cy="609600"/>
          </a:xfrm>
        </p:spPr>
        <p:txBody>
          <a:bodyPr>
            <a:normAutofit/>
          </a:bodyPr>
          <a:lstStyle/>
          <a:p>
            <a:pPr marL="457200" indent="-457200"/>
            <a:r>
              <a:rPr lang="en-US" sz="3200" b="1" dirty="0" smtClean="0"/>
              <a:t>Your Messages</a:t>
            </a:r>
            <a:endParaRPr lang="en-US" sz="3200" b="1" dirty="0"/>
          </a:p>
        </p:txBody>
      </p:sp>
      <p:sp>
        <p:nvSpPr>
          <p:cNvPr id="435203" name="Rectangle 3"/>
          <p:cNvSpPr>
            <a:spLocks noGrp="1" noChangeArrowheads="1"/>
          </p:cNvSpPr>
          <p:nvPr>
            <p:ph type="body" idx="1"/>
          </p:nvPr>
        </p:nvSpPr>
        <p:spPr>
          <a:xfrm>
            <a:off x="228600" y="1447800"/>
            <a:ext cx="8305800" cy="4411663"/>
          </a:xfrm>
        </p:spPr>
        <p:txBody>
          <a:bodyPr/>
          <a:lstStyle/>
          <a:p>
            <a:pPr marL="457200" indent="-457200">
              <a:buFontTx/>
              <a:buNone/>
            </a:pPr>
            <a:endParaRPr lang="en-US" b="0" dirty="0"/>
          </a:p>
          <a:p>
            <a:pPr marL="457200" indent="-457200">
              <a:buFontTx/>
              <a:buNone/>
            </a:pPr>
            <a:endParaRPr lang="en-US" b="0" dirty="0"/>
          </a:p>
        </p:txBody>
      </p:sp>
      <p:pic>
        <p:nvPicPr>
          <p:cNvPr id="435222" name="Picture 22" descr="gmail_inbox_newmessage"/>
          <p:cNvPicPr>
            <a:picLocks noChangeAspect="1" noChangeArrowheads="1"/>
          </p:cNvPicPr>
          <p:nvPr/>
        </p:nvPicPr>
        <p:blipFill>
          <a:blip r:embed="rId3" cstate="print"/>
          <a:srcRect/>
          <a:stretch>
            <a:fillRect/>
          </a:stretch>
        </p:blipFill>
        <p:spPr bwMode="auto">
          <a:xfrm>
            <a:off x="0" y="1909763"/>
            <a:ext cx="8915400" cy="2890837"/>
          </a:xfrm>
          <a:prstGeom prst="rect">
            <a:avLst/>
          </a:prstGeom>
          <a:noFill/>
        </p:spPr>
      </p:pic>
      <p:sp>
        <p:nvSpPr>
          <p:cNvPr id="435223" name="Text Box 23"/>
          <p:cNvSpPr txBox="1">
            <a:spLocks noChangeArrowheads="1"/>
          </p:cNvSpPr>
          <p:nvPr/>
        </p:nvSpPr>
        <p:spPr bwMode="auto">
          <a:xfrm>
            <a:off x="4800600" y="5181600"/>
            <a:ext cx="685800" cy="346075"/>
          </a:xfrm>
          <a:prstGeom prst="rect">
            <a:avLst/>
          </a:prstGeom>
          <a:noFill/>
          <a:ln w="9525" algn="ctr">
            <a:solidFill>
              <a:schemeClr val="tx1"/>
            </a:solidFill>
            <a:miter lim="800000"/>
            <a:headEnd/>
            <a:tailEnd/>
          </a:ln>
          <a:effectLst/>
        </p:spPr>
        <p:txBody>
          <a:bodyPr>
            <a:spAutoFit/>
          </a:bodyPr>
          <a:lstStyle/>
          <a:p>
            <a:pPr>
              <a:spcBef>
                <a:spcPct val="50000"/>
              </a:spcBef>
            </a:pPr>
            <a:r>
              <a:rPr lang="en-US" sz="1600" b="1"/>
              <a:t>Title</a:t>
            </a:r>
          </a:p>
        </p:txBody>
      </p:sp>
      <p:sp>
        <p:nvSpPr>
          <p:cNvPr id="435224" name="Text Box 24"/>
          <p:cNvSpPr txBox="1">
            <a:spLocks noChangeArrowheads="1"/>
          </p:cNvSpPr>
          <p:nvPr/>
        </p:nvSpPr>
        <p:spPr bwMode="auto">
          <a:xfrm>
            <a:off x="1828800" y="5181600"/>
            <a:ext cx="914400" cy="346075"/>
          </a:xfrm>
          <a:prstGeom prst="rect">
            <a:avLst/>
          </a:prstGeom>
          <a:noFill/>
          <a:ln w="9525" algn="ctr">
            <a:solidFill>
              <a:schemeClr val="tx1"/>
            </a:solidFill>
            <a:miter lim="800000"/>
            <a:headEnd/>
            <a:tailEnd/>
          </a:ln>
          <a:effectLst/>
        </p:spPr>
        <p:txBody>
          <a:bodyPr>
            <a:spAutoFit/>
          </a:bodyPr>
          <a:lstStyle/>
          <a:p>
            <a:pPr>
              <a:spcBef>
                <a:spcPct val="50000"/>
              </a:spcBef>
            </a:pPr>
            <a:r>
              <a:rPr lang="en-US" sz="1600" b="1"/>
              <a:t>Sender</a:t>
            </a:r>
          </a:p>
        </p:txBody>
      </p:sp>
      <p:sp>
        <p:nvSpPr>
          <p:cNvPr id="435225" name="Text Box 25"/>
          <p:cNvSpPr txBox="1">
            <a:spLocks noChangeArrowheads="1"/>
          </p:cNvSpPr>
          <p:nvPr/>
        </p:nvSpPr>
        <p:spPr bwMode="auto">
          <a:xfrm>
            <a:off x="7924800" y="5181600"/>
            <a:ext cx="762000" cy="346075"/>
          </a:xfrm>
          <a:prstGeom prst="rect">
            <a:avLst/>
          </a:prstGeom>
          <a:noFill/>
          <a:ln w="9525" algn="ctr">
            <a:solidFill>
              <a:schemeClr val="tx1"/>
            </a:solidFill>
            <a:miter lim="800000"/>
            <a:headEnd/>
            <a:tailEnd/>
          </a:ln>
          <a:effectLst/>
        </p:spPr>
        <p:txBody>
          <a:bodyPr>
            <a:spAutoFit/>
          </a:bodyPr>
          <a:lstStyle/>
          <a:p>
            <a:pPr>
              <a:spcBef>
                <a:spcPct val="50000"/>
              </a:spcBef>
            </a:pPr>
            <a:r>
              <a:rPr lang="en-US" sz="1600" b="1"/>
              <a:t>Date</a:t>
            </a:r>
          </a:p>
        </p:txBody>
      </p:sp>
      <p:sp>
        <p:nvSpPr>
          <p:cNvPr id="435226" name="Text Box 26"/>
          <p:cNvSpPr txBox="1">
            <a:spLocks noChangeArrowheads="1"/>
          </p:cNvSpPr>
          <p:nvPr/>
        </p:nvSpPr>
        <p:spPr bwMode="auto">
          <a:xfrm>
            <a:off x="3733800" y="5791200"/>
            <a:ext cx="1905000" cy="835025"/>
          </a:xfrm>
          <a:prstGeom prst="rect">
            <a:avLst/>
          </a:prstGeom>
          <a:noFill/>
          <a:ln w="9525" algn="ctr">
            <a:solidFill>
              <a:schemeClr val="tx1"/>
            </a:solidFill>
            <a:miter lim="800000"/>
            <a:headEnd/>
            <a:tailEnd/>
          </a:ln>
          <a:effectLst/>
        </p:spPr>
        <p:txBody>
          <a:bodyPr>
            <a:spAutoFit/>
          </a:bodyPr>
          <a:lstStyle/>
          <a:p>
            <a:r>
              <a:rPr lang="en-US" sz="1600" b="1"/>
              <a:t>Double click on a subject to read a message</a:t>
            </a:r>
          </a:p>
        </p:txBody>
      </p:sp>
      <p:sp>
        <p:nvSpPr>
          <p:cNvPr id="435227" name="Line 27"/>
          <p:cNvSpPr>
            <a:spLocks noChangeShapeType="1"/>
          </p:cNvSpPr>
          <p:nvPr/>
        </p:nvSpPr>
        <p:spPr bwMode="auto">
          <a:xfrm flipV="1">
            <a:off x="2209800" y="4114800"/>
            <a:ext cx="0" cy="1066800"/>
          </a:xfrm>
          <a:prstGeom prst="line">
            <a:avLst/>
          </a:prstGeom>
          <a:noFill/>
          <a:ln w="38100">
            <a:solidFill>
              <a:srgbClr val="FF0000"/>
            </a:solidFill>
            <a:round/>
            <a:headEnd/>
            <a:tailEnd type="triangle" w="med" len="med"/>
          </a:ln>
          <a:effectLst/>
        </p:spPr>
        <p:txBody>
          <a:bodyPr/>
          <a:lstStyle/>
          <a:p>
            <a:endParaRPr lang="en-US"/>
          </a:p>
        </p:txBody>
      </p:sp>
      <p:sp>
        <p:nvSpPr>
          <p:cNvPr id="435228" name="Oval 28"/>
          <p:cNvSpPr>
            <a:spLocks noChangeArrowheads="1"/>
          </p:cNvSpPr>
          <p:nvPr/>
        </p:nvSpPr>
        <p:spPr bwMode="auto">
          <a:xfrm>
            <a:off x="1828800" y="3733800"/>
            <a:ext cx="838200" cy="381000"/>
          </a:xfrm>
          <a:prstGeom prst="ellipse">
            <a:avLst/>
          </a:prstGeom>
          <a:noFill/>
          <a:ln w="38100" algn="ctr">
            <a:solidFill>
              <a:srgbClr val="FF0000"/>
            </a:solidFill>
            <a:round/>
            <a:headEnd/>
            <a:tailEnd/>
          </a:ln>
          <a:effectLst/>
        </p:spPr>
        <p:txBody>
          <a:bodyPr wrap="none" anchor="ctr"/>
          <a:lstStyle/>
          <a:p>
            <a:endParaRPr lang="en-US"/>
          </a:p>
        </p:txBody>
      </p:sp>
      <p:sp>
        <p:nvSpPr>
          <p:cNvPr id="435229" name="Line 29"/>
          <p:cNvSpPr>
            <a:spLocks noChangeShapeType="1"/>
          </p:cNvSpPr>
          <p:nvPr/>
        </p:nvSpPr>
        <p:spPr bwMode="auto">
          <a:xfrm flipV="1">
            <a:off x="5181600" y="4114800"/>
            <a:ext cx="0" cy="1066800"/>
          </a:xfrm>
          <a:prstGeom prst="line">
            <a:avLst/>
          </a:prstGeom>
          <a:noFill/>
          <a:ln w="38100">
            <a:solidFill>
              <a:srgbClr val="FF0000"/>
            </a:solidFill>
            <a:round/>
            <a:headEnd/>
            <a:tailEnd type="triangle" w="med" len="med"/>
          </a:ln>
          <a:effectLst/>
        </p:spPr>
        <p:txBody>
          <a:bodyPr/>
          <a:lstStyle/>
          <a:p>
            <a:endParaRPr lang="en-US"/>
          </a:p>
        </p:txBody>
      </p:sp>
      <p:sp>
        <p:nvSpPr>
          <p:cNvPr id="435231" name="Oval 31"/>
          <p:cNvSpPr>
            <a:spLocks noChangeArrowheads="1"/>
          </p:cNvSpPr>
          <p:nvPr/>
        </p:nvSpPr>
        <p:spPr bwMode="auto">
          <a:xfrm>
            <a:off x="3276600" y="3733800"/>
            <a:ext cx="4724400" cy="381000"/>
          </a:xfrm>
          <a:prstGeom prst="ellipse">
            <a:avLst/>
          </a:prstGeom>
          <a:noFill/>
          <a:ln w="38100" algn="ctr">
            <a:solidFill>
              <a:srgbClr val="FF0000"/>
            </a:solidFill>
            <a:round/>
            <a:headEnd/>
            <a:tailEnd/>
          </a:ln>
          <a:effectLst/>
        </p:spPr>
        <p:txBody>
          <a:bodyPr wrap="none" anchor="ctr"/>
          <a:lstStyle/>
          <a:p>
            <a:endParaRPr lang="en-US"/>
          </a:p>
        </p:txBody>
      </p:sp>
      <p:sp>
        <p:nvSpPr>
          <p:cNvPr id="435232" name="Oval 32"/>
          <p:cNvSpPr>
            <a:spLocks noChangeArrowheads="1"/>
          </p:cNvSpPr>
          <p:nvPr/>
        </p:nvSpPr>
        <p:spPr bwMode="auto">
          <a:xfrm>
            <a:off x="8077200" y="3810000"/>
            <a:ext cx="533400" cy="228600"/>
          </a:xfrm>
          <a:prstGeom prst="ellipse">
            <a:avLst/>
          </a:prstGeom>
          <a:noFill/>
          <a:ln w="38100" algn="ctr">
            <a:solidFill>
              <a:srgbClr val="FF0000"/>
            </a:solidFill>
            <a:round/>
            <a:headEnd/>
            <a:tailEnd/>
          </a:ln>
          <a:effectLst/>
        </p:spPr>
        <p:txBody>
          <a:bodyPr wrap="none" anchor="ctr"/>
          <a:lstStyle/>
          <a:p>
            <a:endParaRPr lang="en-US"/>
          </a:p>
        </p:txBody>
      </p:sp>
      <p:sp>
        <p:nvSpPr>
          <p:cNvPr id="435233" name="Line 33"/>
          <p:cNvSpPr>
            <a:spLocks noChangeShapeType="1"/>
          </p:cNvSpPr>
          <p:nvPr/>
        </p:nvSpPr>
        <p:spPr bwMode="auto">
          <a:xfrm flipV="1">
            <a:off x="8305800" y="4038600"/>
            <a:ext cx="0" cy="1143000"/>
          </a:xfrm>
          <a:prstGeom prst="line">
            <a:avLst/>
          </a:prstGeom>
          <a:noFill/>
          <a:ln w="38100">
            <a:solidFill>
              <a:srgbClr val="FF0000"/>
            </a:solidFill>
            <a:round/>
            <a:headEnd/>
            <a:tailEnd type="triangle" w="med" len="med"/>
          </a:ln>
          <a:effectLst/>
        </p:spPr>
        <p:txBody>
          <a:bodyPr/>
          <a:lstStyle/>
          <a:p>
            <a:endParaRPr lang="en-US"/>
          </a:p>
        </p:txBody>
      </p:sp>
      <p:sp>
        <p:nvSpPr>
          <p:cNvPr id="435234" name="Line 34"/>
          <p:cNvSpPr>
            <a:spLocks noChangeShapeType="1"/>
          </p:cNvSpPr>
          <p:nvPr/>
        </p:nvSpPr>
        <p:spPr bwMode="auto">
          <a:xfrm flipH="1" flipV="1">
            <a:off x="4191000" y="3505200"/>
            <a:ext cx="76200" cy="2286000"/>
          </a:xfrm>
          <a:prstGeom prst="line">
            <a:avLst/>
          </a:prstGeom>
          <a:noFill/>
          <a:ln w="38100">
            <a:solidFill>
              <a:srgbClr val="FF0000"/>
            </a:solidFill>
            <a:round/>
            <a:headEnd/>
            <a:tailEnd type="triangle" w="med" len="med"/>
          </a:ln>
          <a:effectLst/>
        </p:spPr>
        <p:txBody>
          <a:bodyPr/>
          <a:lstStyle/>
          <a:p>
            <a:endParaRPr lang="en-US"/>
          </a:p>
        </p:txBody>
      </p:sp>
      <p:sp>
        <p:nvSpPr>
          <p:cNvPr id="16" name="Slide Number Placeholder 15"/>
          <p:cNvSpPr>
            <a:spLocks noGrp="1"/>
          </p:cNvSpPr>
          <p:nvPr>
            <p:ph type="sldNum" sz="quarter" idx="12"/>
          </p:nvPr>
        </p:nvSpPr>
        <p:spPr/>
        <p:txBody>
          <a:bodyPr/>
          <a:lstStyle/>
          <a:p>
            <a:fld id="{5733D55F-27A2-4B66-8A39-D403DDCF0D95}"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a:xfrm>
            <a:off x="228600" y="304800"/>
            <a:ext cx="8610600" cy="609600"/>
          </a:xfrm>
        </p:spPr>
        <p:txBody>
          <a:bodyPr>
            <a:normAutofit/>
          </a:bodyPr>
          <a:lstStyle/>
          <a:p>
            <a:pPr marL="457200" indent="-457200">
              <a:lnSpc>
                <a:spcPct val="90000"/>
              </a:lnSpc>
            </a:pPr>
            <a:r>
              <a:rPr lang="en-US" sz="3200" b="1" dirty="0" smtClean="0"/>
              <a:t>Replying to a Message</a:t>
            </a:r>
            <a:endParaRPr lang="en-US" sz="3200" b="1" dirty="0"/>
          </a:p>
        </p:txBody>
      </p:sp>
      <p:sp>
        <p:nvSpPr>
          <p:cNvPr id="441347" name="Rectangle 3"/>
          <p:cNvSpPr>
            <a:spLocks noGrp="1" noChangeArrowheads="1"/>
          </p:cNvSpPr>
          <p:nvPr>
            <p:ph type="body" idx="1"/>
          </p:nvPr>
        </p:nvSpPr>
        <p:spPr>
          <a:xfrm>
            <a:off x="381000" y="1143000"/>
            <a:ext cx="8305800" cy="4411663"/>
          </a:xfrm>
        </p:spPr>
        <p:txBody>
          <a:bodyPr>
            <a:normAutofit/>
          </a:bodyPr>
          <a:lstStyle/>
          <a:p>
            <a:pPr marL="457200" indent="-457200">
              <a:lnSpc>
                <a:spcPct val="90000"/>
              </a:lnSpc>
              <a:buFontTx/>
              <a:buNone/>
            </a:pPr>
            <a:endParaRPr lang="en-US" b="0" dirty="0"/>
          </a:p>
          <a:p>
            <a:pPr marL="457200" indent="-457200">
              <a:lnSpc>
                <a:spcPct val="90000"/>
              </a:lnSpc>
              <a:buFontTx/>
              <a:buNone/>
            </a:pPr>
            <a:r>
              <a:rPr lang="en-US" b="0" dirty="0"/>
              <a:t>“Replying” to a message sends it back to the person who sent it to you.</a:t>
            </a:r>
          </a:p>
          <a:p>
            <a:pPr marL="457200" indent="-457200">
              <a:lnSpc>
                <a:spcPct val="90000"/>
              </a:lnSpc>
              <a:buFontTx/>
              <a:buNone/>
            </a:pPr>
            <a:endParaRPr lang="en-US" b="0" dirty="0"/>
          </a:p>
          <a:p>
            <a:pPr marL="457200" indent="-457200">
              <a:lnSpc>
                <a:spcPct val="90000"/>
              </a:lnSpc>
              <a:buFontTx/>
              <a:buNone/>
            </a:pPr>
            <a:r>
              <a:rPr lang="en-US" dirty="0" smtClean="0"/>
              <a:t>Procedure:</a:t>
            </a:r>
          </a:p>
          <a:p>
            <a:pPr marL="457200" indent="-457200">
              <a:lnSpc>
                <a:spcPct val="90000"/>
              </a:lnSpc>
            </a:pPr>
            <a:r>
              <a:rPr lang="en-US" b="0" dirty="0" smtClean="0"/>
              <a:t> View </a:t>
            </a:r>
            <a:r>
              <a:rPr lang="en-US" b="0" dirty="0"/>
              <a:t>the message from your partner</a:t>
            </a:r>
          </a:p>
          <a:p>
            <a:pPr marL="457200" indent="-457200">
              <a:lnSpc>
                <a:spcPct val="90000"/>
              </a:lnSpc>
            </a:pPr>
            <a:r>
              <a:rPr lang="en-US" b="0" dirty="0"/>
              <a:t>Click on the “Reply Button”</a:t>
            </a:r>
          </a:p>
          <a:p>
            <a:pPr marL="457200" indent="-457200">
              <a:lnSpc>
                <a:spcPct val="90000"/>
              </a:lnSpc>
            </a:pPr>
            <a:r>
              <a:rPr lang="en-US" b="0" dirty="0"/>
              <a:t>Type in a Reply</a:t>
            </a:r>
          </a:p>
          <a:p>
            <a:pPr marL="457200" indent="-457200">
              <a:lnSpc>
                <a:spcPct val="90000"/>
              </a:lnSpc>
            </a:pPr>
            <a:r>
              <a:rPr lang="en-US" b="0" dirty="0"/>
              <a:t>Click on Send</a:t>
            </a:r>
          </a:p>
          <a:p>
            <a:pPr marL="457200" indent="-457200">
              <a:lnSpc>
                <a:spcPct val="90000"/>
              </a:lnSpc>
              <a:buFontTx/>
              <a:buNone/>
            </a:pPr>
            <a:endParaRPr lang="en-US" b="0" dirty="0"/>
          </a:p>
        </p:txBody>
      </p:sp>
      <p:pic>
        <p:nvPicPr>
          <p:cNvPr id="441356" name="Picture 12"/>
          <p:cNvPicPr>
            <a:picLocks noChangeAspect="1" noChangeArrowheads="1"/>
          </p:cNvPicPr>
          <p:nvPr/>
        </p:nvPicPr>
        <p:blipFill>
          <a:blip r:embed="rId3" cstate="print"/>
          <a:srcRect/>
          <a:stretch>
            <a:fillRect/>
          </a:stretch>
        </p:blipFill>
        <p:spPr bwMode="auto">
          <a:xfrm>
            <a:off x="5943600" y="4800600"/>
            <a:ext cx="1524000" cy="644525"/>
          </a:xfrm>
          <a:prstGeom prst="rect">
            <a:avLst/>
          </a:prstGeom>
          <a:noFill/>
        </p:spPr>
      </p:pic>
      <p:sp>
        <p:nvSpPr>
          <p:cNvPr id="5" name="Slide Number Placeholder 4"/>
          <p:cNvSpPr>
            <a:spLocks noGrp="1"/>
          </p:cNvSpPr>
          <p:nvPr>
            <p:ph type="sldNum" sz="quarter" idx="12"/>
          </p:nvPr>
        </p:nvSpPr>
        <p:spPr/>
        <p:txBody>
          <a:bodyPr/>
          <a:lstStyle/>
          <a:p>
            <a:fld id="{5733D55F-27A2-4B66-8A39-D403DDCF0D95}" type="slidenum">
              <a:rPr lang="en-US" smtClean="0"/>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228600" y="304800"/>
            <a:ext cx="7620000" cy="609600"/>
          </a:xfrm>
        </p:spPr>
        <p:txBody>
          <a:bodyPr>
            <a:normAutofit/>
          </a:bodyPr>
          <a:lstStyle/>
          <a:p>
            <a:pPr marL="457200" indent="-457200"/>
            <a:r>
              <a:rPr lang="en-US" sz="3200" b="1" dirty="0" smtClean="0"/>
              <a:t>Forwarding a Message</a:t>
            </a:r>
            <a:endParaRPr lang="en-US" sz="3200" b="1" dirty="0"/>
          </a:p>
        </p:txBody>
      </p:sp>
      <p:sp>
        <p:nvSpPr>
          <p:cNvPr id="443395" name="Rectangle 3"/>
          <p:cNvSpPr>
            <a:spLocks noGrp="1" noChangeArrowheads="1"/>
          </p:cNvSpPr>
          <p:nvPr>
            <p:ph type="body" idx="1"/>
          </p:nvPr>
        </p:nvSpPr>
        <p:spPr>
          <a:xfrm>
            <a:off x="381000" y="1143000"/>
            <a:ext cx="8305800" cy="4411663"/>
          </a:xfrm>
        </p:spPr>
        <p:txBody>
          <a:bodyPr>
            <a:normAutofit/>
          </a:bodyPr>
          <a:lstStyle/>
          <a:p>
            <a:pPr marL="457200" indent="-457200">
              <a:buFontTx/>
              <a:buNone/>
            </a:pPr>
            <a:endParaRPr lang="en-US" b="0" dirty="0"/>
          </a:p>
          <a:p>
            <a:pPr marL="457200" indent="-457200">
              <a:buFontTx/>
              <a:buNone/>
            </a:pPr>
            <a:r>
              <a:rPr lang="en-US" b="0" dirty="0"/>
              <a:t>By “forwarding” you can pass a message on to other friends.</a:t>
            </a:r>
          </a:p>
          <a:p>
            <a:pPr marL="457200" indent="-457200">
              <a:buFontTx/>
              <a:buNone/>
            </a:pPr>
            <a:endParaRPr lang="en-US" b="0" dirty="0"/>
          </a:p>
          <a:p>
            <a:pPr marL="457200" indent="-457200">
              <a:buFontTx/>
              <a:buNone/>
            </a:pPr>
            <a:r>
              <a:rPr lang="en-US" dirty="0" smtClean="0"/>
              <a:t>Procedure:</a:t>
            </a:r>
            <a:endParaRPr lang="en-US" dirty="0"/>
          </a:p>
          <a:p>
            <a:pPr marL="457200" indent="-457200"/>
            <a:r>
              <a:rPr lang="en-US" b="0" dirty="0"/>
              <a:t>View the message from your partner</a:t>
            </a:r>
          </a:p>
          <a:p>
            <a:pPr marL="457200" indent="-457200"/>
            <a:r>
              <a:rPr lang="en-US" b="0" dirty="0"/>
              <a:t>Click on the “Forward” button</a:t>
            </a:r>
          </a:p>
          <a:p>
            <a:pPr marL="457200" indent="-457200"/>
            <a:r>
              <a:rPr lang="en-US" b="0" dirty="0"/>
              <a:t>Type an address into the “To” box</a:t>
            </a:r>
          </a:p>
          <a:p>
            <a:pPr marL="457200" indent="-457200"/>
            <a:r>
              <a:rPr lang="en-US" b="0" dirty="0"/>
              <a:t>Click on “Send”</a:t>
            </a:r>
          </a:p>
          <a:p>
            <a:pPr marL="457200" indent="-457200">
              <a:buFontTx/>
              <a:buNone/>
            </a:pPr>
            <a:endParaRPr lang="en-US" b="0" dirty="0"/>
          </a:p>
        </p:txBody>
      </p:sp>
      <p:pic>
        <p:nvPicPr>
          <p:cNvPr id="443399" name="Picture 7"/>
          <p:cNvPicPr>
            <a:picLocks noChangeAspect="1" noChangeArrowheads="1"/>
          </p:cNvPicPr>
          <p:nvPr/>
        </p:nvPicPr>
        <p:blipFill>
          <a:blip r:embed="rId3" cstate="print"/>
          <a:srcRect/>
          <a:stretch>
            <a:fillRect/>
          </a:stretch>
        </p:blipFill>
        <p:spPr bwMode="auto">
          <a:xfrm>
            <a:off x="5791200" y="5181600"/>
            <a:ext cx="1295400" cy="404813"/>
          </a:xfrm>
          <a:prstGeom prst="rect">
            <a:avLst/>
          </a:prstGeom>
          <a:noFill/>
        </p:spPr>
      </p:pic>
      <p:sp>
        <p:nvSpPr>
          <p:cNvPr id="5" name="Slide Number Placeholder 4"/>
          <p:cNvSpPr>
            <a:spLocks noGrp="1"/>
          </p:cNvSpPr>
          <p:nvPr>
            <p:ph type="sldNum" sz="quarter" idx="12"/>
          </p:nvPr>
        </p:nvSpPr>
        <p:spPr/>
        <p:txBody>
          <a:bodyPr/>
          <a:lstStyle/>
          <a:p>
            <a:fld id="{5733D55F-27A2-4B66-8A39-D403DDCF0D95}"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304800" y="304800"/>
            <a:ext cx="8077200" cy="609600"/>
          </a:xfrm>
        </p:spPr>
        <p:txBody>
          <a:bodyPr>
            <a:normAutofit/>
          </a:bodyPr>
          <a:lstStyle/>
          <a:p>
            <a:pPr marL="457200" indent="-457200"/>
            <a:r>
              <a:rPr lang="en-US" sz="3200" b="1" dirty="0" smtClean="0"/>
              <a:t>Three Ways to Delete Messages</a:t>
            </a:r>
            <a:endParaRPr lang="en-US" sz="3200" b="1" dirty="0"/>
          </a:p>
        </p:txBody>
      </p:sp>
      <p:sp>
        <p:nvSpPr>
          <p:cNvPr id="445443" name="Rectangle 3"/>
          <p:cNvSpPr>
            <a:spLocks noGrp="1" noChangeArrowheads="1"/>
          </p:cNvSpPr>
          <p:nvPr>
            <p:ph type="body" idx="1"/>
          </p:nvPr>
        </p:nvSpPr>
        <p:spPr>
          <a:xfrm>
            <a:off x="381000" y="1143000"/>
            <a:ext cx="8305800" cy="4411663"/>
          </a:xfrm>
        </p:spPr>
        <p:txBody>
          <a:bodyPr/>
          <a:lstStyle/>
          <a:p>
            <a:pPr marL="457200" indent="-457200">
              <a:buFontTx/>
              <a:buNone/>
            </a:pPr>
            <a:endParaRPr lang="en-US" sz="2800" b="0" dirty="0"/>
          </a:p>
          <a:p>
            <a:pPr marL="457200" indent="-457200">
              <a:buFontTx/>
              <a:buAutoNum type="arabicPeriod"/>
            </a:pPr>
            <a:r>
              <a:rPr lang="en-US" sz="2000" b="0" dirty="0"/>
              <a:t>Click on the delete button while viewing a message </a:t>
            </a:r>
          </a:p>
          <a:p>
            <a:pPr marL="457200" indent="-457200" algn="ctr">
              <a:buFontTx/>
              <a:buNone/>
            </a:pPr>
            <a:r>
              <a:rPr lang="en-US" sz="2000" dirty="0"/>
              <a:t>OR</a:t>
            </a:r>
          </a:p>
          <a:p>
            <a:pPr marL="457200" indent="-457200">
              <a:buFontTx/>
              <a:buAutoNum type="arabicPeriod" startAt="2"/>
            </a:pPr>
            <a:r>
              <a:rPr lang="en-US" sz="2000" b="0" dirty="0"/>
              <a:t>Click on the small arrow next to ‘Reply’ and select ‘Delete Message’</a:t>
            </a:r>
          </a:p>
          <a:p>
            <a:pPr marL="457200" indent="-457200" algn="ctr">
              <a:buFontTx/>
              <a:buNone/>
            </a:pPr>
            <a:r>
              <a:rPr lang="en-US" sz="2000" dirty="0"/>
              <a:t>OR</a:t>
            </a:r>
          </a:p>
          <a:p>
            <a:pPr marL="457200" indent="-457200">
              <a:buFontTx/>
              <a:buNone/>
            </a:pPr>
            <a:r>
              <a:rPr lang="en-US" sz="2000" b="0" dirty="0"/>
              <a:t>3.	From the “Inbox”</a:t>
            </a:r>
          </a:p>
          <a:p>
            <a:pPr marL="800100" lvl="1" indent="-342900">
              <a:buFontTx/>
              <a:buAutoNum type="arabicPeriod"/>
            </a:pPr>
            <a:r>
              <a:rPr lang="en-US" sz="1600" b="0" dirty="0"/>
              <a:t>Click on the check box beside a message you want to delete</a:t>
            </a:r>
          </a:p>
          <a:p>
            <a:pPr marL="800100" lvl="1" indent="-342900">
              <a:buFontTx/>
              <a:buAutoNum type="arabicPeriod"/>
            </a:pPr>
            <a:r>
              <a:rPr lang="en-US" sz="1600" b="0" dirty="0"/>
              <a:t>Click on the delete button</a:t>
            </a:r>
          </a:p>
          <a:p>
            <a:pPr marL="800100" lvl="1" indent="-342900">
              <a:buFontTx/>
              <a:buAutoNum type="arabicPeriod"/>
            </a:pPr>
            <a:endParaRPr lang="en-US" sz="1600" b="0" dirty="0"/>
          </a:p>
        </p:txBody>
      </p:sp>
      <p:pic>
        <p:nvPicPr>
          <p:cNvPr id="445452" name="Picture 12"/>
          <p:cNvPicPr>
            <a:picLocks noChangeAspect="1" noChangeArrowheads="1"/>
          </p:cNvPicPr>
          <p:nvPr/>
        </p:nvPicPr>
        <p:blipFill>
          <a:blip r:embed="rId3" cstate="print"/>
          <a:srcRect/>
          <a:stretch>
            <a:fillRect/>
          </a:stretch>
        </p:blipFill>
        <p:spPr bwMode="auto">
          <a:xfrm>
            <a:off x="457200" y="4419600"/>
            <a:ext cx="8170863" cy="2133600"/>
          </a:xfrm>
          <a:prstGeom prst="rect">
            <a:avLst/>
          </a:prstGeom>
          <a:noFill/>
        </p:spPr>
      </p:pic>
      <p:pic>
        <p:nvPicPr>
          <p:cNvPr id="445454" name="Picture 14" descr="gmail_replybutton"/>
          <p:cNvPicPr>
            <a:picLocks noChangeAspect="1" noChangeArrowheads="1"/>
          </p:cNvPicPr>
          <p:nvPr/>
        </p:nvPicPr>
        <p:blipFill>
          <a:blip r:embed="rId4" cstate="print"/>
          <a:srcRect/>
          <a:stretch>
            <a:fillRect/>
          </a:stretch>
        </p:blipFill>
        <p:spPr bwMode="auto">
          <a:xfrm>
            <a:off x="6705600" y="2895600"/>
            <a:ext cx="1066800" cy="350838"/>
          </a:xfrm>
          <a:prstGeom prst="rect">
            <a:avLst/>
          </a:prstGeom>
          <a:noFill/>
        </p:spPr>
      </p:pic>
      <p:sp>
        <p:nvSpPr>
          <p:cNvPr id="445455" name="Oval 15"/>
          <p:cNvSpPr>
            <a:spLocks noChangeArrowheads="1"/>
          </p:cNvSpPr>
          <p:nvPr/>
        </p:nvSpPr>
        <p:spPr bwMode="auto">
          <a:xfrm>
            <a:off x="7924800" y="3352800"/>
            <a:ext cx="304800" cy="381000"/>
          </a:xfrm>
          <a:prstGeom prst="ellipse">
            <a:avLst/>
          </a:prstGeom>
          <a:noFill/>
          <a:ln w="9525" algn="ctr">
            <a:solidFill>
              <a:srgbClr val="FF0000"/>
            </a:solidFill>
            <a:round/>
            <a:headEnd/>
            <a:tailEnd/>
          </a:ln>
          <a:effectLst/>
        </p:spPr>
        <p:txBody>
          <a:bodyPr wrap="none" anchor="ctr"/>
          <a:lstStyle/>
          <a:p>
            <a:endParaRPr lang="en-US"/>
          </a:p>
        </p:txBody>
      </p:sp>
      <p:pic>
        <p:nvPicPr>
          <p:cNvPr id="445456" name="Picture 16"/>
          <p:cNvPicPr>
            <a:picLocks noChangeAspect="1" noChangeArrowheads="1"/>
          </p:cNvPicPr>
          <p:nvPr/>
        </p:nvPicPr>
        <p:blipFill>
          <a:blip r:embed="rId5" cstate="print"/>
          <a:srcRect/>
          <a:stretch>
            <a:fillRect/>
          </a:stretch>
        </p:blipFill>
        <p:spPr bwMode="auto">
          <a:xfrm>
            <a:off x="7010400" y="1752600"/>
            <a:ext cx="914400" cy="360363"/>
          </a:xfrm>
          <a:prstGeom prst="rect">
            <a:avLst/>
          </a:prstGeom>
          <a:noFill/>
        </p:spPr>
      </p:pic>
      <p:sp>
        <p:nvSpPr>
          <p:cNvPr id="8" name="Slide Number Placeholder 7"/>
          <p:cNvSpPr>
            <a:spLocks noGrp="1"/>
          </p:cNvSpPr>
          <p:nvPr>
            <p:ph type="sldNum" sz="quarter" idx="12"/>
          </p:nvPr>
        </p:nvSpPr>
        <p:spPr/>
        <p:txBody>
          <a:bodyPr/>
          <a:lstStyle/>
          <a:p>
            <a:fld id="{5733D55F-27A2-4B66-8A39-D403DDCF0D95}" type="slidenum">
              <a:rPr lang="en-US" smtClean="0"/>
              <a:pPr/>
              <a:t>66</a:t>
            </a:fld>
            <a:endParaRPr lang="en-US"/>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228600" y="304800"/>
            <a:ext cx="7772400" cy="609600"/>
          </a:xfrm>
        </p:spPr>
        <p:txBody>
          <a:bodyPr>
            <a:normAutofit/>
          </a:bodyPr>
          <a:lstStyle/>
          <a:p>
            <a:pPr marL="457200" indent="-457200">
              <a:lnSpc>
                <a:spcPct val="80000"/>
              </a:lnSpc>
            </a:pPr>
            <a:r>
              <a:rPr lang="en-US" sz="3200" b="1" dirty="0" smtClean="0"/>
              <a:t>The Trash Folder</a:t>
            </a:r>
            <a:endParaRPr lang="en-US" sz="3200" b="1" dirty="0"/>
          </a:p>
        </p:txBody>
      </p:sp>
      <p:sp>
        <p:nvSpPr>
          <p:cNvPr id="447491" name="Rectangle 3"/>
          <p:cNvSpPr>
            <a:spLocks noGrp="1" noChangeArrowheads="1"/>
          </p:cNvSpPr>
          <p:nvPr>
            <p:ph type="body" idx="1"/>
          </p:nvPr>
        </p:nvSpPr>
        <p:spPr>
          <a:xfrm>
            <a:off x="304800" y="1524000"/>
            <a:ext cx="8610600" cy="2895600"/>
          </a:xfrm>
        </p:spPr>
        <p:txBody>
          <a:bodyPr>
            <a:normAutofit lnSpcReduction="10000"/>
          </a:bodyPr>
          <a:lstStyle/>
          <a:p>
            <a:pPr marL="457200" indent="-457200">
              <a:lnSpc>
                <a:spcPct val="80000"/>
              </a:lnSpc>
              <a:buFontTx/>
              <a:buNone/>
            </a:pPr>
            <a:endParaRPr lang="en-US" sz="1000" b="0" dirty="0"/>
          </a:p>
          <a:p>
            <a:pPr marL="457200" indent="-457200">
              <a:lnSpc>
                <a:spcPct val="80000"/>
              </a:lnSpc>
            </a:pPr>
            <a:r>
              <a:rPr lang="en-US" sz="2000" b="0" dirty="0"/>
              <a:t>Deleted messages go to the “</a:t>
            </a:r>
            <a:r>
              <a:rPr lang="en-US" sz="2000" dirty="0"/>
              <a:t>Trash</a:t>
            </a:r>
            <a:r>
              <a:rPr lang="en-US" sz="2000" b="0" dirty="0"/>
              <a:t>” folder.  </a:t>
            </a:r>
          </a:p>
          <a:p>
            <a:pPr marL="457200" indent="-457200">
              <a:lnSpc>
                <a:spcPct val="80000"/>
              </a:lnSpc>
              <a:buFontTx/>
              <a:buNone/>
            </a:pPr>
            <a:endParaRPr lang="en-US" sz="2000" b="0" dirty="0"/>
          </a:p>
          <a:p>
            <a:pPr marL="457200" indent="-457200">
              <a:lnSpc>
                <a:spcPct val="80000"/>
              </a:lnSpc>
            </a:pPr>
            <a:r>
              <a:rPr lang="en-US" sz="2000" b="0" dirty="0"/>
              <a:t>If you delete something by accident, you can </a:t>
            </a:r>
            <a:r>
              <a:rPr lang="en-US" sz="2000" dirty="0"/>
              <a:t>retrieve it</a:t>
            </a:r>
            <a:r>
              <a:rPr lang="en-US" sz="2000" b="0" dirty="0"/>
              <a:t> from </a:t>
            </a:r>
          </a:p>
          <a:p>
            <a:pPr marL="457200" indent="-457200">
              <a:lnSpc>
                <a:spcPct val="80000"/>
              </a:lnSpc>
              <a:buFontTx/>
              <a:buNone/>
            </a:pPr>
            <a:r>
              <a:rPr lang="en-US" sz="2000" b="0" dirty="0"/>
              <a:t>	“Trash”.</a:t>
            </a:r>
          </a:p>
          <a:p>
            <a:pPr marL="457200" indent="-457200">
              <a:lnSpc>
                <a:spcPct val="80000"/>
              </a:lnSpc>
              <a:buFontTx/>
              <a:buNone/>
            </a:pPr>
            <a:endParaRPr lang="en-US" sz="2000" b="0" dirty="0"/>
          </a:p>
          <a:p>
            <a:pPr marL="457200" indent="-457200">
              <a:lnSpc>
                <a:spcPct val="80000"/>
              </a:lnSpc>
            </a:pPr>
            <a:r>
              <a:rPr lang="en-US" sz="2000" b="0" dirty="0"/>
              <a:t>If you delete a message in “Trash”, it is gone for good.</a:t>
            </a:r>
          </a:p>
          <a:p>
            <a:pPr marL="457200" indent="-457200">
              <a:lnSpc>
                <a:spcPct val="80000"/>
              </a:lnSpc>
            </a:pPr>
            <a:endParaRPr lang="en-US" sz="2000" b="0" dirty="0"/>
          </a:p>
          <a:p>
            <a:pPr marL="457200" indent="-457200">
              <a:lnSpc>
                <a:spcPct val="80000"/>
              </a:lnSpc>
            </a:pPr>
            <a:r>
              <a:rPr lang="en-US" sz="2000" b="0" dirty="0"/>
              <a:t>You can delete everything in the “Trash” folder by clicking on </a:t>
            </a:r>
          </a:p>
          <a:p>
            <a:pPr marL="457200" indent="-457200">
              <a:lnSpc>
                <a:spcPct val="80000"/>
              </a:lnSpc>
              <a:buFontTx/>
              <a:buNone/>
            </a:pPr>
            <a:r>
              <a:rPr lang="en-US" sz="2000" b="0" dirty="0"/>
              <a:t>	“</a:t>
            </a:r>
            <a:r>
              <a:rPr lang="en-US" sz="2000" dirty="0"/>
              <a:t>Empty</a:t>
            </a:r>
            <a:r>
              <a:rPr lang="en-US" sz="2000" b="0" dirty="0"/>
              <a:t>”</a:t>
            </a:r>
          </a:p>
          <a:p>
            <a:pPr marL="457200" indent="-457200">
              <a:lnSpc>
                <a:spcPct val="80000"/>
              </a:lnSpc>
              <a:buFontTx/>
              <a:buNone/>
            </a:pPr>
            <a:endParaRPr lang="en-US" sz="2000" b="0" dirty="0"/>
          </a:p>
        </p:txBody>
      </p:sp>
      <p:pic>
        <p:nvPicPr>
          <p:cNvPr id="447500" name="Picture 12" descr="gmail_trash"/>
          <p:cNvPicPr>
            <a:picLocks noChangeAspect="1" noChangeArrowheads="1"/>
          </p:cNvPicPr>
          <p:nvPr/>
        </p:nvPicPr>
        <p:blipFill>
          <a:blip r:embed="rId3" cstate="print"/>
          <a:srcRect/>
          <a:stretch>
            <a:fillRect/>
          </a:stretch>
        </p:blipFill>
        <p:spPr bwMode="auto">
          <a:xfrm>
            <a:off x="381000" y="4495800"/>
            <a:ext cx="7972425" cy="2362200"/>
          </a:xfrm>
          <a:prstGeom prst="rect">
            <a:avLst/>
          </a:prstGeom>
          <a:noFill/>
        </p:spPr>
      </p:pic>
      <p:sp>
        <p:nvSpPr>
          <p:cNvPr id="5" name="Slide Number Placeholder 4"/>
          <p:cNvSpPr>
            <a:spLocks noGrp="1"/>
          </p:cNvSpPr>
          <p:nvPr>
            <p:ph type="sldNum" sz="quarter" idx="12"/>
          </p:nvPr>
        </p:nvSpPr>
        <p:spPr/>
        <p:txBody>
          <a:bodyPr/>
          <a:lstStyle/>
          <a:p>
            <a:fld id="{5733D55F-27A2-4B66-8A39-D403DDCF0D95}" type="slidenum">
              <a:rPr lang="en-US" smtClean="0"/>
              <a:pPr/>
              <a:t>67</a:t>
            </a:fld>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idx="4294967295"/>
          </p:nvPr>
        </p:nvSpPr>
        <p:spPr>
          <a:xfrm>
            <a:off x="457200" y="533400"/>
            <a:ext cx="8229600" cy="591312"/>
          </a:xfrm>
        </p:spPr>
        <p:txBody>
          <a:bodyPr/>
          <a:lstStyle/>
          <a:p>
            <a:pPr marL="381000" indent="-381000"/>
            <a:r>
              <a:rPr lang="en-US" sz="2400" b="1" dirty="0" smtClean="0"/>
              <a:t>Email Security</a:t>
            </a:r>
            <a:endParaRPr lang="en-US" sz="2400" b="1" dirty="0"/>
          </a:p>
        </p:txBody>
      </p:sp>
      <p:sp>
        <p:nvSpPr>
          <p:cNvPr id="528387" name="Rectangle 3"/>
          <p:cNvSpPr>
            <a:spLocks noGrp="1" noChangeArrowheads="1"/>
          </p:cNvSpPr>
          <p:nvPr>
            <p:ph type="body" sz="half" idx="4294967295"/>
          </p:nvPr>
        </p:nvSpPr>
        <p:spPr>
          <a:xfrm>
            <a:off x="381000" y="1371600"/>
            <a:ext cx="8305800" cy="4495800"/>
          </a:xfrm>
        </p:spPr>
        <p:txBody>
          <a:bodyPr>
            <a:normAutofit fontScale="92500" lnSpcReduction="10000"/>
          </a:bodyPr>
          <a:lstStyle/>
          <a:p>
            <a:pPr marL="381000" indent="-381000" algn="ctr">
              <a:buFontTx/>
              <a:buNone/>
            </a:pPr>
            <a:endParaRPr lang="en-US" sz="1200" dirty="0"/>
          </a:p>
          <a:p>
            <a:pPr marL="381000" indent="-381000"/>
            <a:r>
              <a:rPr lang="en-US" sz="2400" b="0" dirty="0"/>
              <a:t>Always sign out, especially if you are using a public computer! </a:t>
            </a:r>
          </a:p>
          <a:p>
            <a:pPr marL="381000" indent="-381000"/>
            <a:endParaRPr lang="en-US" sz="2400" b="0" dirty="0"/>
          </a:p>
          <a:p>
            <a:pPr marL="381000" indent="-381000"/>
            <a:r>
              <a:rPr lang="en-US" sz="2400" b="0" dirty="0"/>
              <a:t>Never send your SIN or bank account number by email.  </a:t>
            </a:r>
          </a:p>
          <a:p>
            <a:pPr marL="381000" indent="-381000"/>
            <a:endParaRPr lang="en-US" sz="2400" b="0" dirty="0"/>
          </a:p>
          <a:p>
            <a:pPr marL="381000" indent="-381000"/>
            <a:r>
              <a:rPr lang="en-US" sz="2400" b="0" dirty="0"/>
              <a:t>Beware of messages that:</a:t>
            </a:r>
          </a:p>
          <a:p>
            <a:pPr marL="762000" lvl="1" indent="-304800"/>
            <a:r>
              <a:rPr lang="en-US" sz="2400" b="0" dirty="0"/>
              <a:t>Ask for your bank account information, even if they say they want to put money into your account (e.g. The Nigerian Scam)</a:t>
            </a:r>
          </a:p>
          <a:p>
            <a:pPr marL="762000" lvl="1" indent="-304800"/>
            <a:r>
              <a:rPr lang="en-US" sz="2400" b="0" dirty="0"/>
              <a:t>Ask you to click on a link, login and verify personal information (e.g. Phishing bank scams)</a:t>
            </a:r>
          </a:p>
          <a:p>
            <a:pPr marL="762000" lvl="1" indent="-304800"/>
            <a:r>
              <a:rPr lang="en-US" sz="2400" b="0" dirty="0"/>
              <a:t>inform you that you have won a prize/money and ask for personal information in order to give you your prize</a:t>
            </a:r>
          </a:p>
        </p:txBody>
      </p:sp>
      <p:sp>
        <p:nvSpPr>
          <p:cNvPr id="4" name="Slide Number Placeholder 3"/>
          <p:cNvSpPr>
            <a:spLocks noGrp="1"/>
          </p:cNvSpPr>
          <p:nvPr>
            <p:ph type="sldNum" sz="quarter" idx="12"/>
          </p:nvPr>
        </p:nvSpPr>
        <p:spPr/>
        <p:txBody>
          <a:bodyPr/>
          <a:lstStyle/>
          <a:p>
            <a:fld id="{5733D55F-27A2-4B66-8A39-D403DDCF0D95}" type="slidenum">
              <a:rPr lang="en-US" smtClean="0"/>
              <a:pPr/>
              <a:t>68</a:t>
            </a:fld>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idx="4294967295"/>
          </p:nvPr>
        </p:nvSpPr>
        <p:spPr>
          <a:xfrm>
            <a:off x="457200" y="304800"/>
            <a:ext cx="8229600" cy="515112"/>
          </a:xfrm>
        </p:spPr>
        <p:txBody>
          <a:bodyPr/>
          <a:lstStyle/>
          <a:p>
            <a:r>
              <a:rPr lang="en-US" sz="2400" dirty="0"/>
              <a:t>Conclusion </a:t>
            </a:r>
          </a:p>
        </p:txBody>
      </p:sp>
      <p:sp>
        <p:nvSpPr>
          <p:cNvPr id="528387" name="Rectangle 3"/>
          <p:cNvSpPr>
            <a:spLocks noGrp="1" noChangeArrowheads="1"/>
          </p:cNvSpPr>
          <p:nvPr>
            <p:ph type="body" sz="half" idx="4294967295"/>
          </p:nvPr>
        </p:nvSpPr>
        <p:spPr>
          <a:xfrm>
            <a:off x="381000" y="2209800"/>
            <a:ext cx="8305800" cy="3200400"/>
          </a:xfrm>
        </p:spPr>
        <p:txBody>
          <a:bodyPr/>
          <a:lstStyle/>
          <a:p>
            <a:pPr marL="381000" indent="-381000">
              <a:buFontTx/>
              <a:buNone/>
            </a:pPr>
            <a:r>
              <a:rPr lang="en-US" sz="2700" dirty="0"/>
              <a:t>	Always Remember to </a:t>
            </a:r>
            <a:r>
              <a:rPr lang="en-US" sz="2700" dirty="0">
                <a:solidFill>
                  <a:srgbClr val="FA1402"/>
                </a:solidFill>
              </a:rPr>
              <a:t>Sign Out</a:t>
            </a:r>
            <a:r>
              <a:rPr lang="en-US" sz="2700" dirty="0"/>
              <a:t>!</a:t>
            </a:r>
            <a:endParaRPr lang="en-US" sz="1400" dirty="0"/>
          </a:p>
          <a:p>
            <a:pPr marL="381000" indent="-381000">
              <a:buFontTx/>
              <a:buNone/>
            </a:pPr>
            <a:endParaRPr lang="en-US" sz="2000" dirty="0"/>
          </a:p>
          <a:p>
            <a:pPr marL="762000" lvl="1" indent="-304800">
              <a:buFontTx/>
              <a:buNone/>
            </a:pPr>
            <a:endParaRPr lang="en-US" sz="1400" b="0" dirty="0"/>
          </a:p>
        </p:txBody>
      </p:sp>
      <p:pic>
        <p:nvPicPr>
          <p:cNvPr id="449543" name="Picture 7" descr="gmail_signout"/>
          <p:cNvPicPr>
            <a:picLocks noChangeAspect="1" noChangeArrowheads="1"/>
          </p:cNvPicPr>
          <p:nvPr/>
        </p:nvPicPr>
        <p:blipFill>
          <a:blip r:embed="rId3" cstate="print"/>
          <a:srcRect/>
          <a:stretch>
            <a:fillRect/>
          </a:stretch>
        </p:blipFill>
        <p:spPr bwMode="auto">
          <a:xfrm>
            <a:off x="228600" y="1143000"/>
            <a:ext cx="8534400" cy="3514725"/>
          </a:xfrm>
          <a:prstGeom prst="rect">
            <a:avLst/>
          </a:prstGeom>
          <a:noFill/>
        </p:spPr>
      </p:pic>
      <p:sp>
        <p:nvSpPr>
          <p:cNvPr id="449544" name="Line 8"/>
          <p:cNvSpPr>
            <a:spLocks noChangeShapeType="1"/>
          </p:cNvSpPr>
          <p:nvPr/>
        </p:nvSpPr>
        <p:spPr bwMode="auto">
          <a:xfrm>
            <a:off x="5638800" y="1981200"/>
            <a:ext cx="2667000" cy="381000"/>
          </a:xfrm>
          <a:prstGeom prst="line">
            <a:avLst/>
          </a:prstGeom>
          <a:noFill/>
          <a:ln w="38100">
            <a:solidFill>
              <a:srgbClr val="FF0000"/>
            </a:solidFill>
            <a:round/>
            <a:headEnd/>
            <a:tailEnd type="triangle" w="med" len="med"/>
          </a:ln>
          <a:effectLst/>
        </p:spPr>
        <p:txBody>
          <a:bodyPr/>
          <a:lstStyle/>
          <a:p>
            <a:endParaRPr lang="en-US"/>
          </a:p>
        </p:txBody>
      </p:sp>
      <p:sp>
        <p:nvSpPr>
          <p:cNvPr id="449547" name="Oval 11"/>
          <p:cNvSpPr>
            <a:spLocks noChangeArrowheads="1"/>
          </p:cNvSpPr>
          <p:nvPr/>
        </p:nvSpPr>
        <p:spPr bwMode="auto">
          <a:xfrm>
            <a:off x="8305800" y="2286000"/>
            <a:ext cx="457200" cy="381000"/>
          </a:xfrm>
          <a:prstGeom prst="ellipse">
            <a:avLst/>
          </a:prstGeom>
          <a:noFill/>
          <a:ln w="9525" algn="ctr">
            <a:solidFill>
              <a:srgbClr val="FF0000"/>
            </a:solidFill>
            <a:round/>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5733D55F-27A2-4B66-8A39-D403DDCF0D95}" type="slidenum">
              <a:rPr lang="en-US" smtClean="0"/>
              <a:pPr/>
              <a:t>69</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fontScale="90000"/>
          </a:bodyPr>
          <a:lstStyle/>
          <a:p>
            <a:r>
              <a:rPr lang="en-US" dirty="0" smtClean="0"/>
              <a:t>Domain name</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10000"/>
          </a:bodyPr>
          <a:lstStyle/>
          <a:p>
            <a:r>
              <a:rPr lang="en-US" dirty="0" smtClean="0"/>
              <a:t>A domain name is a unique name that identifies a </a:t>
            </a:r>
            <a:r>
              <a:rPr lang="en-US" dirty="0" smtClean="0">
                <a:hlinkClick r:id="rId2"/>
              </a:rPr>
              <a:t>website</a:t>
            </a:r>
            <a:r>
              <a:rPr lang="en-US" dirty="0" smtClean="0"/>
              <a:t>. For example, the domain name of the Tech Terms Computer Dictionary is "techterms.com." </a:t>
            </a:r>
          </a:p>
          <a:p>
            <a:r>
              <a:rPr lang="en-US" dirty="0" smtClean="0"/>
              <a:t>Each website has a domain name that serves as an address, which is used to access the website. </a:t>
            </a:r>
          </a:p>
          <a:p>
            <a:r>
              <a:rPr lang="en-US" dirty="0" smtClean="0"/>
              <a:t>Domain names are relatively cheap to register, though they must be renewed every year or every few years.</a:t>
            </a:r>
          </a:p>
          <a:p>
            <a:r>
              <a:rPr lang="en-US" b="1" dirty="0" smtClean="0"/>
              <a:t>NOTE:</a:t>
            </a:r>
            <a:r>
              <a:rPr lang="en-US" dirty="0" smtClean="0"/>
              <a:t> When you access a website, the domain name is actually translated to an </a:t>
            </a:r>
            <a:r>
              <a:rPr lang="en-US" dirty="0" smtClean="0">
                <a:hlinkClick r:id="rId3"/>
              </a:rPr>
              <a:t>IP address</a:t>
            </a:r>
            <a:r>
              <a:rPr lang="en-US" dirty="0" smtClean="0"/>
              <a:t>, which defines the server where the website located. This translation is performed dynamically by a service called </a:t>
            </a:r>
            <a:r>
              <a:rPr lang="en-US" dirty="0" smtClean="0">
                <a:hlinkClick r:id="rId4"/>
              </a:rPr>
              <a:t>DNS</a:t>
            </a:r>
            <a:r>
              <a:rPr lang="en-US" dirty="0" smtClean="0"/>
              <a:t>.</a:t>
            </a:r>
          </a:p>
          <a:p>
            <a:r>
              <a:rPr lang="en-US" dirty="0" smtClean="0"/>
              <a:t>The domain name system (DNS) is the way that Internet </a:t>
            </a:r>
            <a:r>
              <a:rPr lang="en-US" u="sng" dirty="0" smtClean="0">
                <a:hlinkClick r:id="rId5"/>
              </a:rPr>
              <a:t>domain name</a:t>
            </a:r>
            <a:r>
              <a:rPr lang="en-US" dirty="0" smtClean="0"/>
              <a:t>s are located and translated into </a:t>
            </a:r>
            <a:r>
              <a:rPr lang="en-US" u="sng" dirty="0" smtClean="0">
                <a:hlinkClick r:id="rId6"/>
              </a:rPr>
              <a:t>Internet Protocol</a:t>
            </a:r>
            <a:r>
              <a:rPr lang="en-US" dirty="0" smtClean="0"/>
              <a:t> addresses. </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12A202DB-E015-497B-B56C-C53B29CE810A}" type="slidenum">
              <a:rPr lang="en-US" altLang="zh-TW"/>
              <a:pPr/>
              <a:t>70</a:t>
            </a:fld>
            <a:endParaRPr lang="en-US" altLang="zh-TW"/>
          </a:p>
        </p:txBody>
      </p:sp>
      <p:sp>
        <p:nvSpPr>
          <p:cNvPr id="283650" name="Rectangle 2"/>
          <p:cNvSpPr>
            <a:spLocks noGrp="1" noChangeArrowheads="1"/>
          </p:cNvSpPr>
          <p:nvPr>
            <p:ph type="title"/>
          </p:nvPr>
        </p:nvSpPr>
        <p:spPr/>
        <p:txBody>
          <a:bodyPr/>
          <a:lstStyle/>
          <a:p>
            <a:r>
              <a:rPr lang="en-US" dirty="0" smtClean="0"/>
              <a:t>Email protocols</a:t>
            </a:r>
            <a:endParaRPr lang="en-US" dirty="0"/>
          </a:p>
        </p:txBody>
      </p:sp>
      <p:sp>
        <p:nvSpPr>
          <p:cNvPr id="283651" name="Rectangle 3"/>
          <p:cNvSpPr>
            <a:spLocks noGrp="1" noChangeArrowheads="1"/>
          </p:cNvSpPr>
          <p:nvPr>
            <p:ph type="body" idx="1"/>
          </p:nvPr>
        </p:nvSpPr>
        <p:spPr/>
        <p:txBody>
          <a:bodyPr/>
          <a:lstStyle/>
          <a:p>
            <a:r>
              <a:rPr lang="en-US" sz="2400" b="1" dirty="0">
                <a:latin typeface="Arial" charset="0"/>
                <a:cs typeface="Arial" charset="0"/>
              </a:rPr>
              <a:t>E-mails are transferred across the Internet via </a:t>
            </a:r>
            <a:r>
              <a:rPr lang="en-US" sz="2400" b="1" dirty="0">
                <a:solidFill>
                  <a:srgbClr val="FF0000"/>
                </a:solidFill>
                <a:latin typeface="Arial" charset="0"/>
                <a:cs typeface="Arial" charset="0"/>
              </a:rPr>
              <a:t>Simple Mail Transfer Protocol (SMTP)</a:t>
            </a:r>
            <a:r>
              <a:rPr lang="en-US" sz="2400" b="1" dirty="0">
                <a:latin typeface="Arial" charset="0"/>
                <a:cs typeface="Arial" charset="0"/>
              </a:rPr>
              <a:t>. </a:t>
            </a:r>
          </a:p>
          <a:p>
            <a:r>
              <a:rPr lang="en-US" sz="2400" b="1" dirty="0">
                <a:latin typeface="Arial" charset="0"/>
                <a:cs typeface="Arial" charset="0"/>
              </a:rPr>
              <a:t>The mail server uses SMTP to determine how to route the message through the Internet and then sends the message. </a:t>
            </a:r>
          </a:p>
          <a:p>
            <a:r>
              <a:rPr lang="en-US" sz="2400" b="1" dirty="0">
                <a:latin typeface="Arial" charset="0"/>
                <a:cs typeface="Arial" charset="0"/>
              </a:rPr>
              <a:t>When the message arrives at the recipient's mail server, the message is transferred to a </a:t>
            </a:r>
            <a:r>
              <a:rPr lang="en-US" sz="2400" b="1" dirty="0" smtClean="0">
                <a:solidFill>
                  <a:srgbClr val="0000FF"/>
                </a:solidFill>
                <a:latin typeface="Arial" charset="0"/>
                <a:cs typeface="Arial" charset="0"/>
              </a:rPr>
              <a:t>POP </a:t>
            </a:r>
            <a:r>
              <a:rPr lang="en-US" sz="2400" b="1" dirty="0">
                <a:solidFill>
                  <a:srgbClr val="0000FF"/>
                </a:solidFill>
                <a:latin typeface="Arial" charset="0"/>
                <a:cs typeface="Arial" charset="0"/>
              </a:rPr>
              <a:t>server</a:t>
            </a:r>
            <a:r>
              <a:rPr lang="en-US" sz="2400" b="1" dirty="0">
                <a:latin typeface="Arial" charset="0"/>
                <a:cs typeface="Arial" charset="0"/>
              </a:rPr>
              <a:t>. POP stands for </a:t>
            </a:r>
            <a:r>
              <a:rPr lang="en-US" sz="2400" b="1" dirty="0">
                <a:solidFill>
                  <a:srgbClr val="FF0000"/>
                </a:solidFill>
                <a:latin typeface="Arial" charset="0"/>
                <a:cs typeface="Arial" charset="0"/>
              </a:rPr>
              <a:t>Post Office Protocol</a:t>
            </a:r>
            <a:r>
              <a:rPr lang="en-US" sz="2400" b="1" dirty="0">
                <a:latin typeface="Arial" charset="0"/>
                <a:cs typeface="Arial" charset="0"/>
              </a:rPr>
              <a:t>. </a:t>
            </a:r>
          </a:p>
          <a:p>
            <a:r>
              <a:rPr lang="en-US" sz="2400" b="1" dirty="0">
                <a:latin typeface="Arial" charset="0"/>
                <a:cs typeface="Arial" charset="0"/>
              </a:rPr>
              <a:t>The POP server holds the message until the recipient retrieves it with his/her email software. </a:t>
            </a:r>
          </a:p>
          <a:p>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Messaging process</a:t>
            </a:r>
            <a:endParaRPr lang="en-US" dirty="0"/>
          </a:p>
        </p:txBody>
      </p:sp>
      <p:sp>
        <p:nvSpPr>
          <p:cNvPr id="3" name="Content Placeholder 2"/>
          <p:cNvSpPr>
            <a:spLocks noGrp="1"/>
          </p:cNvSpPr>
          <p:nvPr>
            <p:ph idx="1"/>
          </p:nvPr>
        </p:nvSpPr>
        <p:spPr/>
        <p:txBody>
          <a:bodyPr/>
          <a:lstStyle/>
          <a:p>
            <a:r>
              <a:rPr lang="en-US" dirty="0" smtClean="0"/>
              <a:t>When a message is sent to a mail server it uses SMTP (Simple Mail Transfer Protocol) to send the message.</a:t>
            </a:r>
          </a:p>
          <a:p>
            <a:r>
              <a:rPr lang="en-US" dirty="0" smtClean="0"/>
              <a:t>When the message arrives at the destination server it is then downloaded by a mail client using either POP3(</a:t>
            </a:r>
            <a:r>
              <a:rPr lang="en-US" dirty="0" smtClean="0">
                <a:cs typeface="Arial" charset="0"/>
              </a:rPr>
              <a:t>Post Office </a:t>
            </a:r>
            <a:r>
              <a:rPr lang="en-US" smtClean="0">
                <a:cs typeface="Arial" charset="0"/>
              </a:rPr>
              <a:t>Protocol )</a:t>
            </a:r>
            <a:r>
              <a:rPr lang="en-US" smtClean="0"/>
              <a:t> or IMAP(Internet Message Access Protocol) protocols </a:t>
            </a:r>
            <a:endParaRPr lang="en-US" dirty="0" smtClean="0"/>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86512"/>
          </a:xfrm>
        </p:spPr>
        <p:txBody>
          <a:bodyPr>
            <a:normAutofit fontScale="90000"/>
          </a:bodyPr>
          <a:lstStyle/>
          <a:p>
            <a:r>
              <a:rPr lang="en-US" dirty="0" smtClean="0"/>
              <a:t>Conclusion </a:t>
            </a:r>
            <a:endParaRPr lang="en-US" dirty="0"/>
          </a:p>
        </p:txBody>
      </p:sp>
      <p:sp>
        <p:nvSpPr>
          <p:cNvPr id="3" name="Content Placeholder 2"/>
          <p:cNvSpPr>
            <a:spLocks noGrp="1"/>
          </p:cNvSpPr>
          <p:nvPr>
            <p:ph idx="1"/>
          </p:nvPr>
        </p:nvSpPr>
        <p:spPr>
          <a:xfrm>
            <a:off x="457200" y="1219200"/>
            <a:ext cx="8229600" cy="5257800"/>
          </a:xfrm>
        </p:spPr>
        <p:txBody>
          <a:bodyPr>
            <a:normAutofit fontScale="92500" lnSpcReduction="10000"/>
          </a:bodyPr>
          <a:lstStyle/>
          <a:p>
            <a:r>
              <a:rPr lang="en-US" b="1" dirty="0" smtClean="0"/>
              <a:t>Simple Mail Transfer Protocol</a:t>
            </a:r>
            <a:r>
              <a:rPr lang="en-US" dirty="0" smtClean="0"/>
              <a:t> (</a:t>
            </a:r>
            <a:r>
              <a:rPr lang="en-US" b="1" dirty="0" smtClean="0"/>
              <a:t>SMTP</a:t>
            </a:r>
            <a:r>
              <a:rPr lang="en-US" dirty="0" smtClean="0"/>
              <a:t>) is an </a:t>
            </a:r>
            <a:r>
              <a:rPr lang="en-US" dirty="0" smtClean="0">
                <a:hlinkClick r:id="rId2" tooltip="Internet standard"/>
              </a:rPr>
              <a:t>Internet standard</a:t>
            </a:r>
            <a:r>
              <a:rPr lang="en-US" dirty="0" smtClean="0"/>
              <a:t> for </a:t>
            </a:r>
            <a:r>
              <a:rPr lang="en-US" dirty="0" smtClean="0">
                <a:hlinkClick r:id="rId3" tooltip="Email"/>
              </a:rPr>
              <a:t>electronic mail</a:t>
            </a:r>
            <a:r>
              <a:rPr lang="en-US" dirty="0" smtClean="0"/>
              <a:t> (email) transmission.</a:t>
            </a:r>
          </a:p>
          <a:p>
            <a:r>
              <a:rPr lang="en-US" dirty="0" smtClean="0"/>
              <a:t>Post Office Protocol version 3 (</a:t>
            </a:r>
            <a:r>
              <a:rPr lang="en-US" b="1" dirty="0" smtClean="0"/>
              <a:t>POP3</a:t>
            </a:r>
            <a:r>
              <a:rPr lang="en-US" dirty="0" smtClean="0"/>
              <a:t>) is a standard mail protocol used to receive emails from a remote </a:t>
            </a:r>
            <a:r>
              <a:rPr lang="en-US" b="1" dirty="0" smtClean="0"/>
              <a:t>server</a:t>
            </a:r>
            <a:r>
              <a:rPr lang="en-US" dirty="0" smtClean="0"/>
              <a:t> to a local email client. </a:t>
            </a:r>
            <a:r>
              <a:rPr lang="en-US" b="1" dirty="0" smtClean="0"/>
              <a:t>POP3</a:t>
            </a:r>
            <a:r>
              <a:rPr lang="en-US" dirty="0" smtClean="0"/>
              <a:t> allows you to download email messages on your local computer and read them even when you are offline.</a:t>
            </a:r>
          </a:p>
          <a:p>
            <a:r>
              <a:rPr lang="en-US" b="1" dirty="0" smtClean="0"/>
              <a:t>IMAP</a:t>
            </a:r>
            <a:r>
              <a:rPr lang="en-US" dirty="0" smtClean="0"/>
              <a:t> stands for Internet Message Access Protocol. IMAP shares many similar features with POP3. It, too, is a protocol that an email client can use to download email from an email server. However, IMAP includes many more features than POP3. The IMAP protocol is designed to let users keep their email on the server. IMAP requires more disk space on the server and more CPU resources than POP3</a:t>
            </a:r>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6" name="Content Placeholder 5" descr="SMTP server"/>
          <p:cNvPicPr>
            <a:picLocks noGrp="1"/>
          </p:cNvPicPr>
          <p:nvPr>
            <p:ph idx="1"/>
          </p:nvPr>
        </p:nvPicPr>
        <p:blipFill>
          <a:blip r:embed="rId2" cstate="print"/>
          <a:srcRect/>
          <a:stretch>
            <a:fillRect/>
          </a:stretch>
        </p:blipFill>
        <p:spPr bwMode="auto">
          <a:xfrm>
            <a:off x="457201" y="1600200"/>
            <a:ext cx="7643104" cy="452596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5733D55F-27A2-4B66-8A39-D403DDCF0D95}"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p:txBody>
          <a:bodyPr>
            <a:normAutofit fontScale="90000"/>
          </a:bodyPr>
          <a:lstStyle/>
          <a:p>
            <a:r>
              <a:rPr lang="en-US" smtClean="0">
                <a:latin typeface="Neutraface Display Medium" pitchFamily="50" charset="0"/>
              </a:rPr>
              <a:t>DRAFT EMAILS &amp; SAVING FOR LATER</a:t>
            </a:r>
          </a:p>
        </p:txBody>
      </p:sp>
      <p:sp>
        <p:nvSpPr>
          <p:cNvPr id="24579" name="Rectangle 3"/>
          <p:cNvSpPr>
            <a:spLocks noGrp="1"/>
          </p:cNvSpPr>
          <p:nvPr>
            <p:ph type="body" idx="4294967295"/>
          </p:nvPr>
        </p:nvSpPr>
        <p:spPr/>
        <p:txBody>
          <a:bodyPr/>
          <a:lstStyle/>
          <a:p>
            <a:r>
              <a:rPr lang="en-US" smtClean="0">
                <a:latin typeface="Neutraface Display Medium" pitchFamily="50" charset="0"/>
              </a:rPr>
              <a:t>Drafts: When creating an e-mail the computer will automatically save your work periodically. If for any reason you should be interrupted (i.e. lapse in internet connection) you can retrieve your latest work what is called the DRAFT BOX.     </a:t>
            </a:r>
          </a:p>
        </p:txBody>
      </p:sp>
      <p:sp>
        <p:nvSpPr>
          <p:cNvPr id="4" name="Slide Number Placeholder 3"/>
          <p:cNvSpPr>
            <a:spLocks noGrp="1"/>
          </p:cNvSpPr>
          <p:nvPr>
            <p:ph type="sldNum" sz="quarter" idx="12"/>
          </p:nvPr>
        </p:nvSpPr>
        <p:spPr/>
        <p:txBody>
          <a:bodyPr/>
          <a:lstStyle/>
          <a:p>
            <a:fld id="{5733D55F-27A2-4B66-8A39-D403DDCF0D95}" type="slidenum">
              <a:rPr lang="en-US" smtClean="0"/>
              <a:pPr/>
              <a:t>74</a:t>
            </a:fld>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The Advantages of E-mail </a:t>
            </a:r>
            <a:endParaRPr lang="en-US" dirty="0"/>
          </a:p>
        </p:txBody>
      </p:sp>
      <p:sp>
        <p:nvSpPr>
          <p:cNvPr id="3" name="Content Placeholder 2"/>
          <p:cNvSpPr>
            <a:spLocks noGrp="1"/>
          </p:cNvSpPr>
          <p:nvPr>
            <p:ph idx="1"/>
          </p:nvPr>
        </p:nvSpPr>
        <p:spPr/>
        <p:txBody>
          <a:bodyPr>
            <a:normAutofit/>
          </a:bodyPr>
          <a:lstStyle/>
          <a:p>
            <a:pPr>
              <a:buFont typeface="Monotype Sorts" pitchFamily="2" charset="2"/>
              <a:buAutoNum type="arabicPeriod"/>
              <a:defRPr/>
            </a:pPr>
            <a:r>
              <a:rPr lang="en-US" dirty="0" smtClean="0">
                <a:solidFill>
                  <a:srgbClr val="FF0000"/>
                </a:solidFill>
                <a:effectLst>
                  <a:outerShdw blurRad="38100" dist="38100" dir="2700000" algn="tl">
                    <a:srgbClr val="000000">
                      <a:alpha val="43137"/>
                    </a:srgbClr>
                  </a:outerShdw>
                </a:effectLst>
              </a:rPr>
              <a:t>It's fast </a:t>
            </a:r>
            <a:r>
              <a:rPr lang="en-US" dirty="0" smtClean="0"/>
              <a:t>- Messages can be sent anywhere around the world in an instant </a:t>
            </a:r>
          </a:p>
          <a:p>
            <a:pPr>
              <a:buFont typeface="Monotype Sorts" pitchFamily="2" charset="2"/>
              <a:buAutoNum type="arabicPeriod"/>
              <a:defRPr/>
            </a:pPr>
            <a:r>
              <a:rPr lang="en-US" dirty="0" smtClean="0">
                <a:solidFill>
                  <a:srgbClr val="FF0000"/>
                </a:solidFill>
                <a:effectLst>
                  <a:outerShdw blurRad="38100" dist="38100" dir="2700000" algn="tl">
                    <a:srgbClr val="000000">
                      <a:alpha val="43137"/>
                    </a:srgbClr>
                  </a:outerShdw>
                </a:effectLst>
              </a:rPr>
              <a:t>It's cheap </a:t>
            </a:r>
            <a:r>
              <a:rPr lang="en-US" dirty="0" smtClean="0"/>
              <a:t>- Transmission usually costs nothing, or at the most, very little </a:t>
            </a:r>
          </a:p>
          <a:p>
            <a:pPr>
              <a:buFont typeface="Monotype Sorts" pitchFamily="2" charset="2"/>
              <a:buAutoNum type="arabicPeriod"/>
              <a:defRPr/>
            </a:pPr>
            <a:r>
              <a:rPr lang="en-US" dirty="0" smtClean="0">
                <a:solidFill>
                  <a:srgbClr val="FF0000"/>
                </a:solidFill>
                <a:effectLst>
                  <a:outerShdw blurRad="38100" dist="38100" dir="2700000" algn="tl">
                    <a:srgbClr val="000000">
                      <a:alpha val="43137"/>
                    </a:srgbClr>
                  </a:outerShdw>
                </a:effectLst>
              </a:rPr>
              <a:t>It's simple </a:t>
            </a:r>
            <a:r>
              <a:rPr lang="en-US" dirty="0" smtClean="0"/>
              <a:t>- Easy to use, after initial set-up </a:t>
            </a:r>
          </a:p>
          <a:p>
            <a:pPr>
              <a:buFont typeface="Monotype Sorts" pitchFamily="2" charset="2"/>
              <a:buAutoNum type="arabicPeriod"/>
              <a:defRPr/>
            </a:pPr>
            <a:r>
              <a:rPr lang="en-US" dirty="0" smtClean="0">
                <a:solidFill>
                  <a:srgbClr val="FF0000"/>
                </a:solidFill>
                <a:effectLst>
                  <a:outerShdw blurRad="38100" dist="38100" dir="2700000" algn="tl">
                    <a:srgbClr val="000000">
                      <a:alpha val="43137"/>
                    </a:srgbClr>
                  </a:outerShdw>
                </a:effectLst>
              </a:rPr>
              <a:t>It's efficient </a:t>
            </a:r>
            <a:r>
              <a:rPr lang="en-US" dirty="0" smtClean="0"/>
              <a:t>- Sending to a group can be done in one step </a:t>
            </a:r>
          </a:p>
          <a:p>
            <a:pPr>
              <a:buFont typeface="Monotype Sorts" pitchFamily="2" charset="2"/>
              <a:buAutoNum type="arabicPeriod"/>
              <a:defRPr/>
            </a:pPr>
            <a:r>
              <a:rPr lang="en-US" dirty="0" smtClean="0">
                <a:solidFill>
                  <a:srgbClr val="FF0000"/>
                </a:solidFill>
                <a:effectLst>
                  <a:outerShdw blurRad="38100" dist="38100" dir="2700000" algn="tl">
                    <a:srgbClr val="000000">
                      <a:alpha val="43137"/>
                    </a:srgbClr>
                  </a:outerShdw>
                </a:effectLst>
              </a:rPr>
              <a:t>It's versatile </a:t>
            </a:r>
            <a:r>
              <a:rPr lang="en-US" dirty="0" smtClean="0"/>
              <a:t>- Pictures, power points or other files can be sent too </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effectLst>
                  <a:outerShdw blurRad="38100" dist="38100" dir="2700000" algn="tl">
                    <a:srgbClr val="000000">
                      <a:alpha val="43137"/>
                    </a:srgbClr>
                  </a:outerShdw>
                </a:effectLst>
              </a:rPr>
              <a:t>The Disadvantages of E-mail</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pPr>
              <a:buFont typeface="Monotype Sorts" pitchFamily="2" charset="2"/>
              <a:buAutoNum type="arabicPeriod"/>
            </a:pPr>
            <a:r>
              <a:rPr lang="en-US" dirty="0" smtClean="0"/>
              <a:t>Email can become time consuming for answering complicated questions and misunderstandings can arise because cultural differences in the interpretation of certain words. The telephone is much better for providing detailed answers or if you feel that the question is not absolutely clear. </a:t>
            </a:r>
          </a:p>
          <a:p>
            <a:pPr>
              <a:buFont typeface="Monotype Sorts" pitchFamily="2" charset="2"/>
              <a:buAutoNum type="arabicPeriod"/>
            </a:pPr>
            <a:r>
              <a:rPr lang="en-US" dirty="0" smtClean="0"/>
              <a:t>Email can compromise the security of an organization because sensitive information can be easily distributed accidentally or deliberately. Email should be entrusted to well trained and trusted staff members. </a:t>
            </a:r>
          </a:p>
          <a:p>
            <a:endParaRPr lang="en-GB" dirty="0" smtClean="0"/>
          </a:p>
          <a:p>
            <a:pPr marL="514350" indent="-514350">
              <a:buAutoNum type="arabicPeriod" startAt="3"/>
            </a:pPr>
            <a:r>
              <a:rPr lang="en-GB" dirty="0" smtClean="0"/>
              <a:t>Emails may carry viruses. These are small programs that harm your computer system. They can read out your email address book and send themselves to a number of people around the world. </a:t>
            </a:r>
          </a:p>
          <a:p>
            <a:pPr marL="514350" indent="-514350">
              <a:buAutoNum type="arabicPeriod" startAt="3"/>
            </a:pPr>
            <a:r>
              <a:rPr lang="en-GB" dirty="0" smtClean="0"/>
              <a:t>Your mailbox may get </a:t>
            </a:r>
            <a:r>
              <a:rPr lang="en-GB" b="1" dirty="0" smtClean="0"/>
              <a:t>flooded</a:t>
            </a:r>
            <a:r>
              <a:rPr lang="en-GB" dirty="0" smtClean="0"/>
              <a:t> with emails after a certain time so you have to empty it from time to time. </a:t>
            </a:r>
          </a:p>
          <a:p>
            <a:pPr marL="514350" indent="-514350">
              <a:buAutoNum type="arabicPeriod" startAt="3"/>
            </a:pPr>
            <a:r>
              <a:rPr lang="en-GB" dirty="0" smtClean="0"/>
              <a:t>The recipient needs access to the Internet to receive email</a:t>
            </a:r>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2</a:t>
            </a:r>
            <a:endParaRPr lang="en-US" dirty="0"/>
          </a:p>
        </p:txBody>
      </p:sp>
      <p:sp>
        <p:nvSpPr>
          <p:cNvPr id="3" name="Content Placeholder 2"/>
          <p:cNvSpPr>
            <a:spLocks noGrp="1"/>
          </p:cNvSpPr>
          <p:nvPr>
            <p:ph idx="1"/>
          </p:nvPr>
        </p:nvSpPr>
        <p:spPr/>
        <p:txBody>
          <a:bodyPr>
            <a:prstTxWarp prst="textChevronInverted">
              <a:avLst/>
            </a:prstTxWarp>
          </a:bodyPr>
          <a:lstStyle/>
          <a:p>
            <a:pPr>
              <a:buNone/>
            </a:pPr>
            <a:r>
              <a:rPr lang="en-US" dirty="0" smtClean="0">
                <a:solidFill>
                  <a:srgbClr val="FF0000"/>
                </a:solidFill>
              </a:rPr>
              <a:t>STATIC</a:t>
            </a:r>
            <a:r>
              <a:rPr lang="en-US" dirty="0" smtClean="0"/>
              <a:t> </a:t>
            </a:r>
            <a:r>
              <a:rPr lang="en-US" dirty="0" smtClean="0">
                <a:solidFill>
                  <a:srgbClr val="FF0000"/>
                </a:solidFill>
              </a:rPr>
              <a:t>WEBSITE</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5733D55F-27A2-4B66-8A39-D403DDCF0D95}"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website</a:t>
            </a:r>
            <a:endParaRPr lang="en-US" dirty="0"/>
          </a:p>
        </p:txBody>
      </p:sp>
      <p:sp>
        <p:nvSpPr>
          <p:cNvPr id="3" name="Content Placeholder 2"/>
          <p:cNvSpPr>
            <a:spLocks noGrp="1"/>
          </p:cNvSpPr>
          <p:nvPr>
            <p:ph idx="1"/>
          </p:nvPr>
        </p:nvSpPr>
        <p:spPr/>
        <p:txBody>
          <a:bodyPr>
            <a:normAutofit/>
          </a:bodyPr>
          <a:lstStyle/>
          <a:p>
            <a:r>
              <a:rPr lang="en-GB" dirty="0" smtClean="0"/>
              <a:t>A static website contains </a:t>
            </a:r>
            <a:r>
              <a:rPr lang="en-GB" dirty="0" smtClean="0">
                <a:hlinkClick r:id="rId2"/>
              </a:rPr>
              <a:t>Web pages</a:t>
            </a:r>
            <a:r>
              <a:rPr lang="en-GB" dirty="0" smtClean="0"/>
              <a:t> with fixed content. Each page is coded in </a:t>
            </a:r>
            <a:r>
              <a:rPr lang="en-GB" dirty="0" err="1" smtClean="0">
                <a:hlinkClick r:id="rId3"/>
              </a:rPr>
              <a:t>HTML</a:t>
            </a:r>
            <a:r>
              <a:rPr lang="en-GB" dirty="0" err="1" smtClean="0"/>
              <a:t>and</a:t>
            </a:r>
            <a:r>
              <a:rPr lang="en-GB" dirty="0" smtClean="0"/>
              <a:t> displays the same information to every visitor.</a:t>
            </a:r>
          </a:p>
          <a:p>
            <a:r>
              <a:rPr lang="en-GB" dirty="0" smtClean="0"/>
              <a:t>Static sites are the most basic type of website and are the easiest to create.</a:t>
            </a:r>
          </a:p>
          <a:p>
            <a:r>
              <a:rPr lang="en-GB" dirty="0" smtClean="0"/>
              <a:t> Unlike </a:t>
            </a:r>
            <a:r>
              <a:rPr lang="en-GB" dirty="0" smtClean="0">
                <a:hlinkClick r:id="rId4"/>
              </a:rPr>
              <a:t>dynamic websites</a:t>
            </a:r>
            <a:r>
              <a:rPr lang="en-GB" dirty="0" smtClean="0"/>
              <a:t>, they do not require any Web programming or </a:t>
            </a:r>
            <a:r>
              <a:rPr lang="en-GB" dirty="0" smtClean="0">
                <a:hlinkClick r:id="rId5"/>
              </a:rPr>
              <a:t>database</a:t>
            </a:r>
            <a:r>
              <a:rPr lang="en-GB" dirty="0" smtClean="0"/>
              <a:t> design. A static site can be built by simply creating a few HTML pages and publishing them to a Web server.</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GB" b="1" dirty="0" smtClean="0"/>
              <a:t>Advantages of static websites</a:t>
            </a:r>
          </a:p>
          <a:p>
            <a:r>
              <a:rPr lang="en-GB" dirty="0" smtClean="0"/>
              <a:t>Quick to develop</a:t>
            </a:r>
          </a:p>
          <a:p>
            <a:r>
              <a:rPr lang="en-GB" dirty="0" smtClean="0"/>
              <a:t>Cheap to develop</a:t>
            </a:r>
          </a:p>
          <a:p>
            <a:r>
              <a:rPr lang="en-GB" dirty="0" smtClean="0"/>
              <a:t>Cheap to host</a:t>
            </a:r>
          </a:p>
          <a:p>
            <a:r>
              <a:rPr lang="en-GB" b="1" dirty="0" smtClean="0"/>
              <a:t>Disadvantages of static websites</a:t>
            </a:r>
          </a:p>
          <a:p>
            <a:r>
              <a:rPr lang="en-GB" dirty="0" smtClean="0"/>
              <a:t>Requires web development expertise to update site</a:t>
            </a:r>
          </a:p>
          <a:p>
            <a:r>
              <a:rPr lang="en-GB" dirty="0" smtClean="0"/>
              <a:t>Site not as useful for the user</a:t>
            </a:r>
          </a:p>
          <a:p>
            <a:r>
              <a:rPr lang="en-GB" dirty="0" smtClean="0"/>
              <a:t>Content can get stagnant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Domain Extension Types</a:t>
            </a:r>
            <a:r>
              <a:rPr lang="en-US" b="1" dirty="0" smtClean="0"/>
              <a:t/>
            </a:r>
            <a:br>
              <a:rPr lang="en-US" b="1" dirty="0" smtClean="0"/>
            </a:br>
            <a:endParaRPr lang="en-US" dirty="0"/>
          </a:p>
        </p:txBody>
      </p:sp>
      <p:sp>
        <p:nvSpPr>
          <p:cNvPr id="3" name="Content Placeholder 2"/>
          <p:cNvSpPr>
            <a:spLocks noGrp="1"/>
          </p:cNvSpPr>
          <p:nvPr>
            <p:ph idx="1"/>
          </p:nvPr>
        </p:nvSpPr>
        <p:spPr>
          <a:xfrm>
            <a:off x="381000" y="990600"/>
            <a:ext cx="8229600" cy="5135563"/>
          </a:xfrm>
        </p:spPr>
        <p:txBody>
          <a:bodyPr>
            <a:normAutofit/>
          </a:bodyPr>
          <a:lstStyle/>
          <a:p>
            <a:r>
              <a:rPr lang="en-US" dirty="0" smtClean="0"/>
              <a:t>All domain names have a </a:t>
            </a:r>
            <a:r>
              <a:rPr lang="en-US" dirty="0" smtClean="0">
                <a:hlinkClick r:id="rId2"/>
              </a:rPr>
              <a:t>domain </a:t>
            </a:r>
            <a:r>
              <a:rPr lang="en-US" dirty="0" err="1" smtClean="0">
                <a:hlinkClick r:id="rId2"/>
              </a:rPr>
              <a:t>suffix</a:t>
            </a:r>
            <a:r>
              <a:rPr lang="en-US" dirty="0" err="1" smtClean="0"/>
              <a:t>.The</a:t>
            </a:r>
            <a:r>
              <a:rPr lang="en-US" dirty="0" smtClean="0"/>
              <a:t> domain suffix helps identify the type of website the domain name represents.  For example, </a:t>
            </a:r>
          </a:p>
          <a:p>
            <a:pPr lvl="0"/>
            <a:r>
              <a:rPr lang="en-US" b="1" dirty="0" smtClean="0"/>
              <a:t>.com</a:t>
            </a:r>
            <a:r>
              <a:rPr lang="en-US" dirty="0" smtClean="0"/>
              <a:t> − Stands for company/commercial, but it can be used for any website.</a:t>
            </a:r>
          </a:p>
          <a:p>
            <a:pPr lvl="0"/>
            <a:r>
              <a:rPr lang="en-US" b="1" dirty="0" err="1" smtClean="0"/>
              <a:t>.net</a:t>
            </a:r>
            <a:r>
              <a:rPr lang="en-US" dirty="0" smtClean="0"/>
              <a:t> − Stands for network and is usually used for a network of sites.</a:t>
            </a:r>
          </a:p>
          <a:p>
            <a:pPr lvl="0"/>
            <a:r>
              <a:rPr lang="en-US" b="1" dirty="0" smtClean="0"/>
              <a:t>.org</a:t>
            </a:r>
            <a:r>
              <a:rPr lang="en-US" dirty="0" smtClean="0"/>
              <a:t> − Stands for organization and is supposed to be for non-profit bodies.</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a:t>
            </a:r>
            <a:endParaRPr lang="en-US" dirty="0"/>
          </a:p>
        </p:txBody>
      </p:sp>
      <p:sp>
        <p:nvSpPr>
          <p:cNvPr id="3" name="Content Placeholder 2"/>
          <p:cNvSpPr>
            <a:spLocks noGrp="1"/>
          </p:cNvSpPr>
          <p:nvPr>
            <p:ph idx="1"/>
          </p:nvPr>
        </p:nvSpPr>
        <p:spPr/>
        <p:txBody>
          <a:bodyPr/>
          <a:lstStyle/>
          <a:p>
            <a:r>
              <a:rPr lang="en-US" dirty="0" smtClean="0"/>
              <a:t>What is HTML?</a:t>
            </a:r>
          </a:p>
          <a:p>
            <a:r>
              <a:rPr lang="en-US" dirty="0" smtClean="0"/>
              <a:t>HTML is a </a:t>
            </a:r>
            <a:r>
              <a:rPr lang="en-US" b="1" dirty="0" smtClean="0"/>
              <a:t>markup</a:t>
            </a:r>
            <a:r>
              <a:rPr lang="en-US" dirty="0" smtClean="0"/>
              <a:t> </a:t>
            </a:r>
            <a:r>
              <a:rPr lang="en-US" dirty="0" err="1" smtClean="0"/>
              <a:t>languagefor</a:t>
            </a:r>
            <a:r>
              <a:rPr lang="en-US" dirty="0" smtClean="0"/>
              <a:t> </a:t>
            </a:r>
            <a:r>
              <a:rPr lang="en-US" b="1" dirty="0" smtClean="0"/>
              <a:t>describing</a:t>
            </a:r>
            <a:r>
              <a:rPr lang="en-US" dirty="0" smtClean="0"/>
              <a:t> web documents (web pages).</a:t>
            </a:r>
          </a:p>
          <a:p>
            <a:r>
              <a:rPr lang="en-US" dirty="0" smtClean="0"/>
              <a:t>HTML stands for </a:t>
            </a:r>
            <a:r>
              <a:rPr lang="en-US" b="1" dirty="0" smtClean="0"/>
              <a:t>H</a:t>
            </a:r>
            <a:r>
              <a:rPr lang="en-US" dirty="0" smtClean="0"/>
              <a:t>yper </a:t>
            </a:r>
            <a:r>
              <a:rPr lang="en-US" b="1" dirty="0" smtClean="0"/>
              <a:t>T</a:t>
            </a:r>
            <a:r>
              <a:rPr lang="en-US" dirty="0" smtClean="0"/>
              <a:t>ext </a:t>
            </a:r>
            <a:r>
              <a:rPr lang="en-US" b="1" dirty="0" smtClean="0"/>
              <a:t>M</a:t>
            </a:r>
            <a:r>
              <a:rPr lang="en-US" dirty="0" smtClean="0"/>
              <a:t>arkup </a:t>
            </a:r>
            <a:r>
              <a:rPr lang="en-US" b="1" dirty="0" smtClean="0"/>
              <a:t>L</a:t>
            </a:r>
            <a:r>
              <a:rPr lang="en-US" dirty="0" smtClean="0"/>
              <a:t>anguage</a:t>
            </a:r>
          </a:p>
          <a:p>
            <a:r>
              <a:rPr lang="en-US" dirty="0" smtClean="0"/>
              <a:t>A markup language is a set of </a:t>
            </a:r>
            <a:r>
              <a:rPr lang="en-US" b="1" dirty="0" smtClean="0"/>
              <a:t>markup tags</a:t>
            </a:r>
            <a:endParaRPr lang="en-US" dirty="0" smtClean="0"/>
          </a:p>
          <a:p>
            <a:r>
              <a:rPr lang="en-US" dirty="0" smtClean="0"/>
              <a:t>HTML documents are described by </a:t>
            </a:r>
            <a:r>
              <a:rPr lang="en-US" b="1" dirty="0" smtClean="0"/>
              <a:t>HTML tags</a:t>
            </a:r>
            <a:endParaRPr lang="en-US" dirty="0" smtClean="0"/>
          </a:p>
          <a:p>
            <a:r>
              <a:rPr lang="en-US" dirty="0" smtClean="0"/>
              <a:t>Each HTML tag </a:t>
            </a:r>
            <a:r>
              <a:rPr lang="en-US" b="1" dirty="0" smtClean="0"/>
              <a:t>describes</a:t>
            </a:r>
            <a:r>
              <a:rPr lang="en-US" dirty="0" smtClean="0"/>
              <a:t> different document content</a:t>
            </a:r>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XHTML?</a:t>
            </a:r>
            <a:br>
              <a:rPr lang="en-US"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dirty="0" smtClean="0"/>
              <a:t>XHTML </a:t>
            </a:r>
            <a:r>
              <a:rPr lang="en-US" dirty="0"/>
              <a:t>stands for </a:t>
            </a:r>
            <a:r>
              <a:rPr lang="en-US" dirty="0" err="1"/>
              <a:t>E</a:t>
            </a:r>
            <a:r>
              <a:rPr lang="en-US" b="1" dirty="0" err="1"/>
              <a:t>X</a:t>
            </a:r>
            <a:r>
              <a:rPr lang="en-US" dirty="0" err="1"/>
              <a:t>tensible</a:t>
            </a:r>
            <a:r>
              <a:rPr lang="en-US" dirty="0"/>
              <a:t> </a:t>
            </a:r>
            <a:r>
              <a:rPr lang="en-US" b="1" dirty="0" err="1"/>
              <a:t>H</a:t>
            </a:r>
            <a:r>
              <a:rPr lang="en-US" dirty="0" err="1"/>
              <a:t>yper</a:t>
            </a:r>
            <a:r>
              <a:rPr lang="en-US" b="1" dirty="0" err="1"/>
              <a:t>T</a:t>
            </a:r>
            <a:r>
              <a:rPr lang="en-US" dirty="0" err="1"/>
              <a:t>ext</a:t>
            </a:r>
            <a:r>
              <a:rPr lang="en-US" dirty="0"/>
              <a:t> </a:t>
            </a:r>
            <a:r>
              <a:rPr lang="en-US" b="1" dirty="0"/>
              <a:t>M</a:t>
            </a:r>
            <a:r>
              <a:rPr lang="en-US" dirty="0"/>
              <a:t>arkup </a:t>
            </a:r>
            <a:r>
              <a:rPr lang="en-US" b="1" dirty="0"/>
              <a:t>L</a:t>
            </a:r>
            <a:r>
              <a:rPr lang="en-US" dirty="0"/>
              <a:t>anguage</a:t>
            </a:r>
          </a:p>
          <a:p>
            <a:r>
              <a:rPr lang="en-US" dirty="0"/>
              <a:t>XHTML is almost identical to HTML</a:t>
            </a:r>
          </a:p>
          <a:p>
            <a:r>
              <a:rPr lang="en-US" dirty="0"/>
              <a:t>XHTML is stricter than HTML</a:t>
            </a:r>
          </a:p>
          <a:p>
            <a:r>
              <a:rPr lang="en-US" dirty="0"/>
              <a:t>XHTML is HTML defined as an XML application</a:t>
            </a:r>
          </a:p>
          <a:p>
            <a:r>
              <a:rPr lang="en-US" dirty="0"/>
              <a:t>XHTML is supported by all major browsers</a:t>
            </a:r>
          </a:p>
          <a:p>
            <a:r>
              <a:rPr lang="en-US" dirty="0"/>
              <a:t>Why XHTML?</a:t>
            </a:r>
          </a:p>
          <a:p>
            <a:r>
              <a:rPr lang="en-US" dirty="0"/>
              <a:t>Many pages on the internet contain "bad" HTML.</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905000"/>
            <a:ext cx="8229600" cy="4221163"/>
          </a:xfrm>
        </p:spPr>
        <p:txBody>
          <a:bodyPr>
            <a:normAutofit/>
          </a:bodyPr>
          <a:lstStyle/>
          <a:p>
            <a:r>
              <a:rPr lang="en-US" dirty="0" smtClean="0"/>
              <a:t>This HTML </a:t>
            </a:r>
            <a:r>
              <a:rPr lang="en-US" dirty="0"/>
              <a:t>code works fine in most browsers (even if it does not follow the HTML rules):</a:t>
            </a:r>
          </a:p>
          <a:p>
            <a:r>
              <a:rPr lang="en-US" dirty="0"/>
              <a:t>&lt;html&gt;</a:t>
            </a:r>
            <a:br>
              <a:rPr lang="en-US" dirty="0"/>
            </a:br>
            <a:r>
              <a:rPr lang="en-US" dirty="0"/>
              <a:t>&lt;head&gt;</a:t>
            </a:r>
            <a:br>
              <a:rPr lang="en-US" dirty="0"/>
            </a:br>
            <a:r>
              <a:rPr lang="en-US" dirty="0"/>
              <a:t>  &lt;title&gt;This is bad HTML&lt;/title&gt;</a:t>
            </a:r>
            <a:br>
              <a:rPr lang="en-US" dirty="0"/>
            </a:br>
            <a:r>
              <a:rPr lang="en-US" dirty="0"/>
              <a:t/>
            </a:r>
            <a:br>
              <a:rPr lang="en-US" dirty="0"/>
            </a:br>
            <a:r>
              <a:rPr lang="en-US" dirty="0"/>
              <a:t>&lt;body&gt;</a:t>
            </a:r>
            <a:br>
              <a:rPr lang="en-US" dirty="0"/>
            </a:br>
            <a:r>
              <a:rPr lang="en-US" dirty="0"/>
              <a:t>  &lt;h1&gt;Bad HTML</a:t>
            </a:r>
            <a:br>
              <a:rPr lang="en-US" dirty="0"/>
            </a:br>
            <a:r>
              <a:rPr lang="en-US" dirty="0"/>
              <a:t>  &lt;p&gt;This is a paragraph</a:t>
            </a:r>
            <a:br>
              <a:rPr lang="en-US" dirty="0"/>
            </a:br>
            <a:r>
              <a:rPr lang="en-US" dirty="0"/>
              <a:t>&lt;/body&gt;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r>
              <a:rPr lang="en-US" dirty="0"/>
              <a:t>Today's market consists of different browser technologies. Some browsers run on computers, and some browsers run on mobile phones or other small devices. Smaller devices often lack the resources or power to interpret "bad" markup.</a:t>
            </a:r>
          </a:p>
        </p:txBody>
      </p:sp>
      <p:sp>
        <p:nvSpPr>
          <p:cNvPr id="4" name="Slide Number Placeholder 3"/>
          <p:cNvSpPr>
            <a:spLocks noGrp="1"/>
          </p:cNvSpPr>
          <p:nvPr>
            <p:ph type="sldNum" sz="quarter" idx="12"/>
          </p:nvPr>
        </p:nvSpPr>
        <p:spPr/>
        <p:txBody>
          <a:bodyPr/>
          <a:lstStyle/>
          <a:p>
            <a:fld id="{5733D55F-27A2-4B66-8A39-D403DDCF0D95}"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US" dirty="0" smtClean="0"/>
              <a:t>Cont. </a:t>
            </a:r>
            <a:endParaRPr lang="en-US" dirty="0"/>
          </a:p>
        </p:txBody>
      </p:sp>
      <p:sp>
        <p:nvSpPr>
          <p:cNvPr id="3" name="Content Placeholder 2"/>
          <p:cNvSpPr>
            <a:spLocks noGrp="1"/>
          </p:cNvSpPr>
          <p:nvPr>
            <p:ph idx="1"/>
          </p:nvPr>
        </p:nvSpPr>
        <p:spPr>
          <a:xfrm>
            <a:off x="457200" y="1676400"/>
            <a:ext cx="8229600" cy="4800600"/>
          </a:xfrm>
        </p:spPr>
        <p:txBody>
          <a:bodyPr>
            <a:normAutofit fontScale="70000" lnSpcReduction="20000"/>
          </a:bodyPr>
          <a:lstStyle/>
          <a:p>
            <a:r>
              <a:rPr lang="en-US" dirty="0"/>
              <a:t>The Most Important Differences from HTML:</a:t>
            </a:r>
          </a:p>
          <a:p>
            <a:r>
              <a:rPr lang="en-US" dirty="0"/>
              <a:t>Document Structure</a:t>
            </a:r>
          </a:p>
          <a:p>
            <a:r>
              <a:rPr lang="en-US" dirty="0"/>
              <a:t>XHTML DOCTYPE is </a:t>
            </a:r>
            <a:r>
              <a:rPr lang="en-US" b="1" dirty="0"/>
              <a:t>mandatory</a:t>
            </a:r>
            <a:endParaRPr lang="en-US" dirty="0"/>
          </a:p>
          <a:p>
            <a:r>
              <a:rPr lang="en-US" dirty="0"/>
              <a:t>The </a:t>
            </a:r>
            <a:r>
              <a:rPr lang="en-US" dirty="0" err="1"/>
              <a:t>xmlns</a:t>
            </a:r>
            <a:r>
              <a:rPr lang="en-US" dirty="0"/>
              <a:t> attribute in &lt;html&gt; is </a:t>
            </a:r>
            <a:r>
              <a:rPr lang="en-US" b="1" dirty="0"/>
              <a:t>mandatory</a:t>
            </a:r>
            <a:endParaRPr lang="en-US" dirty="0"/>
          </a:p>
          <a:p>
            <a:r>
              <a:rPr lang="en-US" dirty="0"/>
              <a:t>&lt;html&gt;, &lt;head&gt;, &lt;title&gt;, and &lt;body&gt; are </a:t>
            </a:r>
            <a:r>
              <a:rPr lang="en-US" b="1" dirty="0"/>
              <a:t>mandatory</a:t>
            </a:r>
            <a:endParaRPr lang="en-US" dirty="0"/>
          </a:p>
          <a:p>
            <a:r>
              <a:rPr lang="en-US" dirty="0"/>
              <a:t>XHTML Elements</a:t>
            </a:r>
          </a:p>
          <a:p>
            <a:r>
              <a:rPr lang="en-US" dirty="0"/>
              <a:t>XHTML elements must be </a:t>
            </a:r>
            <a:r>
              <a:rPr lang="en-US" b="1" dirty="0"/>
              <a:t>properly nested</a:t>
            </a:r>
            <a:endParaRPr lang="en-US" dirty="0"/>
          </a:p>
          <a:p>
            <a:r>
              <a:rPr lang="en-US" dirty="0"/>
              <a:t>XHTML elements must always be </a:t>
            </a:r>
            <a:r>
              <a:rPr lang="en-US" b="1" dirty="0"/>
              <a:t>closed</a:t>
            </a:r>
            <a:endParaRPr lang="en-US" dirty="0"/>
          </a:p>
          <a:p>
            <a:r>
              <a:rPr lang="en-US" dirty="0"/>
              <a:t>XHTML elements must be in </a:t>
            </a:r>
            <a:r>
              <a:rPr lang="en-US" b="1" dirty="0"/>
              <a:t>lowercase</a:t>
            </a:r>
            <a:endParaRPr lang="en-US" dirty="0"/>
          </a:p>
          <a:p>
            <a:r>
              <a:rPr lang="en-US" dirty="0"/>
              <a:t>XHTML documents must have </a:t>
            </a:r>
            <a:r>
              <a:rPr lang="en-US" b="1" dirty="0"/>
              <a:t>one root element</a:t>
            </a:r>
            <a:endParaRPr lang="en-US" dirty="0"/>
          </a:p>
          <a:p>
            <a:r>
              <a:rPr lang="en-US" dirty="0"/>
              <a:t>XHTML Attributes</a:t>
            </a:r>
          </a:p>
          <a:p>
            <a:r>
              <a:rPr lang="en-US" dirty="0"/>
              <a:t>Attribute names must be in </a:t>
            </a:r>
            <a:r>
              <a:rPr lang="en-US" b="1" dirty="0"/>
              <a:t>lower case</a:t>
            </a:r>
            <a:endParaRPr lang="en-US" dirty="0"/>
          </a:p>
          <a:p>
            <a:r>
              <a:rPr lang="en-US" dirty="0"/>
              <a:t>Attribute values must be </a:t>
            </a:r>
            <a:r>
              <a:rPr lang="en-US" b="1" dirty="0"/>
              <a:t>quoted</a:t>
            </a:r>
            <a:endParaRPr lang="en-US" dirty="0"/>
          </a:p>
          <a:p>
            <a:r>
              <a:rPr lang="en-US" dirty="0"/>
              <a:t>Attribute minimization is </a:t>
            </a:r>
            <a:r>
              <a:rPr lang="en-US" b="1" dirty="0"/>
              <a:t>forbidden</a:t>
            </a:r>
            <a:endParaRPr lang="en-US" dirty="0"/>
          </a:p>
          <a:p>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dirty="0"/>
              <a:t>The &lt;html&gt;, &lt;head&gt;, &lt;title&gt;, and &lt;body&gt; elements must also be present, and the </a:t>
            </a:r>
            <a:r>
              <a:rPr lang="en-US" dirty="0" err="1"/>
              <a:t>xmlns</a:t>
            </a:r>
            <a:r>
              <a:rPr lang="en-US" dirty="0"/>
              <a:t> attribute in &lt;html&gt; must specify the xml namespace for the document.</a:t>
            </a:r>
          </a:p>
        </p:txBody>
      </p:sp>
      <p:sp>
        <p:nvSpPr>
          <p:cNvPr id="4" name="Slide Number Placeholder 3"/>
          <p:cNvSpPr>
            <a:spLocks noGrp="1"/>
          </p:cNvSpPr>
          <p:nvPr>
            <p:ph type="sldNum" sz="quarter" idx="12"/>
          </p:nvPr>
        </p:nvSpPr>
        <p:spPr/>
        <p:txBody>
          <a:bodyPr/>
          <a:lstStyle/>
          <a:p>
            <a:fld id="{5733D55F-27A2-4B66-8A39-D403DDCF0D95}"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a:xfrm>
            <a:off x="457200" y="1676400"/>
            <a:ext cx="8229600" cy="4800600"/>
          </a:xfrm>
        </p:spPr>
        <p:txBody>
          <a:bodyPr>
            <a:normAutofit fontScale="85000" lnSpcReduction="20000"/>
          </a:bodyPr>
          <a:lstStyle/>
          <a:p>
            <a:r>
              <a:rPr lang="en-US" dirty="0"/>
              <a:t>This example shows an XHTML document with a minimum of required tags:</a:t>
            </a:r>
          </a:p>
          <a:p>
            <a:r>
              <a:rPr lang="en-US" dirty="0"/>
              <a:t>&lt;!DOCTYPE html PUBLIC "-//W3C//DTD XHTML 1.0 Transitional//EN"</a:t>
            </a:r>
            <a:br>
              <a:rPr lang="en-US" dirty="0"/>
            </a:br>
            <a:r>
              <a:rPr lang="en-US" dirty="0"/>
              <a:t>"http://www.w3.org/TR/xhtml1/DTD/xhtml1-transitional.dtd"&gt;</a:t>
            </a:r>
            <a:br>
              <a:rPr lang="en-US" dirty="0"/>
            </a:br>
            <a:r>
              <a:rPr lang="en-US" dirty="0"/>
              <a:t/>
            </a:r>
            <a:br>
              <a:rPr lang="en-US" dirty="0"/>
            </a:br>
            <a:r>
              <a:rPr lang="en-US" dirty="0"/>
              <a:t>&lt;html </a:t>
            </a:r>
            <a:r>
              <a:rPr lang="en-US" dirty="0" err="1"/>
              <a:t>xmlns</a:t>
            </a:r>
            <a:r>
              <a:rPr lang="en-US" dirty="0"/>
              <a:t>="http://www.w3.org/1999/xhtml"&gt;</a:t>
            </a:r>
            <a:br>
              <a:rPr lang="en-US" dirty="0"/>
            </a:br>
            <a:r>
              <a:rPr lang="en-US" dirty="0"/>
              <a:t/>
            </a:r>
            <a:br>
              <a:rPr lang="en-US" dirty="0"/>
            </a:br>
            <a:r>
              <a:rPr lang="en-US" dirty="0"/>
              <a:t>&lt;head&gt;</a:t>
            </a:r>
            <a:br>
              <a:rPr lang="en-US" dirty="0"/>
            </a:br>
            <a:r>
              <a:rPr lang="en-US" dirty="0"/>
              <a:t>  &lt;title&gt;Title of document&lt;/title&gt;</a:t>
            </a:r>
            <a:br>
              <a:rPr lang="en-US" dirty="0"/>
            </a:br>
            <a:r>
              <a:rPr lang="en-US" dirty="0"/>
              <a:t>&lt;/head&gt;</a:t>
            </a:r>
            <a:br>
              <a:rPr lang="en-US" dirty="0"/>
            </a:br>
            <a:r>
              <a:rPr lang="en-US" dirty="0"/>
              <a:t/>
            </a:r>
            <a:br>
              <a:rPr lang="en-US" dirty="0"/>
            </a:br>
            <a:r>
              <a:rPr lang="en-US" dirty="0"/>
              <a:t>&lt;body&gt;</a:t>
            </a:r>
            <a:br>
              <a:rPr lang="en-US" dirty="0"/>
            </a:br>
            <a:r>
              <a:rPr lang="en-US" dirty="0"/>
              <a:t>  </a:t>
            </a:r>
            <a:r>
              <a:rPr lang="en-US" i="1" dirty="0"/>
              <a:t>some content</a:t>
            </a:r>
            <a:r>
              <a:rPr lang="en-US" dirty="0"/>
              <a:t> </a:t>
            </a:r>
            <a:br>
              <a:rPr lang="en-US" dirty="0"/>
            </a:br>
            <a:r>
              <a:rPr lang="en-US" dirty="0"/>
              <a:t>&lt;/body&gt;</a:t>
            </a:r>
            <a:br>
              <a:rPr lang="en-US" dirty="0"/>
            </a:br>
            <a:r>
              <a:rPr lang="en-US" dirty="0"/>
              <a:t/>
            </a:r>
            <a:br>
              <a:rPr lang="en-US" dirty="0"/>
            </a:br>
            <a:r>
              <a:rPr lang="en-US" dirty="0"/>
              <a:t>&lt;/html&gt;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3000"/>
            <a:ext cx="8229600" cy="533400"/>
          </a:xfrm>
        </p:spPr>
        <p:txBody>
          <a:bodyPr>
            <a:normAutofit fontScale="90000"/>
          </a:bodyPr>
          <a:lstStyle/>
          <a:p>
            <a:r>
              <a:rPr lang="en-US" sz="2700" dirty="0" smtClean="0"/>
              <a:t>XHTML Elements Must Be Properly Nested</a:t>
            </a:r>
            <a:r>
              <a:rPr lang="en-US" dirty="0" smtClean="0"/>
              <a:t/>
            </a:r>
            <a:br>
              <a:rPr lang="en-US" dirty="0" smtClean="0"/>
            </a:br>
            <a:endParaRPr lang="en-US" dirty="0"/>
          </a:p>
        </p:txBody>
      </p:sp>
      <p:sp>
        <p:nvSpPr>
          <p:cNvPr id="3" name="Content Placeholder 2"/>
          <p:cNvSpPr>
            <a:spLocks noGrp="1"/>
          </p:cNvSpPr>
          <p:nvPr>
            <p:ph idx="1"/>
          </p:nvPr>
        </p:nvSpPr>
        <p:spPr>
          <a:xfrm>
            <a:off x="457200" y="1447800"/>
            <a:ext cx="8229600" cy="4876800"/>
          </a:xfrm>
        </p:spPr>
        <p:txBody>
          <a:bodyPr/>
          <a:lstStyle/>
          <a:p>
            <a:r>
              <a:rPr lang="en-US" dirty="0" smtClean="0"/>
              <a:t>In </a:t>
            </a:r>
            <a:r>
              <a:rPr lang="en-US" dirty="0"/>
              <a:t>HTML, some elements can be improperly nested within each other, like this:</a:t>
            </a:r>
          </a:p>
          <a:p>
            <a:r>
              <a:rPr lang="en-US" dirty="0"/>
              <a:t>&lt;b&gt;&lt;</a:t>
            </a:r>
            <a:r>
              <a:rPr lang="en-US" dirty="0" err="1"/>
              <a:t>i</a:t>
            </a:r>
            <a:r>
              <a:rPr lang="en-US" dirty="0"/>
              <a:t>&gt;This text is bold and italic&lt;/b&gt;&lt;/</a:t>
            </a:r>
            <a:r>
              <a:rPr lang="en-US" dirty="0" err="1"/>
              <a:t>i</a:t>
            </a:r>
            <a:r>
              <a:rPr lang="en-US" dirty="0"/>
              <a:t>&gt;</a:t>
            </a:r>
          </a:p>
          <a:p>
            <a:r>
              <a:rPr lang="en-US" dirty="0"/>
              <a:t>In XHTML, all elements must be properly nested within each other, like this:</a:t>
            </a:r>
          </a:p>
          <a:p>
            <a:r>
              <a:rPr lang="en-US" dirty="0"/>
              <a:t>&lt;b&gt;&lt;</a:t>
            </a:r>
            <a:r>
              <a:rPr lang="en-US" dirty="0" err="1"/>
              <a:t>i</a:t>
            </a:r>
            <a:r>
              <a:rPr lang="en-US" dirty="0"/>
              <a:t>&gt;This text is bold and italic&lt;/</a:t>
            </a:r>
            <a:r>
              <a:rPr lang="en-US" dirty="0" err="1"/>
              <a:t>i</a:t>
            </a:r>
            <a:r>
              <a:rPr lang="en-US" dirty="0"/>
              <a:t>&gt;&lt;/b&gt;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87</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XHTML Elements Must Always Be Closed</a:t>
            </a:r>
            <a:br>
              <a:rPr lang="en-US" dirty="0" smtClean="0"/>
            </a:br>
            <a:endParaRPr lang="en-US" dirty="0"/>
          </a:p>
        </p:txBody>
      </p:sp>
      <p:sp>
        <p:nvSpPr>
          <p:cNvPr id="3" name="Content Placeholder 2"/>
          <p:cNvSpPr>
            <a:spLocks noGrp="1"/>
          </p:cNvSpPr>
          <p:nvPr>
            <p:ph idx="1"/>
          </p:nvPr>
        </p:nvSpPr>
        <p:spPr/>
        <p:txBody>
          <a:bodyPr/>
          <a:lstStyle/>
          <a:p>
            <a:r>
              <a:rPr lang="en-US" dirty="0" smtClean="0"/>
              <a:t>This </a:t>
            </a:r>
            <a:r>
              <a:rPr lang="en-US" dirty="0"/>
              <a:t>is wrong:</a:t>
            </a:r>
          </a:p>
          <a:p>
            <a:r>
              <a:rPr lang="en-US" dirty="0"/>
              <a:t>&lt;p&gt;This is a paragraph</a:t>
            </a:r>
            <a:br>
              <a:rPr lang="en-US" dirty="0"/>
            </a:br>
            <a:r>
              <a:rPr lang="en-US" dirty="0"/>
              <a:t>&lt;p&gt;This is another paragraph</a:t>
            </a:r>
          </a:p>
          <a:p>
            <a:r>
              <a:rPr lang="en-US" dirty="0"/>
              <a:t>This is correct:</a:t>
            </a:r>
          </a:p>
          <a:p>
            <a:r>
              <a:rPr lang="en-US" dirty="0"/>
              <a:t>&lt;p&gt;This is a paragraph&lt;/p&gt;</a:t>
            </a:r>
            <a:br>
              <a:rPr lang="en-US" dirty="0"/>
            </a:br>
            <a:r>
              <a:rPr lang="en-US" dirty="0"/>
              <a:t>&lt;p&gt;This is another paragraph&lt;/p&gt;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Empty Elements Must Also Be Closed</a:t>
            </a:r>
            <a:endParaRPr lang="en-US" dirty="0"/>
          </a:p>
        </p:txBody>
      </p:sp>
      <p:sp>
        <p:nvSpPr>
          <p:cNvPr id="3" name="Content Placeholder 2"/>
          <p:cNvSpPr>
            <a:spLocks noGrp="1"/>
          </p:cNvSpPr>
          <p:nvPr>
            <p:ph idx="1"/>
          </p:nvPr>
        </p:nvSpPr>
        <p:spPr/>
        <p:txBody>
          <a:bodyPr>
            <a:normAutofit/>
          </a:bodyPr>
          <a:lstStyle/>
          <a:p>
            <a:r>
              <a:rPr lang="en-US" b="1" dirty="0" smtClean="0"/>
              <a:t>This </a:t>
            </a:r>
            <a:r>
              <a:rPr lang="en-US" b="1" dirty="0"/>
              <a:t>is wrong:</a:t>
            </a:r>
          </a:p>
          <a:p>
            <a:r>
              <a:rPr lang="en-US" dirty="0"/>
              <a:t>A break: &lt;</a:t>
            </a:r>
            <a:r>
              <a:rPr lang="en-US" dirty="0" err="1"/>
              <a:t>br</a:t>
            </a:r>
            <a:r>
              <a:rPr lang="en-US" dirty="0"/>
              <a:t>&gt;</a:t>
            </a:r>
            <a:br>
              <a:rPr lang="en-US" dirty="0"/>
            </a:br>
            <a:r>
              <a:rPr lang="en-US" dirty="0"/>
              <a:t>A horizontal rule: &lt;hr&gt;</a:t>
            </a:r>
            <a:br>
              <a:rPr lang="en-US" dirty="0"/>
            </a:br>
            <a:r>
              <a:rPr lang="en-US" dirty="0"/>
              <a:t>An image: &lt;</a:t>
            </a:r>
            <a:r>
              <a:rPr lang="en-US" dirty="0" err="1"/>
              <a:t>img</a:t>
            </a:r>
            <a:r>
              <a:rPr lang="en-US" dirty="0"/>
              <a:t> </a:t>
            </a:r>
            <a:r>
              <a:rPr lang="en-US" dirty="0" err="1"/>
              <a:t>src</a:t>
            </a:r>
            <a:r>
              <a:rPr lang="en-US" dirty="0"/>
              <a:t>="happy.gif" alt="Happy face"&gt;</a:t>
            </a:r>
          </a:p>
          <a:p>
            <a:r>
              <a:rPr lang="en-US" b="1" dirty="0"/>
              <a:t>This is correct:</a:t>
            </a:r>
          </a:p>
          <a:p>
            <a:r>
              <a:rPr lang="en-US" dirty="0"/>
              <a:t>A break: &lt;</a:t>
            </a:r>
            <a:r>
              <a:rPr lang="en-US" dirty="0" err="1"/>
              <a:t>br</a:t>
            </a:r>
            <a:r>
              <a:rPr lang="en-US" dirty="0"/>
              <a:t> /&gt;</a:t>
            </a:r>
            <a:br>
              <a:rPr lang="en-US" dirty="0"/>
            </a:br>
            <a:r>
              <a:rPr lang="en-US" dirty="0"/>
              <a:t>A horizontal rule: &lt;hr /&gt;</a:t>
            </a:r>
            <a:br>
              <a:rPr lang="en-US" dirty="0"/>
            </a:br>
            <a:r>
              <a:rPr lang="en-US" dirty="0"/>
              <a:t>An image: &lt;</a:t>
            </a:r>
            <a:r>
              <a:rPr lang="en-US" dirty="0" err="1"/>
              <a:t>img</a:t>
            </a:r>
            <a:r>
              <a:rPr lang="en-US" dirty="0"/>
              <a:t> </a:t>
            </a:r>
            <a:r>
              <a:rPr lang="en-US" dirty="0" err="1"/>
              <a:t>src</a:t>
            </a:r>
            <a:r>
              <a:rPr lang="en-US" dirty="0"/>
              <a:t>="happy.gif" alt="Happy face" /&gt;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lvl="0"/>
            <a:r>
              <a:rPr lang="en-US" b="1" dirty="0" smtClean="0"/>
              <a:t>. </a:t>
            </a:r>
            <a:r>
              <a:rPr lang="en-US" b="1" dirty="0" err="1" smtClean="0"/>
              <a:t>gov</a:t>
            </a:r>
            <a:r>
              <a:rPr lang="en-US" dirty="0" smtClean="0"/>
              <a:t> - Government agencies</a:t>
            </a:r>
          </a:p>
          <a:p>
            <a:pPr lvl="0"/>
            <a:r>
              <a:rPr lang="en-US" b="1" dirty="0" err="1" smtClean="0"/>
              <a:t>edu</a:t>
            </a:r>
            <a:r>
              <a:rPr lang="en-US" dirty="0" smtClean="0"/>
              <a:t> - Educational institutions</a:t>
            </a:r>
          </a:p>
          <a:p>
            <a:pPr lvl="0"/>
            <a:r>
              <a:rPr lang="en-US" b="1" dirty="0" smtClean="0"/>
              <a:t>mil</a:t>
            </a:r>
            <a:r>
              <a:rPr lang="en-US" dirty="0" smtClean="0"/>
              <a:t> - </a:t>
            </a:r>
            <a:r>
              <a:rPr lang="en-US" dirty="0" err="1" smtClean="0"/>
              <a:t>Military</a:t>
            </a:r>
            <a:r>
              <a:rPr lang="en-US" b="1" dirty="0" err="1" smtClean="0"/>
              <a:t>com</a:t>
            </a:r>
            <a:r>
              <a:rPr lang="en-US" dirty="0" smtClean="0"/>
              <a:t> - commercial </a:t>
            </a:r>
            <a:r>
              <a:rPr lang="en-US" dirty="0" err="1" smtClean="0"/>
              <a:t>business</a:t>
            </a:r>
            <a:r>
              <a:rPr lang="en-US" b="1" dirty="0" err="1" smtClean="0"/>
              <a:t>net</a:t>
            </a:r>
            <a:r>
              <a:rPr lang="en-US" dirty="0" smtClean="0"/>
              <a:t> - Network </a:t>
            </a:r>
            <a:r>
              <a:rPr lang="en-US" dirty="0" err="1" smtClean="0"/>
              <a:t>organizations</a:t>
            </a:r>
            <a:r>
              <a:rPr lang="en-US" b="1" dirty="0" err="1" smtClean="0"/>
              <a:t>ca</a:t>
            </a:r>
            <a:r>
              <a:rPr lang="en-US" dirty="0" smtClean="0"/>
              <a:t> - </a:t>
            </a:r>
            <a:r>
              <a:rPr lang="en-US" dirty="0" err="1" smtClean="0"/>
              <a:t>Canada</a:t>
            </a:r>
            <a:r>
              <a:rPr lang="en-US" b="1" dirty="0" err="1" smtClean="0"/>
              <a:t>th</a:t>
            </a:r>
            <a:r>
              <a:rPr lang="en-US" dirty="0" smtClean="0"/>
              <a:t> - Thailand</a:t>
            </a:r>
          </a:p>
          <a:p>
            <a:pPr lvl="0"/>
            <a:r>
              <a:rPr lang="en-US" b="1" dirty="0" smtClean="0"/>
              <a:t>.tv</a:t>
            </a:r>
            <a:r>
              <a:rPr lang="en-US" dirty="0" smtClean="0"/>
              <a:t> − Stands for Television and are more appropriate for TV channel sites.</a:t>
            </a:r>
          </a:p>
          <a:p>
            <a:endParaRPr lang="en-US" dirty="0"/>
          </a:p>
        </p:txBody>
      </p:sp>
      <p:sp>
        <p:nvSpPr>
          <p:cNvPr id="6" name="Slide Number Placeholder 5"/>
          <p:cNvSpPr>
            <a:spLocks noGrp="1"/>
          </p:cNvSpPr>
          <p:nvPr>
            <p:ph type="sldNum" sz="quarter" idx="12"/>
          </p:nvPr>
        </p:nvSpPr>
        <p:spPr/>
        <p:txBody>
          <a:bodyPr/>
          <a:lstStyle/>
          <a:p>
            <a:fld id="{5733D55F-27A2-4B66-8A39-D403DDCF0D95}" type="slidenum">
              <a:rPr lang="en-US" smtClean="0"/>
              <a:pPr/>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XHTML Elements Must Be In Lower Case</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This </a:t>
            </a:r>
            <a:r>
              <a:rPr lang="en-US" b="1" dirty="0"/>
              <a:t>is wrong:</a:t>
            </a:r>
          </a:p>
          <a:p>
            <a:r>
              <a:rPr lang="en-US" dirty="0"/>
              <a:t>&lt;BODY&gt;</a:t>
            </a:r>
            <a:br>
              <a:rPr lang="en-US" dirty="0"/>
            </a:br>
            <a:r>
              <a:rPr lang="en-US" dirty="0"/>
              <a:t>&lt;P&gt;This is a paragraph&lt;/P&gt;</a:t>
            </a:r>
            <a:br>
              <a:rPr lang="en-US" dirty="0"/>
            </a:br>
            <a:r>
              <a:rPr lang="en-US" dirty="0"/>
              <a:t>&lt;/BODY&gt;</a:t>
            </a:r>
          </a:p>
          <a:p>
            <a:r>
              <a:rPr lang="en-US" b="1" dirty="0"/>
              <a:t>This is correct:</a:t>
            </a:r>
          </a:p>
          <a:p>
            <a:r>
              <a:rPr lang="en-US" dirty="0"/>
              <a:t>&lt;body&gt;</a:t>
            </a:r>
            <a:br>
              <a:rPr lang="en-US" dirty="0"/>
            </a:br>
            <a:r>
              <a:rPr lang="en-US" dirty="0"/>
              <a:t>&lt;p&gt;This is a paragraph&lt;/p&gt;</a:t>
            </a:r>
            <a:br>
              <a:rPr lang="en-US" dirty="0"/>
            </a:br>
            <a:r>
              <a:rPr lang="en-US" dirty="0"/>
              <a:t>&lt;/body&gt;</a:t>
            </a:r>
          </a:p>
        </p:txBody>
      </p:sp>
      <p:sp>
        <p:nvSpPr>
          <p:cNvPr id="4" name="Slide Number Placeholder 3"/>
          <p:cNvSpPr>
            <a:spLocks noGrp="1"/>
          </p:cNvSpPr>
          <p:nvPr>
            <p:ph type="sldNum" sz="quarter" idx="12"/>
          </p:nvPr>
        </p:nvSpPr>
        <p:spPr/>
        <p:txBody>
          <a:bodyPr/>
          <a:lstStyle/>
          <a:p>
            <a:fld id="{5733D55F-27A2-4B66-8A39-D403DDCF0D95}"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XHTML Attribute Names Must Be In Lower Case</a:t>
            </a:r>
            <a:br>
              <a:rPr lang="en-US" dirty="0" smtClean="0"/>
            </a:br>
            <a:endParaRPr lang="en-US" dirty="0"/>
          </a:p>
        </p:txBody>
      </p:sp>
      <p:sp>
        <p:nvSpPr>
          <p:cNvPr id="3" name="Content Placeholder 2"/>
          <p:cNvSpPr>
            <a:spLocks noGrp="1"/>
          </p:cNvSpPr>
          <p:nvPr>
            <p:ph idx="1"/>
          </p:nvPr>
        </p:nvSpPr>
        <p:spPr/>
        <p:txBody>
          <a:bodyPr>
            <a:normAutofit/>
          </a:bodyPr>
          <a:lstStyle/>
          <a:p>
            <a:r>
              <a:rPr lang="en-US" b="1" dirty="0" smtClean="0"/>
              <a:t>This </a:t>
            </a:r>
            <a:r>
              <a:rPr lang="en-US" b="1" dirty="0"/>
              <a:t>is wrong:</a:t>
            </a:r>
          </a:p>
          <a:p>
            <a:r>
              <a:rPr lang="en-US" dirty="0"/>
              <a:t>&lt;table WIDTH="100%"&gt;</a:t>
            </a:r>
          </a:p>
          <a:p>
            <a:r>
              <a:rPr lang="en-US" b="1" dirty="0"/>
              <a:t>This is correct:</a:t>
            </a:r>
          </a:p>
          <a:p>
            <a:r>
              <a:rPr lang="en-US" dirty="0"/>
              <a:t>&lt;table width="100%"&gt;</a:t>
            </a:r>
          </a:p>
          <a:p>
            <a:r>
              <a:rPr lang="en-US" b="1" dirty="0"/>
              <a:t>Attribute Values Must Be Quoted</a:t>
            </a:r>
          </a:p>
          <a:p>
            <a:r>
              <a:rPr lang="en-US" b="1" dirty="0"/>
              <a:t>This is wrong:</a:t>
            </a:r>
          </a:p>
          <a:p>
            <a:r>
              <a:rPr lang="en-US" dirty="0"/>
              <a:t>&lt;table width=100%&gt;</a:t>
            </a:r>
          </a:p>
          <a:p>
            <a:r>
              <a:rPr lang="en-US" b="1" dirty="0"/>
              <a:t>This is correct:</a:t>
            </a:r>
          </a:p>
          <a:p>
            <a:r>
              <a:rPr lang="en-US" dirty="0"/>
              <a:t>&lt;table width="100%"&gt;</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How to Convert from HTML to XHTML</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Add </a:t>
            </a:r>
            <a:r>
              <a:rPr lang="en-US" dirty="0"/>
              <a:t>an XHTML &lt;!DOCTYPE&gt; to the first line of every page</a:t>
            </a:r>
          </a:p>
          <a:p>
            <a:r>
              <a:rPr lang="en-US" dirty="0"/>
              <a:t>Add an </a:t>
            </a:r>
            <a:r>
              <a:rPr lang="en-US" dirty="0" err="1"/>
              <a:t>xmlns</a:t>
            </a:r>
            <a:r>
              <a:rPr lang="en-US" dirty="0"/>
              <a:t> attribute to the html element of every page</a:t>
            </a:r>
          </a:p>
          <a:p>
            <a:r>
              <a:rPr lang="en-US" dirty="0"/>
              <a:t>Change all element names to lowercase</a:t>
            </a:r>
          </a:p>
          <a:p>
            <a:r>
              <a:rPr lang="en-US" dirty="0"/>
              <a:t>Close all empty elements</a:t>
            </a:r>
          </a:p>
          <a:p>
            <a:r>
              <a:rPr lang="en-US" dirty="0"/>
              <a:t>Change all attribute names to lowercase</a:t>
            </a:r>
          </a:p>
          <a:p>
            <a:r>
              <a:rPr lang="en-US" dirty="0"/>
              <a:t>Quote all attribute values</a:t>
            </a:r>
          </a:p>
          <a:p>
            <a:endParaRPr lang="en-US" dirty="0"/>
          </a:p>
        </p:txBody>
      </p:sp>
      <p:sp>
        <p:nvSpPr>
          <p:cNvPr id="4" name="Slide Number Placeholder 3"/>
          <p:cNvSpPr>
            <a:spLocks noGrp="1"/>
          </p:cNvSpPr>
          <p:nvPr>
            <p:ph type="sldNum" sz="quarter" idx="12"/>
          </p:nvPr>
        </p:nvSpPr>
        <p:spPr/>
        <p:txBody>
          <a:bodyPr/>
          <a:lstStyle/>
          <a:p>
            <a:fld id="{5733D55F-27A2-4B66-8A39-D403DDCF0D95}" type="slidenum">
              <a:rPr lang="en-US" smtClean="0"/>
              <a:pPr/>
              <a:t>92</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Editors</a:t>
            </a:r>
            <a:br>
              <a:rPr lang="en-US" dirty="0" smtClean="0"/>
            </a:br>
            <a:endParaRPr lang="en-US" dirty="0"/>
          </a:p>
        </p:txBody>
      </p:sp>
      <p:sp>
        <p:nvSpPr>
          <p:cNvPr id="3" name="Content Placeholder 2"/>
          <p:cNvSpPr>
            <a:spLocks noGrp="1"/>
          </p:cNvSpPr>
          <p:nvPr>
            <p:ph idx="1"/>
          </p:nvPr>
        </p:nvSpPr>
        <p:spPr>
          <a:xfrm>
            <a:off x="457200" y="1600200"/>
            <a:ext cx="8305800" cy="4800600"/>
          </a:xfrm>
        </p:spPr>
        <p:txBody>
          <a:bodyPr>
            <a:normAutofit/>
          </a:bodyPr>
          <a:lstStyle/>
          <a:p>
            <a:r>
              <a:rPr lang="en-GB" dirty="0" smtClean="0"/>
              <a:t>HTML can be edited by using professional HTML editors like: </a:t>
            </a:r>
            <a:r>
              <a:rPr lang="en-US" dirty="0" smtClean="0"/>
              <a:t> Notepad</a:t>
            </a:r>
            <a:endParaRPr lang="en-GB" dirty="0" smtClean="0"/>
          </a:p>
          <a:p>
            <a:r>
              <a:rPr lang="en-GB" dirty="0" smtClean="0"/>
              <a:t>Follow the 4 steps below to create your first web page with Notepad.</a:t>
            </a:r>
          </a:p>
          <a:p>
            <a:r>
              <a:rPr lang="en-GB" b="1" dirty="0" smtClean="0"/>
              <a:t>Step 1</a:t>
            </a:r>
            <a:r>
              <a:rPr lang="en-GB" dirty="0" smtClean="0"/>
              <a:t>: Open Notepad</a:t>
            </a:r>
          </a:p>
          <a:p>
            <a:r>
              <a:rPr lang="en-GB" dirty="0" smtClean="0"/>
              <a:t>To open Notepad in Windows 7 or earlier:</a:t>
            </a:r>
          </a:p>
          <a:p>
            <a:r>
              <a:rPr lang="en-GB" dirty="0" smtClean="0"/>
              <a:t>Click </a:t>
            </a:r>
            <a:r>
              <a:rPr lang="en-GB" b="1" dirty="0" smtClean="0"/>
              <a:t>Start</a:t>
            </a:r>
            <a:r>
              <a:rPr lang="en-GB" dirty="0" smtClean="0"/>
              <a:t> (bottom left on your screen). Click </a:t>
            </a:r>
            <a:r>
              <a:rPr lang="en-GB" b="1" dirty="0" smtClean="0"/>
              <a:t>All Programs</a:t>
            </a:r>
            <a:r>
              <a:rPr lang="en-GB" dirty="0" smtClean="0"/>
              <a:t>. Click </a:t>
            </a:r>
            <a:r>
              <a:rPr lang="en-GB" b="1" dirty="0" smtClean="0"/>
              <a:t>Accessories</a:t>
            </a:r>
            <a:r>
              <a:rPr lang="en-GB" dirty="0" smtClean="0"/>
              <a:t>. Click </a:t>
            </a:r>
            <a:r>
              <a:rPr lang="en-GB" b="1" dirty="0" smtClean="0"/>
              <a:t>Notepad</a:t>
            </a:r>
            <a:r>
              <a:rPr lang="en-GB" dirty="0" smtClean="0"/>
              <a:t>.</a:t>
            </a:r>
          </a:p>
          <a:p>
            <a:r>
              <a:rPr lang="en-GB" b="1" dirty="0" smtClean="0"/>
              <a:t>Step 2</a:t>
            </a:r>
            <a:r>
              <a:rPr lang="en-GB" dirty="0" smtClean="0"/>
              <a:t>: Write Some HTML</a:t>
            </a:r>
          </a:p>
          <a:p>
            <a:pPr>
              <a:buNone/>
            </a:pP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&lt;!DOCTYPE html&gt;</a:t>
            </a:r>
          </a:p>
          <a:p>
            <a:pPr>
              <a:buNone/>
            </a:pPr>
            <a:r>
              <a:rPr lang="en-US" dirty="0" smtClean="0"/>
              <a:t> &lt;html&gt;</a:t>
            </a:r>
          </a:p>
          <a:p>
            <a:pPr>
              <a:buNone/>
            </a:pPr>
            <a:r>
              <a:rPr lang="en-US" dirty="0" smtClean="0"/>
              <a:t> &lt;head&gt;</a:t>
            </a:r>
          </a:p>
          <a:p>
            <a:pPr>
              <a:buNone/>
            </a:pPr>
            <a:r>
              <a:rPr lang="en-US" dirty="0" smtClean="0"/>
              <a:t> &lt;title&gt;This is document title&lt;/title&gt; </a:t>
            </a:r>
          </a:p>
          <a:p>
            <a:pPr>
              <a:buNone/>
            </a:pPr>
            <a:r>
              <a:rPr lang="en-US" dirty="0" smtClean="0"/>
              <a:t>&lt;/head&gt; </a:t>
            </a:r>
          </a:p>
          <a:p>
            <a:pPr>
              <a:buNone/>
            </a:pPr>
            <a:r>
              <a:rPr lang="en-US" dirty="0" smtClean="0"/>
              <a:t>&lt;body&gt; </a:t>
            </a:r>
          </a:p>
          <a:p>
            <a:pPr>
              <a:buNone/>
            </a:pPr>
            <a:r>
              <a:rPr lang="en-US" dirty="0" smtClean="0"/>
              <a:t>&lt;h1&gt;This is a heading&lt;/h1&gt;</a:t>
            </a:r>
          </a:p>
          <a:p>
            <a:pPr>
              <a:buNone/>
            </a:pPr>
            <a:r>
              <a:rPr lang="en-US" dirty="0" smtClean="0"/>
              <a:t> &lt;p&gt;Document content goes here.....&lt;/p&gt;</a:t>
            </a:r>
          </a:p>
          <a:p>
            <a:pPr>
              <a:buNone/>
            </a:pPr>
            <a:r>
              <a:rPr lang="en-US" dirty="0" smtClean="0"/>
              <a:t> &lt;/body&gt; &lt;/html&gt;</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r>
              <a:rPr lang="en-GB" b="1" dirty="0" smtClean="0"/>
              <a:t>Step 3</a:t>
            </a:r>
            <a:r>
              <a:rPr lang="en-GB" dirty="0" smtClean="0"/>
              <a:t>: Save the HTML Page</a:t>
            </a:r>
          </a:p>
          <a:p>
            <a:r>
              <a:rPr lang="en-GB" dirty="0" smtClean="0"/>
              <a:t>Save the file on your computer.</a:t>
            </a:r>
          </a:p>
          <a:p>
            <a:r>
              <a:rPr lang="en-GB" dirty="0" smtClean="0"/>
              <a:t>Select </a:t>
            </a:r>
            <a:r>
              <a:rPr lang="en-GB" b="1" dirty="0" smtClean="0"/>
              <a:t>File &gt; Save as</a:t>
            </a:r>
            <a:r>
              <a:rPr lang="en-GB" dirty="0" smtClean="0"/>
              <a:t> in the Notepad menu.</a:t>
            </a:r>
          </a:p>
          <a:p>
            <a:r>
              <a:rPr lang="en-GB" dirty="0" smtClean="0"/>
              <a:t>Name the file "index.html" or any other name ending with html or </a:t>
            </a:r>
            <a:r>
              <a:rPr lang="en-GB" dirty="0" err="1" smtClean="0"/>
              <a:t>htm</a:t>
            </a:r>
            <a:r>
              <a:rPr lang="en-GB" dirty="0" smtClean="0"/>
              <a:t>.</a:t>
            </a:r>
          </a:p>
          <a:p>
            <a:r>
              <a:rPr lang="en-GB" b="1" dirty="0" smtClean="0"/>
              <a:t>Step 4: </a:t>
            </a:r>
            <a:r>
              <a:rPr lang="en-GB" dirty="0" smtClean="0"/>
              <a:t>View HTML Page in Your Browser</a:t>
            </a:r>
          </a:p>
          <a:p>
            <a:r>
              <a:rPr lang="en-GB" dirty="0" smtClean="0"/>
              <a:t>Open the saved HTML file in your </a:t>
            </a:r>
            <a:r>
              <a:rPr lang="en-GB" dirty="0" err="1" smtClean="0"/>
              <a:t>favorite</a:t>
            </a:r>
            <a:r>
              <a:rPr lang="en-GB" dirty="0" smtClean="0"/>
              <a:t> browser. </a:t>
            </a:r>
          </a:p>
          <a:p>
            <a:pPr>
              <a:buNone/>
            </a:pP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Documents</a:t>
            </a:r>
          </a:p>
        </p:txBody>
      </p:sp>
      <p:sp>
        <p:nvSpPr>
          <p:cNvPr id="3" name="Content Placeholder 2"/>
          <p:cNvSpPr>
            <a:spLocks noGrp="1"/>
          </p:cNvSpPr>
          <p:nvPr>
            <p:ph idx="1"/>
          </p:nvPr>
        </p:nvSpPr>
        <p:spPr/>
        <p:txBody>
          <a:bodyPr>
            <a:normAutofit fontScale="92500" lnSpcReduction="20000"/>
          </a:bodyPr>
          <a:lstStyle/>
          <a:p>
            <a:r>
              <a:rPr lang="en-GB" dirty="0" smtClean="0"/>
              <a:t>All HTML documents must start with a type declaration: </a:t>
            </a:r>
            <a:r>
              <a:rPr lang="en-GB" b="1" dirty="0" smtClean="0"/>
              <a:t>&lt;!DOCTYPE html&gt;</a:t>
            </a:r>
            <a:r>
              <a:rPr lang="en-GB" dirty="0" smtClean="0"/>
              <a:t>:-</a:t>
            </a:r>
            <a:r>
              <a:rPr lang="en-US" dirty="0" smtClean="0"/>
              <a:t>This tag defines the document type and HTML version. The &lt;!DOCTYPE&gt; declaration tag is used by the web browser to understand the version of the HTML used in the document. Current version of HTML is 5.</a:t>
            </a:r>
            <a:endParaRPr lang="en-GB" dirty="0" smtClean="0"/>
          </a:p>
          <a:p>
            <a:r>
              <a:rPr lang="en-GB" dirty="0" smtClean="0"/>
              <a:t>The HTML document itself begins with </a:t>
            </a:r>
            <a:r>
              <a:rPr lang="en-GB" b="1" dirty="0" smtClean="0"/>
              <a:t>&lt;html&gt;</a:t>
            </a:r>
            <a:r>
              <a:rPr lang="en-GB" dirty="0" smtClean="0"/>
              <a:t> and ends with </a:t>
            </a:r>
            <a:r>
              <a:rPr lang="en-GB" b="1" dirty="0" smtClean="0"/>
              <a:t>&lt;/html&gt;</a:t>
            </a:r>
            <a:r>
              <a:rPr lang="en-GB" dirty="0" smtClean="0"/>
              <a:t>:-</a:t>
            </a:r>
            <a:r>
              <a:rPr lang="en-US" dirty="0" smtClean="0"/>
              <a:t>This tag encloses the complete HTML document and mainly comprises of document header which is represented by</a:t>
            </a:r>
            <a:r>
              <a:rPr lang="en-US" b="1" dirty="0" smtClean="0"/>
              <a:t>&lt;head&gt;...&lt;/head&gt;</a:t>
            </a:r>
            <a:r>
              <a:rPr lang="en-US" dirty="0" smtClean="0"/>
              <a:t> and document body which is represented by </a:t>
            </a:r>
            <a:r>
              <a:rPr lang="en-US" b="1" dirty="0" smtClean="0"/>
              <a:t>&lt;body&gt;...&lt;/body&gt;</a:t>
            </a:r>
            <a:r>
              <a:rPr lang="en-US" dirty="0" smtClean="0"/>
              <a:t> tags.</a:t>
            </a:r>
          </a:p>
          <a:p>
            <a:r>
              <a:rPr lang="en-US" b="1" dirty="0" smtClean="0"/>
              <a:t>&lt;head&gt;This </a:t>
            </a:r>
            <a:r>
              <a:rPr lang="en-US" dirty="0" smtClean="0"/>
              <a:t>tag represents the document's header which can keep other HTML tags like &lt;title&gt;, &lt;link&gt; etc.</a:t>
            </a:r>
            <a:endParaRPr lang="en-GB" dirty="0" smtClean="0"/>
          </a:p>
          <a:p>
            <a:endParaRPr lang="en-GB" dirty="0" smtClean="0"/>
          </a:p>
          <a:p>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r>
              <a:rPr lang="en-US" b="1" dirty="0" smtClean="0"/>
              <a:t>&lt;title&gt;The</a:t>
            </a:r>
            <a:r>
              <a:rPr lang="en-US" dirty="0" smtClean="0"/>
              <a:t> </a:t>
            </a:r>
            <a:r>
              <a:rPr lang="en-US" b="1" dirty="0" smtClean="0"/>
              <a:t>&lt;title&gt;</a:t>
            </a:r>
            <a:r>
              <a:rPr lang="en-US" dirty="0" smtClean="0"/>
              <a:t> tag is used inside the &lt;head&gt; tag to mention the document title.</a:t>
            </a:r>
          </a:p>
          <a:p>
            <a:r>
              <a:rPr lang="en-US" b="1" dirty="0" smtClean="0"/>
              <a:t>&lt;body&gt;This </a:t>
            </a:r>
            <a:r>
              <a:rPr lang="en-US" dirty="0" smtClean="0"/>
              <a:t>tag represents the document's body which keeps other HTML tags like &lt;h1&gt;, &lt;div&gt;, &lt;p&gt; etc.</a:t>
            </a:r>
            <a:r>
              <a:rPr lang="en-GB" dirty="0" smtClean="0"/>
              <a:t> The visible part of the HTML document is between </a:t>
            </a:r>
            <a:r>
              <a:rPr lang="en-GB" b="1" dirty="0" smtClean="0"/>
              <a:t>&lt;body&gt;</a:t>
            </a:r>
            <a:r>
              <a:rPr lang="en-GB" dirty="0" smtClean="0"/>
              <a:t> and </a:t>
            </a:r>
            <a:r>
              <a:rPr lang="en-GB" b="1" dirty="0" smtClean="0"/>
              <a:t>&lt;/body&gt;</a:t>
            </a:r>
            <a:r>
              <a:rPr lang="en-GB" dirty="0" smtClean="0"/>
              <a:t>.</a:t>
            </a:r>
          </a:p>
          <a:p>
            <a:r>
              <a:rPr lang="en-US" dirty="0" smtClean="0"/>
              <a:t>&lt;h1&gt;This tag represents the heading.</a:t>
            </a:r>
          </a:p>
          <a:p>
            <a:r>
              <a:rPr lang="en-US" dirty="0" smtClean="0"/>
              <a:t>&lt;p&gt;This tag represents a paragraph.</a:t>
            </a: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pic>
        <p:nvPicPr>
          <p:cNvPr id="5" name="Content Placeholder 4" descr="Good Code"/>
          <p:cNvPicPr>
            <a:picLocks noGrp="1"/>
          </p:cNvPicPr>
          <p:nvPr>
            <p:ph idx="1"/>
          </p:nvPr>
        </p:nvPicPr>
        <p:blipFill>
          <a:blip r:embed="rId2" cstate="print"/>
          <a:srcRect/>
          <a:stretch>
            <a:fillRect/>
          </a:stretch>
        </p:blipFill>
        <p:spPr bwMode="auto">
          <a:xfrm>
            <a:off x="152400" y="1905001"/>
            <a:ext cx="8534400" cy="42672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fld id="{5733D55F-27A2-4B66-8A39-D403DDCF0D95}"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HTML </a:t>
            </a:r>
            <a:r>
              <a:rPr lang="en-GB" b="1" dirty="0" smtClean="0"/>
              <a:t>elements</a:t>
            </a:r>
            <a:r>
              <a:rPr lang="en-GB" dirty="0" smtClean="0"/>
              <a:t>.</a:t>
            </a:r>
            <a:endParaRPr lang="en-US" dirty="0"/>
          </a:p>
        </p:txBody>
      </p:sp>
      <p:sp>
        <p:nvSpPr>
          <p:cNvPr id="3" name="Content Placeholder 2"/>
          <p:cNvSpPr>
            <a:spLocks noGrp="1"/>
          </p:cNvSpPr>
          <p:nvPr>
            <p:ph idx="1"/>
          </p:nvPr>
        </p:nvSpPr>
        <p:spPr/>
        <p:txBody>
          <a:bodyPr>
            <a:normAutofit/>
          </a:bodyPr>
          <a:lstStyle/>
          <a:p>
            <a:r>
              <a:rPr lang="en-GB" dirty="0" smtClean="0"/>
              <a:t>HTML </a:t>
            </a:r>
            <a:r>
              <a:rPr lang="en-GB" b="1" dirty="0" smtClean="0"/>
              <a:t>documents</a:t>
            </a:r>
            <a:r>
              <a:rPr lang="en-GB" dirty="0" smtClean="0"/>
              <a:t> are made up by HTML </a:t>
            </a:r>
            <a:r>
              <a:rPr lang="en-GB" b="1" dirty="0" smtClean="0"/>
              <a:t>elements</a:t>
            </a:r>
            <a:r>
              <a:rPr lang="en-GB" dirty="0" smtClean="0"/>
              <a:t>.</a:t>
            </a:r>
          </a:p>
          <a:p>
            <a:r>
              <a:rPr lang="en-GB" dirty="0" smtClean="0"/>
              <a:t>HTML elements are written with a </a:t>
            </a:r>
            <a:r>
              <a:rPr lang="en-GB" b="1" dirty="0" smtClean="0"/>
              <a:t>start</a:t>
            </a:r>
            <a:r>
              <a:rPr lang="en-GB" dirty="0" smtClean="0"/>
              <a:t> tag, with an </a:t>
            </a:r>
            <a:r>
              <a:rPr lang="en-GB" b="1" dirty="0" smtClean="0"/>
              <a:t>end</a:t>
            </a:r>
            <a:r>
              <a:rPr lang="en-GB" dirty="0" smtClean="0"/>
              <a:t> tag, with the </a:t>
            </a:r>
            <a:r>
              <a:rPr lang="en-GB" b="1" dirty="0" smtClean="0"/>
              <a:t>content</a:t>
            </a:r>
            <a:r>
              <a:rPr lang="en-GB" dirty="0" smtClean="0"/>
              <a:t> in between:</a:t>
            </a:r>
          </a:p>
          <a:p>
            <a:r>
              <a:rPr lang="en-GB" dirty="0" smtClean="0"/>
              <a:t>&lt;</a:t>
            </a:r>
            <a:r>
              <a:rPr lang="en-GB" dirty="0" err="1" smtClean="0"/>
              <a:t>tagname</a:t>
            </a:r>
            <a:r>
              <a:rPr lang="en-GB" dirty="0" smtClean="0"/>
              <a:t>&gt;content&lt;/</a:t>
            </a:r>
            <a:r>
              <a:rPr lang="en-GB" dirty="0" err="1" smtClean="0"/>
              <a:t>tagname</a:t>
            </a:r>
            <a:r>
              <a:rPr lang="en-GB" dirty="0" smtClean="0"/>
              <a:t>&gt;</a:t>
            </a:r>
          </a:p>
          <a:p>
            <a:r>
              <a:rPr lang="en-GB" dirty="0" smtClean="0"/>
              <a:t>The HTML </a:t>
            </a:r>
            <a:r>
              <a:rPr lang="en-GB" b="1" dirty="0" smtClean="0"/>
              <a:t>element</a:t>
            </a:r>
            <a:r>
              <a:rPr lang="en-GB" dirty="0" smtClean="0"/>
              <a:t> is everything from the start tag to the end tag:</a:t>
            </a:r>
          </a:p>
          <a:p>
            <a:pPr>
              <a:buNone/>
            </a:pPr>
            <a:endParaRPr lang="en-US" dirty="0"/>
          </a:p>
        </p:txBody>
      </p:sp>
      <p:sp>
        <p:nvSpPr>
          <p:cNvPr id="5" name="Slide Number Placeholder 4"/>
          <p:cNvSpPr>
            <a:spLocks noGrp="1"/>
          </p:cNvSpPr>
          <p:nvPr>
            <p:ph type="sldNum" sz="quarter" idx="12"/>
          </p:nvPr>
        </p:nvSpPr>
        <p:spPr/>
        <p:txBody>
          <a:bodyPr/>
          <a:lstStyle/>
          <a:p>
            <a:fld id="{5733D55F-27A2-4B66-8A39-D403DDCF0D95}" type="slidenum">
              <a:rPr lang="en-US" smtClean="0"/>
              <a:pPr/>
              <a:t>99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2958067</TotalTime>
  <Words>11356</Words>
  <Application>Microsoft Office PowerPoint</Application>
  <PresentationFormat>On-screen Show (4:3)</PresentationFormat>
  <Paragraphs>2310</Paragraphs>
  <Slides>250</Slides>
  <Notes>17</Notes>
  <HiddenSlides>0</HiddenSlides>
  <MMClips>0</MMClips>
  <ScaleCrop>false</ScaleCrop>
  <HeadingPairs>
    <vt:vector size="6" baseType="variant">
      <vt:variant>
        <vt:lpstr>Theme</vt:lpstr>
      </vt:variant>
      <vt:variant>
        <vt:i4>1</vt:i4>
      </vt:variant>
      <vt:variant>
        <vt:lpstr>Embedded OLE Servers</vt:lpstr>
      </vt:variant>
      <vt:variant>
        <vt:i4>0</vt:i4>
      </vt:variant>
      <vt:variant>
        <vt:lpstr>Slide Titles</vt:lpstr>
      </vt:variant>
      <vt:variant>
        <vt:i4>250</vt:i4>
      </vt:variant>
    </vt:vector>
  </HeadingPairs>
  <TitlesOfParts>
    <vt:vector size="251" baseType="lpstr">
      <vt:lpstr>Flow</vt:lpstr>
      <vt:lpstr>Tanzania Public Service College</vt:lpstr>
      <vt:lpstr>TOPIC ONE</vt:lpstr>
      <vt:lpstr>What is Internet? </vt:lpstr>
      <vt:lpstr>What is WWW? </vt:lpstr>
      <vt:lpstr>What is HTTP? </vt:lpstr>
      <vt:lpstr>HTTP (HyperText Transfer Protocol):</vt:lpstr>
      <vt:lpstr>Domain name</vt:lpstr>
      <vt:lpstr>Domain Extension Types </vt:lpstr>
      <vt:lpstr>Cont.</vt:lpstr>
      <vt:lpstr>What is URL? /web address? </vt:lpstr>
      <vt:lpstr>Cont.</vt:lpstr>
      <vt:lpstr>What is Website? </vt:lpstr>
      <vt:lpstr>What is Web Server? </vt:lpstr>
      <vt:lpstr>What is Web Browser? </vt:lpstr>
      <vt:lpstr>Cont. </vt:lpstr>
      <vt:lpstr>Cont.</vt:lpstr>
      <vt:lpstr>Cont.</vt:lpstr>
      <vt:lpstr>Cont.</vt:lpstr>
      <vt:lpstr>Cont.</vt:lpstr>
      <vt:lpstr>What is ISP? </vt:lpstr>
      <vt:lpstr>What is HTML? </vt:lpstr>
      <vt:lpstr>What is Hyperlink? </vt:lpstr>
      <vt:lpstr>Searching Engine</vt:lpstr>
      <vt:lpstr>Advantages of internet</vt:lpstr>
      <vt:lpstr>cont,.</vt:lpstr>
      <vt:lpstr>Cont.</vt:lpstr>
      <vt:lpstr>Cont.</vt:lpstr>
      <vt:lpstr>Cont.</vt:lpstr>
      <vt:lpstr>Disadvantages </vt:lpstr>
      <vt:lpstr>Cont.</vt:lpstr>
      <vt:lpstr>Cont.</vt:lpstr>
      <vt:lpstr>Cont.</vt:lpstr>
      <vt:lpstr>Intranet </vt:lpstr>
      <vt:lpstr>Cont.</vt:lpstr>
      <vt:lpstr>Benefits of Intranet</vt:lpstr>
      <vt:lpstr>Cont.</vt:lpstr>
      <vt:lpstr>Cont.</vt:lpstr>
      <vt:lpstr>Cont.</vt:lpstr>
      <vt:lpstr>Internet vs. Intranet </vt:lpstr>
      <vt:lpstr>Extranet </vt:lpstr>
      <vt:lpstr>Cont.</vt:lpstr>
      <vt:lpstr>Extranet vs. Intranet </vt:lpstr>
      <vt:lpstr>Connect to the Internet </vt:lpstr>
      <vt:lpstr>Introduction to E-mail</vt:lpstr>
      <vt:lpstr>What Makes Up An Email</vt:lpstr>
      <vt:lpstr>What Makes Up An Email</vt:lpstr>
      <vt:lpstr>The Mail Folders</vt:lpstr>
      <vt:lpstr>EMAIL ADDRESS</vt:lpstr>
      <vt:lpstr>email service providers</vt:lpstr>
      <vt:lpstr>  The following table shows the popular email service providers:   </vt:lpstr>
      <vt:lpstr>E-Mail - Electronic Mail</vt:lpstr>
      <vt:lpstr>Cont.</vt:lpstr>
      <vt:lpstr>How to Sign Up for a Gmail Email Account</vt:lpstr>
      <vt:lpstr>Cont.</vt:lpstr>
      <vt:lpstr>Cont.</vt:lpstr>
      <vt:lpstr>Cont.</vt:lpstr>
      <vt:lpstr>The parts of an email</vt:lpstr>
      <vt:lpstr>Signing In</vt:lpstr>
      <vt:lpstr>Sending an Email</vt:lpstr>
      <vt:lpstr>Confirmation message:</vt:lpstr>
      <vt:lpstr>Checking for New Email Messages</vt:lpstr>
      <vt:lpstr>The Inbox</vt:lpstr>
      <vt:lpstr>Your Messages</vt:lpstr>
      <vt:lpstr>Replying to a Message</vt:lpstr>
      <vt:lpstr>Forwarding a Message</vt:lpstr>
      <vt:lpstr>Three Ways to Delete Messages</vt:lpstr>
      <vt:lpstr>The Trash Folder</vt:lpstr>
      <vt:lpstr>Email Security</vt:lpstr>
      <vt:lpstr>Conclusion </vt:lpstr>
      <vt:lpstr>Email protocols</vt:lpstr>
      <vt:lpstr>The Messaging process</vt:lpstr>
      <vt:lpstr>Conclusion </vt:lpstr>
      <vt:lpstr>Cont.</vt:lpstr>
      <vt:lpstr>DRAFT EMAILS &amp; SAVING FOR LATER</vt:lpstr>
      <vt:lpstr>The Advantages of E-mail </vt:lpstr>
      <vt:lpstr>The Disadvantages of E-mail</vt:lpstr>
      <vt:lpstr>Topic 2</vt:lpstr>
      <vt:lpstr>static website</vt:lpstr>
      <vt:lpstr>Cont..</vt:lpstr>
      <vt:lpstr>HTML</vt:lpstr>
      <vt:lpstr>What Is XHTML? </vt:lpstr>
      <vt:lpstr>Cont.</vt:lpstr>
      <vt:lpstr>Cont. </vt:lpstr>
      <vt:lpstr>Cont. </vt:lpstr>
      <vt:lpstr>Cont.</vt:lpstr>
      <vt:lpstr>Cont. </vt:lpstr>
      <vt:lpstr>XHTML Elements Must Be Properly Nested </vt:lpstr>
      <vt:lpstr>XHTML Elements Must Always Be Closed </vt:lpstr>
      <vt:lpstr>Empty Elements Must Also Be Closed</vt:lpstr>
      <vt:lpstr>XHTML Elements Must Be In Lower Case </vt:lpstr>
      <vt:lpstr>XHTML Attribute Names Must Be In Lower Case </vt:lpstr>
      <vt:lpstr>How to Convert from HTML to XHTML </vt:lpstr>
      <vt:lpstr>HTML Editors </vt:lpstr>
      <vt:lpstr>Cont. </vt:lpstr>
      <vt:lpstr>Cont.</vt:lpstr>
      <vt:lpstr>HTML Documents</vt:lpstr>
      <vt:lpstr>Cont.</vt:lpstr>
      <vt:lpstr>Cont.</vt:lpstr>
      <vt:lpstr>HTML elements.</vt:lpstr>
      <vt:lpstr>Heading Tags </vt:lpstr>
      <vt:lpstr>Paragraph Tag </vt:lpstr>
      <vt:lpstr>Line Break Tag </vt:lpstr>
      <vt:lpstr>Cont.</vt:lpstr>
      <vt:lpstr>Centering Content </vt:lpstr>
      <vt:lpstr>Horizontal Lines </vt:lpstr>
      <vt:lpstr>HTML Attributes </vt:lpstr>
      <vt:lpstr>example</vt:lpstr>
      <vt:lpstr>HTML Formatting </vt:lpstr>
      <vt:lpstr>Example </vt:lpstr>
      <vt:lpstr>Italic Text </vt:lpstr>
      <vt:lpstr>Underlined Text</vt:lpstr>
      <vt:lpstr>Strike Text </vt:lpstr>
      <vt:lpstr>Superscript Text </vt:lpstr>
      <vt:lpstr>Subscript Text </vt:lpstr>
      <vt:lpstr>Marked Text </vt:lpstr>
      <vt:lpstr>The HTML Style Attribute </vt:lpstr>
      <vt:lpstr>Slide 117</vt:lpstr>
      <vt:lpstr>HTML Text Color </vt:lpstr>
      <vt:lpstr>HTML Images</vt:lpstr>
      <vt:lpstr>Example </vt:lpstr>
      <vt:lpstr>Set Image Width/Height </vt:lpstr>
      <vt:lpstr>Set Image Border </vt:lpstr>
      <vt:lpstr>Set Image Alignment </vt:lpstr>
      <vt:lpstr>HTML Tables </vt:lpstr>
      <vt:lpstr>Example </vt:lpstr>
      <vt:lpstr>Cont.</vt:lpstr>
      <vt:lpstr>example</vt:lpstr>
      <vt:lpstr>Cellpadding and Cellspacing Attributes </vt:lpstr>
      <vt:lpstr>Colspan and Rowspan Attributes </vt:lpstr>
      <vt:lpstr>Cont. </vt:lpstr>
      <vt:lpstr>Example </vt:lpstr>
      <vt:lpstr>Tables Backgrounds </vt:lpstr>
      <vt:lpstr>Example </vt:lpstr>
      <vt:lpstr>Table Height and Width </vt:lpstr>
      <vt:lpstr>HTML Lists </vt:lpstr>
      <vt:lpstr>Example </vt:lpstr>
      <vt:lpstr>The type Attribute </vt:lpstr>
      <vt:lpstr>Example </vt:lpstr>
      <vt:lpstr>example</vt:lpstr>
      <vt:lpstr>Example </vt:lpstr>
      <vt:lpstr>HTML Ordered Lists </vt:lpstr>
      <vt:lpstr>Example </vt:lpstr>
      <vt:lpstr>The type Attribute </vt:lpstr>
      <vt:lpstr>Example </vt:lpstr>
      <vt:lpstr>Example </vt:lpstr>
      <vt:lpstr>Example </vt:lpstr>
      <vt:lpstr>Example </vt:lpstr>
      <vt:lpstr>Example</vt:lpstr>
      <vt:lpstr>HTML Definition Lists </vt:lpstr>
      <vt:lpstr>Example </vt:lpstr>
      <vt:lpstr>HTML Text Links </vt:lpstr>
      <vt:lpstr>Example </vt:lpstr>
      <vt:lpstr>HTML Image Links </vt:lpstr>
      <vt:lpstr>example</vt:lpstr>
      <vt:lpstr>HTML Backgrounds </vt:lpstr>
      <vt:lpstr>Html Background with Colors </vt:lpstr>
      <vt:lpstr>example</vt:lpstr>
      <vt:lpstr>Html Background with Images </vt:lpstr>
      <vt:lpstr>Example </vt:lpstr>
      <vt:lpstr>HTML Fonts </vt:lpstr>
      <vt:lpstr>Set Font Size </vt:lpstr>
      <vt:lpstr>Setting Font Face </vt:lpstr>
      <vt:lpstr>Setting Font Color </vt:lpstr>
      <vt:lpstr>HTML Frames </vt:lpstr>
      <vt:lpstr>Creating Frames </vt:lpstr>
      <vt:lpstr>Example </vt:lpstr>
      <vt:lpstr>Example </vt:lpstr>
      <vt:lpstr>The &lt;frameset&gt; Tag Attributes </vt:lpstr>
      <vt:lpstr>Cont.</vt:lpstr>
      <vt:lpstr>cont</vt:lpstr>
      <vt:lpstr>The &lt;frame&gt; Tag Attributes </vt:lpstr>
      <vt:lpstr>Cont.</vt:lpstr>
      <vt:lpstr>example</vt:lpstr>
      <vt:lpstr>cont</vt:lpstr>
      <vt:lpstr>Following is the content of menu.htm file </vt:lpstr>
      <vt:lpstr>cont</vt:lpstr>
      <vt:lpstr>HTML Forms </vt:lpstr>
      <vt:lpstr>Cont.</vt:lpstr>
      <vt:lpstr>Cont.</vt:lpstr>
      <vt:lpstr>When to Use GET? </vt:lpstr>
      <vt:lpstr>When to Use POST? </vt:lpstr>
      <vt:lpstr>HTML Form Controls </vt:lpstr>
      <vt:lpstr>Text Input Controls </vt:lpstr>
      <vt:lpstr>Single-line text input controls </vt:lpstr>
      <vt:lpstr>Cont.</vt:lpstr>
      <vt:lpstr>Cont.</vt:lpstr>
      <vt:lpstr>Password input controls </vt:lpstr>
      <vt:lpstr>Cont.</vt:lpstr>
      <vt:lpstr>Cont.</vt:lpstr>
      <vt:lpstr>Multiple-Line Text Input Controls </vt:lpstr>
      <vt:lpstr>Cont.</vt:lpstr>
      <vt:lpstr>Radio Button Control </vt:lpstr>
      <vt:lpstr>example</vt:lpstr>
      <vt:lpstr>Select Box Control </vt:lpstr>
      <vt:lpstr>example</vt:lpstr>
      <vt:lpstr>List Box </vt:lpstr>
      <vt:lpstr>Checkbox Control </vt:lpstr>
      <vt:lpstr>example</vt:lpstr>
      <vt:lpstr>File Upload Box </vt:lpstr>
      <vt:lpstr>example</vt:lpstr>
      <vt:lpstr>Button Controls </vt:lpstr>
      <vt:lpstr>Cont.</vt:lpstr>
      <vt:lpstr>example</vt:lpstr>
      <vt:lpstr>Slide 204</vt:lpstr>
      <vt:lpstr>HTML Marquees </vt:lpstr>
      <vt:lpstr>Examples - 1 </vt:lpstr>
      <vt:lpstr>Examples - 2 </vt:lpstr>
      <vt:lpstr>Examples - 4 </vt:lpstr>
      <vt:lpstr>Examples - 5</vt:lpstr>
      <vt:lpstr>Examples - 6</vt:lpstr>
      <vt:lpstr>Examples - 7</vt:lpstr>
      <vt:lpstr>Cascading Style Sheets(CSS)</vt:lpstr>
      <vt:lpstr>Advantages of CSS </vt:lpstr>
      <vt:lpstr>Cont.</vt:lpstr>
      <vt:lpstr>A CSS style rules</vt:lpstr>
      <vt:lpstr>CSS Style Rule Syntax</vt:lpstr>
      <vt:lpstr>CONT</vt:lpstr>
      <vt:lpstr>External Style Sheet</vt:lpstr>
      <vt:lpstr>Slide 219</vt:lpstr>
      <vt:lpstr>example</vt:lpstr>
      <vt:lpstr>CONT</vt:lpstr>
      <vt:lpstr>Internal Style Sheet</vt:lpstr>
      <vt:lpstr>Inline Styles </vt:lpstr>
      <vt:lpstr>Slide 224</vt:lpstr>
      <vt:lpstr>CSS Rules Overriding </vt:lpstr>
      <vt:lpstr>CSS - Measurement Units </vt:lpstr>
      <vt:lpstr>CSS - Colors </vt:lpstr>
      <vt:lpstr>CSS Colors - Hex Codes </vt:lpstr>
      <vt:lpstr>CSS - Background </vt:lpstr>
      <vt:lpstr>Set the Background Color </vt:lpstr>
      <vt:lpstr>Set the Background Image </vt:lpstr>
      <vt:lpstr>CSS - Fonts </vt:lpstr>
      <vt:lpstr>example</vt:lpstr>
      <vt:lpstr>Set the Font Size </vt:lpstr>
      <vt:lpstr>Set the Space between Characters </vt:lpstr>
      <vt:lpstr>Set the Space between Words</vt:lpstr>
      <vt:lpstr>CSS Forms </vt:lpstr>
      <vt:lpstr>example</vt:lpstr>
      <vt:lpstr>Bordered Inputs </vt:lpstr>
      <vt:lpstr>example</vt:lpstr>
      <vt:lpstr>Colored Inputs </vt:lpstr>
      <vt:lpstr>example</vt:lpstr>
      <vt:lpstr>Input with icon/image </vt:lpstr>
      <vt:lpstr>example</vt:lpstr>
      <vt:lpstr>CSS border</vt:lpstr>
      <vt:lpstr>Cont.</vt:lpstr>
      <vt:lpstr>CSS font size</vt:lpstr>
      <vt:lpstr>CSS Tables </vt:lpstr>
      <vt:lpstr>Cont.</vt:lpstr>
      <vt:lpstr>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Tanzania Public Service College</dc:title>
  <dc:creator>ENG.SONDE</dc:creator>
  <cp:lastModifiedBy>BROTHER HAMY</cp:lastModifiedBy>
  <cp:revision>606</cp:revision>
  <dcterms:created xsi:type="dcterms:W3CDTF">2016-02-01T20:45:20Z</dcterms:created>
  <dcterms:modified xsi:type="dcterms:W3CDTF">2018-04-08T19:46:06Z</dcterms:modified>
</cp:coreProperties>
</file>