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8" autoAdjust="0"/>
  </p:normalViewPr>
  <p:slideViewPr>
    <p:cSldViewPr snapToGrid="0">
      <p:cViewPr>
        <p:scale>
          <a:sx n="80" d="100"/>
          <a:sy n="80" d="100"/>
        </p:scale>
        <p:origin x="75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4735-4792-4A48-B517-52DCD899630C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8ED03-209E-4565-B018-578118B6A45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66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64FB-AA93-47A5-81CA-5EA39B76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2D186-36E0-4F1A-88E8-0968FC69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CC3B-CF80-4591-9882-227BB807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4355-DED1-478B-9D13-5DFEC585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CE85-F8F6-418C-8F79-BF823EF7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156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807A-F163-4FE4-9603-9BD154A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7DC88-7430-42A9-89FC-C71492C8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C5A7-93D2-487C-A1C6-DB5021D7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3DB-1DE1-4CEE-B3B5-33295085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0C2E-1314-4AD9-AD29-EEC318E3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858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310E8-54C6-41F1-A7DB-7B794C00F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54DB8-5213-4C05-ADF8-33B3D3B4E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7429-ED20-4B13-8F0A-EF1A4F15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3B60-FF4A-47AD-8DED-5124CA0B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F715-B249-4C6A-A0B5-216D5D51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05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C4B1-FAD2-4BD5-A405-DCBA36EF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8F0C-6070-41A6-AE70-F7D9B904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6BCA1-FA2D-4F89-9CDB-26CE0BE1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F3EA-240B-4B9C-810A-2A1F3533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807A-F382-4C1A-8235-A07A0149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70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B16F-55F5-4BFC-A8E9-0D16D6EE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E139A-95D7-4A69-B659-63F3DF55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F014-5055-4092-AAE3-1833A56E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2DFD-7B66-4E4C-AD74-731B2B70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0EB6-CC12-4F75-9CE7-3C9A58D2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42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9FA4-BC31-4789-A690-11658FAC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5B04-B3BE-4C89-AFF1-20D73880A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F6293-B206-4DD6-ACCC-E186FB63A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05B8-30B1-4A6B-9670-E21833C74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8BB2D-3EF6-4ADD-85F9-8BFFFDF0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FA63B-1BE1-4D3F-84D7-A71E3CC4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95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117C-17F6-490D-A546-49259362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1A689-94D0-4F35-B49E-CF892111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5845D-402B-41C2-90B1-BC4B1903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82A07-96FC-4150-82FF-6D594B7C4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DB972-7D91-4B3B-A91D-341688BF0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E7D2E-067D-4209-8F1F-D9F8CFC6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CD4DB-C88B-4AF6-8669-674027CE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0993-3C5D-4382-9A89-02AC5F37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143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0F27-E4D8-4CC0-8781-C9DBC987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12D2D-43DC-450A-9C8D-5D040458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96DFB-C282-4E94-A580-D74C9208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C3DAB-A7B5-4203-A482-DAB9BA2E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81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EF7A7-275E-4FA3-ACF4-4603BF25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7FBFD-941C-4905-9063-B650487D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E36FF-112C-4F2E-B43A-5C4D3579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4067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435-1EF7-416D-81D1-BDEA9D39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847F6-B3DC-4743-BF15-D7E0E75B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E3EA2-B0DB-4F77-8E5E-6A98F695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B902B-9C7C-4297-A3E6-8C0E13F4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25F5F-51CE-49BD-9157-15F6D050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CBF5B-407C-4CD0-B873-BCFBC093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43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6F8A-CC66-4ECA-BE61-38D55510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E3167-CB45-4C0A-95E9-3B5802F2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81ED-72B1-4DD3-A5BE-BF89737AC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C905-DBB0-49ED-8971-FBD18005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5E15B-26E2-4545-953A-F3704D0A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FC69A-8CF4-484A-B0E6-626C3285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626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40CA6-FD52-40D8-98D5-150B4934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4A146-E2C8-440F-8BE5-1947E6DDD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7361-00B9-4042-ACB2-8C52F47A0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C7A1-9B12-40D9-891D-3010BC82B2B6}" type="datetimeFigureOut">
              <a:rPr lang="en-PK" smtClean="0"/>
              <a:t>08/07/2024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0722C-85EE-40D7-9330-4A215590A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AAA0-5E7A-4CDF-B664-AA9BA437A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A68F-2A37-4ADE-AE8F-3D5E26D6A7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83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5DED-74DD-46CD-A9BE-6994CB65D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AF754-0C96-4F1D-A511-454AAE7AC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87790-C778-4F28-84CC-244B9E512C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A8252-FEF4-4BE5-B4CF-4D8F57463470}"/>
              </a:ext>
            </a:extLst>
          </p:cNvPr>
          <p:cNvSpPr/>
          <p:nvPr/>
        </p:nvSpPr>
        <p:spPr>
          <a:xfrm>
            <a:off x="381000" y="401216"/>
            <a:ext cx="11430000" cy="60555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F350C-4851-4E0C-8CEC-34BC65198F3A}"/>
              </a:ext>
            </a:extLst>
          </p:cNvPr>
          <p:cNvSpPr txBox="1"/>
          <p:nvPr/>
        </p:nvSpPr>
        <p:spPr>
          <a:xfrm>
            <a:off x="3120702" y="2593936"/>
            <a:ext cx="628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P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BC089-B69C-486F-884E-F32A5D385B49}"/>
              </a:ext>
            </a:extLst>
          </p:cNvPr>
          <p:cNvSpPr txBox="1"/>
          <p:nvPr/>
        </p:nvSpPr>
        <p:spPr>
          <a:xfrm>
            <a:off x="3392844" y="3509963"/>
            <a:ext cx="540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Utilized: Iris Flower Dataset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E327F-438A-4C5D-BBF2-2D56BC74DC4C}"/>
              </a:ext>
            </a:extLst>
          </p:cNvPr>
          <p:cNvSpPr txBox="1"/>
          <p:nvPr/>
        </p:nvSpPr>
        <p:spPr>
          <a:xfrm>
            <a:off x="9526555" y="5581751"/>
            <a:ext cx="266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Malik Saad Ahmed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1881804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27B9D-31D1-49B1-A0B0-5979350AAF0C}"/>
              </a:ext>
            </a:extLst>
          </p:cNvPr>
          <p:cNvSpPr txBox="1"/>
          <p:nvPr/>
        </p:nvSpPr>
        <p:spPr>
          <a:xfrm>
            <a:off x="419100" y="3943350"/>
            <a:ext cx="11515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Rate of learning was set at 0.005 and no of iterations was 1000. The final cost estimated was 0.31 after 1000</a:t>
            </a:r>
            <a:r>
              <a:rPr lang="en-US" sz="2400" baseline="30000" dirty="0">
                <a:latin typeface="Gill Sans MT" panose="020B0502020104020203" pitchFamily="34" charset="0"/>
                <a:ea typeface="Segoe UI Black" panose="020B0A02040204020203" pitchFamily="34" charset="0"/>
              </a:rPr>
              <a:t>th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 iteration.</a:t>
            </a:r>
            <a:endParaRPr lang="en-US" sz="40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          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The accuracy of the predicted values after inserting the X test set ranged from 89% to 92%.</a:t>
            </a:r>
          </a:p>
          <a:p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 Almost all the test data was categorized as 1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i.e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 it was categorized as </a:t>
            </a:r>
            <a:r>
              <a:rPr lang="en-US" sz="2400" dirty="0">
                <a:latin typeface="Gill Sans MT" panose="020B0502020104020203" pitchFamily="34" charset="0"/>
              </a:rPr>
              <a:t>Iris-versicolor</a:t>
            </a:r>
          </a:p>
          <a:p>
            <a:endParaRPr lang="en-PK" sz="32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08E184-7074-484A-B5FA-516AAA546D9A}"/>
              </a:ext>
            </a:extLst>
          </p:cNvPr>
          <p:cNvSpPr/>
          <p:nvPr/>
        </p:nvSpPr>
        <p:spPr>
          <a:xfrm>
            <a:off x="3331369" y="342900"/>
            <a:ext cx="5243512" cy="34671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06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9525A8-F918-47DE-BD4A-A8965C8FE4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7776D-4C41-44C1-B612-E33F3D26BBB5}"/>
              </a:ext>
            </a:extLst>
          </p:cNvPr>
          <p:cNvSpPr/>
          <p:nvPr/>
        </p:nvSpPr>
        <p:spPr>
          <a:xfrm>
            <a:off x="447675" y="466725"/>
            <a:ext cx="11144250" cy="5857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98CEB-D75C-4365-8E9D-8B6465F4DA2A}"/>
              </a:ext>
            </a:extLst>
          </p:cNvPr>
          <p:cNvSpPr/>
          <p:nvPr/>
        </p:nvSpPr>
        <p:spPr>
          <a:xfrm>
            <a:off x="1200150" y="1214729"/>
            <a:ext cx="9667875" cy="45037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54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E43DA8-D885-4843-A068-C101B5DA2F6A}"/>
              </a:ext>
            </a:extLst>
          </p:cNvPr>
          <p:cNvSpPr txBox="1"/>
          <p:nvPr/>
        </p:nvSpPr>
        <p:spPr>
          <a:xfrm>
            <a:off x="492967" y="419877"/>
            <a:ext cx="11206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Logistic 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Regression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 A classification technique in Supervised Learning that performs binary        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classification tasks by predicting probability of the outcomes and limits 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the output to two states 1 or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7B06B0-796B-4CA6-AE60-A111E4383AFF}"/>
              </a:ext>
            </a:extLst>
          </p:cNvPr>
          <p:cNvSpPr/>
          <p:nvPr/>
        </p:nvSpPr>
        <p:spPr>
          <a:xfrm>
            <a:off x="2164702" y="2358869"/>
            <a:ext cx="7511143" cy="407925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1141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BCC0DA-9D8A-4669-93DB-6109DD858D55}"/>
              </a:ext>
            </a:extLst>
          </p:cNvPr>
          <p:cNvSpPr txBox="1"/>
          <p:nvPr/>
        </p:nvSpPr>
        <p:spPr>
          <a:xfrm>
            <a:off x="513184" y="354563"/>
            <a:ext cx="1125271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Sigmoid Function:</a:t>
            </a:r>
          </a:p>
          <a:p>
            <a:r>
              <a:rPr lang="en-US" sz="32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The logistic regression classifies the input into two states using the logit function/sigmoid function as follows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                           Probability=1/1+</a:t>
            </a:r>
            <a:r>
              <a:rPr lang="en-US" sz="3200" dirty="0">
                <a:latin typeface="Gill Sans MT" panose="020B0502020104020203" pitchFamily="34" charset="0"/>
              </a:rPr>
              <a:t>e</a:t>
            </a:r>
            <a:r>
              <a:rPr lang="en-US" sz="3200" baseline="30000" dirty="0">
                <a:latin typeface="Gill Sans MT" panose="020B0502020104020203" pitchFamily="34" charset="0"/>
              </a:rPr>
              <a:t>-y</a:t>
            </a:r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</a:rPr>
              <a:t>       Logistic Regression algorithm helps us to classify these observations into two or more discrete classes.</a:t>
            </a:r>
          </a:p>
          <a:p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Decision Boundary:</a:t>
            </a:r>
            <a:endParaRPr lang="en-PK" sz="2800" dirty="0">
              <a:latin typeface="Gill Sans MT" panose="020B05020201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The outcome of this formula is always between 0 and 1.Probability more than 0.5 means the outcome will occur.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endParaRPr lang="en-US" sz="3600" dirty="0">
              <a:latin typeface="Gill Sans MT" panose="020B0502020104020203" pitchFamily="34" charset="0"/>
            </a:endParaRPr>
          </a:p>
          <a:p>
            <a:pPr fontAlgn="base"/>
            <a:r>
              <a:rPr lang="en-US" sz="2400" dirty="0">
                <a:latin typeface="Gill Sans MT" panose="020B0502020104020203" pitchFamily="34" charset="0"/>
              </a:rPr>
              <a:t>                                               p ≥ 0.5 =&gt; class = 1</a:t>
            </a:r>
          </a:p>
          <a:p>
            <a:pPr fontAlgn="base"/>
            <a:r>
              <a:rPr lang="en-US" sz="2400" dirty="0">
                <a:latin typeface="Gill Sans MT" panose="020B0502020104020203" pitchFamily="34" charset="0"/>
              </a:rPr>
              <a:t>                                               p &lt; 0.5 =&gt; class = 0</a:t>
            </a:r>
          </a:p>
          <a:p>
            <a:endParaRPr lang="en-US" sz="2800" dirty="0">
              <a:latin typeface="Gill Sans MT" panose="020B05020201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</a:t>
            </a:r>
            <a:endParaRPr lang="en-PK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34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709395-5FF0-4025-A775-15A4482F75C7}"/>
              </a:ext>
            </a:extLst>
          </p:cNvPr>
          <p:cNvSpPr/>
          <p:nvPr/>
        </p:nvSpPr>
        <p:spPr>
          <a:xfrm>
            <a:off x="2352584" y="541538"/>
            <a:ext cx="7448364" cy="5530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7941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05E18-9BAC-4406-8012-58D1E911080C}"/>
              </a:ext>
            </a:extLst>
          </p:cNvPr>
          <p:cNvSpPr txBox="1"/>
          <p:nvPr/>
        </p:nvSpPr>
        <p:spPr>
          <a:xfrm>
            <a:off x="408373" y="221942"/>
            <a:ext cx="1144331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About the Dataset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Iris.csv is imported from Kaggle.com. It </a:t>
            </a:r>
            <a:r>
              <a:rPr lang="en-US" sz="28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cantains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150 observed samples of Iris flowers. There are measured samples of length, width of sepals and petals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of 3 types of Iris flowers.  </a:t>
            </a:r>
          </a:p>
          <a:p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Libraries Used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</a:t>
            </a:r>
            <a:r>
              <a:rPr lang="en-US" sz="28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Numpy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:    Python Library for Mathematical Operations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Pandas:      Library for working with data analysis and manipulation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Matplotlib: Basic Data Visualization Library for making graphs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Seaborn:    Advanced Data Visualization Library built on top of Matplotlib</a:t>
            </a: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Structures</a:t>
            </a:r>
          </a:p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Pandas </a:t>
            </a:r>
            <a:r>
              <a:rPr lang="en-US" sz="28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DataFrame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:  A 2D matrix to store table data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Arrays and Lists:  1D arrays and lists for storing individual column data</a:t>
            </a: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</a:t>
            </a:r>
            <a:endParaRPr lang="en-PK" sz="24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31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EFE92B-722D-45C5-AA19-5BAC3ACF7BE3}"/>
              </a:ext>
            </a:extLst>
          </p:cNvPr>
          <p:cNvSpPr/>
          <p:nvPr/>
        </p:nvSpPr>
        <p:spPr>
          <a:xfrm>
            <a:off x="727788" y="466531"/>
            <a:ext cx="10736424" cy="592493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08233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341B5-C32A-4830-9798-4EA5AF3652F4}"/>
              </a:ext>
            </a:extLst>
          </p:cNvPr>
          <p:cNvSpPr txBox="1"/>
          <p:nvPr/>
        </p:nvSpPr>
        <p:spPr>
          <a:xfrm>
            <a:off x="417250" y="284085"/>
            <a:ext cx="1147882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Shape of Dataset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   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The dataset contains 6 columns and 150 rows. The columns were Id,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SepalLengthCm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SepalWidthCm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PetalLengthCm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PetalWidthCm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, Species. Category column is later added for classification</a:t>
            </a: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Preprocessing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1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) 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There were no empty cells in any columns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2)  No duplicates values were found</a:t>
            </a: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3)  The Id column was dropped as it not useful for logistic Regression 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  4</a:t>
            </a:r>
            <a:r>
              <a:rPr lang="en-US" sz="2800" dirty="0">
                <a:latin typeface="Gill Sans MT" panose="020B0502020104020203" pitchFamily="34" charset="0"/>
              </a:rPr>
              <a:t>)  We give 70% data to the train sets and 30% to the test sets.</a:t>
            </a:r>
          </a:p>
          <a:p>
            <a:r>
              <a:rPr lang="en-US" sz="2800" dirty="0">
                <a:latin typeface="Gill Sans MT" panose="020B0502020104020203" pitchFamily="34" charset="0"/>
              </a:rPr>
              <a:t>  5)  The model is being trained to differentiate whether a flower is versicolor    </a:t>
            </a:r>
          </a:p>
          <a:p>
            <a:r>
              <a:rPr lang="en-US" sz="2800" dirty="0">
                <a:latin typeface="Gill Sans MT" panose="020B0502020104020203" pitchFamily="34" charset="0"/>
              </a:rPr>
              <a:t>      or not.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 </a:t>
            </a:r>
            <a:endParaRPr lang="en-PK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9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B0BC3C-E485-4740-AE0F-2CC8CBCB2E35}"/>
              </a:ext>
            </a:extLst>
          </p:cNvPr>
          <p:cNvSpPr txBox="1"/>
          <p:nvPr/>
        </p:nvSpPr>
        <p:spPr>
          <a:xfrm>
            <a:off x="452761" y="319596"/>
            <a:ext cx="1138117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Calculations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The cost or loss function is computed using the formulae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                                   </a:t>
            </a:r>
            <a:r>
              <a:rPr lang="es-ES" sz="2400" dirty="0" err="1">
                <a:latin typeface="Gill Sans MT" panose="020B0502020104020203" pitchFamily="34" charset="0"/>
              </a:rPr>
              <a:t>Cost</a:t>
            </a:r>
            <a:r>
              <a:rPr lang="es-ES" sz="2400" dirty="0">
                <a:latin typeface="Gill Sans MT" panose="020B0502020104020203" pitchFamily="34" charset="0"/>
              </a:rPr>
              <a:t> = -1/m ∑ [y</a:t>
            </a:r>
            <a:r>
              <a:rPr lang="es-ES" sz="2400" i="1" dirty="0">
                <a:latin typeface="Gill Sans MT" panose="020B0502020104020203" pitchFamily="34" charset="0"/>
              </a:rPr>
              <a:t>*log(h) + (1-y)*</a:t>
            </a:r>
            <a:r>
              <a:rPr lang="es-ES" sz="2400" dirty="0">
                <a:latin typeface="Gill Sans MT" panose="020B0502020104020203" pitchFamily="34" charset="0"/>
              </a:rPr>
              <a:t>log(1-h)]</a:t>
            </a:r>
          </a:p>
          <a:p>
            <a:r>
              <a:rPr lang="es-ES" sz="2400" dirty="0">
                <a:latin typeface="Gill Sans MT" panose="020B0502020104020203" pitchFamily="34" charset="0"/>
              </a:rPr>
              <a:t>        </a:t>
            </a:r>
            <a:r>
              <a:rPr lang="es-ES" sz="2400" dirty="0" err="1">
                <a:latin typeface="Gill Sans MT" panose="020B0502020104020203" pitchFamily="34" charset="0"/>
              </a:rPr>
              <a:t>where</a:t>
            </a:r>
            <a:endParaRPr lang="es-ES" sz="2400" dirty="0">
              <a:latin typeface="Gill Sans MT" panose="020B0502020104020203" pitchFamily="34" charset="0"/>
            </a:endParaRPr>
          </a:p>
          <a:p>
            <a:r>
              <a:rPr lang="es-ES" sz="2400" dirty="0">
                <a:latin typeface="Gill Sans MT" panose="020B0502020104020203" pitchFamily="34" charset="0"/>
              </a:rPr>
              <a:t>        m = </a:t>
            </a:r>
            <a:r>
              <a:rPr lang="es-ES" sz="2400" dirty="0" err="1">
                <a:latin typeface="Gill Sans MT" panose="020B0502020104020203" pitchFamily="34" charset="0"/>
              </a:rPr>
              <a:t>length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target data</a:t>
            </a:r>
          </a:p>
          <a:p>
            <a:r>
              <a:rPr lang="es-ES" sz="2400" dirty="0">
                <a:latin typeface="Gill Sans MT" panose="020B0502020104020203" pitchFamily="34" charset="0"/>
              </a:rPr>
              <a:t>        y= target data</a:t>
            </a:r>
          </a:p>
          <a:p>
            <a:r>
              <a:rPr lang="es-ES" sz="2400" dirty="0">
                <a:latin typeface="Gill Sans MT" panose="020B0502020104020203" pitchFamily="34" charset="0"/>
              </a:rPr>
              <a:t>        h= </a:t>
            </a:r>
            <a:r>
              <a:rPr lang="es-ES" sz="2400" dirty="0" err="1">
                <a:latin typeface="Gill Sans MT" panose="020B0502020104020203" pitchFamily="34" charset="0"/>
              </a:rPr>
              <a:t>sigmoid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dot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product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features</a:t>
            </a:r>
            <a:r>
              <a:rPr lang="es-ES" sz="2400" dirty="0">
                <a:latin typeface="Gill Sans MT" panose="020B0502020104020203" pitchFamily="34" charset="0"/>
              </a:rPr>
              <a:t> and </a:t>
            </a:r>
            <a:r>
              <a:rPr lang="es-ES" sz="2400" dirty="0" err="1">
                <a:latin typeface="Gill Sans MT" panose="020B0502020104020203" pitchFamily="34" charset="0"/>
              </a:rPr>
              <a:t>an</a:t>
            </a:r>
            <a:r>
              <a:rPr lang="es-ES" sz="2400" dirty="0">
                <a:latin typeface="Gill Sans MT" panose="020B0502020104020203" pitchFamily="34" charset="0"/>
              </a:rPr>
              <a:t> array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0s</a:t>
            </a:r>
          </a:p>
          <a:p>
            <a:endParaRPr lang="es-ES" sz="2400" dirty="0">
              <a:latin typeface="Gill Sans MT" panose="020B0502020104020203" pitchFamily="34" charset="0"/>
            </a:endParaRPr>
          </a:p>
          <a:p>
            <a:pPr marL="457200" indent="-457200">
              <a:buAutoNum type="arabicParenR" startAt="2"/>
            </a:pP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gradiant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descent</a:t>
            </a:r>
            <a:r>
              <a:rPr lang="es-ES" sz="2400" dirty="0">
                <a:latin typeface="Gill Sans MT" panose="020B0502020104020203" pitchFamily="34" charset="0"/>
              </a:rPr>
              <a:t>, </a:t>
            </a:r>
            <a:r>
              <a:rPr lang="es-ES" sz="2400" dirty="0" err="1">
                <a:latin typeface="Gill Sans MT" panose="020B0502020104020203" pitchFamily="34" charset="0"/>
              </a:rPr>
              <a:t>an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iterative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algorithm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is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used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to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minimize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value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cost</a:t>
            </a:r>
            <a:r>
              <a:rPr lang="es-ES" sz="2400" dirty="0">
                <a:latin typeface="Gill Sans MT" panose="020B0502020104020203" pitchFamily="34" charset="0"/>
              </a:rPr>
              <a:t>. </a:t>
            </a:r>
            <a:r>
              <a:rPr lang="es-ES" sz="2400" dirty="0" err="1">
                <a:latin typeface="Gill Sans MT" panose="020B0502020104020203" pitchFamily="34" charset="0"/>
              </a:rPr>
              <a:t>Lower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cost</a:t>
            </a:r>
            <a:r>
              <a:rPr lang="es-ES" sz="2400" dirty="0">
                <a:latin typeface="Gill Sans MT" panose="020B0502020104020203" pitchFamily="34" charset="0"/>
              </a:rPr>
              <a:t>, </a:t>
            </a:r>
            <a:r>
              <a:rPr lang="es-ES" sz="2400" dirty="0" err="1">
                <a:latin typeface="Gill Sans MT" panose="020B0502020104020203" pitchFamily="34" charset="0"/>
              </a:rPr>
              <a:t>greater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accuracy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algorithm</a:t>
            </a:r>
            <a:r>
              <a:rPr lang="es-ES" sz="2400" dirty="0">
                <a:latin typeface="Gill Sans MT" panose="020B0502020104020203" pitchFamily="34" charset="0"/>
              </a:rPr>
              <a:t>. </a:t>
            </a:r>
          </a:p>
          <a:p>
            <a:r>
              <a:rPr lang="es-ES" sz="2400" dirty="0">
                <a:latin typeface="Gill Sans MT" panose="020B0502020104020203" pitchFamily="34" charset="0"/>
              </a:rPr>
              <a:t>                                          </a:t>
            </a:r>
            <a:r>
              <a:rPr lang="es-ES" sz="2400" dirty="0" err="1">
                <a:latin typeface="Gill Sans MT" panose="020B0502020104020203" pitchFamily="34" charset="0"/>
              </a:rPr>
              <a:t>Gradiant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Descent</a:t>
            </a:r>
            <a:r>
              <a:rPr lang="es-ES" sz="2400" dirty="0">
                <a:latin typeface="Gill Sans MT" panose="020B0502020104020203" pitchFamily="34" charset="0"/>
              </a:rPr>
              <a:t> = </a:t>
            </a:r>
            <a:r>
              <a:rPr lang="en-US" dirty="0">
                <a:latin typeface="Gill Sans MT" panose="020B0502020104020203" pitchFamily="34" charset="0"/>
              </a:rPr>
              <a:t>(x</a:t>
            </a:r>
            <a:r>
              <a:rPr lang="en-PK" dirty="0">
                <a:latin typeface="Gill Sans MT" panose="020B0502020104020203" pitchFamily="34" charset="0"/>
              </a:rPr>
              <a:t>​</a:t>
            </a:r>
            <a:r>
              <a:rPr lang="en-PK" baseline="30000" dirty="0">
                <a:latin typeface="Gill Sans MT" panose="020B0502020104020203" pitchFamily="34" charset="0"/>
              </a:rPr>
              <a:t>T</a:t>
            </a:r>
            <a:r>
              <a:rPr lang="en-US" baseline="30000" dirty="0">
                <a:latin typeface="Gill Sans MT" panose="020B0502020104020203" pitchFamily="34" charset="0"/>
              </a:rPr>
              <a:t>   </a:t>
            </a:r>
            <a:r>
              <a:rPr lang="en-US" dirty="0">
                <a:latin typeface="Gill Sans MT" panose="020B0502020104020203" pitchFamily="34" charset="0"/>
              </a:rPr>
              <a:t>* </a:t>
            </a:r>
            <a:r>
              <a:rPr lang="en-PK" dirty="0">
                <a:latin typeface="Gill Sans MT" panose="020B0502020104020203" pitchFamily="34" charset="0"/>
              </a:rPr>
              <a:t>(h−y)</a:t>
            </a:r>
            <a:r>
              <a:rPr lang="en-US" dirty="0">
                <a:latin typeface="Gill Sans MT" panose="020B0502020104020203" pitchFamily="34" charset="0"/>
              </a:rPr>
              <a:t>)/m</a:t>
            </a:r>
          </a:p>
          <a:p>
            <a:r>
              <a:rPr lang="en-US" dirty="0">
                <a:latin typeface="Gill Sans MT" panose="020B0502020104020203" pitchFamily="34" charset="0"/>
              </a:rPr>
              <a:t>                                                       Theta-= rate*</a:t>
            </a:r>
            <a:r>
              <a:rPr lang="en-US" dirty="0" err="1">
                <a:latin typeface="Gill Sans MT" panose="020B0502020104020203" pitchFamily="34" charset="0"/>
              </a:rPr>
              <a:t>gradiant</a:t>
            </a:r>
            <a:r>
              <a:rPr lang="en-US" dirty="0">
                <a:latin typeface="Gill Sans MT" panose="020B0502020104020203" pitchFamily="34" charset="0"/>
              </a:rPr>
              <a:t> descent</a:t>
            </a:r>
          </a:p>
          <a:p>
            <a:r>
              <a:rPr lang="en-US" dirty="0">
                <a:latin typeface="Gill Sans MT" panose="020B0502020104020203" pitchFamily="34" charset="0"/>
              </a:rPr>
              <a:t>        </a:t>
            </a:r>
            <a:r>
              <a:rPr lang="en-US" sz="2400" dirty="0">
                <a:latin typeface="Gill Sans MT" panose="020B0502020104020203" pitchFamily="34" charset="0"/>
              </a:rPr>
              <a:t>  h=sigmoid of z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      The best practice is to increase the no of iterations and minimize the learning rate</a:t>
            </a:r>
            <a:endParaRPr lang="en-PK" sz="2400" dirty="0">
              <a:latin typeface="Gill Sans MT" panose="020B0502020104020203" pitchFamily="34" charset="0"/>
            </a:endParaRPr>
          </a:p>
          <a:p>
            <a:endParaRPr lang="es-ES" sz="2400" dirty="0"/>
          </a:p>
          <a:p>
            <a:r>
              <a:rPr lang="en-US" dirty="0"/>
              <a:t>                                                               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24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18F4F-13A6-4258-82D4-CFB2F1D8206B}"/>
              </a:ext>
            </a:extLst>
          </p:cNvPr>
          <p:cNvSpPr txBox="1"/>
          <p:nvPr/>
        </p:nvSpPr>
        <p:spPr>
          <a:xfrm>
            <a:off x="435006" y="275208"/>
            <a:ext cx="113900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Data Visualization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Correlation</a:t>
            </a: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BC79C-CA01-4F70-9429-35F6688A2792}"/>
              </a:ext>
            </a:extLst>
          </p:cNvPr>
          <p:cNvSpPr/>
          <p:nvPr/>
        </p:nvSpPr>
        <p:spPr>
          <a:xfrm>
            <a:off x="1047566" y="816171"/>
            <a:ext cx="4287914" cy="32409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0F4A9-EB5E-468A-BC49-BC803CBD50AF}"/>
              </a:ext>
            </a:extLst>
          </p:cNvPr>
          <p:cNvSpPr/>
          <p:nvPr/>
        </p:nvSpPr>
        <p:spPr>
          <a:xfrm>
            <a:off x="6613864" y="816170"/>
            <a:ext cx="4927106" cy="324092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A603EF-0266-4813-B5BE-DED1D12F655F}"/>
              </a:ext>
            </a:extLst>
          </p:cNvPr>
          <p:cNvSpPr/>
          <p:nvPr/>
        </p:nvSpPr>
        <p:spPr>
          <a:xfrm>
            <a:off x="2423604" y="4731223"/>
            <a:ext cx="7359589" cy="192703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791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565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Segoe UI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 SAAD</dc:creator>
  <cp:lastModifiedBy>MALIK SAAD</cp:lastModifiedBy>
  <cp:revision>121</cp:revision>
  <dcterms:created xsi:type="dcterms:W3CDTF">2024-07-08T09:12:41Z</dcterms:created>
  <dcterms:modified xsi:type="dcterms:W3CDTF">2024-07-09T17:16:05Z</dcterms:modified>
</cp:coreProperties>
</file>