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68" autoAdjust="0"/>
  </p:normalViewPr>
  <p:slideViewPr>
    <p:cSldViewPr snapToGrid="0">
      <p:cViewPr>
        <p:scale>
          <a:sx n="80" d="100"/>
          <a:sy n="80" d="100"/>
        </p:scale>
        <p:origin x="75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B4735-4792-4A48-B517-52DCD8996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8ED03-209E-4565-B018-578118B6A45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6C7A1-9B12-40D9-891D-3010BC82B2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5A68F-2A37-4ADE-AE8F-3D5E26D6A7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01216"/>
            <a:ext cx="11430000" cy="60555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120702" y="2593936"/>
            <a:ext cx="6285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2844" y="3509963"/>
            <a:ext cx="540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 Utilized: Iris Flower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26555" y="5581751"/>
            <a:ext cx="2665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  <a:endParaRPr lang="en-US" dirty="0"/>
          </a:p>
          <a:p>
            <a:r>
              <a:rPr lang="en-US" dirty="0"/>
              <a:t>Malik Saad Ahmed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3943350"/>
            <a:ext cx="1151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Results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Rate of learning was set at 0.005 and no of iterations was 1000. The final cost estimated was 0.31 after 1000</a:t>
            </a:r>
            <a:r>
              <a:rPr lang="en-US" sz="2400" baseline="30000" dirty="0">
                <a:latin typeface="Gill Sans MT" panose="020B0502020104020203" pitchFamily="34" charset="0"/>
                <a:ea typeface="Segoe UI Black" panose="020B0A02040204020203" pitchFamily="34" charset="0"/>
              </a:rPr>
              <a:t>th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 iteration.</a:t>
            </a:r>
            <a:endParaRPr lang="en-US" sz="40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         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The accuracy of the predicted values after inserting the X test set ranged from 89% to 92%.</a:t>
            </a:r>
            <a:endParaRPr lang="en-US" sz="24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 Almost all the test data was categorized as 1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i.e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 it was categorized as </a:t>
            </a:r>
            <a:r>
              <a:rPr lang="en-US" sz="2400" dirty="0">
                <a:latin typeface="Gill Sans MT" panose="020B0502020104020203" pitchFamily="34" charset="0"/>
              </a:rPr>
              <a:t>Iris-versicolor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32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31369" y="342900"/>
            <a:ext cx="5243512" cy="3467100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7675" y="466725"/>
            <a:ext cx="11144250" cy="5857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50" y="1214729"/>
            <a:ext cx="9667875" cy="450373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967" y="419877"/>
            <a:ext cx="11206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Logistic </a:t>
            </a:r>
            <a:r>
              <a:rPr lang="en-US" sz="36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Regression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 A classification technique in Supervised Learning that performs binary        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classification tasks by predicting probability of the outcomes and limits 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the output to two states 1 or 0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4702" y="2358869"/>
            <a:ext cx="7511143" cy="407925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184" y="354563"/>
            <a:ext cx="1125271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Sigmoid Function: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The logistic regression classifies the input into two states using the logit function/sigmoid function as follows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                           Probability=1/1+</a:t>
            </a:r>
            <a:r>
              <a:rPr lang="en-US" sz="3200" dirty="0">
                <a:latin typeface="Gill Sans MT" panose="020B0502020104020203" pitchFamily="34" charset="0"/>
              </a:rPr>
              <a:t>e</a:t>
            </a:r>
            <a:r>
              <a:rPr lang="en-US" sz="3200" baseline="30000" dirty="0">
                <a:latin typeface="Gill Sans MT" panose="020B0502020104020203" pitchFamily="34" charset="0"/>
              </a:rPr>
              <a:t>-y</a:t>
            </a:r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</a:rPr>
              <a:t>       Logistic Regression algorithm helps us to classify these observations into two or more discrete classes.</a:t>
            </a:r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Decision Boundary:</a:t>
            </a:r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 The outcome of this formula is always between 0 and 1.Probability more than 0.5 means the outcome will occur.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endParaRPr lang="en-US" sz="3600" dirty="0">
              <a:latin typeface="Gill Sans MT" panose="020B0502020104020203" pitchFamily="34" charset="0"/>
            </a:endParaRPr>
          </a:p>
          <a:p>
            <a:pPr fontAlgn="base"/>
            <a:r>
              <a:rPr lang="en-US" sz="2400" dirty="0">
                <a:latin typeface="Gill Sans MT" panose="020B0502020104020203" pitchFamily="34" charset="0"/>
              </a:rPr>
              <a:t>                                               p ≥ 0.5 =&gt; class = 1</a:t>
            </a:r>
            <a:endParaRPr lang="en-US" sz="2400" dirty="0">
              <a:latin typeface="Gill Sans MT" panose="020B0502020104020203" pitchFamily="34" charset="0"/>
            </a:endParaRPr>
          </a:p>
          <a:p>
            <a:pPr fontAlgn="base"/>
            <a:r>
              <a:rPr lang="en-US" sz="2400" dirty="0">
                <a:latin typeface="Gill Sans MT" panose="020B0502020104020203" pitchFamily="34" charset="0"/>
              </a:rPr>
              <a:t>                                               p &lt; 0.5 =&gt; class = 0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52584" y="541538"/>
            <a:ext cx="7448364" cy="5530788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8373" y="221942"/>
            <a:ext cx="1144331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About the Dataset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 Iris.csv is imported from Kaggle.com. It </a:t>
            </a:r>
            <a:r>
              <a:rPr lang="en-US" sz="28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cantains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150 observed samples of Iris flowers. There are measured samples of length, width of sepals and petals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of 3 types of Iris flowers.  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Libraries Used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</a:t>
            </a:r>
            <a:r>
              <a:rPr lang="en-US" sz="28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Numpy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:    Python Library for Mathematical Operations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Pandas:      Library for working with data analysis and manipulation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Matplotlib: Basic Data Visualization Library for making graphs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Seaborn:    Advanced Data Visualization Library built on top of Matplotlib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Structures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Pandas </a:t>
            </a:r>
            <a:r>
              <a:rPr lang="en-US" sz="28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DataFrame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:  A 2D matrix to store table data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    Arrays and Lists:  1D arrays and lists for storing individual column data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endParaRPr lang="en-US" sz="24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7788" y="466531"/>
            <a:ext cx="10736424" cy="5924938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250" y="284085"/>
            <a:ext cx="1147882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Shape of Dataset</a:t>
            </a:r>
            <a:endParaRPr lang="en-US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   </a:t>
            </a:r>
            <a:r>
              <a:rPr lang="en-US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The dataset contains 6 columns and 150 rows. The columns were Id,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SepalLengthCm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SepalWidthCm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PetalLengthCm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  <a:ea typeface="Segoe UI Black" panose="020B0A02040204020203" pitchFamily="34" charset="0"/>
              </a:rPr>
              <a:t>PetalWidthCm</a:t>
            </a:r>
            <a:r>
              <a:rPr lang="en-US" sz="2400" dirty="0">
                <a:latin typeface="Gill Sans MT" panose="020B0502020104020203" pitchFamily="34" charset="0"/>
                <a:ea typeface="Segoe UI Black" panose="020B0A02040204020203" pitchFamily="34" charset="0"/>
              </a:rPr>
              <a:t>, Species. Category column is later added for classification</a:t>
            </a:r>
            <a:endParaRPr lang="en-US" sz="24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Preprocessing</a:t>
            </a:r>
            <a:endParaRPr lang="en-US" sz="40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) </a:t>
            </a:r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There were no empty cells in any columns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2)  No duplicates values were found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  <a:ea typeface="Segoe UI Black" panose="020B0A02040204020203" pitchFamily="34" charset="0"/>
              </a:rPr>
              <a:t>  3)  The Id column was dropped as it not useful for logistic Regression </a:t>
            </a:r>
            <a:endParaRPr lang="en-US" sz="2800" dirty="0"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rPr>
              <a:t>  4</a:t>
            </a:r>
            <a:r>
              <a:rPr lang="en-US" sz="2800" dirty="0">
                <a:latin typeface="Gill Sans MT" panose="020B0502020104020203" pitchFamily="34" charset="0"/>
              </a:rPr>
              <a:t>)  We give 70% data to the train sets and 30% to the test sets.</a:t>
            </a:r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</a:rPr>
              <a:t>  5)  The model is being trained to differentiate whether a flower is versicolor    </a:t>
            </a:r>
            <a:endParaRPr lang="en-US" sz="2800" dirty="0">
              <a:latin typeface="Gill Sans MT" panose="020B0502020104020203" pitchFamily="34" charset="0"/>
            </a:endParaRPr>
          </a:p>
          <a:p>
            <a:r>
              <a:rPr lang="en-US" sz="2800" dirty="0">
                <a:latin typeface="Gill Sans MT" panose="020B0502020104020203" pitchFamily="34" charset="0"/>
              </a:rPr>
              <a:t>      or not.</a:t>
            </a:r>
            <a:endParaRPr lang="en-US" sz="2800" dirty="0">
              <a:latin typeface="Gill Sans MT" panose="020B0502020104020203" pitchFamily="34" charset="0"/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endParaRPr lang="en-US" sz="28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2761" y="319596"/>
            <a:ext cx="11381173" cy="6677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Calculations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457200" indent="-457200">
              <a:buAutoNum type="arabicParenR"/>
            </a:pPr>
            <a:r>
              <a:rPr lang="en-US" altLang="es-ES" sz="2400" dirty="0">
                <a:latin typeface="Gill Sans MT" panose="020B0502020104020203" pitchFamily="34" charset="0"/>
                <a:sym typeface="+mn-ea"/>
              </a:rPr>
              <a:t>The </a:t>
            </a:r>
            <a:r>
              <a:rPr lang="es-ES" sz="2400" dirty="0">
                <a:latin typeface="Gill Sans MT" panose="020B0502020104020203" pitchFamily="34" charset="0"/>
                <a:sym typeface="+mn-ea"/>
              </a:rPr>
              <a:t>difference between the predicted probabilities and the true labels</a:t>
            </a:r>
            <a:r>
              <a:rPr lang="en-US" altLang="es-ES" sz="2400" dirty="0">
                <a:latin typeface="Gill Sans MT" panose="020B0502020104020203" pitchFamily="34" charset="0"/>
                <a:sym typeface="+mn-ea"/>
              </a:rPr>
              <a:t> is called loss.</a:t>
            </a:r>
            <a:endParaRPr lang="es-ES" sz="2400" dirty="0">
              <a:latin typeface="Gill Sans MT" panose="020B0502020104020203" pitchFamily="34" charset="0"/>
            </a:endParaRPr>
          </a:p>
          <a:p>
            <a:pPr marL="457200" indent="-457200">
              <a:buAutoNum type="arabicParenR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The cost or loss function is used to decrease loss which is computed using the formulae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ea typeface="Segoe UI Black" panose="020B0A02040204020203" pitchFamily="34" charset="0"/>
              </a:rPr>
              <a:t>                                   </a:t>
            </a:r>
            <a:r>
              <a:rPr lang="es-ES" sz="2400" dirty="0" err="1">
                <a:latin typeface="Gill Sans MT" panose="020B0502020104020203" pitchFamily="34" charset="0"/>
              </a:rPr>
              <a:t>Cost</a:t>
            </a:r>
            <a:r>
              <a:rPr lang="es-ES" sz="2400" dirty="0">
                <a:latin typeface="Gill Sans MT" panose="020B0502020104020203" pitchFamily="34" charset="0"/>
              </a:rPr>
              <a:t> = -1/m ∑ [y</a:t>
            </a:r>
            <a:r>
              <a:rPr lang="es-ES" sz="2400" i="1" dirty="0">
                <a:latin typeface="Gill Sans MT" panose="020B0502020104020203" pitchFamily="34" charset="0"/>
              </a:rPr>
              <a:t>*log(h) + (1-y)*</a:t>
            </a:r>
            <a:r>
              <a:rPr lang="es-ES" sz="2400" dirty="0">
                <a:latin typeface="Gill Sans MT" panose="020B0502020104020203" pitchFamily="34" charset="0"/>
              </a:rPr>
              <a:t>log(1-h)]</a:t>
            </a:r>
            <a:endParaRPr lang="es-ES" sz="2400" dirty="0">
              <a:latin typeface="Gill Sans MT" panose="020B0502020104020203" pitchFamily="34" charset="0"/>
            </a:endParaRPr>
          </a:p>
          <a:p>
            <a:r>
              <a:rPr lang="es-ES" sz="2400" dirty="0">
                <a:latin typeface="Gill Sans MT" panose="020B0502020104020203" pitchFamily="34" charset="0"/>
              </a:rPr>
              <a:t>        </a:t>
            </a:r>
            <a:r>
              <a:rPr lang="es-ES" sz="2400" dirty="0" err="1">
                <a:latin typeface="Gill Sans MT" panose="020B0502020104020203" pitchFamily="34" charset="0"/>
              </a:rPr>
              <a:t>where</a:t>
            </a:r>
            <a:endParaRPr lang="es-ES" sz="2400" dirty="0">
              <a:latin typeface="Gill Sans MT" panose="020B0502020104020203" pitchFamily="34" charset="0"/>
            </a:endParaRPr>
          </a:p>
          <a:p>
            <a:r>
              <a:rPr lang="es-ES" sz="2400" dirty="0">
                <a:latin typeface="Gill Sans MT" panose="020B0502020104020203" pitchFamily="34" charset="0"/>
              </a:rPr>
              <a:t>        m = </a:t>
            </a:r>
            <a:r>
              <a:rPr lang="es-ES" sz="2400" dirty="0" err="1">
                <a:latin typeface="Gill Sans MT" panose="020B0502020104020203" pitchFamily="34" charset="0"/>
              </a:rPr>
              <a:t>length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target data</a:t>
            </a:r>
            <a:endParaRPr lang="es-ES" sz="2400" dirty="0">
              <a:latin typeface="Gill Sans MT" panose="020B0502020104020203" pitchFamily="34" charset="0"/>
            </a:endParaRPr>
          </a:p>
          <a:p>
            <a:r>
              <a:rPr lang="es-ES" sz="2400" dirty="0">
                <a:latin typeface="Gill Sans MT" panose="020B0502020104020203" pitchFamily="34" charset="0"/>
              </a:rPr>
              <a:t>        y= target data</a:t>
            </a:r>
            <a:endParaRPr lang="es-ES" sz="2400" dirty="0">
              <a:latin typeface="Gill Sans MT" panose="020B0502020104020203" pitchFamily="34" charset="0"/>
            </a:endParaRPr>
          </a:p>
          <a:p>
            <a:r>
              <a:rPr lang="es-ES" sz="2400" dirty="0">
                <a:latin typeface="Gill Sans MT" panose="020B0502020104020203" pitchFamily="34" charset="0"/>
              </a:rPr>
              <a:t>        h= </a:t>
            </a:r>
            <a:r>
              <a:rPr lang="es-ES" sz="2400" dirty="0" err="1">
                <a:latin typeface="Gill Sans MT" panose="020B0502020104020203" pitchFamily="34" charset="0"/>
              </a:rPr>
              <a:t>sigmoid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dot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product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features</a:t>
            </a:r>
            <a:r>
              <a:rPr lang="es-ES" sz="2400" dirty="0">
                <a:latin typeface="Gill Sans MT" panose="020B0502020104020203" pitchFamily="34" charset="0"/>
              </a:rPr>
              <a:t> and </a:t>
            </a:r>
            <a:r>
              <a:rPr lang="es-ES" sz="2400" dirty="0" err="1">
                <a:latin typeface="Gill Sans MT" panose="020B0502020104020203" pitchFamily="34" charset="0"/>
              </a:rPr>
              <a:t>an</a:t>
            </a:r>
            <a:r>
              <a:rPr lang="es-ES" sz="2400" dirty="0">
                <a:latin typeface="Gill Sans MT" panose="020B0502020104020203" pitchFamily="34" charset="0"/>
              </a:rPr>
              <a:t> array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0s</a:t>
            </a:r>
            <a:r>
              <a:rPr lang="en-US" altLang="es-ES" sz="2400" dirty="0">
                <a:latin typeface="Gill Sans MT" panose="020B0502020104020203" pitchFamily="34" charset="0"/>
              </a:rPr>
              <a:t>.</a:t>
            </a:r>
            <a:endParaRPr lang="en-US" altLang="es-ES" sz="2400" dirty="0">
              <a:latin typeface="Gill Sans MT" panose="020B0502020104020203" pitchFamily="34" charset="0"/>
            </a:endParaRPr>
          </a:p>
          <a:p>
            <a:endParaRPr lang="es-ES" sz="2400" dirty="0">
              <a:latin typeface="Gill Sans MT" panose="020B0502020104020203" pitchFamily="34" charset="0"/>
            </a:endParaRPr>
          </a:p>
          <a:p>
            <a:pPr marL="457200" indent="-457200">
              <a:buAutoNum type="arabicParenR" startAt="2"/>
            </a:pP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gradiant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descent</a:t>
            </a:r>
            <a:r>
              <a:rPr lang="es-ES" sz="2400" dirty="0">
                <a:latin typeface="Gill Sans MT" panose="020B0502020104020203" pitchFamily="34" charset="0"/>
              </a:rPr>
              <a:t>, </a:t>
            </a:r>
            <a:r>
              <a:rPr lang="es-ES" sz="2400" dirty="0" err="1">
                <a:latin typeface="Gill Sans MT" panose="020B0502020104020203" pitchFamily="34" charset="0"/>
              </a:rPr>
              <a:t>an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iterative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algorithm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is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used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to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minimize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value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cost</a:t>
            </a:r>
            <a:r>
              <a:rPr lang="es-ES" sz="2400" dirty="0">
                <a:latin typeface="Gill Sans MT" panose="020B0502020104020203" pitchFamily="34" charset="0"/>
              </a:rPr>
              <a:t>. </a:t>
            </a:r>
            <a:r>
              <a:rPr lang="es-ES" sz="2400" dirty="0" err="1">
                <a:latin typeface="Gill Sans MT" panose="020B0502020104020203" pitchFamily="34" charset="0"/>
              </a:rPr>
              <a:t>Lower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cost</a:t>
            </a:r>
            <a:r>
              <a:rPr lang="es-ES" sz="2400" dirty="0">
                <a:latin typeface="Gill Sans MT" panose="020B0502020104020203" pitchFamily="34" charset="0"/>
              </a:rPr>
              <a:t>, </a:t>
            </a:r>
            <a:r>
              <a:rPr lang="es-ES" sz="2400" dirty="0" err="1">
                <a:latin typeface="Gill Sans MT" panose="020B0502020104020203" pitchFamily="34" charset="0"/>
              </a:rPr>
              <a:t>greater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accuracy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of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the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algorithm</a:t>
            </a:r>
            <a:r>
              <a:rPr lang="es-ES" sz="2400" dirty="0">
                <a:latin typeface="Gill Sans MT" panose="020B0502020104020203" pitchFamily="34" charset="0"/>
              </a:rPr>
              <a:t>. </a:t>
            </a:r>
            <a:endParaRPr lang="es-ES" sz="2400" dirty="0">
              <a:latin typeface="Gill Sans MT" panose="020B0502020104020203" pitchFamily="34" charset="0"/>
            </a:endParaRPr>
          </a:p>
          <a:p>
            <a:r>
              <a:rPr lang="es-ES" sz="2400" dirty="0">
                <a:latin typeface="Gill Sans MT" panose="020B0502020104020203" pitchFamily="34" charset="0"/>
              </a:rPr>
              <a:t>                                          </a:t>
            </a:r>
            <a:r>
              <a:rPr lang="es-ES" sz="2400" dirty="0" err="1">
                <a:latin typeface="Gill Sans MT" panose="020B0502020104020203" pitchFamily="34" charset="0"/>
              </a:rPr>
              <a:t>Gradiant</a:t>
            </a:r>
            <a:r>
              <a:rPr lang="es-ES" sz="2400" dirty="0">
                <a:latin typeface="Gill Sans MT" panose="020B0502020104020203" pitchFamily="34" charset="0"/>
              </a:rPr>
              <a:t> </a:t>
            </a:r>
            <a:r>
              <a:rPr lang="es-ES" sz="2400" dirty="0" err="1">
                <a:latin typeface="Gill Sans MT" panose="020B0502020104020203" pitchFamily="34" charset="0"/>
              </a:rPr>
              <a:t>Descent</a:t>
            </a:r>
            <a:r>
              <a:rPr lang="es-ES" sz="2400" dirty="0">
                <a:latin typeface="Gill Sans MT" panose="020B0502020104020203" pitchFamily="34" charset="0"/>
              </a:rPr>
              <a:t> = </a:t>
            </a:r>
            <a:r>
              <a:rPr lang="en-US" dirty="0">
                <a:latin typeface="Gill Sans MT" panose="020B0502020104020203" pitchFamily="34" charset="0"/>
              </a:rPr>
              <a:t>(x</a:t>
            </a:r>
            <a:r>
              <a:rPr lang="en-US" dirty="0">
                <a:latin typeface="Gill Sans MT" panose="020B0502020104020203" pitchFamily="34" charset="0"/>
              </a:rPr>
              <a:t>​</a:t>
            </a:r>
            <a:r>
              <a:rPr lang="en-US" baseline="30000" dirty="0">
                <a:latin typeface="Gill Sans MT" panose="020B0502020104020203" pitchFamily="34" charset="0"/>
              </a:rPr>
              <a:t>T</a:t>
            </a:r>
            <a:r>
              <a:rPr lang="en-US" baseline="30000" dirty="0">
                <a:latin typeface="Gill Sans MT" panose="020B0502020104020203" pitchFamily="34" charset="0"/>
              </a:rPr>
              <a:t>   </a:t>
            </a:r>
            <a:r>
              <a:rPr lang="en-US" dirty="0">
                <a:latin typeface="Gill Sans MT" panose="020B0502020104020203" pitchFamily="34" charset="0"/>
              </a:rPr>
              <a:t>* </a:t>
            </a:r>
            <a:r>
              <a:rPr lang="en-US" dirty="0">
                <a:latin typeface="Gill Sans MT" panose="020B0502020104020203" pitchFamily="34" charset="0"/>
              </a:rPr>
              <a:t>(h−y)</a:t>
            </a:r>
            <a:r>
              <a:rPr lang="en-US" dirty="0">
                <a:latin typeface="Gill Sans MT" panose="020B0502020104020203" pitchFamily="34" charset="0"/>
              </a:rPr>
              <a:t>)/m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                                                       Theta-= rate*</a:t>
            </a:r>
            <a:r>
              <a:rPr lang="en-US" dirty="0" err="1">
                <a:latin typeface="Gill Sans MT" panose="020B0502020104020203" pitchFamily="34" charset="0"/>
              </a:rPr>
              <a:t>gradiant</a:t>
            </a:r>
            <a:r>
              <a:rPr lang="en-US" dirty="0">
                <a:latin typeface="Gill Sans MT" panose="020B0502020104020203" pitchFamily="34" charset="0"/>
              </a:rPr>
              <a:t> descent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>
                <a:latin typeface="Gill Sans MT" panose="020B0502020104020203" pitchFamily="34" charset="0"/>
              </a:rPr>
              <a:t>        </a:t>
            </a:r>
            <a:r>
              <a:rPr lang="en-US" sz="2400" dirty="0">
                <a:latin typeface="Gill Sans MT" panose="020B0502020104020203" pitchFamily="34" charset="0"/>
              </a:rPr>
              <a:t>  h=sigmoid of z</a:t>
            </a:r>
            <a:endParaRPr lang="en-US" sz="2400" dirty="0">
              <a:latin typeface="Gill Sans MT" panose="020B0502020104020203" pitchFamily="34" charset="0"/>
            </a:endParaRPr>
          </a:p>
          <a:p>
            <a:r>
              <a:rPr lang="en-US" sz="2400" dirty="0">
                <a:latin typeface="Gill Sans MT" panose="020B0502020104020203" pitchFamily="34" charset="0"/>
              </a:rPr>
              <a:t>      The best practice is to increase the no of iterations and minimize the learning rate</a:t>
            </a:r>
            <a:endParaRPr lang="en-US" sz="2400" dirty="0">
              <a:latin typeface="Gill Sans MT" panose="020B0502020104020203" pitchFamily="34" charset="0"/>
            </a:endParaRPr>
          </a:p>
          <a:p>
            <a:endParaRPr lang="es-ES" sz="2400" dirty="0"/>
          </a:p>
          <a:p>
            <a:r>
              <a:rPr lang="en-US" dirty="0"/>
              <a:t>                                                                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Gill Sans MT" panose="020B05020201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006" y="275208"/>
            <a:ext cx="113900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Data Visualization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Correlation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7566" y="816171"/>
            <a:ext cx="4287914" cy="3240924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13864" y="816170"/>
            <a:ext cx="4927106" cy="32409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23604" y="4731223"/>
            <a:ext cx="7359589" cy="192703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3329</Words>
  <Application>WPS Presentation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Segoe UI Black</vt:lpstr>
      <vt:lpstr>Gill Sans MT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 SAAD</dc:creator>
  <cp:lastModifiedBy>awans</cp:lastModifiedBy>
  <cp:revision>122</cp:revision>
  <dcterms:created xsi:type="dcterms:W3CDTF">2024-07-08T09:12:00Z</dcterms:created>
  <dcterms:modified xsi:type="dcterms:W3CDTF">2024-09-06T17:53:33Z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EEFD80217EA646EE9E03BB61123260B3_12</vt:lpwstr>
  </property>
  <property fmtid="{D5CDD505-2E9C-101B-9397-08002B2CF9AE}" pid="3" name="KSOProductBuildVer">
    <vt:lpwstr>1033-12.2.0.18165</vt:lpwstr>
  </property>
</Properties>
</file>