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sldIdLst>
    <p:sldId id="256" r:id="rId3"/>
    <p:sldId id="263" r:id="rId4"/>
    <p:sldId id="257" r:id="rId5"/>
    <p:sldId id="264" r:id="rId6"/>
    <p:sldId id="267" r:id="rId7"/>
    <p:sldId id="266" r:id="rId8"/>
    <p:sldId id="268" r:id="rId9"/>
    <p:sldId id="269" r:id="rId10"/>
    <p:sldId id="27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63" autoAdjust="0"/>
  </p:normalViewPr>
  <p:slideViewPr>
    <p:cSldViewPr>
      <p:cViewPr>
        <p:scale>
          <a:sx n="104" d="100"/>
          <a:sy n="104" d="100"/>
        </p:scale>
        <p:origin x="-456" y="6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0E2E26DB-006A-405C-BAE9-BD9E4DB11134}">
      <dgm:prSet phldrT="[Text]"/>
      <dgm:spPr/>
      <dgm:t>
        <a:bodyPr/>
        <a:lstStyle/>
        <a:p>
          <a:pPr algn="l" latinLnBrk="1"/>
          <a:r>
            <a:rPr lang="en-US" altLang="ko-KR" dirty="0" smtClean="0"/>
            <a:t>Motivation :</a:t>
          </a:r>
        </a:p>
        <a:p>
          <a:pPr algn="l" latinLnBrk="1"/>
          <a:r>
            <a:rPr lang="en-US" altLang="zh-CN" dirty="0" smtClean="0"/>
            <a:t>Image segmentation -&gt; based on non-supervised pattern classification techniques. </a:t>
          </a:r>
        </a:p>
        <a:p>
          <a:pPr algn="just" latinLnBrk="1"/>
          <a:r>
            <a:rPr lang="en-US" altLang="zh-CN" dirty="0" smtClean="0"/>
            <a:t>In image segmentation, different features are extracted and grouped into different clusters-&gt;useful information of differently grouped semantic regions.</a:t>
          </a:r>
        </a:p>
        <a:p>
          <a:pPr algn="just" latinLnBrk="1"/>
          <a:r>
            <a:rPr lang="en-US" altLang="ko-KR" dirty="0" smtClean="0"/>
            <a:t>In surgical simulation -&gt; bone models are used for planning or maxillofacial surgery.</a:t>
          </a:r>
          <a:endParaRPr lang="ko-KR" altLang="en-US" dirty="0"/>
        </a:p>
      </dgm:t>
    </dgm:pt>
    <dgm:pt modelId="{4301A430-2AAA-4B3F-B4A8-EC5CC2E2E8E9}" type="parTrans" cxnId="{F68B20FA-D9CD-46B1-AA9E-086EC6535172}">
      <dgm:prSet/>
      <dgm:spPr/>
      <dgm:t>
        <a:bodyPr/>
        <a:lstStyle/>
        <a:p>
          <a:pPr latinLnBrk="1"/>
          <a:endParaRPr lang="ko-KR" altLang="en-US"/>
        </a:p>
      </dgm:t>
    </dgm:pt>
    <dgm:pt modelId="{D8E6EDC1-AA4D-45D2-A9FD-930D87098E66}" type="sibTrans" cxnId="{F68B20FA-D9CD-46B1-AA9E-086EC6535172}">
      <dgm:prSet/>
      <dgm:spPr/>
      <dgm:t>
        <a:bodyPr/>
        <a:lstStyle/>
        <a:p>
          <a:pPr latinLnBrk="1"/>
          <a:endParaRPr lang="ko-KR" altLang="en-US"/>
        </a:p>
      </dgm:t>
    </dgm:pt>
    <dgm:pt modelId="{24ECDAFE-3627-4228-8094-BAED8E147197}">
      <dgm:prSet phldrT="[Text]"/>
      <dgm:spPr/>
      <dgm:t>
        <a:bodyPr/>
        <a:lstStyle/>
        <a:p>
          <a:pPr latinLnBrk="1"/>
          <a:r>
            <a:rPr lang="en-US" altLang="ko-KR" dirty="0" smtClean="0"/>
            <a:t>Aim : </a:t>
          </a:r>
        </a:p>
        <a:p>
          <a:pPr latinLnBrk="1"/>
          <a:r>
            <a:rPr lang="en-US" altLang="ko-KR" dirty="0" smtClean="0"/>
            <a:t>Develop and implement semantic segmentation of CBCT volumes into air, soft tissue and bone using Convolutional Neural Network framework. </a:t>
          </a:r>
          <a:endParaRPr lang="ko-KR" altLang="en-US" dirty="0"/>
        </a:p>
      </dgm:t>
    </dgm:pt>
    <dgm:pt modelId="{EF4D04B2-2685-454E-8613-2A4A2BAC857E}" type="parTrans" cxnId="{ABEDB1DE-4B67-45F6-A2BD-38810FA577A9}">
      <dgm:prSet/>
      <dgm:spPr/>
      <dgm:t>
        <a:bodyPr/>
        <a:lstStyle/>
        <a:p>
          <a:pPr latinLnBrk="1"/>
          <a:endParaRPr lang="ko-KR" altLang="en-US"/>
        </a:p>
      </dgm:t>
    </dgm:pt>
    <dgm:pt modelId="{F8E35ADD-7101-469F-B7FF-E1147A25B8B3}" type="sibTrans" cxnId="{ABEDB1DE-4B67-45F6-A2BD-38810FA577A9}">
      <dgm:prSet/>
      <dgm:spPr/>
      <dgm:t>
        <a:bodyPr/>
        <a:lstStyle/>
        <a:p>
          <a:pPr latinLnBrk="1"/>
          <a:endParaRPr lang="ko-KR" altLang="en-US"/>
        </a:p>
      </dgm:t>
    </dgm:pt>
    <dgm:pt modelId="{64278158-8893-4146-B814-64B30F36EBDF}">
      <dgm:prSet phldrT="[Text]"/>
      <dgm:spPr/>
      <dgm:t>
        <a:bodyPr/>
        <a:lstStyle/>
        <a:p>
          <a:pPr latinLnBrk="1"/>
          <a:r>
            <a:rPr lang="en-US" altLang="ko-KR" dirty="0" smtClean="0"/>
            <a:t>Data : </a:t>
          </a:r>
        </a:p>
        <a:p>
          <a:pPr latinLnBrk="1"/>
          <a:r>
            <a:rPr lang="en-US" altLang="ko-KR" dirty="0" smtClean="0"/>
            <a:t>Head and Neck Cone Beam-CT (CBCT).</a:t>
          </a:r>
        </a:p>
        <a:p>
          <a:pPr latinLnBrk="1"/>
          <a:r>
            <a:rPr lang="en-US" altLang="ko-KR" dirty="0" smtClean="0"/>
            <a:t>Advantages: Low Dose Radiation, shorter acquisition time, reduced cost.</a:t>
          </a:r>
        </a:p>
        <a:p>
          <a:pPr latinLnBrk="1"/>
          <a:r>
            <a:rPr lang="en-US" altLang="ko-KR" dirty="0" smtClean="0"/>
            <a:t>Disadvantages: scattered radiation, artifacts, limited FOV.</a:t>
          </a:r>
        </a:p>
      </dgm:t>
    </dgm:pt>
    <dgm:pt modelId="{AEE134B3-AA08-403E-873C-18177C501CF6}" type="parTrans" cxnId="{9D4FAB43-C4BD-4D67-B680-B6114E3192BC}">
      <dgm:prSet/>
      <dgm:spPr/>
      <dgm:t>
        <a:bodyPr/>
        <a:lstStyle/>
        <a:p>
          <a:pPr latinLnBrk="1"/>
          <a:endParaRPr lang="ko-KR" altLang="en-US"/>
        </a:p>
      </dgm:t>
    </dgm:pt>
    <dgm:pt modelId="{D7A8934E-D340-4FE7-A01C-04F7C366CAE1}" type="sibTrans" cxnId="{9D4FAB43-C4BD-4D67-B680-B6114E3192BC}">
      <dgm:prSet/>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 modelId="{F24CE275-1C41-44AC-9A93-B4219D3AA330}" type="pres">
      <dgm:prSet presAssocID="{0E2E26DB-006A-405C-BAE9-BD9E4DB11134}" presName="parentText" presStyleLbl="node1" presStyleIdx="0" presStyleCnt="3">
        <dgm:presLayoutVars>
          <dgm:chMax val="0"/>
          <dgm:bulletEnabled val="1"/>
        </dgm:presLayoutVars>
      </dgm:prSet>
      <dgm:spPr/>
      <dgm:t>
        <a:bodyPr/>
        <a:lstStyle/>
        <a:p>
          <a:pPr latinLnBrk="1"/>
          <a:endParaRPr lang="ko-KR" altLang="en-US"/>
        </a:p>
      </dgm:t>
    </dgm:pt>
    <dgm:pt modelId="{0C746532-3153-4893-9C0E-F111F197D095}" type="pres">
      <dgm:prSet presAssocID="{D8E6EDC1-AA4D-45D2-A9FD-930D87098E66}" presName="spacer" presStyleCnt="0"/>
      <dgm:spPr/>
    </dgm:pt>
    <dgm:pt modelId="{6F964E82-C360-4D84-B746-D109E51493B6}" type="pres">
      <dgm:prSet presAssocID="{24ECDAFE-3627-4228-8094-BAED8E147197}" presName="parentText" presStyleLbl="node1" presStyleIdx="1" presStyleCnt="3" custScaleY="58282">
        <dgm:presLayoutVars>
          <dgm:chMax val="0"/>
          <dgm:bulletEnabled val="1"/>
        </dgm:presLayoutVars>
      </dgm:prSet>
      <dgm:spPr/>
      <dgm:t>
        <a:bodyPr/>
        <a:lstStyle/>
        <a:p>
          <a:pPr latinLnBrk="1"/>
          <a:endParaRPr lang="ko-KR" altLang="en-US"/>
        </a:p>
      </dgm:t>
    </dgm:pt>
    <dgm:pt modelId="{3854D72E-FFEC-4BFE-B86D-437ACCB623CD}" type="pres">
      <dgm:prSet presAssocID="{F8E35ADD-7101-469F-B7FF-E1147A25B8B3}" presName="spacer" presStyleCnt="0"/>
      <dgm:spPr/>
    </dgm:pt>
    <dgm:pt modelId="{D8D154D1-6009-41E2-9459-CFD5DBE394C0}" type="pres">
      <dgm:prSet presAssocID="{64278158-8893-4146-B814-64B30F36EBDF}" presName="parentText" presStyleLbl="node1" presStyleIdx="2" presStyleCnt="3">
        <dgm:presLayoutVars>
          <dgm:chMax val="0"/>
          <dgm:bulletEnabled val="1"/>
        </dgm:presLayoutVars>
      </dgm:prSet>
      <dgm:spPr/>
      <dgm:t>
        <a:bodyPr/>
        <a:lstStyle/>
        <a:p>
          <a:pPr latinLnBrk="1"/>
          <a:endParaRPr lang="ko-KR" altLang="en-US"/>
        </a:p>
      </dgm:t>
    </dgm:pt>
  </dgm:ptLst>
  <dgm:cxnLst>
    <dgm:cxn modelId="{2E8D811C-16F6-4A73-A56A-375B07F0E52C}" type="presOf" srcId="{64278158-8893-4146-B814-64B30F36EBDF}" destId="{D8D154D1-6009-41E2-9459-CFD5DBE394C0}" srcOrd="0" destOrd="0" presId="urn:microsoft.com/office/officeart/2005/8/layout/vList2"/>
    <dgm:cxn modelId="{9D4FAB43-C4BD-4D67-B680-B6114E3192BC}" srcId="{9EF96BC1-D1A7-4229-96F0-CD6EE18711BB}" destId="{64278158-8893-4146-B814-64B30F36EBDF}" srcOrd="2" destOrd="0" parTransId="{AEE134B3-AA08-403E-873C-18177C501CF6}" sibTransId="{D7A8934E-D340-4FE7-A01C-04F7C366CAE1}"/>
    <dgm:cxn modelId="{ABEDB1DE-4B67-45F6-A2BD-38810FA577A9}" srcId="{9EF96BC1-D1A7-4229-96F0-CD6EE18711BB}" destId="{24ECDAFE-3627-4228-8094-BAED8E147197}" srcOrd="1" destOrd="0" parTransId="{EF4D04B2-2685-454E-8613-2A4A2BAC857E}" sibTransId="{F8E35ADD-7101-469F-B7FF-E1147A25B8B3}"/>
    <dgm:cxn modelId="{F68B20FA-D9CD-46B1-AA9E-086EC6535172}" srcId="{9EF96BC1-D1A7-4229-96F0-CD6EE18711BB}" destId="{0E2E26DB-006A-405C-BAE9-BD9E4DB11134}" srcOrd="0" destOrd="0" parTransId="{4301A430-2AAA-4B3F-B4A8-EC5CC2E2E8E9}" sibTransId="{D8E6EDC1-AA4D-45D2-A9FD-930D87098E66}"/>
    <dgm:cxn modelId="{F38EDB9D-F051-4E9B-8EF0-30DA63475CA8}" type="presOf" srcId="{24ECDAFE-3627-4228-8094-BAED8E147197}" destId="{6F964E82-C360-4D84-B746-D109E51493B6}" srcOrd="0" destOrd="0" presId="urn:microsoft.com/office/officeart/2005/8/layout/vList2"/>
    <dgm:cxn modelId="{1ADB419A-C0AF-4B9F-B7A8-A434BD555B6D}" type="presOf" srcId="{0E2E26DB-006A-405C-BAE9-BD9E4DB11134}" destId="{F24CE275-1C41-44AC-9A93-B4219D3AA330}" srcOrd="0" destOrd="0" presId="urn:microsoft.com/office/officeart/2005/8/layout/vList2"/>
    <dgm:cxn modelId="{9B29811B-280B-48E9-939E-94FB09DED776}" type="presOf" srcId="{9EF96BC1-D1A7-4229-96F0-CD6EE18711BB}" destId="{90A653D6-7EAE-413C-9E20-8B97A41AD085}" srcOrd="0" destOrd="0" presId="urn:microsoft.com/office/officeart/2005/8/layout/vList2"/>
    <dgm:cxn modelId="{D9987D07-6C50-4799-A956-ACA3444B9F5B}" type="presParOf" srcId="{90A653D6-7EAE-413C-9E20-8B97A41AD085}" destId="{F24CE275-1C41-44AC-9A93-B4219D3AA330}" srcOrd="0" destOrd="0" presId="urn:microsoft.com/office/officeart/2005/8/layout/vList2"/>
    <dgm:cxn modelId="{3952D80A-A8FD-4C2B-992B-CE85680B3116}" type="presParOf" srcId="{90A653D6-7EAE-413C-9E20-8B97A41AD085}" destId="{0C746532-3153-4893-9C0E-F111F197D095}" srcOrd="1" destOrd="0" presId="urn:microsoft.com/office/officeart/2005/8/layout/vList2"/>
    <dgm:cxn modelId="{80F62D97-A4DA-4F9C-A0DB-58EA553D28D7}" type="presParOf" srcId="{90A653D6-7EAE-413C-9E20-8B97A41AD085}" destId="{6F964E82-C360-4D84-B746-D109E51493B6}" srcOrd="2" destOrd="0" presId="urn:microsoft.com/office/officeart/2005/8/layout/vList2"/>
    <dgm:cxn modelId="{47899594-C598-4E5A-8390-3BCA0C6825AD}" type="presParOf" srcId="{90A653D6-7EAE-413C-9E20-8B97A41AD085}" destId="{3854D72E-FFEC-4BFE-B86D-437ACCB623CD}" srcOrd="3" destOrd="0" presId="urn:microsoft.com/office/officeart/2005/8/layout/vList2"/>
    <dgm:cxn modelId="{3F575176-55E5-420A-A4C3-44FAC8E61B49}" type="presParOf" srcId="{90A653D6-7EAE-413C-9E20-8B97A41AD085}" destId="{D8D154D1-6009-41E2-9459-CFD5DBE394C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0E2E26DB-006A-405C-BAE9-BD9E4DB11134}">
      <dgm:prSet phldrT="[Text]" custT="1"/>
      <dgm:spPr/>
      <dgm:t>
        <a:bodyPr/>
        <a:lstStyle/>
        <a:p>
          <a:pPr algn="l" latinLnBrk="1"/>
          <a:r>
            <a:rPr lang="en-US" altLang="ko-KR" sz="1400" dirty="0" smtClean="0"/>
            <a:t>Convolutional Neural Network (CNN/</a:t>
          </a:r>
          <a:r>
            <a:rPr lang="en-US" altLang="ko-KR" sz="1400" dirty="0" err="1" smtClean="0"/>
            <a:t>ConvNet</a:t>
          </a:r>
          <a:r>
            <a:rPr lang="en-US" altLang="ko-KR" sz="1400" dirty="0" smtClean="0"/>
            <a:t>)</a:t>
          </a:r>
        </a:p>
      </dgm:t>
    </dgm:pt>
    <dgm:pt modelId="{4301A430-2AAA-4B3F-B4A8-EC5CC2E2E8E9}" type="parTrans" cxnId="{F68B20FA-D9CD-46B1-AA9E-086EC6535172}">
      <dgm:prSet/>
      <dgm:spPr/>
      <dgm:t>
        <a:bodyPr/>
        <a:lstStyle/>
        <a:p>
          <a:pPr latinLnBrk="1"/>
          <a:endParaRPr lang="ko-KR" altLang="en-US"/>
        </a:p>
      </dgm:t>
    </dgm:pt>
    <dgm:pt modelId="{D8E6EDC1-AA4D-45D2-A9FD-930D87098E66}" type="sibTrans" cxnId="{F68B20FA-D9CD-46B1-AA9E-086EC6535172}">
      <dgm:prSet/>
      <dgm:spPr/>
      <dgm:t>
        <a:bodyPr/>
        <a:lstStyle/>
        <a:p>
          <a:pPr latinLnBrk="1"/>
          <a:endParaRPr lang="ko-KR" altLang="en-US"/>
        </a:p>
      </dgm:t>
    </dgm:pt>
    <dgm:pt modelId="{F60F727D-E0CF-4FC3-AA32-BAFE91FDD7E9}">
      <dgm:prSet phldrT="[Text]" custT="1"/>
      <dgm:spPr/>
      <dgm:t>
        <a:bodyPr/>
        <a:lstStyle/>
        <a:p>
          <a:pPr algn="l" latinLnBrk="1"/>
          <a:r>
            <a:rPr lang="en-US" altLang="ko-KR" sz="900" dirty="0" smtClean="0"/>
            <a:t>Source : http://neuralnetworksanddeeplearning.com/chap6.html</a:t>
          </a:r>
        </a:p>
      </dgm:t>
    </dgm:pt>
    <dgm:pt modelId="{43475114-E370-4EBE-9CAC-63F713E609A2}" type="parTrans" cxnId="{35F7874F-A539-48D9-AE0F-5DE1B15B12EF}">
      <dgm:prSet/>
      <dgm:spPr/>
      <dgm:t>
        <a:bodyPr/>
        <a:lstStyle/>
        <a:p>
          <a:pPr latinLnBrk="1"/>
          <a:endParaRPr lang="ko-KR" altLang="en-US"/>
        </a:p>
      </dgm:t>
    </dgm:pt>
    <dgm:pt modelId="{3521997E-2010-4BB7-849E-F0313AA414D8}" type="sibTrans" cxnId="{35F7874F-A539-48D9-AE0F-5DE1B15B12EF}">
      <dgm:prSet/>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 modelId="{F24CE275-1C41-44AC-9A93-B4219D3AA330}" type="pres">
      <dgm:prSet presAssocID="{0E2E26DB-006A-405C-BAE9-BD9E4DB11134}" presName="parentText" presStyleLbl="node1" presStyleIdx="0" presStyleCnt="2" custScaleY="50561" custLinFactY="-442130" custLinFactNeighborX="286" custLinFactNeighborY="-500000">
        <dgm:presLayoutVars>
          <dgm:chMax val="0"/>
          <dgm:bulletEnabled val="1"/>
        </dgm:presLayoutVars>
      </dgm:prSet>
      <dgm:spPr/>
      <dgm:t>
        <a:bodyPr/>
        <a:lstStyle/>
        <a:p>
          <a:pPr latinLnBrk="1"/>
          <a:endParaRPr lang="ko-KR" altLang="en-US"/>
        </a:p>
      </dgm:t>
    </dgm:pt>
    <dgm:pt modelId="{0C746532-3153-4893-9C0E-F111F197D095}" type="pres">
      <dgm:prSet presAssocID="{D8E6EDC1-AA4D-45D2-A9FD-930D87098E66}" presName="spacer" presStyleCnt="0"/>
      <dgm:spPr/>
    </dgm:pt>
    <dgm:pt modelId="{ED606C2C-D486-4F9A-BF56-5F17F3ADAAC4}" type="pres">
      <dgm:prSet presAssocID="{F60F727D-E0CF-4FC3-AA32-BAFE91FDD7E9}" presName="parentText" presStyleLbl="node1" presStyleIdx="1" presStyleCnt="2" custScaleY="19140" custLinFactY="-15924" custLinFactNeighborX="-1498" custLinFactNeighborY="-100000">
        <dgm:presLayoutVars>
          <dgm:chMax val="0"/>
          <dgm:bulletEnabled val="1"/>
        </dgm:presLayoutVars>
      </dgm:prSet>
      <dgm:spPr/>
      <dgm:t>
        <a:bodyPr/>
        <a:lstStyle/>
        <a:p>
          <a:pPr latinLnBrk="1"/>
          <a:endParaRPr lang="ko-KR" altLang="en-US"/>
        </a:p>
      </dgm:t>
    </dgm:pt>
  </dgm:ptLst>
  <dgm:cxnLst>
    <dgm:cxn modelId="{0D9DD5B5-D9BB-4B1F-BF26-AC9D870C493C}" type="presOf" srcId="{F60F727D-E0CF-4FC3-AA32-BAFE91FDD7E9}" destId="{ED606C2C-D486-4F9A-BF56-5F17F3ADAAC4}" srcOrd="0" destOrd="0" presId="urn:microsoft.com/office/officeart/2005/8/layout/vList2"/>
    <dgm:cxn modelId="{D88009AE-4B17-47EA-AE0B-D538BCD16FE7}" type="presOf" srcId="{0E2E26DB-006A-405C-BAE9-BD9E4DB11134}" destId="{F24CE275-1C41-44AC-9A93-B4219D3AA330}" srcOrd="0" destOrd="0" presId="urn:microsoft.com/office/officeart/2005/8/layout/vList2"/>
    <dgm:cxn modelId="{F245F90D-C294-4BE1-A6B8-81A28B52F911}" type="presOf" srcId="{9EF96BC1-D1A7-4229-96F0-CD6EE18711BB}" destId="{90A653D6-7EAE-413C-9E20-8B97A41AD085}" srcOrd="0" destOrd="0" presId="urn:microsoft.com/office/officeart/2005/8/layout/vList2"/>
    <dgm:cxn modelId="{35F7874F-A539-48D9-AE0F-5DE1B15B12EF}" srcId="{9EF96BC1-D1A7-4229-96F0-CD6EE18711BB}" destId="{F60F727D-E0CF-4FC3-AA32-BAFE91FDD7E9}" srcOrd="1" destOrd="0" parTransId="{43475114-E370-4EBE-9CAC-63F713E609A2}" sibTransId="{3521997E-2010-4BB7-849E-F0313AA414D8}"/>
    <dgm:cxn modelId="{F68B20FA-D9CD-46B1-AA9E-086EC6535172}" srcId="{9EF96BC1-D1A7-4229-96F0-CD6EE18711BB}" destId="{0E2E26DB-006A-405C-BAE9-BD9E4DB11134}" srcOrd="0" destOrd="0" parTransId="{4301A430-2AAA-4B3F-B4A8-EC5CC2E2E8E9}" sibTransId="{D8E6EDC1-AA4D-45D2-A9FD-930D87098E66}"/>
    <dgm:cxn modelId="{48EC32C6-9B6D-4A82-A988-DBA9F043565C}" type="presParOf" srcId="{90A653D6-7EAE-413C-9E20-8B97A41AD085}" destId="{F24CE275-1C41-44AC-9A93-B4219D3AA330}" srcOrd="0" destOrd="0" presId="urn:microsoft.com/office/officeart/2005/8/layout/vList2"/>
    <dgm:cxn modelId="{3B4DE737-28D1-40B8-884C-753EB4E14991}" type="presParOf" srcId="{90A653D6-7EAE-413C-9E20-8B97A41AD085}" destId="{0C746532-3153-4893-9C0E-F111F197D095}" srcOrd="1" destOrd="0" presId="urn:microsoft.com/office/officeart/2005/8/layout/vList2"/>
    <dgm:cxn modelId="{835A61B7-742E-4150-A2AE-B3EDBDEC5C68}" type="presParOf" srcId="{90A653D6-7EAE-413C-9E20-8B97A41AD085}" destId="{ED606C2C-D486-4F9A-BF56-5F17F3ADAAC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DC82A3E3-B020-4F39-A121-347B1C56A30C}"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C66E2039-32E8-4384-941E-8DF89049CDF9}"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7C1820B3-6637-4888-B613-B98CFA55D8AE}"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20B29245-4478-4919-9D53-506C9BB34141}"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D1C2F725-67BD-476B-9AD5-31E8CAD403EA}"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F96BC1-D1A7-4229-96F0-CD6EE18711BB}"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pPr latinLnBrk="1"/>
          <a:endParaRPr lang="ko-KR" altLang="en-US"/>
        </a:p>
      </dgm:t>
    </dgm:pt>
    <dgm:pt modelId="{90A653D6-7EAE-413C-9E20-8B97A41AD085}" type="pres">
      <dgm:prSet presAssocID="{9EF96BC1-D1A7-4229-96F0-CD6EE18711BB}" presName="linear" presStyleCnt="0">
        <dgm:presLayoutVars>
          <dgm:animLvl val="lvl"/>
          <dgm:resizeHandles val="exact"/>
        </dgm:presLayoutVars>
      </dgm:prSet>
      <dgm:spPr/>
      <dgm:t>
        <a:bodyPr/>
        <a:lstStyle/>
        <a:p>
          <a:pPr latinLnBrk="1"/>
          <a:endParaRPr lang="ko-KR" altLang="en-US"/>
        </a:p>
      </dgm:t>
    </dgm:pt>
  </dgm:ptLst>
  <dgm:cxnLst>
    <dgm:cxn modelId="{36352800-793D-415E-9F7D-971DF83D1B9D}" type="presOf" srcId="{9EF96BC1-D1A7-4229-96F0-CD6EE18711BB}" destId="{90A653D6-7EAE-413C-9E20-8B97A41AD0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CE275-1C41-44AC-9A93-B4219D3AA330}">
      <dsp:nvSpPr>
        <dsp:cNvPr id="0" name=""/>
        <dsp:cNvSpPr/>
      </dsp:nvSpPr>
      <dsp:spPr>
        <a:xfrm>
          <a:off x="0" y="416411"/>
          <a:ext cx="3530080" cy="185327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latinLnBrk="1">
            <a:lnSpc>
              <a:spcPct val="90000"/>
            </a:lnSpc>
            <a:spcBef>
              <a:spcPct val="0"/>
            </a:spcBef>
            <a:spcAft>
              <a:spcPct val="35000"/>
            </a:spcAft>
          </a:pPr>
          <a:r>
            <a:rPr lang="en-US" altLang="ko-KR" sz="1200" kern="1200" dirty="0" smtClean="0"/>
            <a:t>Motivation :</a:t>
          </a:r>
        </a:p>
        <a:p>
          <a:pPr lvl="0" algn="l" defTabSz="533400" latinLnBrk="1">
            <a:lnSpc>
              <a:spcPct val="90000"/>
            </a:lnSpc>
            <a:spcBef>
              <a:spcPct val="0"/>
            </a:spcBef>
            <a:spcAft>
              <a:spcPct val="35000"/>
            </a:spcAft>
          </a:pPr>
          <a:r>
            <a:rPr lang="en-US" altLang="zh-CN" sz="1200" kern="1200" dirty="0" smtClean="0"/>
            <a:t>Image segmentation -&gt; based on non-supervised pattern classification techniques. </a:t>
          </a:r>
        </a:p>
        <a:p>
          <a:pPr lvl="0" algn="just" defTabSz="533400" latinLnBrk="1">
            <a:lnSpc>
              <a:spcPct val="90000"/>
            </a:lnSpc>
            <a:spcBef>
              <a:spcPct val="0"/>
            </a:spcBef>
            <a:spcAft>
              <a:spcPct val="35000"/>
            </a:spcAft>
          </a:pPr>
          <a:r>
            <a:rPr lang="en-US" altLang="zh-CN" sz="1200" kern="1200" dirty="0" smtClean="0"/>
            <a:t>In image segmentation, different features are extracted and grouped into different clusters-&gt;useful information of differently grouped semantic regions.</a:t>
          </a:r>
        </a:p>
        <a:p>
          <a:pPr lvl="0" algn="just" defTabSz="533400" latinLnBrk="1">
            <a:lnSpc>
              <a:spcPct val="90000"/>
            </a:lnSpc>
            <a:spcBef>
              <a:spcPct val="0"/>
            </a:spcBef>
            <a:spcAft>
              <a:spcPct val="35000"/>
            </a:spcAft>
          </a:pPr>
          <a:r>
            <a:rPr lang="en-US" altLang="ko-KR" sz="1200" kern="1200" dirty="0" smtClean="0"/>
            <a:t>In surgical simulation -&gt; bone models are used for planning or maxillofacial surgery.</a:t>
          </a:r>
          <a:endParaRPr lang="ko-KR" altLang="en-US" sz="1200" kern="1200" dirty="0"/>
        </a:p>
      </dsp:txBody>
      <dsp:txXfrm>
        <a:off x="90470" y="506881"/>
        <a:ext cx="3349140" cy="1672339"/>
      </dsp:txXfrm>
    </dsp:sp>
    <dsp:sp modelId="{6F964E82-C360-4D84-B746-D109E51493B6}">
      <dsp:nvSpPr>
        <dsp:cNvPr id="0" name=""/>
        <dsp:cNvSpPr/>
      </dsp:nvSpPr>
      <dsp:spPr>
        <a:xfrm>
          <a:off x="0" y="2304251"/>
          <a:ext cx="3530080" cy="1080128"/>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latinLnBrk="1">
            <a:lnSpc>
              <a:spcPct val="90000"/>
            </a:lnSpc>
            <a:spcBef>
              <a:spcPct val="0"/>
            </a:spcBef>
            <a:spcAft>
              <a:spcPct val="35000"/>
            </a:spcAft>
          </a:pPr>
          <a:r>
            <a:rPr lang="en-US" altLang="ko-KR" sz="1200" kern="1200" dirty="0" smtClean="0"/>
            <a:t>Aim : </a:t>
          </a:r>
        </a:p>
        <a:p>
          <a:pPr lvl="0" algn="l" defTabSz="533400" latinLnBrk="1">
            <a:lnSpc>
              <a:spcPct val="90000"/>
            </a:lnSpc>
            <a:spcBef>
              <a:spcPct val="0"/>
            </a:spcBef>
            <a:spcAft>
              <a:spcPct val="35000"/>
            </a:spcAft>
          </a:pPr>
          <a:r>
            <a:rPr lang="en-US" altLang="ko-KR" sz="1200" kern="1200" dirty="0" smtClean="0"/>
            <a:t>Develop and implement semantic segmentation of CBCT volumes into air, soft tissue and bone using Convolutional Neural Network framework. </a:t>
          </a:r>
          <a:endParaRPr lang="ko-KR" altLang="en-US" sz="1200" kern="1200" dirty="0"/>
        </a:p>
      </dsp:txBody>
      <dsp:txXfrm>
        <a:off x="52728" y="2356979"/>
        <a:ext cx="3424624" cy="974672"/>
      </dsp:txXfrm>
    </dsp:sp>
    <dsp:sp modelId="{D8D154D1-6009-41E2-9459-CFD5DBE394C0}">
      <dsp:nvSpPr>
        <dsp:cNvPr id="0" name=""/>
        <dsp:cNvSpPr/>
      </dsp:nvSpPr>
      <dsp:spPr>
        <a:xfrm>
          <a:off x="0" y="3418940"/>
          <a:ext cx="3530080" cy="1853279"/>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latinLnBrk="1">
            <a:lnSpc>
              <a:spcPct val="90000"/>
            </a:lnSpc>
            <a:spcBef>
              <a:spcPct val="0"/>
            </a:spcBef>
            <a:spcAft>
              <a:spcPct val="35000"/>
            </a:spcAft>
          </a:pPr>
          <a:r>
            <a:rPr lang="en-US" altLang="ko-KR" sz="1200" kern="1200" dirty="0" smtClean="0"/>
            <a:t>Data : </a:t>
          </a:r>
        </a:p>
        <a:p>
          <a:pPr lvl="0" algn="l" defTabSz="533400" latinLnBrk="1">
            <a:lnSpc>
              <a:spcPct val="90000"/>
            </a:lnSpc>
            <a:spcBef>
              <a:spcPct val="0"/>
            </a:spcBef>
            <a:spcAft>
              <a:spcPct val="35000"/>
            </a:spcAft>
          </a:pPr>
          <a:r>
            <a:rPr lang="en-US" altLang="ko-KR" sz="1200" kern="1200" dirty="0" smtClean="0"/>
            <a:t>Head and Neck Cone Beam-CT (CBCT).</a:t>
          </a:r>
        </a:p>
        <a:p>
          <a:pPr lvl="0" algn="l" defTabSz="533400" latinLnBrk="1">
            <a:lnSpc>
              <a:spcPct val="90000"/>
            </a:lnSpc>
            <a:spcBef>
              <a:spcPct val="0"/>
            </a:spcBef>
            <a:spcAft>
              <a:spcPct val="35000"/>
            </a:spcAft>
          </a:pPr>
          <a:r>
            <a:rPr lang="en-US" altLang="ko-KR" sz="1200" kern="1200" dirty="0" smtClean="0"/>
            <a:t>Advantages: Low Dose Radiation, shorter acquisition time, reduced cost.</a:t>
          </a:r>
        </a:p>
        <a:p>
          <a:pPr lvl="0" algn="l" defTabSz="533400" latinLnBrk="1">
            <a:lnSpc>
              <a:spcPct val="90000"/>
            </a:lnSpc>
            <a:spcBef>
              <a:spcPct val="0"/>
            </a:spcBef>
            <a:spcAft>
              <a:spcPct val="35000"/>
            </a:spcAft>
          </a:pPr>
          <a:r>
            <a:rPr lang="en-US" altLang="ko-KR" sz="1200" kern="1200" dirty="0" smtClean="0"/>
            <a:t>Disadvantages: scattered radiation, artifacts, limited FOV.</a:t>
          </a:r>
        </a:p>
      </dsp:txBody>
      <dsp:txXfrm>
        <a:off x="90470" y="3509410"/>
        <a:ext cx="3349140" cy="167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CE275-1C41-44AC-9A93-B4219D3AA330}">
      <dsp:nvSpPr>
        <dsp:cNvPr id="0" name=""/>
        <dsp:cNvSpPr/>
      </dsp:nvSpPr>
      <dsp:spPr>
        <a:xfrm>
          <a:off x="0" y="0"/>
          <a:ext cx="3744416" cy="615226"/>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latinLnBrk="1">
            <a:lnSpc>
              <a:spcPct val="90000"/>
            </a:lnSpc>
            <a:spcBef>
              <a:spcPct val="0"/>
            </a:spcBef>
            <a:spcAft>
              <a:spcPct val="35000"/>
            </a:spcAft>
          </a:pPr>
          <a:r>
            <a:rPr lang="en-US" altLang="ko-KR" sz="1400" kern="1200" dirty="0" smtClean="0"/>
            <a:t>Convolutional Neural Network (CNN/</a:t>
          </a:r>
          <a:r>
            <a:rPr lang="en-US" altLang="ko-KR" sz="1400" kern="1200" dirty="0" err="1" smtClean="0"/>
            <a:t>ConvNet</a:t>
          </a:r>
          <a:r>
            <a:rPr lang="en-US" altLang="ko-KR" sz="1400" kern="1200" dirty="0" smtClean="0"/>
            <a:t>)</a:t>
          </a:r>
        </a:p>
      </dsp:txBody>
      <dsp:txXfrm>
        <a:off x="30033" y="30033"/>
        <a:ext cx="3684350" cy="555160"/>
      </dsp:txXfrm>
    </dsp:sp>
    <dsp:sp modelId="{ED606C2C-D486-4F9A-BF56-5F17F3ADAAC4}">
      <dsp:nvSpPr>
        <dsp:cNvPr id="0" name=""/>
        <dsp:cNvSpPr/>
      </dsp:nvSpPr>
      <dsp:spPr>
        <a:xfrm>
          <a:off x="0" y="2763796"/>
          <a:ext cx="3744416" cy="232895"/>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latinLnBrk="1">
            <a:lnSpc>
              <a:spcPct val="90000"/>
            </a:lnSpc>
            <a:spcBef>
              <a:spcPct val="0"/>
            </a:spcBef>
            <a:spcAft>
              <a:spcPct val="35000"/>
            </a:spcAft>
          </a:pPr>
          <a:r>
            <a:rPr lang="en-US" altLang="ko-KR" sz="900" kern="1200" dirty="0" smtClean="0"/>
            <a:t>Source : http://neuralnetworksanddeeplearning.com/chap6.html</a:t>
          </a:r>
        </a:p>
      </dsp:txBody>
      <dsp:txXfrm>
        <a:off x="11369" y="2775165"/>
        <a:ext cx="3721678" cy="21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5E78E-8848-4CF9-8290-932C9F7FBE44}"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D76794-6F6C-42CA-AC90-9EA07C110CD4}" type="slidenum">
              <a:rPr lang="en-US" smtClean="0"/>
              <a:t>‹#›</a:t>
            </a:fld>
            <a:endParaRPr lang="en-US"/>
          </a:p>
        </p:txBody>
      </p:sp>
    </p:spTree>
    <p:extLst>
      <p:ext uri="{BB962C8B-B14F-4D97-AF65-F5344CB8AC3E}">
        <p14:creationId xmlns:p14="http://schemas.microsoft.com/office/powerpoint/2010/main" val="202854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r>
              <a:rPr lang="en-US" altLang="ko-KR" sz="1200" b="0" i="0" kern="1200" dirty="0" smtClean="0">
                <a:solidFill>
                  <a:schemeClr val="tx1"/>
                </a:solidFill>
                <a:effectLst/>
                <a:latin typeface="+mn-lt"/>
                <a:ea typeface="+mn-ea"/>
                <a:cs typeface="+mn-cs"/>
              </a:rPr>
              <a:t>here are four main operations in the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shown in </a:t>
            </a:r>
            <a:r>
              <a:rPr lang="en-US" altLang="ko-KR" sz="1200" b="1" i="0" kern="1200" dirty="0" smtClean="0">
                <a:solidFill>
                  <a:schemeClr val="tx1"/>
                </a:solidFill>
                <a:effectLst/>
                <a:latin typeface="+mn-lt"/>
                <a:ea typeface="+mn-ea"/>
                <a:cs typeface="+mn-cs"/>
              </a:rPr>
              <a:t>figure</a:t>
            </a:r>
            <a:r>
              <a:rPr lang="en-US" altLang="ko-KR" sz="1200" b="0" i="0" kern="1200" dirty="0" smtClean="0">
                <a:solidFill>
                  <a:schemeClr val="tx1"/>
                </a:solidFill>
                <a:effectLst/>
                <a:latin typeface="+mn-lt"/>
                <a:ea typeface="+mn-ea"/>
                <a:cs typeface="+mn-cs"/>
              </a:rPr>
              <a:t> above:</a:t>
            </a:r>
          </a:p>
          <a:p>
            <a:r>
              <a:rPr lang="en-US" altLang="ko-KR" sz="1200" b="0" i="0" kern="1200" dirty="0" smtClean="0">
                <a:solidFill>
                  <a:schemeClr val="tx1"/>
                </a:solidFill>
                <a:effectLst/>
                <a:latin typeface="+mn-lt"/>
                <a:ea typeface="+mn-ea"/>
                <a:cs typeface="+mn-cs"/>
              </a:rPr>
              <a:t>1. Convolution - &gt; The primary purpose of Convolution in case of a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is to extract features from the input image. Convolution preserves the spatial relationship between pixels by learning image features using small squares of input data.</a:t>
            </a:r>
          </a:p>
          <a:p>
            <a:r>
              <a:rPr lang="en-US" altLang="ko-KR" sz="1200" b="0" i="0" kern="1200" dirty="0" smtClean="0">
                <a:solidFill>
                  <a:schemeClr val="tx1"/>
                </a:solidFill>
                <a:effectLst/>
                <a:latin typeface="+mn-lt"/>
                <a:ea typeface="+mn-ea"/>
                <a:cs typeface="+mn-cs"/>
              </a:rPr>
              <a:t>2. Non Linearity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)-&gt;</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 stands for Rectified Linear Unit and is a non-linear operation. The purpose of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 is to introduce non-linearity in our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since most of the real-world data we would want our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to learn would be non-linear (Convolution is a linear operation – element wise matrix multiplication and addition, so we account for non-linearity by introducing a non-linear function like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a:t>
            </a:r>
          </a:p>
          <a:p>
            <a:r>
              <a:rPr lang="en-US" altLang="ko-KR" sz="1200" b="0" i="0" kern="1200" dirty="0" smtClean="0">
                <a:solidFill>
                  <a:schemeClr val="tx1"/>
                </a:solidFill>
                <a:effectLst/>
                <a:latin typeface="+mn-lt"/>
                <a:ea typeface="+mn-ea"/>
                <a:cs typeface="+mn-cs"/>
              </a:rPr>
              <a:t>3. Pooling or Sub Sampling -&gt; reduces the dimensionality of each feature map but retains the most important information. Spatial Pooling can be of different types: Max, Average, Sum etc.</a:t>
            </a:r>
          </a:p>
          <a:p>
            <a:r>
              <a:rPr lang="en-US" altLang="ko-KR" sz="1200" b="0" i="0" kern="1200" dirty="0" smtClean="0">
                <a:solidFill>
                  <a:schemeClr val="tx1"/>
                </a:solidFill>
                <a:effectLst/>
                <a:latin typeface="+mn-lt"/>
                <a:ea typeface="+mn-ea"/>
                <a:cs typeface="+mn-cs"/>
              </a:rPr>
              <a:t>4. Classification (Fully Connected Layer) -&gt;The output from the convolutional and pooling layers represent high-level features of the input image. The purpose of the Fully Connected layer is to use these features for classifying the input image into various classes based on the training dataset.</a:t>
            </a:r>
          </a:p>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r>
              <a:rPr lang="en-US" altLang="ko-KR" sz="1200" b="0" i="0" kern="1200" dirty="0" smtClean="0">
                <a:solidFill>
                  <a:schemeClr val="tx1"/>
                </a:solidFill>
                <a:effectLst/>
                <a:latin typeface="+mn-lt"/>
                <a:ea typeface="+mn-ea"/>
                <a:cs typeface="+mn-cs"/>
              </a:rPr>
              <a:t>here are four main operations in the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shown in </a:t>
            </a:r>
            <a:r>
              <a:rPr lang="en-US" altLang="ko-KR" sz="1200" b="1" i="0" kern="1200" dirty="0" smtClean="0">
                <a:solidFill>
                  <a:schemeClr val="tx1"/>
                </a:solidFill>
                <a:effectLst/>
                <a:latin typeface="+mn-lt"/>
                <a:ea typeface="+mn-ea"/>
                <a:cs typeface="+mn-cs"/>
              </a:rPr>
              <a:t>figure</a:t>
            </a:r>
            <a:r>
              <a:rPr lang="en-US" altLang="ko-KR" sz="1200" b="0" i="0" kern="1200" dirty="0" smtClean="0">
                <a:solidFill>
                  <a:schemeClr val="tx1"/>
                </a:solidFill>
                <a:effectLst/>
                <a:latin typeface="+mn-lt"/>
                <a:ea typeface="+mn-ea"/>
                <a:cs typeface="+mn-cs"/>
              </a:rPr>
              <a:t> above:</a:t>
            </a:r>
          </a:p>
          <a:p>
            <a:r>
              <a:rPr lang="en-US" altLang="ko-KR" sz="1200" b="0" i="0" kern="1200" dirty="0" smtClean="0">
                <a:solidFill>
                  <a:schemeClr val="tx1"/>
                </a:solidFill>
                <a:effectLst/>
                <a:latin typeface="+mn-lt"/>
                <a:ea typeface="+mn-ea"/>
                <a:cs typeface="+mn-cs"/>
              </a:rPr>
              <a:t>1. Convolution - &gt; The primary purpose of Convolution in case of a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is to extract features from the input image. Convolution preserves the spatial relationship between pixels by learning image features using small squares of input data.</a:t>
            </a:r>
          </a:p>
          <a:p>
            <a:r>
              <a:rPr lang="en-US" altLang="ko-KR" sz="1200" b="0" i="0" kern="1200" dirty="0" smtClean="0">
                <a:solidFill>
                  <a:schemeClr val="tx1"/>
                </a:solidFill>
                <a:effectLst/>
                <a:latin typeface="+mn-lt"/>
                <a:ea typeface="+mn-ea"/>
                <a:cs typeface="+mn-cs"/>
              </a:rPr>
              <a:t>2. Non Linearity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)-&gt;</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 stands for Rectified Linear Unit and is a non-linear operation. The purpose of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 is to introduce non-linearity in our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since most of the real-world data we would want our </a:t>
            </a:r>
            <a:r>
              <a:rPr lang="en-US" altLang="ko-KR" sz="1200" b="0" i="0" kern="1200" dirty="0" err="1" smtClean="0">
                <a:solidFill>
                  <a:schemeClr val="tx1"/>
                </a:solidFill>
                <a:effectLst/>
                <a:latin typeface="+mn-lt"/>
                <a:ea typeface="+mn-ea"/>
                <a:cs typeface="+mn-cs"/>
              </a:rPr>
              <a:t>ConvNet</a:t>
            </a:r>
            <a:r>
              <a:rPr lang="en-US" altLang="ko-KR" sz="1200" b="0" i="0" kern="1200" dirty="0" smtClean="0">
                <a:solidFill>
                  <a:schemeClr val="tx1"/>
                </a:solidFill>
                <a:effectLst/>
                <a:latin typeface="+mn-lt"/>
                <a:ea typeface="+mn-ea"/>
                <a:cs typeface="+mn-cs"/>
              </a:rPr>
              <a:t> to learn would be non-linear (Convolution is a linear operation – element wise matrix multiplication and addition, so we account for non-linearity by introducing a non-linear function like </a:t>
            </a:r>
            <a:r>
              <a:rPr lang="en-US" altLang="ko-KR" sz="1200" b="0" i="0" kern="1200" dirty="0" err="1" smtClean="0">
                <a:solidFill>
                  <a:schemeClr val="tx1"/>
                </a:solidFill>
                <a:effectLst/>
                <a:latin typeface="+mn-lt"/>
                <a:ea typeface="+mn-ea"/>
                <a:cs typeface="+mn-cs"/>
              </a:rPr>
              <a:t>ReLU</a:t>
            </a:r>
            <a:r>
              <a:rPr lang="en-US" altLang="ko-KR" sz="1200" b="0" i="0" kern="1200" dirty="0" smtClean="0">
                <a:solidFill>
                  <a:schemeClr val="tx1"/>
                </a:solidFill>
                <a:effectLst/>
                <a:latin typeface="+mn-lt"/>
                <a:ea typeface="+mn-ea"/>
                <a:cs typeface="+mn-cs"/>
              </a:rPr>
              <a:t>)</a:t>
            </a:r>
          </a:p>
          <a:p>
            <a:r>
              <a:rPr lang="en-US" altLang="ko-KR" sz="1200" b="0" i="0" kern="1200" dirty="0" smtClean="0">
                <a:solidFill>
                  <a:schemeClr val="tx1"/>
                </a:solidFill>
                <a:effectLst/>
                <a:latin typeface="+mn-lt"/>
                <a:ea typeface="+mn-ea"/>
                <a:cs typeface="+mn-cs"/>
              </a:rPr>
              <a:t>3. Pooling or Sub Sampling -&gt; reduces the dimensionality of each feature map but retains the most important information. Spatial Pooling can be of different types: Max, Average, Sum etc.</a:t>
            </a:r>
          </a:p>
          <a:p>
            <a:r>
              <a:rPr lang="en-US" altLang="ko-KR" sz="1200" b="0" i="0" kern="1200" dirty="0" smtClean="0">
                <a:solidFill>
                  <a:schemeClr val="tx1"/>
                </a:solidFill>
                <a:effectLst/>
                <a:latin typeface="+mn-lt"/>
                <a:ea typeface="+mn-ea"/>
                <a:cs typeface="+mn-cs"/>
              </a:rPr>
              <a:t>4. Classification (Fully Connected Layer) -&gt;The output from the convolutional and pooling layers represent high-level features of the input image. The purpose of the Fully Connected layer is to use these features for classifying the input image into various classes based on the training dataset.</a:t>
            </a:r>
          </a:p>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ko-K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ko-K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F05EF-6168-407F-8025-E41839E12504}" type="datetimeFigureOut">
              <a:rPr lang="en-US" smtClean="0"/>
              <a:pPr/>
              <a:t>4/17/2017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extLst>
      <p:ext uri="{BB962C8B-B14F-4D97-AF65-F5344CB8AC3E}">
        <p14:creationId xmlns:p14="http://schemas.microsoft.com/office/powerpoint/2010/main" val="3875647336"/>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www.cv-foundation.org/openaccess/content_cvpr_2015/papers/Szegedy_Going_Deeper_With_2015_CVPR_paper.pdf" TargetMode="External"/><Relationship Id="rId3" Type="http://schemas.openxmlformats.org/officeDocument/2006/relationships/hyperlink" Target="http://doi.org/10.1016/j.cden.2008.05.005" TargetMode="External"/><Relationship Id="rId7" Type="http://schemas.openxmlformats.org/officeDocument/2006/relationships/hyperlink" Target="http://arxiv.org/abs/1505.07293"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deeplearning.net/tutorial/lenet.html" TargetMode="External"/><Relationship Id="rId5" Type="http://schemas.openxmlformats.org/officeDocument/2006/relationships/hyperlink" Target="http://neuralnetworksanddeeplearning.com/" TargetMode="External"/><Relationship Id="rId4" Type="http://schemas.openxmlformats.org/officeDocument/2006/relationships/hyperlink" Target="http://doi.org/10.1109/CVPR.2015.729896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10.emf"/><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11" Type="http://schemas.openxmlformats.org/officeDocument/2006/relationships/image" Target="../media/image17.png"/><Relationship Id="rId5" Type="http://schemas.openxmlformats.org/officeDocument/2006/relationships/diagramQuickStyle" Target="../diagrams/quickStyle5.xml"/><Relationship Id="rId10" Type="http://schemas.openxmlformats.org/officeDocument/2006/relationships/image" Target="../media/image16.png"/><Relationship Id="rId4" Type="http://schemas.openxmlformats.org/officeDocument/2006/relationships/diagramLayout" Target="../diagrams/layout5.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223752" y="152408"/>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47366" y="1528624"/>
              <a:ext cx="1676400" cy="229902"/>
            </a:xfrm>
            <a:prstGeom prst="rect">
              <a:avLst/>
            </a:prstGeom>
            <a:noFill/>
          </p:spPr>
          <p:txBody>
            <a:bodyPr wrap="square" rtlCol="0">
              <a:spAutoFit/>
            </a:bodyPr>
            <a:lstStyle/>
            <a:p>
              <a:pPr algn="ctr"/>
              <a:r>
                <a:rPr lang="en-US" dirty="0" smtClean="0">
                  <a:solidFill>
                    <a:prstClr val="black"/>
                  </a:solidFill>
                  <a:latin typeface="Vivaldi" pitchFamily="66" charset="0"/>
                </a:rPr>
                <a:t>Introduction</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65423" y="152409"/>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aphicFrame>
        <p:nvGraphicFramePr>
          <p:cNvPr id="13" name="Diagram 12"/>
          <p:cNvGraphicFramePr/>
          <p:nvPr>
            <p:extLst>
              <p:ext uri="{D42A27DB-BD31-4B8C-83A1-F6EECF244321}">
                <p14:modId xmlns:p14="http://schemas.microsoft.com/office/powerpoint/2010/main" val="1945011326"/>
              </p:ext>
            </p:extLst>
          </p:nvPr>
        </p:nvGraphicFramePr>
        <p:xfrm>
          <a:off x="524432" y="620688"/>
          <a:ext cx="353008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5294" y="836712"/>
            <a:ext cx="3747274" cy="27363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316" y="3789040"/>
            <a:ext cx="3625031" cy="20905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2" name="Rounded Rectangle 41"/>
          <p:cNvSpPr/>
          <p:nvPr/>
        </p:nvSpPr>
        <p:spPr>
          <a:xfrm>
            <a:off x="4937935" y="6021288"/>
            <a:ext cx="3198867"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latinLnBrk="1"/>
            <a:r>
              <a:rPr lang="en-US" altLang="ko-KR" sz="900" dirty="0">
                <a:solidFill>
                  <a:schemeClr val="tx1"/>
                </a:solidFill>
              </a:rPr>
              <a:t>Source : What is Cone-Beam CT and How Does it Work?</a:t>
            </a:r>
          </a:p>
        </p:txBody>
      </p:sp>
      <p:grpSp>
        <p:nvGrpSpPr>
          <p:cNvPr id="6" name="Book cover"/>
          <p:cNvGrpSpPr/>
          <p:nvPr/>
        </p:nvGrpSpPr>
        <p:grpSpPr>
          <a:xfrm>
            <a:off x="4218856" y="116632"/>
            <a:ext cx="4896544" cy="6646112"/>
            <a:chOff x="4572000" y="1371600"/>
            <a:chExt cx="3048000" cy="4128106"/>
          </a:xfrm>
        </p:grpSpPr>
        <p:sp>
          <p:nvSpPr>
            <p:cNvPr id="27" name="Rounded Rectangle 26"/>
            <p:cNvSpPr/>
            <p:nvPr/>
          </p:nvSpPr>
          <p:spPr>
            <a:xfrm>
              <a:off x="4572000" y="1371600"/>
              <a:ext cx="3048000" cy="4128106"/>
            </a:xfrm>
            <a:prstGeom prst="roundRect">
              <a:avLst>
                <a:gd name="adj" fmla="val 2196"/>
              </a:avLst>
            </a:prstGeom>
            <a:gradFill flip="none" rotWithShape="1">
              <a:gsLst>
                <a:gs pos="0">
                  <a:schemeClr val="accent2">
                    <a:lumMod val="50000"/>
                  </a:schemeClr>
                </a:gs>
                <a:gs pos="100000">
                  <a:schemeClr val="accent2">
                    <a:lumMod val="75000"/>
                  </a:schemeClr>
                </a:gs>
              </a:gsLst>
              <a:lin ang="0" scaled="1"/>
              <a:tileRect/>
            </a:gradFill>
            <a:ln>
              <a:noFill/>
            </a:ln>
            <a:effectLst/>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0" lvl="0"/>
              <a:r>
                <a:rPr lang="en-US" altLang="ko-KR" sz="3200" b="1" dirty="0" smtClean="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rPr>
                <a:t>Convolutional Neural </a:t>
              </a:r>
              <a:r>
                <a:rPr lang="en-US" altLang="ko-KR" sz="3200"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rPr>
                <a:t>Network</a:t>
              </a:r>
              <a:r>
                <a:rPr lang="en-US" altLang="ko-KR" sz="3200" b="1" dirty="0" smtClean="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rPr>
                <a:t> for Cone Beam-CT Segmentation</a:t>
              </a:r>
            </a:p>
            <a:p>
              <a:pPr marL="984250" lvl="0"/>
              <a:endParaRPr lang="en-US" altLang="ko-KR" sz="3200"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pPr marL="984250" lvl="0"/>
              <a:endParaRPr lang="en-US" altLang="ko-KR" sz="3200" b="1" dirty="0" smtClean="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pPr marL="984250" lvl="0"/>
              <a:endParaRPr lang="en-US" altLang="ko-KR" sz="3200"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pPr marL="984250" lvl="0"/>
              <a:endParaRPr lang="en-US" altLang="ko-KR" sz="3200" b="1" dirty="0" smtClean="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pPr marL="984250" lvl="0"/>
              <a:endParaRPr lang="en-US" altLang="ko-KR" sz="3200"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pPr marL="984250" lvl="0"/>
              <a:endParaRPr lang="en-US" altLang="ko-KR" sz="3200"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latin typeface="Corbel"/>
              </a:endParaRPr>
            </a:p>
            <a:p>
              <a:endParaRPr lang="en-US" b="1" dirty="0">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reflection blurRad="6350" stA="55000" endA="300" endPos="45500" dir="5400000" sy="-100000" algn="bl" rotWithShape="0"/>
                </a:effectLst>
              </a:endParaRPr>
            </a:p>
          </p:txBody>
        </p:sp>
        <p:sp>
          <p:nvSpPr>
            <p:cNvPr id="84" name="Rounded Rectangle 83"/>
            <p:cNvSpPr/>
            <p:nvPr/>
          </p:nvSpPr>
          <p:spPr>
            <a:xfrm>
              <a:off x="4572000" y="1371600"/>
              <a:ext cx="667512" cy="4114800"/>
            </a:xfrm>
            <a:prstGeom prst="roundRect">
              <a:avLst>
                <a:gd name="adj" fmla="val 2196"/>
              </a:avLst>
            </a:prstGeom>
            <a:gradFill flip="none" rotWithShape="1">
              <a:gsLst>
                <a:gs pos="0">
                  <a:schemeClr val="tx1">
                    <a:alpha val="50000"/>
                  </a:schemeClr>
                </a:gs>
                <a:gs pos="100000">
                  <a:schemeClr val="tx1">
                    <a:alpha val="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ounded Rectangle 87"/>
            <p:cNvSpPr/>
            <p:nvPr/>
          </p:nvSpPr>
          <p:spPr>
            <a:xfrm>
              <a:off x="4572000" y="38862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ounded Rectangle 97"/>
            <p:cNvSpPr/>
            <p:nvPr/>
          </p:nvSpPr>
          <p:spPr>
            <a:xfrm>
              <a:off x="4572000" y="49530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ounded Rectangle 98"/>
            <p:cNvSpPr/>
            <p:nvPr/>
          </p:nvSpPr>
          <p:spPr>
            <a:xfrm>
              <a:off x="4572000" y="28194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ounded Rectangle 99"/>
            <p:cNvSpPr/>
            <p:nvPr/>
          </p:nvSpPr>
          <p:spPr>
            <a:xfrm>
              <a:off x="4572000" y="17526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3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9270" y="3284984"/>
            <a:ext cx="3461717" cy="247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35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xit" presetSubtype="2" fill="hold" nodeType="withEffect">
                                  <p:stCondLst>
                                    <p:cond delay="0"/>
                                  </p:stCondLst>
                                  <p:childTnLst>
                                    <p:animEffect transition="out" filter="wipe(right)">
                                      <p:cBhvr>
                                        <p:cTn id="9" dur="250"/>
                                        <p:tgtEl>
                                          <p:spTgt spid="34"/>
                                        </p:tgtEl>
                                      </p:cBhvr>
                                    </p:animEffect>
                                    <p:set>
                                      <p:cBhvr>
                                        <p:cTn id="10" dur="1" fill="hold">
                                          <p:stCondLst>
                                            <p:cond delay="249"/>
                                          </p:stCondLst>
                                        </p:cTn>
                                        <p:tgtEl>
                                          <p:spTgt spid="34"/>
                                        </p:tgtEl>
                                        <p:attrNameLst>
                                          <p:attrName>style.visibility</p:attrName>
                                        </p:attrNameLst>
                                      </p:cBhvr>
                                      <p:to>
                                        <p:strVal val="hidden"/>
                                      </p:to>
                                    </p:se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750"/>
                                        <p:tgtEl>
                                          <p:spTgt spid="5"/>
                                        </p:tgtEl>
                                      </p:cBhvr>
                                    </p:animEffect>
                                  </p:childTnLst>
                                </p:cTn>
                              </p:par>
                            </p:childTnLst>
                          </p:cTn>
                        </p:par>
                        <p:par>
                          <p:cTn id="15" fill="hold">
                            <p:stCondLst>
                              <p:cond delay="1250"/>
                            </p:stCondLst>
                            <p:childTnLst>
                              <p:par>
                                <p:cTn id="16" presetID="2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81600" y="1528624"/>
              <a:ext cx="1676400" cy="229902"/>
            </a:xfrm>
            <a:prstGeom prst="rect">
              <a:avLst/>
            </a:prstGeom>
            <a:noFill/>
          </p:spPr>
          <p:txBody>
            <a:bodyPr wrap="square" rtlCol="0">
              <a:spAutoFit/>
            </a:bodyPr>
            <a:lstStyle/>
            <a:p>
              <a:pPr algn="ctr"/>
              <a:r>
                <a:rPr lang="en-US" dirty="0" smtClean="0">
                  <a:solidFill>
                    <a:prstClr val="black"/>
                  </a:solidFill>
                  <a:latin typeface="Vivaldi" pitchFamily="66" charset="0"/>
                </a:rPr>
                <a:t>References</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TextBox 16"/>
          <p:cNvSpPr txBox="1"/>
          <p:nvPr/>
        </p:nvSpPr>
        <p:spPr>
          <a:xfrm>
            <a:off x="4716016" y="938679"/>
            <a:ext cx="3456384" cy="4247317"/>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t>Scarfe</a:t>
            </a:r>
            <a:r>
              <a:rPr lang="en-US" altLang="ko-KR" sz="1000" dirty="0"/>
              <a:t>, W. C., &amp; Farman, A. G. (2008). What is Cone-Beam CT and How Does it Work? </a:t>
            </a:r>
            <a:r>
              <a:rPr lang="en-US" altLang="ko-KR" sz="1000" i="1" dirty="0"/>
              <a:t>Dental Clinics of North America</a:t>
            </a:r>
            <a:r>
              <a:rPr lang="en-US" altLang="ko-KR" sz="1000" dirty="0"/>
              <a:t>. </a:t>
            </a:r>
            <a:r>
              <a:rPr lang="en-US" altLang="ko-KR" sz="1000" dirty="0">
                <a:hlinkClick r:id="rId3"/>
              </a:rPr>
              <a:t>http://</a:t>
            </a:r>
            <a:r>
              <a:rPr lang="en-US" altLang="ko-KR" sz="1000" dirty="0" smtClean="0">
                <a:hlinkClick r:id="rId3"/>
              </a:rPr>
              <a:t>doi.org/10.1016/j.cden.2008.05.005</a:t>
            </a:r>
            <a:endParaRPr lang="en-US" altLang="ko-KR" sz="1000" dirty="0" smtClean="0"/>
          </a:p>
          <a:p>
            <a:pPr marL="171450" indent="-171450">
              <a:buFont typeface="Arial" panose="020B0604020202020204" pitchFamily="34" charset="0"/>
              <a:buChar char="•"/>
            </a:pPr>
            <a:r>
              <a:rPr lang="en-US" altLang="ko-KR" sz="1000" dirty="0"/>
              <a:t>Long, J., </a:t>
            </a:r>
            <a:r>
              <a:rPr lang="en-US" altLang="ko-KR" sz="1000" dirty="0" err="1"/>
              <a:t>Shelhamer</a:t>
            </a:r>
            <a:r>
              <a:rPr lang="en-US" altLang="ko-KR" sz="1000" dirty="0"/>
              <a:t>, E., &amp; Darrell, T. (2015). Fully convolutional networks for semantic segmentation. In </a:t>
            </a:r>
            <a:r>
              <a:rPr lang="en-US" altLang="ko-KR" sz="1000" i="1" dirty="0"/>
              <a:t>Proceedings of the IEEE Computer Society Conference on Computer Vision and Pattern Recognition</a:t>
            </a:r>
            <a:r>
              <a:rPr lang="en-US" altLang="ko-KR" sz="1000" dirty="0"/>
              <a:t> (Vol. 07–12-June-2015, pp. 3431–3440). </a:t>
            </a:r>
            <a:r>
              <a:rPr lang="en-US" altLang="ko-KR" sz="1000" dirty="0">
                <a:hlinkClick r:id="rId4"/>
              </a:rPr>
              <a:t>http://</a:t>
            </a:r>
            <a:r>
              <a:rPr lang="en-US" altLang="ko-KR" sz="1000" dirty="0" smtClean="0">
                <a:hlinkClick r:id="rId4"/>
              </a:rPr>
              <a:t>doi.org/10.1109/CVPR.2015.7298965</a:t>
            </a:r>
            <a:endParaRPr lang="en-US" altLang="ko-KR" sz="1000" dirty="0" smtClean="0"/>
          </a:p>
          <a:p>
            <a:pPr marL="171450" lvl="0" indent="-171450">
              <a:buFont typeface="Arial" panose="020B0604020202020204" pitchFamily="34" charset="0"/>
              <a:buChar char="•"/>
            </a:pPr>
            <a:r>
              <a:rPr lang="en-US" altLang="ko-KR" sz="1000" dirty="0" smtClean="0"/>
              <a:t>Neural  Networks and Deep Learning. </a:t>
            </a:r>
            <a:r>
              <a:rPr lang="en-US" altLang="ko-KR" sz="1000" dirty="0">
                <a:hlinkClick r:id="rId5"/>
              </a:rPr>
              <a:t>http://</a:t>
            </a:r>
            <a:r>
              <a:rPr lang="en-US" altLang="ko-KR" sz="1000" dirty="0" smtClean="0">
                <a:hlinkClick r:id="rId5"/>
              </a:rPr>
              <a:t>neuralnetworksanddeeplearning.com</a:t>
            </a:r>
            <a:endParaRPr lang="en-US" altLang="ko-KR" sz="1000" dirty="0" smtClean="0"/>
          </a:p>
          <a:p>
            <a:pPr marL="214313" indent="-214313">
              <a:buFont typeface="Arial" panose="020B0604020202020204" pitchFamily="34" charset="0"/>
              <a:buChar char="•"/>
            </a:pPr>
            <a:r>
              <a:rPr lang="en-US" altLang="ko-KR" sz="1000" dirty="0"/>
              <a:t>Comparative Study of Deep Learning Software Frameworks</a:t>
            </a:r>
          </a:p>
          <a:p>
            <a:pPr marL="214313" indent="-214313">
              <a:buFont typeface="Arial" panose="020B0604020202020204" pitchFamily="34" charset="0"/>
              <a:buChar char="•"/>
            </a:pPr>
            <a:endParaRPr lang="en-US" altLang="ko-KR" sz="1000" dirty="0"/>
          </a:p>
          <a:p>
            <a:pPr marL="214313" indent="-214313">
              <a:buFont typeface="Arial" panose="020B0604020202020204" pitchFamily="34" charset="0"/>
              <a:buChar char="•"/>
            </a:pPr>
            <a:r>
              <a:rPr lang="en-US" altLang="ko-KR" sz="1000" dirty="0"/>
              <a:t>Deep Learning Tutorial</a:t>
            </a:r>
          </a:p>
          <a:p>
            <a:r>
              <a:rPr lang="en-US" altLang="ko-KR" sz="1000" dirty="0"/>
              <a:t>     </a:t>
            </a:r>
            <a:r>
              <a:rPr lang="en-US" altLang="ko-KR" sz="1000" dirty="0">
                <a:hlinkClick r:id="rId6"/>
              </a:rPr>
              <a:t>http://deeplearning.net/tutorial/lenet.html</a:t>
            </a:r>
            <a:endParaRPr lang="en-US" altLang="ko-KR" sz="1000" dirty="0"/>
          </a:p>
          <a:p>
            <a:pPr marL="171450" lvl="0" indent="-171450">
              <a:buFont typeface="Arial" panose="020B0604020202020204" pitchFamily="34" charset="0"/>
              <a:buChar char="•"/>
            </a:pPr>
            <a:endParaRPr lang="en-US" altLang="ko-KR" sz="1000" dirty="0" smtClean="0"/>
          </a:p>
          <a:p>
            <a:pPr marL="171450" indent="-171450">
              <a:buFont typeface="Arial" panose="020B0604020202020204" pitchFamily="34" charset="0"/>
              <a:buChar char="•"/>
            </a:pPr>
            <a:r>
              <a:rPr lang="en-US" altLang="ko-KR" sz="1000" dirty="0"/>
              <a:t>Semantic Segmentation: </a:t>
            </a:r>
            <a:r>
              <a:rPr lang="en-US" altLang="ko-KR" sz="1000" dirty="0" err="1"/>
              <a:t>SegNet</a:t>
            </a:r>
            <a:r>
              <a:rPr lang="en-US" altLang="ko-KR" sz="1000" dirty="0"/>
              <a:t>: A Deep Convolutional Encoder-Decoder Architecture for Robust Semantic Pixel-Wise Labelling </a:t>
            </a:r>
            <a:r>
              <a:rPr lang="en-US" altLang="ko-KR" sz="1000" dirty="0">
                <a:hlinkClick r:id="rId7"/>
              </a:rPr>
              <a:t>http://arxiv.org/abs/1505.07293</a:t>
            </a:r>
            <a:endParaRPr lang="en-US" altLang="ko-KR" sz="1000" dirty="0"/>
          </a:p>
          <a:p>
            <a:pPr marL="171450" lvl="0" indent="-171450">
              <a:buFont typeface="Arial" panose="020B0604020202020204" pitchFamily="34" charset="0"/>
              <a:buChar char="•"/>
            </a:pPr>
            <a:endParaRPr lang="en-US" altLang="ko-KR" sz="1000" dirty="0" smtClean="0"/>
          </a:p>
          <a:p>
            <a:pPr marL="171450" indent="-171450">
              <a:buFont typeface="Arial" panose="020B0604020202020204" pitchFamily="34" charset="0"/>
              <a:buChar char="•"/>
            </a:pPr>
            <a:r>
              <a:rPr lang="en-US" altLang="ko-KR" sz="1000" dirty="0" err="1"/>
              <a:t>Szegedy</a:t>
            </a:r>
            <a:r>
              <a:rPr lang="en-US" altLang="ko-KR" sz="1000" dirty="0"/>
              <a:t>, C., Liu, W., </a:t>
            </a:r>
            <a:r>
              <a:rPr lang="en-US" altLang="ko-KR" sz="1000" dirty="0" err="1"/>
              <a:t>Jia</a:t>
            </a:r>
            <a:r>
              <a:rPr lang="en-US" altLang="ko-KR" sz="1000" dirty="0"/>
              <a:t>, Y., </a:t>
            </a:r>
            <a:r>
              <a:rPr lang="en-US" altLang="ko-KR" sz="1000" dirty="0" err="1"/>
              <a:t>Sermanet</a:t>
            </a:r>
            <a:r>
              <a:rPr lang="en-US" altLang="ko-KR" sz="1000" dirty="0"/>
              <a:t>, P., Reed, S., </a:t>
            </a:r>
            <a:r>
              <a:rPr lang="en-US" altLang="ko-KR" sz="1000" dirty="0" err="1"/>
              <a:t>Anguelov</a:t>
            </a:r>
            <a:r>
              <a:rPr lang="en-US" altLang="ko-KR" sz="1000" dirty="0"/>
              <a:t>, D., </a:t>
            </a:r>
            <a:r>
              <a:rPr lang="en-US" altLang="ko-KR" sz="1000" dirty="0" err="1"/>
              <a:t>Erhan</a:t>
            </a:r>
            <a:r>
              <a:rPr lang="en-US" altLang="ko-KR" sz="1000" dirty="0"/>
              <a:t>, D., </a:t>
            </a:r>
            <a:r>
              <a:rPr lang="en-US" altLang="ko-KR" sz="1000" dirty="0" err="1"/>
              <a:t>Vanhoucke</a:t>
            </a:r>
            <a:r>
              <a:rPr lang="en-US" altLang="ko-KR" sz="1000" dirty="0"/>
              <a:t>, V., </a:t>
            </a:r>
            <a:r>
              <a:rPr lang="en-US" altLang="ko-KR" sz="1000" dirty="0" err="1"/>
              <a:t>Rabinovich</a:t>
            </a:r>
            <a:r>
              <a:rPr lang="en-US" altLang="ko-KR" sz="1000" dirty="0"/>
              <a:t>, A. (2015). Going Deeper with Convolutions. CVPR2015.</a:t>
            </a:r>
            <a:r>
              <a:rPr lang="en-US" altLang="ko-KR" sz="1000" dirty="0">
                <a:hlinkClick r:id="rId8"/>
              </a:rPr>
              <a:t>http://www.cv-foundation.org/openaccess/content_cvpr_2015/papers/Szegedy_Going_Deeper_With_2015_CVPR_paper.pdf</a:t>
            </a:r>
            <a:endParaRPr lang="en-US" altLang="ko-KR" sz="1000" dirty="0"/>
          </a:p>
          <a:p>
            <a:pPr marL="171450" lvl="0" indent="-171450">
              <a:buFont typeface="Arial" panose="020B0604020202020204" pitchFamily="34" charset="0"/>
              <a:buChar char="•"/>
            </a:pPr>
            <a:endParaRPr lang="en-US" altLang="ko-KR" sz="1000" dirty="0"/>
          </a:p>
          <a:p>
            <a:pPr marL="171450" indent="-171450">
              <a:buFont typeface="Arial" panose="020B0604020202020204" pitchFamily="34" charset="0"/>
              <a:buChar char="•"/>
            </a:pPr>
            <a:endParaRPr lang="en-US" altLang="ko-KR" sz="1000" dirty="0">
              <a:effectLst/>
            </a:endParaRPr>
          </a:p>
        </p:txBody>
      </p:sp>
    </p:spTree>
    <p:extLst>
      <p:ext uri="{BB962C8B-B14F-4D97-AF65-F5344CB8AC3E}">
        <p14:creationId xmlns:p14="http://schemas.microsoft.com/office/powerpoint/2010/main" val="2378475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81600" y="2667000"/>
              <a:ext cx="1676400" cy="229902"/>
            </a:xfrm>
            <a:prstGeom prst="rect">
              <a:avLst/>
            </a:prstGeom>
            <a:noFill/>
          </p:spPr>
          <p:txBody>
            <a:bodyPr wrap="square" rtlCol="0">
              <a:spAutoFit/>
            </a:bodyPr>
            <a:lstStyle/>
            <a:p>
              <a:pPr algn="ctr"/>
              <a:r>
                <a:rPr lang="en-US" dirty="0" smtClean="0">
                  <a:solidFill>
                    <a:prstClr val="black"/>
                  </a:solidFill>
                  <a:latin typeface="Vivaldi" pitchFamily="66" charset="0"/>
                </a:rPr>
                <a:t>Thank You</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48286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22" presetClass="exit" presetSubtype="2" fill="hold" nodeType="afterEffect">
                                  <p:stCondLst>
                                    <p:cond delay="0"/>
                                  </p:stCondLst>
                                  <p:childTnLst>
                                    <p:animEffect transition="out" filter="wipe(right)">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81600" y="1528624"/>
              <a:ext cx="1676400" cy="229902"/>
            </a:xfrm>
            <a:prstGeom prst="rect">
              <a:avLst/>
            </a:prstGeom>
            <a:noFill/>
          </p:spPr>
          <p:txBody>
            <a:bodyPr wrap="square" rtlCol="0">
              <a:spAutoFit/>
            </a:bodyPr>
            <a:lstStyle/>
            <a:p>
              <a:pPr algn="ctr"/>
              <a:r>
                <a:rPr lang="en-US" dirty="0" smtClean="0">
                  <a:solidFill>
                    <a:prstClr val="black"/>
                  </a:solidFill>
                  <a:latin typeface="Vivaldi" pitchFamily="66" charset="0"/>
                </a:rPr>
                <a:t>Workflow</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559451"/>
            <a:ext cx="1620722" cy="125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130" y="1608835"/>
            <a:ext cx="1797592" cy="125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489" y="4581128"/>
            <a:ext cx="1879435" cy="16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77870" y="1352720"/>
            <a:ext cx="1008112" cy="20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CT</a:t>
            </a:r>
            <a:endParaRPr lang="ko-KR" altLang="en-US" dirty="0"/>
          </a:p>
        </p:txBody>
      </p:sp>
      <p:sp>
        <p:nvSpPr>
          <p:cNvPr id="38" name="Rectangle 37"/>
          <p:cNvSpPr/>
          <p:nvPr/>
        </p:nvSpPr>
        <p:spPr>
          <a:xfrm>
            <a:off x="6583554" y="1255707"/>
            <a:ext cx="1008112" cy="20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CBCT</a:t>
            </a:r>
            <a:endParaRPr lang="ko-KR" altLang="en-US" dirty="0"/>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7870" y="773997"/>
            <a:ext cx="6116010" cy="516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846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wipe(right)">
                                      <p:cBhvr>
                                        <p:cTn id="10" dur="750"/>
                                        <p:tgtEl>
                                          <p:spTgt spid="1032"/>
                                        </p:tgtEl>
                                      </p:cBhvr>
                                    </p:animEffect>
                                  </p:childTnLst>
                                </p:cTn>
                              </p:par>
                              <p:par>
                                <p:cTn id="11" presetID="22" presetClass="entr" presetSubtype="2"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wipe(right)">
                                      <p:cBhvr>
                                        <p:cTn id="13" dur="750"/>
                                        <p:tgtEl>
                                          <p:spTgt spid="3075"/>
                                        </p:tgtEl>
                                      </p:cBhvr>
                                    </p:animEffect>
                                  </p:childTnLst>
                                </p:cTn>
                              </p:par>
                              <p:par>
                                <p:cTn id="14" presetID="22" presetClass="entr" presetSubtype="2" fill="hold" nodeType="with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wipe(right)">
                                      <p:cBhvr>
                                        <p:cTn id="16" dur="750"/>
                                        <p:tgtEl>
                                          <p:spTgt spid="1029"/>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750"/>
                                        <p:tgtEl>
                                          <p:spTgt spid="8"/>
                                        </p:tgtEl>
                                      </p:cBhvr>
                                    </p:animEffect>
                                  </p:childTnLst>
                                </p:cTn>
                              </p:par>
                              <p:par>
                                <p:cTn id="20" presetID="22" presetClass="entr" presetSubtype="2"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right)">
                                      <p:cBhvr>
                                        <p:cTn id="22" dur="750"/>
                                        <p:tgtEl>
                                          <p:spTgt spid="102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right)">
                                      <p:cBhvr>
                                        <p:cTn id="25"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81600" y="1528624"/>
              <a:ext cx="1676400" cy="229902"/>
            </a:xfrm>
            <a:prstGeom prst="rect">
              <a:avLst/>
            </a:prstGeom>
            <a:noFill/>
          </p:spPr>
          <p:txBody>
            <a:bodyPr wrap="square" rtlCol="0">
              <a:spAutoFit/>
            </a:bodyPr>
            <a:lstStyle/>
            <a:p>
              <a:pPr algn="ctr"/>
              <a:r>
                <a:rPr lang="en-US" dirty="0" smtClean="0">
                  <a:solidFill>
                    <a:prstClr val="black"/>
                  </a:solidFill>
                  <a:latin typeface="Vivaldi" pitchFamily="66" charset="0"/>
                </a:rPr>
                <a:t>Method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2368454533"/>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4008" y="1124744"/>
            <a:ext cx="1620722" cy="125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40152" y="2852936"/>
            <a:ext cx="864096" cy="852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1349730"/>
            <a:ext cx="3877976" cy="2007262"/>
          </a:xfrm>
          <a:prstGeom prst="rect">
            <a:avLst/>
          </a:prstGeom>
          <a:ln w="34925" cap="flat" cmpd="sng">
            <a:solidFill>
              <a:schemeClr val="tx1"/>
            </a:solidFill>
            <a:round/>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0167" y="836712"/>
            <a:ext cx="318223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ounded Rectangle 38"/>
          <p:cNvSpPr/>
          <p:nvPr/>
        </p:nvSpPr>
        <p:spPr>
          <a:xfrm>
            <a:off x="1475656" y="1556792"/>
            <a:ext cx="360040" cy="1800200"/>
          </a:xfrm>
          <a:prstGeom prst="roundRect">
            <a:avLst/>
          </a:prstGeom>
          <a:solidFill>
            <a:schemeClr val="accent1">
              <a:lumMod val="75000"/>
              <a:alpha val="58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lumMod val="75000"/>
                </a:schemeClr>
              </a:solidFill>
            </a:endParaRPr>
          </a:p>
        </p:txBody>
      </p:sp>
      <p:sp>
        <p:nvSpPr>
          <p:cNvPr id="69" name="Rounded Rectangle 68"/>
          <p:cNvSpPr/>
          <p:nvPr/>
        </p:nvSpPr>
        <p:spPr>
          <a:xfrm>
            <a:off x="2267744" y="1556792"/>
            <a:ext cx="360040" cy="1800200"/>
          </a:xfrm>
          <a:prstGeom prst="roundRect">
            <a:avLst/>
          </a:prstGeom>
          <a:solidFill>
            <a:schemeClr val="accent2">
              <a:lumMod val="50000"/>
              <a:alpha val="5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lumMod val="75000"/>
                </a:schemeClr>
              </a:solidFill>
            </a:endParaRPr>
          </a:p>
        </p:txBody>
      </p:sp>
      <p:sp>
        <p:nvSpPr>
          <p:cNvPr id="70" name="Rounded Rectangle 69"/>
          <p:cNvSpPr/>
          <p:nvPr/>
        </p:nvSpPr>
        <p:spPr>
          <a:xfrm>
            <a:off x="2987824" y="1556792"/>
            <a:ext cx="360040" cy="1800200"/>
          </a:xfrm>
          <a:prstGeom prst="roundRect">
            <a:avLst/>
          </a:prstGeom>
          <a:solidFill>
            <a:srgbClr val="00B0F0">
              <a:alpha val="58000"/>
            </a:srgb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lumMod val="75000"/>
                </a:schemeClr>
              </a:solidFill>
            </a:endParaRPr>
          </a:p>
        </p:txBody>
      </p:sp>
      <p:grpSp>
        <p:nvGrpSpPr>
          <p:cNvPr id="51" name="Group 50"/>
          <p:cNvGrpSpPr/>
          <p:nvPr/>
        </p:nvGrpSpPr>
        <p:grpSpPr>
          <a:xfrm>
            <a:off x="564218" y="4379248"/>
            <a:ext cx="7611143" cy="2074088"/>
            <a:chOff x="564218" y="3803184"/>
            <a:chExt cx="7611143" cy="2074088"/>
          </a:xfrm>
        </p:grpSpPr>
        <p:grpSp>
          <p:nvGrpSpPr>
            <p:cNvPr id="50" name="Group 49"/>
            <p:cNvGrpSpPr/>
            <p:nvPr/>
          </p:nvGrpSpPr>
          <p:grpSpPr>
            <a:xfrm>
              <a:off x="564218" y="4144651"/>
              <a:ext cx="7611143" cy="1732621"/>
              <a:chOff x="564218" y="4144651"/>
              <a:chExt cx="7611143" cy="1732621"/>
            </a:xfrm>
          </p:grpSpPr>
          <p:grpSp>
            <p:nvGrpSpPr>
              <p:cNvPr id="48" name="Group 47"/>
              <p:cNvGrpSpPr/>
              <p:nvPr/>
            </p:nvGrpSpPr>
            <p:grpSpPr>
              <a:xfrm>
                <a:off x="564218" y="4144651"/>
                <a:ext cx="7611143" cy="1372581"/>
                <a:chOff x="564218" y="4005064"/>
                <a:chExt cx="7611143" cy="1372581"/>
              </a:xfrm>
            </p:grpSpPr>
            <p:pic>
              <p:nvPicPr>
                <p:cNvPr id="1192" name="Picture 1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218" y="4005064"/>
                  <a:ext cx="7611143" cy="116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Left Brace 46"/>
                <p:cNvSpPr/>
                <p:nvPr/>
              </p:nvSpPr>
              <p:spPr>
                <a:xfrm rot="16200000">
                  <a:off x="3165630" y="2531115"/>
                  <a:ext cx="292460" cy="5400600"/>
                </a:xfrm>
                <a:prstGeom prst="leftBrace">
                  <a:avLst>
                    <a:gd name="adj1" fmla="val 8333"/>
                    <a:gd name="adj2" fmla="val 501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4" name="Left Brace 233"/>
                <p:cNvSpPr/>
                <p:nvPr/>
              </p:nvSpPr>
              <p:spPr>
                <a:xfrm rot="16200000">
                  <a:off x="6982054" y="4187297"/>
                  <a:ext cx="292460" cy="2088233"/>
                </a:xfrm>
                <a:prstGeom prst="leftBrace">
                  <a:avLst>
                    <a:gd name="adj1" fmla="val 8333"/>
                    <a:gd name="adj2" fmla="val 501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49" name="Rectangle 48"/>
              <p:cNvSpPr/>
              <p:nvPr/>
            </p:nvSpPr>
            <p:spPr>
              <a:xfrm>
                <a:off x="1907704" y="5445224"/>
                <a:ext cx="2714113"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Feature Extraction from Image</a:t>
                </a:r>
                <a:endParaRPr lang="ko-KR" altLang="en-US" sz="1600" dirty="0">
                  <a:solidFill>
                    <a:schemeClr val="tx1"/>
                  </a:solidFill>
                </a:endParaRPr>
              </a:p>
            </p:txBody>
          </p:sp>
          <p:sp>
            <p:nvSpPr>
              <p:cNvPr id="235" name="Rectangle 234"/>
              <p:cNvSpPr/>
              <p:nvPr/>
            </p:nvSpPr>
            <p:spPr>
              <a:xfrm>
                <a:off x="6084167" y="5445224"/>
                <a:ext cx="2061599"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Classification</a:t>
                </a:r>
                <a:endParaRPr lang="ko-KR" altLang="en-US" sz="1600" dirty="0">
                  <a:solidFill>
                    <a:schemeClr val="tx1"/>
                  </a:solidFill>
                </a:endParaRPr>
              </a:p>
            </p:txBody>
          </p:sp>
        </p:grpSp>
        <p:sp>
          <p:nvSpPr>
            <p:cNvPr id="236" name="Rectangle 235"/>
            <p:cNvSpPr/>
            <p:nvPr/>
          </p:nvSpPr>
          <p:spPr>
            <a:xfrm>
              <a:off x="1043608" y="3861047"/>
              <a:ext cx="989024"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Convolution </a:t>
              </a:r>
            </a:p>
            <a:p>
              <a:pPr algn="ctr"/>
              <a:r>
                <a:rPr lang="en-US" altLang="ko-KR" sz="1200" dirty="0" smtClean="0">
                  <a:solidFill>
                    <a:schemeClr val="tx1"/>
                  </a:solidFill>
                </a:rPr>
                <a:t>+ </a:t>
              </a:r>
              <a:r>
                <a:rPr lang="en-US" altLang="ko-KR" sz="1200" dirty="0" err="1" smtClean="0">
                  <a:solidFill>
                    <a:srgbClr val="0070C0"/>
                  </a:solidFill>
                </a:rPr>
                <a:t>ReLU</a:t>
              </a:r>
              <a:endParaRPr lang="ko-KR" altLang="en-US" sz="1200" dirty="0">
                <a:solidFill>
                  <a:srgbClr val="0070C0"/>
                </a:solidFill>
              </a:endParaRPr>
            </a:p>
          </p:txBody>
        </p:sp>
        <p:sp>
          <p:nvSpPr>
            <p:cNvPr id="237" name="Rectangle 236"/>
            <p:cNvSpPr/>
            <p:nvPr/>
          </p:nvSpPr>
          <p:spPr>
            <a:xfrm>
              <a:off x="2848269" y="4066601"/>
              <a:ext cx="989024"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Convolution </a:t>
              </a:r>
            </a:p>
            <a:p>
              <a:pPr algn="ctr"/>
              <a:r>
                <a:rPr lang="en-US" altLang="ko-KR" sz="1200" dirty="0" smtClean="0">
                  <a:solidFill>
                    <a:schemeClr val="tx1"/>
                  </a:solidFill>
                </a:rPr>
                <a:t>+ </a:t>
              </a:r>
              <a:r>
                <a:rPr lang="en-US" altLang="ko-KR" sz="1200" dirty="0" err="1" smtClean="0">
                  <a:solidFill>
                    <a:srgbClr val="0070C0"/>
                  </a:solidFill>
                </a:rPr>
                <a:t>ReLU</a:t>
              </a:r>
              <a:endParaRPr lang="ko-KR" altLang="en-US" sz="1200" dirty="0">
                <a:solidFill>
                  <a:srgbClr val="0070C0"/>
                </a:solidFill>
              </a:endParaRPr>
            </a:p>
          </p:txBody>
        </p:sp>
        <p:sp>
          <p:nvSpPr>
            <p:cNvPr id="238" name="Rectangle 237"/>
            <p:cNvSpPr/>
            <p:nvPr/>
          </p:nvSpPr>
          <p:spPr>
            <a:xfrm>
              <a:off x="4331316" y="4294375"/>
              <a:ext cx="989024"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Convolution </a:t>
              </a:r>
            </a:p>
            <a:p>
              <a:pPr algn="ctr"/>
              <a:r>
                <a:rPr lang="en-US" altLang="ko-KR" sz="1200" dirty="0" smtClean="0">
                  <a:solidFill>
                    <a:schemeClr val="tx1"/>
                  </a:solidFill>
                </a:rPr>
                <a:t>+ </a:t>
              </a:r>
              <a:r>
                <a:rPr lang="en-US" altLang="ko-KR" sz="1200" dirty="0" err="1" smtClean="0">
                  <a:solidFill>
                    <a:srgbClr val="0070C0"/>
                  </a:solidFill>
                </a:rPr>
                <a:t>ReLU</a:t>
              </a:r>
              <a:endParaRPr lang="ko-KR" altLang="en-US" sz="1200" dirty="0">
                <a:solidFill>
                  <a:srgbClr val="0070C0"/>
                </a:solidFill>
              </a:endParaRPr>
            </a:p>
          </p:txBody>
        </p:sp>
        <p:sp>
          <p:nvSpPr>
            <p:cNvPr id="239" name="Rectangle 238"/>
            <p:cNvSpPr/>
            <p:nvPr/>
          </p:nvSpPr>
          <p:spPr>
            <a:xfrm>
              <a:off x="1979712" y="3803184"/>
              <a:ext cx="989024"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Pooling</a:t>
              </a:r>
              <a:endParaRPr lang="ko-KR" altLang="en-US" sz="1200" dirty="0">
                <a:solidFill>
                  <a:srgbClr val="0070C0"/>
                </a:solidFill>
              </a:endParaRPr>
            </a:p>
          </p:txBody>
        </p:sp>
        <p:sp>
          <p:nvSpPr>
            <p:cNvPr id="240" name="Rectangle 239"/>
            <p:cNvSpPr/>
            <p:nvPr/>
          </p:nvSpPr>
          <p:spPr>
            <a:xfrm>
              <a:off x="3821291" y="3976235"/>
              <a:ext cx="750709"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Pooling</a:t>
              </a:r>
              <a:endParaRPr lang="ko-KR" altLang="en-US" sz="1200" dirty="0">
                <a:solidFill>
                  <a:srgbClr val="0070C0"/>
                </a:solidFill>
              </a:endParaRPr>
            </a:p>
          </p:txBody>
        </p:sp>
        <p:sp>
          <p:nvSpPr>
            <p:cNvPr id="241" name="Rectangle 240"/>
            <p:cNvSpPr/>
            <p:nvPr/>
          </p:nvSpPr>
          <p:spPr>
            <a:xfrm>
              <a:off x="5270259" y="4198309"/>
              <a:ext cx="700992"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Pooling</a:t>
              </a:r>
              <a:endParaRPr lang="ko-KR" altLang="en-US" sz="1200" dirty="0">
                <a:solidFill>
                  <a:srgbClr val="0070C0"/>
                </a:solidFill>
              </a:endParaRPr>
            </a:p>
          </p:txBody>
        </p:sp>
        <p:sp>
          <p:nvSpPr>
            <p:cNvPr id="242" name="Rectangle 241"/>
            <p:cNvSpPr/>
            <p:nvPr/>
          </p:nvSpPr>
          <p:spPr>
            <a:xfrm>
              <a:off x="5854707" y="4145561"/>
              <a:ext cx="949541"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Fully Connected</a:t>
              </a:r>
              <a:endParaRPr lang="ko-KR" altLang="en-US" sz="1200" dirty="0">
                <a:solidFill>
                  <a:srgbClr val="0070C0"/>
                </a:solidFill>
              </a:endParaRPr>
            </a:p>
          </p:txBody>
        </p:sp>
        <p:sp>
          <p:nvSpPr>
            <p:cNvPr id="243" name="Rectangle 242"/>
            <p:cNvSpPr/>
            <p:nvPr/>
          </p:nvSpPr>
          <p:spPr>
            <a:xfrm>
              <a:off x="6581284" y="4145561"/>
              <a:ext cx="949541" cy="263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Fully Connected</a:t>
              </a:r>
              <a:endParaRPr lang="ko-KR" altLang="en-US" sz="1200" dirty="0">
                <a:solidFill>
                  <a:srgbClr val="0070C0"/>
                </a:solidFill>
              </a:endParaRPr>
            </a:p>
          </p:txBody>
        </p:sp>
      </p:grpSp>
      <p:sp>
        <p:nvSpPr>
          <p:cNvPr id="52" name="Rectangle 51"/>
          <p:cNvSpPr/>
          <p:nvPr/>
        </p:nvSpPr>
        <p:spPr>
          <a:xfrm>
            <a:off x="1141164" y="3892209"/>
            <a:ext cx="65527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An illustration of </a:t>
            </a:r>
            <a:r>
              <a:rPr lang="en-US" altLang="ko-KR" sz="1600" dirty="0" err="1" smtClean="0"/>
              <a:t>ConvNet</a:t>
            </a:r>
            <a:r>
              <a:rPr lang="en-US" altLang="ko-KR" sz="1600" dirty="0" smtClean="0"/>
              <a:t> </a:t>
            </a:r>
            <a:r>
              <a:rPr lang="en-US" altLang="ko-KR" sz="1600" dirty="0"/>
              <a:t>architecture applied for </a:t>
            </a:r>
            <a:r>
              <a:rPr lang="en-US" altLang="ko-KR" sz="1600" dirty="0" smtClean="0"/>
              <a:t>CBCT Images</a:t>
            </a:r>
            <a:endParaRPr lang="ko-KR" altLang="en-US" sz="1600" dirty="0"/>
          </a:p>
        </p:txBody>
      </p:sp>
    </p:spTree>
    <p:extLst>
      <p:ext uri="{BB962C8B-B14F-4D97-AF65-F5344CB8AC3E}">
        <p14:creationId xmlns:p14="http://schemas.microsoft.com/office/powerpoint/2010/main" val="1882307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par>
                                <p:cTn id="12" presetID="22" presetClass="entr" presetSubtype="2" fill="hold" nodeType="with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wipe(right)">
                                      <p:cBhvr>
                                        <p:cTn id="14" dur="750"/>
                                        <p:tgtEl>
                                          <p:spTgt spid="1030"/>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right)">
                                      <p:cBhvr>
                                        <p:cTn id="17" dur="750"/>
                                        <p:tgtEl>
                                          <p:spTgt spid="7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right)">
                                      <p:cBhvr>
                                        <p:cTn id="20" dur="750"/>
                                        <p:tgtEl>
                                          <p:spTgt spid="6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right)">
                                      <p:cBhvr>
                                        <p:cTn id="23" dur="750"/>
                                        <p:tgtEl>
                                          <p:spTgt spid="3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right)">
                                      <p:cBhvr>
                                        <p:cTn id="26" dur="750"/>
                                        <p:tgtEl>
                                          <p:spTgt spid="52"/>
                                        </p:tgtEl>
                                      </p:cBhvr>
                                    </p:animEffect>
                                  </p:childTnLst>
                                </p:cTn>
                              </p:par>
                              <p:par>
                                <p:cTn id="27" presetID="22" presetClass="entr" presetSubtype="2"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right)">
                                      <p:cBhvr>
                                        <p:cTn id="29" dur="750"/>
                                        <p:tgtEl>
                                          <p:spTgt spid="51"/>
                                        </p:tgtEl>
                                      </p:cBhvr>
                                    </p:animEffect>
                                  </p:childTnLst>
                                </p:cTn>
                              </p:par>
                              <p:par>
                                <p:cTn id="30" presetID="22" presetClass="entr" presetSubtype="2" fill="hold" nodeType="with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wipe(right)">
                                      <p:cBhvr>
                                        <p:cTn id="32" dur="750"/>
                                        <p:tgtEl>
                                          <p:spTgt spid="1027"/>
                                        </p:tgtEl>
                                      </p:cBhvr>
                                    </p:animEffect>
                                  </p:childTnLst>
                                </p:cTn>
                              </p:par>
                              <p:par>
                                <p:cTn id="33" presetID="22" presetClass="entr" presetSubtype="2" fill="hold" nodeType="withEffect">
                                  <p:stCondLst>
                                    <p:cond delay="0"/>
                                  </p:stCondLst>
                                  <p:childTnLst>
                                    <p:set>
                                      <p:cBhvr>
                                        <p:cTn id="34" dur="1" fill="hold">
                                          <p:stCondLst>
                                            <p:cond delay="0"/>
                                          </p:stCondLst>
                                        </p:cTn>
                                        <p:tgtEl>
                                          <p:spTgt spid="1035"/>
                                        </p:tgtEl>
                                        <p:attrNameLst>
                                          <p:attrName>style.visibility</p:attrName>
                                        </p:attrNameLst>
                                      </p:cBhvr>
                                      <p:to>
                                        <p:strVal val="visible"/>
                                      </p:to>
                                    </p:set>
                                    <p:animEffect transition="in" filter="wipe(right)">
                                      <p:cBhvr>
                                        <p:cTn id="35" dur="750"/>
                                        <p:tgtEl>
                                          <p:spTgt spid="1035"/>
                                        </p:tgtEl>
                                      </p:cBhvr>
                                    </p:animEffect>
                                  </p:childTnLst>
                                </p:cTn>
                              </p:par>
                              <p:par>
                                <p:cTn id="36" presetID="22" presetClass="entr" presetSubtype="2" fill="hold" nodeType="with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wipe(right)">
                                      <p:cBhvr>
                                        <p:cTn id="38" dur="7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P spid="39" grpId="0" animBg="1"/>
      <p:bldP spid="69" grpId="0" animBg="1"/>
      <p:bldP spid="70"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402328"/>
            </a:xfrm>
            <a:prstGeom prst="rect">
              <a:avLst/>
            </a:prstGeom>
            <a:noFill/>
          </p:spPr>
          <p:txBody>
            <a:bodyPr wrap="square" rtlCol="0">
              <a:spAutoFit/>
            </a:bodyPr>
            <a:lstStyle/>
            <a:p>
              <a:pPr algn="ctr"/>
              <a:r>
                <a:rPr lang="en-US" dirty="0">
                  <a:solidFill>
                    <a:prstClr val="black"/>
                  </a:solidFill>
                  <a:latin typeface="Vivaldi" pitchFamily="66" charset="0"/>
                </a:rPr>
                <a:t>The Architecture of The Convolutional Neural Network – </a:t>
              </a:r>
              <a:r>
                <a:rPr lang="en-US" dirty="0" smtClean="0">
                  <a:solidFill>
                    <a:prstClr val="black"/>
                  </a:solidFill>
                  <a:latin typeface="Vivaldi" pitchFamily="66" charset="0"/>
                </a:rPr>
                <a:t>2D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1681820768"/>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560" y="1124744"/>
            <a:ext cx="7632847" cy="537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84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par>
                                <p:cTn id="12" presetID="22" presetClass="entr" presetSubtype="2"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right)">
                                      <p:cBhvr>
                                        <p:cTn id="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402328"/>
            </a:xfrm>
            <a:prstGeom prst="rect">
              <a:avLst/>
            </a:prstGeom>
            <a:noFill/>
          </p:spPr>
          <p:txBody>
            <a:bodyPr wrap="square" rtlCol="0">
              <a:spAutoFit/>
            </a:bodyPr>
            <a:lstStyle/>
            <a:p>
              <a:pPr algn="ctr"/>
              <a:r>
                <a:rPr lang="en-US" dirty="0">
                  <a:solidFill>
                    <a:prstClr val="black"/>
                  </a:solidFill>
                  <a:latin typeface="Vivaldi" pitchFamily="66" charset="0"/>
                </a:rPr>
                <a:t>The Architecture of The Convolutional Neural Network – </a:t>
              </a:r>
              <a:r>
                <a:rPr lang="en-US" dirty="0" smtClean="0">
                  <a:solidFill>
                    <a:prstClr val="black"/>
                  </a:solidFill>
                  <a:latin typeface="Vivaldi" pitchFamily="66" charset="0"/>
                </a:rPr>
                <a:t>2D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3800729125"/>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5712" y="1412776"/>
            <a:ext cx="6632575"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030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par>
                                <p:cTn id="12" presetID="6" presetClass="entr" presetSubtype="16" fill="hold" nodeType="with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circle(in)">
                                      <p:cBhvr>
                                        <p:cTn id="14"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402328"/>
            </a:xfrm>
            <a:prstGeom prst="rect">
              <a:avLst/>
            </a:prstGeom>
            <a:noFill/>
          </p:spPr>
          <p:txBody>
            <a:bodyPr wrap="square" rtlCol="0">
              <a:spAutoFit/>
            </a:bodyPr>
            <a:lstStyle/>
            <a:p>
              <a:pPr algn="ctr"/>
              <a:r>
                <a:rPr lang="en-US" dirty="0">
                  <a:solidFill>
                    <a:prstClr val="black"/>
                  </a:solidFill>
                  <a:latin typeface="Vivaldi" pitchFamily="66" charset="0"/>
                </a:rPr>
                <a:t>The Architecture of The Convolutional Neural Network – </a:t>
              </a:r>
              <a:r>
                <a:rPr lang="en-US" dirty="0" smtClean="0">
                  <a:solidFill>
                    <a:prstClr val="black"/>
                  </a:solidFill>
                  <a:latin typeface="Vivaldi" pitchFamily="66" charset="0"/>
                </a:rPr>
                <a:t>2D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519906568"/>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p:cNvSpPr txBox="1"/>
          <p:nvPr/>
        </p:nvSpPr>
        <p:spPr>
          <a:xfrm>
            <a:off x="4788024" y="1050996"/>
            <a:ext cx="3456384" cy="5466112"/>
          </a:xfrm>
          <a:prstGeom prst="rect">
            <a:avLst/>
          </a:prstGeom>
          <a:noFill/>
        </p:spPr>
        <p:txBody>
          <a:bodyPr wrap="square" rtlCol="0">
            <a:spAutoFit/>
          </a:bodyPr>
          <a:lstStyle/>
          <a:p>
            <a:r>
              <a:rPr lang="en-US" altLang="ko-KR" sz="1000" dirty="0">
                <a:latin typeface="Arial" pitchFamily="34" charset="0"/>
                <a:cs typeface="Arial" pitchFamily="34" charset="0"/>
              </a:rPr>
              <a:t>A feed-forward network can be taken as a stream of linearly stacked non-linear functions </a:t>
            </a:r>
            <a:r>
              <a:rPr lang="en-US" altLang="ko-KR" sz="1000" dirty="0" smtClean="0">
                <a:latin typeface="Arial" pitchFamily="34" charset="0"/>
                <a:cs typeface="Arial" pitchFamily="34" charset="0"/>
              </a:rPr>
              <a:t>:</a:t>
            </a: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a:p>
            <a:endParaRPr lang="en-US" altLang="ko-KR" sz="1000" dirty="0">
              <a:latin typeface="Arial" pitchFamily="34" charset="0"/>
              <a:cs typeface="Arial" pitchFamily="34" charset="0"/>
            </a:endParaRPr>
          </a:p>
          <a:p>
            <a:r>
              <a:rPr lang="en-US" altLang="ko-KR" sz="1000" dirty="0">
                <a:latin typeface="Arial" pitchFamily="34" charset="0"/>
                <a:cs typeface="Arial" pitchFamily="34" charset="0"/>
              </a:rPr>
              <a:t>Each functional block </a:t>
            </a:r>
            <a:r>
              <a:rPr lang="en-US" altLang="ko-KR" sz="1000" dirty="0" err="1">
                <a:latin typeface="Arial" pitchFamily="34" charset="0"/>
                <a:cs typeface="Arial" pitchFamily="34" charset="0"/>
              </a:rPr>
              <a:t>f</a:t>
            </a:r>
            <a:r>
              <a:rPr lang="en-US" altLang="ko-KR" sz="1000" baseline="-25000" dirty="0" err="1">
                <a:latin typeface="Arial" pitchFamily="34" charset="0"/>
                <a:cs typeface="Arial" pitchFamily="34" charset="0"/>
              </a:rPr>
              <a:t>L,wL</a:t>
            </a:r>
            <a:r>
              <a:rPr lang="en-US" altLang="ko-KR" sz="1000" dirty="0">
                <a:latin typeface="Arial" pitchFamily="34" charset="0"/>
                <a:cs typeface="Arial" pitchFamily="34" charset="0"/>
              </a:rPr>
              <a:t> takes an input </a:t>
            </a:r>
            <a:r>
              <a:rPr lang="en-US" altLang="ko-KR" sz="1000" dirty="0" err="1">
                <a:latin typeface="Arial" pitchFamily="34" charset="0"/>
                <a:cs typeface="Arial" pitchFamily="34" charset="0"/>
              </a:rPr>
              <a:t>x</a:t>
            </a:r>
            <a:r>
              <a:rPr lang="en-US" altLang="ko-KR" sz="1000" baseline="-25000" dirty="0" err="1">
                <a:latin typeface="Arial" pitchFamily="34" charset="0"/>
                <a:cs typeface="Arial" pitchFamily="34" charset="0"/>
              </a:rPr>
              <a:t>L</a:t>
            </a:r>
            <a:r>
              <a:rPr lang="en-US" altLang="ko-KR" sz="1000" dirty="0">
                <a:latin typeface="Arial" pitchFamily="34" charset="0"/>
                <a:cs typeface="Arial" pitchFamily="34" charset="0"/>
              </a:rPr>
              <a:t> along with some parameters to compute an output x</a:t>
            </a:r>
            <a:r>
              <a:rPr lang="en-US" altLang="ko-KR" sz="1000" baseline="-25000" dirty="0">
                <a:latin typeface="Arial" pitchFamily="34" charset="0"/>
                <a:cs typeface="Arial" pitchFamily="34" charset="0"/>
              </a:rPr>
              <a:t>L+1</a:t>
            </a:r>
            <a:r>
              <a:rPr lang="en-US" altLang="ko-KR" sz="1000" dirty="0">
                <a:latin typeface="Arial" pitchFamily="34" charset="0"/>
                <a:cs typeface="Arial" pitchFamily="34" charset="0"/>
              </a:rPr>
              <a:t>. x</a:t>
            </a:r>
            <a:r>
              <a:rPr lang="en-US" altLang="ko-KR" sz="1000" baseline="-25000" dirty="0">
                <a:latin typeface="Arial" pitchFamily="34" charset="0"/>
                <a:cs typeface="Arial" pitchFamily="34" charset="0"/>
              </a:rPr>
              <a:t>1</a:t>
            </a:r>
            <a:r>
              <a:rPr lang="en-US" altLang="ko-KR" sz="1000" dirty="0">
                <a:latin typeface="Arial" pitchFamily="34" charset="0"/>
                <a:cs typeface="Arial" pitchFamily="34" charset="0"/>
              </a:rPr>
              <a:t> is a 2D square patch, with single label belong to the center pixel of the patch. The output of the proposed architecture can be written as </a:t>
            </a:r>
            <a:r>
              <a:rPr lang="en-US" altLang="ko-KR" sz="1000" dirty="0" smtClean="0">
                <a:latin typeface="Arial" pitchFamily="34" charset="0"/>
                <a:cs typeface="Arial" pitchFamily="34" charset="0"/>
              </a:rPr>
              <a:t>:</a:t>
            </a: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a:p>
            <a:endParaRPr lang="en-US" altLang="ko-KR" sz="1000" dirty="0">
              <a:latin typeface="Arial" pitchFamily="34" charset="0"/>
              <a:cs typeface="Arial" pitchFamily="34" charset="0"/>
            </a:endParaRP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err="1">
                <a:solidFill>
                  <a:prstClr val="black"/>
                </a:solidFill>
                <a:latin typeface="Arial" pitchFamily="34" charset="0"/>
                <a:cs typeface="Arial" pitchFamily="34" charset="0"/>
              </a:rPr>
              <a:t>C</a:t>
            </a:r>
            <a:r>
              <a:rPr lang="en-US" altLang="ko-KR" sz="1000" baseline="-25000" dirty="0" err="1">
                <a:solidFill>
                  <a:prstClr val="black"/>
                </a:solidFill>
                <a:latin typeface="Arial" pitchFamily="34" charset="0"/>
                <a:cs typeface="Arial" pitchFamily="34" charset="0"/>
              </a:rPr>
              <a:t>n</a:t>
            </a:r>
            <a:r>
              <a:rPr lang="en-US" altLang="ko-KR" sz="1000" dirty="0" err="1">
                <a:solidFill>
                  <a:prstClr val="black"/>
                </a:solidFill>
                <a:latin typeface="Arial" pitchFamily="34" charset="0"/>
                <a:cs typeface="Arial" pitchFamily="34" charset="0"/>
              </a:rPr>
              <a:t>,p</a:t>
            </a:r>
            <a:r>
              <a:rPr lang="en-US" altLang="ko-KR" sz="1000" baseline="-25000" dirty="0" err="1">
                <a:solidFill>
                  <a:prstClr val="black"/>
                </a:solidFill>
                <a:latin typeface="Arial" pitchFamily="34" charset="0"/>
                <a:cs typeface="Arial" pitchFamily="34" charset="0"/>
              </a:rPr>
              <a:t>n</a:t>
            </a:r>
            <a:r>
              <a:rPr lang="en-US" altLang="ko-KR" sz="1000" dirty="0">
                <a:solidFill>
                  <a:prstClr val="black"/>
                </a:solidFill>
                <a:latin typeface="Arial" pitchFamily="34" charset="0"/>
                <a:cs typeface="Arial" pitchFamily="34" charset="0"/>
              </a:rPr>
              <a:t> and </a:t>
            </a:r>
            <a:r>
              <a:rPr lang="en-US" altLang="ko-KR" sz="1000" dirty="0" err="1">
                <a:solidFill>
                  <a:prstClr val="black"/>
                </a:solidFill>
                <a:latin typeface="Arial" pitchFamily="34" charset="0"/>
                <a:cs typeface="Arial" pitchFamily="34" charset="0"/>
              </a:rPr>
              <a:t>f</a:t>
            </a:r>
            <a:r>
              <a:rPr lang="en-US" altLang="ko-KR" sz="1000" baseline="-25000" dirty="0" err="1">
                <a:solidFill>
                  <a:prstClr val="black"/>
                </a:solidFill>
                <a:latin typeface="Arial" pitchFamily="34" charset="0"/>
                <a:cs typeface="Arial" pitchFamily="34" charset="0"/>
              </a:rPr>
              <a:t>n</a:t>
            </a:r>
            <a:r>
              <a:rPr lang="en-US" altLang="ko-KR" sz="1000" dirty="0">
                <a:solidFill>
                  <a:prstClr val="black"/>
                </a:solidFill>
                <a:latin typeface="Arial" pitchFamily="34" charset="0"/>
                <a:cs typeface="Arial" pitchFamily="34" charset="0"/>
              </a:rPr>
              <a:t> are the n</a:t>
            </a:r>
            <a:r>
              <a:rPr lang="en-US" altLang="ko-KR" sz="1000" baseline="30000" dirty="0">
                <a:solidFill>
                  <a:prstClr val="black"/>
                </a:solidFill>
                <a:latin typeface="Arial" pitchFamily="34" charset="0"/>
                <a:cs typeface="Arial" pitchFamily="34" charset="0"/>
              </a:rPr>
              <a:t>th</a:t>
            </a:r>
            <a:r>
              <a:rPr lang="en-US" altLang="ko-KR" sz="1000" dirty="0">
                <a:solidFill>
                  <a:prstClr val="black"/>
                </a:solidFill>
                <a:latin typeface="Arial" pitchFamily="34" charset="0"/>
                <a:cs typeface="Arial" pitchFamily="34" charset="0"/>
              </a:rPr>
              <a:t> convolution, pooling and fully connected blocks.</a:t>
            </a: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a:solidFill>
                  <a:prstClr val="black"/>
                </a:solidFill>
                <a:latin typeface="Arial" pitchFamily="34" charset="0"/>
                <a:cs typeface="Arial" pitchFamily="34" charset="0"/>
              </a:rPr>
              <a:t>R and s are </a:t>
            </a:r>
            <a:r>
              <a:rPr lang="en-US" altLang="ko-KR" sz="1000" dirty="0" err="1">
                <a:solidFill>
                  <a:prstClr val="black"/>
                </a:solidFill>
                <a:latin typeface="Arial" pitchFamily="34" charset="0"/>
                <a:cs typeface="Arial" pitchFamily="34" charset="0"/>
              </a:rPr>
              <a:t>ReLU</a:t>
            </a:r>
            <a:r>
              <a:rPr lang="en-US" altLang="ko-KR" sz="1000" dirty="0">
                <a:solidFill>
                  <a:prstClr val="black"/>
                </a:solidFill>
                <a:latin typeface="Arial" pitchFamily="34" charset="0"/>
                <a:cs typeface="Arial" pitchFamily="34" charset="0"/>
              </a:rPr>
              <a:t> and </a:t>
            </a:r>
            <a:r>
              <a:rPr lang="en-US" altLang="ko-KR" sz="1000" dirty="0" err="1">
                <a:solidFill>
                  <a:prstClr val="black"/>
                </a:solidFill>
                <a:latin typeface="Arial" pitchFamily="34" charset="0"/>
                <a:cs typeface="Arial" pitchFamily="34" charset="0"/>
              </a:rPr>
              <a:t>softmax</a:t>
            </a:r>
            <a:r>
              <a:rPr lang="en-US" altLang="ko-KR" sz="1000" dirty="0">
                <a:solidFill>
                  <a:prstClr val="black"/>
                </a:solidFill>
                <a:latin typeface="Arial" pitchFamily="34" charset="0"/>
                <a:cs typeface="Arial" pitchFamily="34" charset="0"/>
              </a:rPr>
              <a:t> operator. </a:t>
            </a: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err="1">
                <a:solidFill>
                  <a:prstClr val="black"/>
                </a:solidFill>
                <a:latin typeface="Arial" pitchFamily="34" charset="0"/>
                <a:cs typeface="Arial" pitchFamily="34" charset="0"/>
              </a:rPr>
              <a:t>w</a:t>
            </a:r>
            <a:r>
              <a:rPr lang="en-US" altLang="ko-KR" sz="1000" baseline="-25000" dirty="0" err="1">
                <a:solidFill>
                  <a:prstClr val="black"/>
                </a:solidFill>
                <a:latin typeface="Arial" pitchFamily="34" charset="0"/>
                <a:cs typeface="Arial" pitchFamily="34" charset="0"/>
              </a:rPr>
              <a:t>n</a:t>
            </a:r>
            <a:r>
              <a:rPr lang="en-US" altLang="ko-KR" sz="1000" dirty="0">
                <a:solidFill>
                  <a:prstClr val="black"/>
                </a:solidFill>
                <a:latin typeface="Arial" pitchFamily="34" charset="0"/>
                <a:cs typeface="Arial" pitchFamily="34" charset="0"/>
              </a:rPr>
              <a:t> are weight vectors corresponding to convolution or fully connected blocks</a:t>
            </a: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a:solidFill>
                  <a:prstClr val="black"/>
                </a:solidFill>
                <a:latin typeface="Arial" pitchFamily="34" charset="0"/>
                <a:cs typeface="Arial" pitchFamily="34" charset="0"/>
              </a:rPr>
              <a:t>a</a:t>
            </a:r>
            <a:r>
              <a:rPr lang="en-US" altLang="ko-KR" sz="1000" baseline="-25000" dirty="0">
                <a:solidFill>
                  <a:prstClr val="black"/>
                </a:solidFill>
                <a:latin typeface="Arial" pitchFamily="34" charset="0"/>
                <a:cs typeface="Arial" pitchFamily="34" charset="0"/>
              </a:rPr>
              <a:t>n</a:t>
            </a:r>
            <a:r>
              <a:rPr lang="en-US" altLang="ko-KR" sz="1000" dirty="0">
                <a:solidFill>
                  <a:prstClr val="black"/>
                </a:solidFill>
                <a:latin typeface="Arial" pitchFamily="34" charset="0"/>
                <a:cs typeface="Arial" pitchFamily="34" charset="0"/>
              </a:rPr>
              <a:t> is pooling window of the nth pooling block</a:t>
            </a: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a:solidFill>
                  <a:prstClr val="black"/>
                </a:solidFill>
                <a:latin typeface="Arial" pitchFamily="34" charset="0"/>
                <a:cs typeface="Arial" pitchFamily="34" charset="0"/>
              </a:rPr>
              <a:t>y is the posterior probability vector of size 1 x 3.</a:t>
            </a:r>
          </a:p>
          <a:p>
            <a:endParaRPr lang="en-US" altLang="ko-KR" sz="1000" dirty="0" smtClean="0">
              <a:latin typeface="Arial" pitchFamily="34" charset="0"/>
              <a:cs typeface="Arial" pitchFamily="34" charset="0"/>
            </a:endParaRPr>
          </a:p>
          <a:p>
            <a:pPr lvl="0" eaLnBrk="0" fontAlgn="base" latinLnBrk="1" hangingPunct="0">
              <a:spcBef>
                <a:spcPct val="20000"/>
              </a:spcBef>
              <a:spcAft>
                <a:spcPct val="0"/>
              </a:spcAft>
            </a:pPr>
            <a:r>
              <a:rPr lang="en-US" altLang="ko-KR" sz="1000" dirty="0" smtClean="0">
                <a:latin typeface="Arial" pitchFamily="34" charset="0"/>
                <a:cs typeface="Arial" pitchFamily="34" charset="0"/>
              </a:rPr>
              <a:t>Minimize </a:t>
            </a:r>
            <a:r>
              <a:rPr lang="en-US" altLang="ko-KR" sz="1000" dirty="0">
                <a:latin typeface="Arial" pitchFamily="34" charset="0"/>
                <a:cs typeface="Arial" pitchFamily="34" charset="0"/>
              </a:rPr>
              <a:t>the error between y and the ground truth. The error function is written as :</a:t>
            </a:r>
          </a:p>
          <a:p>
            <a:pPr lvl="0" eaLnBrk="0" fontAlgn="base" latinLnBrk="1" hangingPunct="0">
              <a:spcBef>
                <a:spcPct val="20000"/>
              </a:spcBef>
              <a:spcAft>
                <a:spcPct val="0"/>
              </a:spcAft>
            </a:pPr>
            <a:endParaRPr lang="en-US" altLang="ko-KR" sz="1300" dirty="0">
              <a:solidFill>
                <a:prstClr val="black"/>
              </a:solidFill>
              <a:latin typeface="Arial" pitchFamily="34" charset="0"/>
              <a:cs typeface="Arial" pitchFamily="34" charset="0"/>
            </a:endParaRPr>
          </a:p>
          <a:p>
            <a:pPr lvl="0" eaLnBrk="0" fontAlgn="base" latinLnBrk="1" hangingPunct="0">
              <a:spcBef>
                <a:spcPct val="20000"/>
              </a:spcBef>
              <a:spcAft>
                <a:spcPct val="0"/>
              </a:spcAft>
            </a:pPr>
            <a:endParaRPr lang="en-US" altLang="ko-KR" sz="1300" dirty="0">
              <a:solidFill>
                <a:prstClr val="black"/>
              </a:solidFill>
              <a:latin typeface="Arial" pitchFamily="34" charset="0"/>
              <a:cs typeface="Arial" pitchFamily="34" charset="0"/>
            </a:endParaRP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smtClean="0">
                <a:solidFill>
                  <a:prstClr val="black"/>
                </a:solidFill>
                <a:latin typeface="Arial" pitchFamily="34" charset="0"/>
                <a:cs typeface="Arial" pitchFamily="34" charset="0"/>
              </a:rPr>
              <a:t>W </a:t>
            </a:r>
            <a:r>
              <a:rPr lang="en-US" altLang="ko-KR" sz="1000" dirty="0">
                <a:solidFill>
                  <a:prstClr val="black"/>
                </a:solidFill>
                <a:latin typeface="Arial" pitchFamily="34" charset="0"/>
                <a:cs typeface="Arial" pitchFamily="34" charset="0"/>
              </a:rPr>
              <a:t>is weight vector</a:t>
            </a:r>
          </a:p>
          <a:p>
            <a:pPr marL="557213" lvl="1" indent="-214313" eaLnBrk="0" fontAlgn="base" latinLnBrk="1" hangingPunct="0">
              <a:spcBef>
                <a:spcPct val="20000"/>
              </a:spcBef>
              <a:spcAft>
                <a:spcPct val="0"/>
              </a:spcAft>
              <a:buFont typeface="Arial" panose="020B0604020202020204" pitchFamily="34" charset="0"/>
              <a:buChar char="–"/>
            </a:pPr>
            <a:r>
              <a:rPr lang="en-US" altLang="ko-KR" sz="1000" dirty="0">
                <a:solidFill>
                  <a:prstClr val="black"/>
                </a:solidFill>
                <a:latin typeface="Arial" pitchFamily="34" charset="0"/>
                <a:cs typeface="Arial" pitchFamily="34" charset="0"/>
              </a:rPr>
              <a:t>N is batch </a:t>
            </a:r>
            <a:r>
              <a:rPr lang="en-US" altLang="ko-KR" sz="1000" dirty="0" smtClean="0">
                <a:solidFill>
                  <a:prstClr val="black"/>
                </a:solidFill>
                <a:latin typeface="Arial" pitchFamily="34" charset="0"/>
                <a:cs typeface="Arial" pitchFamily="34" charset="0"/>
              </a:rPr>
              <a:t>size</a:t>
            </a:r>
          </a:p>
          <a:p>
            <a:pPr marL="342900" lvl="1" eaLnBrk="0" fontAlgn="base" latinLnBrk="1" hangingPunct="0">
              <a:spcBef>
                <a:spcPct val="20000"/>
              </a:spcBef>
              <a:spcAft>
                <a:spcPct val="0"/>
              </a:spcAft>
            </a:pPr>
            <a:endParaRPr lang="en-US" altLang="ko-KR" sz="1000" dirty="0">
              <a:solidFill>
                <a:prstClr val="black"/>
              </a:solidFill>
              <a:latin typeface="Arial" pitchFamily="34" charset="0"/>
              <a:cs typeface="Arial" pitchFamily="34" charset="0"/>
            </a:endParaRPr>
          </a:p>
          <a:p>
            <a:r>
              <a:rPr lang="en-US" altLang="ko-KR" sz="1000" dirty="0">
                <a:latin typeface="Arial" pitchFamily="34" charset="0"/>
                <a:cs typeface="Arial" pitchFamily="34" charset="0"/>
              </a:rPr>
              <a:t>the error minimization  problem can be stated as :</a:t>
            </a:r>
          </a:p>
          <a:p>
            <a:endParaRPr lang="en-US" altLang="ko-KR" sz="1000" dirty="0" smtClean="0">
              <a:latin typeface="Arial" pitchFamily="34" charset="0"/>
              <a:cs typeface="Arial" pitchFamily="34" charset="0"/>
            </a:endParaRPr>
          </a:p>
          <a:p>
            <a:r>
              <a:rPr lang="en-US" altLang="ko-KR" sz="1000" dirty="0" smtClean="0">
                <a:latin typeface="Arial" pitchFamily="34" charset="0"/>
                <a:cs typeface="Arial" pitchFamily="34" charset="0"/>
              </a:rPr>
              <a:t>  </a:t>
            </a:r>
            <a:endParaRPr lang="en-US" altLang="ko-KR" sz="1000" dirty="0">
              <a:latin typeface="Arial" pitchFamily="34" charset="0"/>
              <a:cs typeface="Arial" pitchFamily="34" charset="0"/>
            </a:endParaRPr>
          </a:p>
          <a:p>
            <a:pPr marL="171450" indent="-171450">
              <a:buFont typeface="Arial" panose="020B0604020202020204" pitchFamily="34" charset="0"/>
              <a:buChar char="•"/>
            </a:pPr>
            <a:endParaRPr lang="en-US" altLang="ko-KR" sz="1000" dirty="0">
              <a:effectLst/>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029" y="1435032"/>
            <a:ext cx="264636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04048" y="2670825"/>
            <a:ext cx="3096344" cy="25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2292" y="4825305"/>
            <a:ext cx="1587848" cy="3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68652" y="6021288"/>
            <a:ext cx="2367135" cy="39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402328"/>
            </a:xfrm>
            <a:prstGeom prst="rect">
              <a:avLst/>
            </a:prstGeom>
            <a:noFill/>
          </p:spPr>
          <p:txBody>
            <a:bodyPr wrap="square" rtlCol="0">
              <a:spAutoFit/>
            </a:bodyPr>
            <a:lstStyle/>
            <a:p>
              <a:pPr algn="ctr"/>
              <a:r>
                <a:rPr lang="en-US" dirty="0">
                  <a:solidFill>
                    <a:prstClr val="black"/>
                  </a:solidFill>
                  <a:latin typeface="Vivaldi" pitchFamily="66" charset="0"/>
                </a:rPr>
                <a:t>The Architecture of The Convolutional Neural Network – </a:t>
              </a:r>
              <a:r>
                <a:rPr lang="en-US" dirty="0" smtClean="0">
                  <a:solidFill>
                    <a:prstClr val="black"/>
                  </a:solidFill>
                  <a:latin typeface="Vivaldi" pitchFamily="66" charset="0"/>
                </a:rPr>
                <a:t>3D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3875057664"/>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277" y="1196752"/>
            <a:ext cx="737737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159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par>
                                <p:cTn id="12" presetID="6" presetClass="entr" presetSubtype="16"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circle(in)">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402328"/>
            </a:xfrm>
            <a:prstGeom prst="rect">
              <a:avLst/>
            </a:prstGeom>
            <a:noFill/>
          </p:spPr>
          <p:txBody>
            <a:bodyPr wrap="square" rtlCol="0">
              <a:spAutoFit/>
            </a:bodyPr>
            <a:lstStyle/>
            <a:p>
              <a:pPr algn="ctr"/>
              <a:r>
                <a:rPr lang="en-US" dirty="0">
                  <a:solidFill>
                    <a:prstClr val="black"/>
                  </a:solidFill>
                  <a:latin typeface="Vivaldi" pitchFamily="66" charset="0"/>
                </a:rPr>
                <a:t>The Architecture of The Convolutional Neural Network – </a:t>
              </a:r>
              <a:r>
                <a:rPr lang="en-US" dirty="0" smtClean="0">
                  <a:solidFill>
                    <a:prstClr val="black"/>
                  </a:solidFill>
                  <a:latin typeface="Vivaldi" pitchFamily="66" charset="0"/>
                </a:rPr>
                <a:t>3D</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2717628395"/>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모서리가 둥근 직사각형 8"/>
          <p:cNvSpPr/>
          <p:nvPr/>
        </p:nvSpPr>
        <p:spPr bwMode="auto">
          <a:xfrm>
            <a:off x="753320" y="1277992"/>
            <a:ext cx="7313872" cy="4447193"/>
          </a:xfrm>
          <a:prstGeom prst="roundRect">
            <a:avLst>
              <a:gd name="adj" fmla="val 2664"/>
            </a:avLst>
          </a:prstGeom>
          <a:solidFill>
            <a:sysClr val="window" lastClr="FFFFFF"/>
          </a:solidFill>
          <a:ln w="19050" cap="flat" cmpd="sng" algn="ctr">
            <a:solidFill>
              <a:sysClr val="window" lastClr="FFFFFF">
                <a:lumMod val="75000"/>
              </a:sys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r>
              <a:rPr kumimoji="0" lang="en-US" altLang="ko-KR" sz="1050">
                <a:solidFill>
                  <a:srgbClr val="000000"/>
                </a:solidFill>
                <a:latin typeface="+mn-lt"/>
                <a:ea typeface="Malgun Gothic" pitchFamily="50" charset="-127"/>
              </a:rPr>
              <a:t> </a:t>
            </a:r>
          </a:p>
        </p:txBody>
      </p:sp>
      <p:pic>
        <p:nvPicPr>
          <p:cNvPr id="2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421" y="1259526"/>
            <a:ext cx="6926939" cy="478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234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par>
                                <p:cTn id="12" presetID="6" presetClass="entr" presetSubtype="16"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grpSp>
        <p:nvGrpSpPr>
          <p:cNvPr id="2" name="Inside-right pages with text"/>
          <p:cNvGrpSpPr/>
          <p:nvPr/>
        </p:nvGrpSpPr>
        <p:grpSpPr>
          <a:xfrm>
            <a:off x="4139952" y="152409"/>
            <a:ext cx="4891648" cy="6610335"/>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4975412" y="1528624"/>
              <a:ext cx="2061882" cy="229902"/>
            </a:xfrm>
            <a:prstGeom prst="rect">
              <a:avLst/>
            </a:prstGeom>
            <a:noFill/>
          </p:spPr>
          <p:txBody>
            <a:bodyPr wrap="square" rtlCol="0">
              <a:spAutoFit/>
            </a:bodyPr>
            <a:lstStyle/>
            <a:p>
              <a:pPr algn="ctr"/>
              <a:r>
                <a:rPr lang="en-US" dirty="0" smtClean="0">
                  <a:solidFill>
                    <a:prstClr val="black"/>
                  </a:solidFill>
                  <a:latin typeface="Vivaldi" pitchFamily="66" charset="0"/>
                </a:rPr>
                <a:t>Data</a:t>
              </a:r>
              <a:endParaRPr lang="en-US" dirty="0">
                <a:solidFill>
                  <a:prstClr val="black"/>
                </a:solidFill>
                <a:latin typeface="Vivaldi" pitchFamily="66" charset="0"/>
              </a:endParaRP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79512" y="159747"/>
            <a:ext cx="4392488" cy="6610335"/>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Test</a:t>
              </a:r>
              <a:endParaRPr lang="en-US" dirty="0">
                <a:solidFill>
                  <a:prstClr val="white"/>
                </a:solidFill>
              </a:endParaRPr>
            </a:p>
          </p:txBody>
        </p:sp>
      </p:grpSp>
      <p:graphicFrame>
        <p:nvGraphicFramePr>
          <p:cNvPr id="29" name="Diagram 28"/>
          <p:cNvGraphicFramePr/>
          <p:nvPr>
            <p:extLst>
              <p:ext uri="{D42A27DB-BD31-4B8C-83A1-F6EECF244321}">
                <p14:modId xmlns:p14="http://schemas.microsoft.com/office/powerpoint/2010/main" val="3233019412"/>
              </p:ext>
            </p:extLst>
          </p:nvPr>
        </p:nvGraphicFramePr>
        <p:xfrm>
          <a:off x="611560" y="589331"/>
          <a:ext cx="3744416" cy="5719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모서리가 둥근 직사각형 8"/>
          <p:cNvSpPr/>
          <p:nvPr/>
        </p:nvSpPr>
        <p:spPr bwMode="auto">
          <a:xfrm>
            <a:off x="753320" y="1277992"/>
            <a:ext cx="7313872" cy="4447193"/>
          </a:xfrm>
          <a:prstGeom prst="roundRect">
            <a:avLst>
              <a:gd name="adj" fmla="val 2664"/>
            </a:avLst>
          </a:prstGeom>
          <a:solidFill>
            <a:sysClr val="window" lastClr="FFFFFF"/>
          </a:solidFill>
          <a:ln w="19050" cap="flat" cmpd="sng" algn="ctr">
            <a:solidFill>
              <a:sysClr val="window" lastClr="FFFFFF">
                <a:lumMod val="75000"/>
              </a:sys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endParaRPr kumimoji="0" lang="en-US" altLang="ko-KR" sz="1050">
              <a:solidFill>
                <a:srgbClr val="000000"/>
              </a:solidFill>
              <a:latin typeface="+mn-lt"/>
              <a:ea typeface="Malgun Gothic" pitchFamily="50" charset="-127"/>
            </a:endParaRPr>
          </a:p>
          <a:p>
            <a:pPr algn="ctr" eaLnBrk="1" fontAlgn="auto" hangingPunct="1">
              <a:spcBef>
                <a:spcPts val="0"/>
              </a:spcBef>
              <a:spcAft>
                <a:spcPts val="0"/>
              </a:spcAft>
              <a:defRPr/>
            </a:pPr>
            <a:r>
              <a:rPr kumimoji="0" lang="en-US" altLang="ko-KR" sz="1050">
                <a:solidFill>
                  <a:srgbClr val="000000"/>
                </a:solidFill>
                <a:latin typeface="+mn-lt"/>
                <a:ea typeface="Malgun Gothic" pitchFamily="50" charset="-127"/>
              </a:rPr>
              <a:t> </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2562" y="1412776"/>
            <a:ext cx="6237287"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0418" y="2852936"/>
            <a:ext cx="546893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172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childTnLst>
                          </p:cTn>
                        </p:par>
                        <p:par>
                          <p:cTn id="8" fill="hold">
                            <p:stCondLst>
                              <p:cond delay="75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theme/theme1.xml><?xml version="1.0" encoding="utf-8"?>
<a:theme xmlns:a="http://schemas.openxmlformats.org/drawingml/2006/main" name="Animated_open_book_eff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D8CA19-ACDF-4720-9A29-676F55BA94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Animated_open_book_effect</Template>
  <TotalTime>0</TotalTime>
  <Words>559</Words>
  <Application>Microsoft Office PowerPoint</Application>
  <PresentationFormat>On-screen Show (4:3)</PresentationFormat>
  <Paragraphs>108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Animated_open_book_effect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2017-03-08T08:12:09Z</dcterms:created>
  <dcterms:modified xsi:type="dcterms:W3CDTF">2017-04-17T07:16:17Z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TC019192439991</vt:lpwstr>
  </property>
</Properties>
</file>