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71" r:id="rId8"/>
    <p:sldId id="259" r:id="rId9"/>
    <p:sldId id="272" r:id="rId10"/>
    <p:sldId id="275" r:id="rId11"/>
    <p:sldId id="260" r:id="rId12"/>
    <p:sldId id="262" r:id="rId13"/>
    <p:sldId id="266" r:id="rId14"/>
    <p:sldId id="273" r:id="rId15"/>
    <p:sldId id="274" r:id="rId16"/>
    <p:sldId id="267" r:id="rId1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59" d="100"/>
          <a:sy n="59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2650" y="2219942"/>
            <a:ext cx="4577715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4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174" y="1437973"/>
            <a:ext cx="9317050" cy="175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174" y="3855221"/>
            <a:ext cx="9317050" cy="27274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Under The Guidance of 				Presented By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Mrs. S.NAGAMANI </a:t>
            </a:r>
            <a:r>
              <a:rPr lang="en-US" sz="2400" dirty="0" err="1"/>
              <a:t>M.Tech</a:t>
            </a:r>
            <a:r>
              <a:rPr lang="en-US" sz="2400" dirty="0"/>
              <a:t>(</a:t>
            </a:r>
            <a:r>
              <a:rPr lang="en-US" sz="2400" dirty="0" err="1"/>
              <a:t>Ph.D</a:t>
            </a:r>
            <a:r>
              <a:rPr lang="en-US" sz="2400" dirty="0"/>
              <a:t>),			M.APARNA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Assistant Professor,					O180825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RGUKT-ONGOLE					RGUKT-ONGOLE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C28A5766-3485-5B10-810A-576D437546B9}"/>
              </a:ext>
            </a:extLst>
          </p:cNvPr>
          <p:cNvGrpSpPr/>
          <p:nvPr/>
        </p:nvGrpSpPr>
        <p:grpSpPr>
          <a:xfrm>
            <a:off x="540937" y="733425"/>
            <a:ext cx="9611524" cy="2602123"/>
            <a:chOff x="0" y="772668"/>
            <a:chExt cx="5349240" cy="601408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25B7DED0-8E10-92B1-DC76-285F33B224E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5349239" cy="6013703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0952268-98C1-99E4-4C54-CF7A06E9DFE3}"/>
                </a:ext>
              </a:extLst>
            </p:cNvPr>
            <p:cNvSpPr/>
            <p:nvPr/>
          </p:nvSpPr>
          <p:spPr>
            <a:xfrm>
              <a:off x="972312" y="2165604"/>
              <a:ext cx="871855" cy="55244"/>
            </a:xfrm>
            <a:custGeom>
              <a:avLst/>
              <a:gdLst/>
              <a:ahLst/>
              <a:cxnLst/>
              <a:rect l="l" t="t" r="r" b="b"/>
              <a:pathLst>
                <a:path w="871855" h="55244">
                  <a:moveTo>
                    <a:pt x="87172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71728" y="0"/>
                  </a:lnTo>
                  <a:lnTo>
                    <a:pt x="871728" y="54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270A0B9C-D7EC-1BFF-51BF-9DDCE6759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9500" y="1409331"/>
            <a:ext cx="9318625" cy="1712777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199640" marR="5080" indent="-2187575">
              <a:lnSpc>
                <a:spcPts val="6590"/>
              </a:lnSpc>
              <a:spcBef>
                <a:spcPts val="620"/>
              </a:spcBef>
            </a:pPr>
            <a:r>
              <a:rPr lang="en-IN" sz="3000" spc="-5" dirty="0">
                <a:solidFill>
                  <a:schemeClr val="bg1"/>
                </a:solidFill>
              </a:rPr>
              <a:t>  </a:t>
            </a:r>
            <a:r>
              <a:rPr lang="en-IN" sz="3500" spc="-5" dirty="0">
                <a:solidFill>
                  <a:schemeClr val="bg1"/>
                </a:solidFill>
              </a:rPr>
              <a:t>IMAGE CAPTION GENERATOR</a:t>
            </a:r>
            <a:endParaRPr lang="en-IN" sz="2500" spc="-5" dirty="0">
              <a:solidFill>
                <a:schemeClr val="bg1"/>
              </a:solidFill>
            </a:endParaRPr>
          </a:p>
          <a:p>
            <a:pPr marL="2199640" marR="5080" indent="-2187575">
              <a:lnSpc>
                <a:spcPts val="6590"/>
              </a:lnSpc>
              <a:spcBef>
                <a:spcPts val="620"/>
              </a:spcBef>
            </a:pPr>
            <a:r>
              <a:rPr lang="en-IN" sz="2500" spc="-5" dirty="0">
                <a:solidFill>
                  <a:schemeClr val="bg1"/>
                </a:solidFill>
              </a:rPr>
              <a:t> USING DEEP LEARNING </a:t>
            </a:r>
            <a:endParaRPr sz="2500"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58D0CAD-CFCE-68CF-727E-672FAC0FD4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00" y="1266825"/>
            <a:ext cx="8458200" cy="601980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62427FB-9E45-1474-57A7-19726D6D954D}"/>
              </a:ext>
            </a:extLst>
          </p:cNvPr>
          <p:cNvSpPr txBox="1">
            <a:spLocks/>
          </p:cNvSpPr>
          <p:nvPr/>
        </p:nvSpPr>
        <p:spPr>
          <a:xfrm>
            <a:off x="1612900" y="581025"/>
            <a:ext cx="8001000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3000" kern="0" spc="10" dirty="0">
                <a:solidFill>
                  <a:sysClr val="windowText" lastClr="000000"/>
                </a:solidFill>
              </a:rPr>
              <a:t>Visual</a:t>
            </a:r>
            <a:r>
              <a:rPr lang="en-US" sz="3000" kern="0" spc="40" dirty="0">
                <a:solidFill>
                  <a:sysClr val="windowText" lastClr="000000"/>
                </a:solidFill>
              </a:rPr>
              <a:t> </a:t>
            </a:r>
            <a:r>
              <a:rPr lang="en-US" sz="3000" kern="0" spc="5" dirty="0">
                <a:solidFill>
                  <a:sysClr val="windowText" lastClr="000000"/>
                </a:solidFill>
              </a:rPr>
              <a:t>representation</a:t>
            </a:r>
            <a:r>
              <a:rPr lang="en-US" sz="3000" kern="0" spc="65" dirty="0">
                <a:solidFill>
                  <a:sysClr val="windowText" lastClr="000000"/>
                </a:solidFill>
              </a:rPr>
              <a:t> </a:t>
            </a:r>
            <a:r>
              <a:rPr lang="en-US" sz="3000" kern="0" spc="15" dirty="0">
                <a:solidFill>
                  <a:sysClr val="windowText" lastClr="000000"/>
                </a:solidFill>
              </a:rPr>
              <a:t>of</a:t>
            </a:r>
            <a:r>
              <a:rPr lang="en-US" sz="3000" kern="0" spc="-5" dirty="0">
                <a:solidFill>
                  <a:sysClr val="windowText" lastClr="000000"/>
                </a:solidFill>
              </a:rPr>
              <a:t> </a:t>
            </a:r>
            <a:r>
              <a:rPr lang="en-US" sz="3000" kern="0" spc="15" dirty="0">
                <a:solidFill>
                  <a:sysClr val="windowText" lastClr="000000"/>
                </a:solidFill>
              </a:rPr>
              <a:t>the</a:t>
            </a:r>
            <a:r>
              <a:rPr lang="en-US" sz="3000" kern="0" spc="-5" dirty="0">
                <a:solidFill>
                  <a:sysClr val="windowText" lastClr="000000"/>
                </a:solidFill>
              </a:rPr>
              <a:t> </a:t>
            </a:r>
            <a:r>
              <a:rPr lang="en-US" sz="3000" kern="0" spc="15" dirty="0">
                <a:solidFill>
                  <a:sysClr val="windowText" lastClr="000000"/>
                </a:solidFill>
              </a:rPr>
              <a:t>Workflow </a:t>
            </a:r>
            <a:r>
              <a:rPr lang="en-US" sz="3000" kern="0" spc="20" dirty="0">
                <a:solidFill>
                  <a:sysClr val="windowText" lastClr="000000"/>
                </a:solidFill>
              </a:rPr>
              <a:t>model</a:t>
            </a:r>
            <a:endParaRPr lang="en-US" sz="3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0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6380" y="774382"/>
            <a:ext cx="5354320" cy="6014085"/>
            <a:chOff x="0" y="772668"/>
            <a:chExt cx="5354320" cy="601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5353812" cy="60137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2312" y="2165604"/>
              <a:ext cx="871855" cy="55244"/>
            </a:xfrm>
            <a:custGeom>
              <a:avLst/>
              <a:gdLst/>
              <a:ahLst/>
              <a:cxnLst/>
              <a:rect l="l" t="t" r="r" b="b"/>
              <a:pathLst>
                <a:path w="871855" h="55244">
                  <a:moveTo>
                    <a:pt x="87172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71728" y="0"/>
                  </a:lnTo>
                  <a:lnTo>
                    <a:pt x="871728" y="54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9020" y="2928522"/>
            <a:ext cx="26530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3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spc="5" dirty="0">
                <a:solidFill>
                  <a:srgbClr val="FFFFFF"/>
                </a:solidFill>
                <a:latin typeface="Times New Roman"/>
                <a:cs typeface="Times New Roman"/>
              </a:rPr>
              <a:t>CNN?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0100" y="2165604"/>
            <a:ext cx="4466920" cy="42523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5400"/>
              </a:lnSpc>
              <a:spcBef>
                <a:spcPts val="95"/>
              </a:spcBef>
            </a:pPr>
            <a:r>
              <a:rPr lang="en-IN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networks are specialized deep neural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p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the  data</a:t>
            </a:r>
            <a:r>
              <a:rPr lang="en-US"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matrix.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lang="en-US" sz="22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images.</a:t>
            </a:r>
          </a:p>
          <a:p>
            <a:pPr marL="12700" marR="5080">
              <a:lnSpc>
                <a:spcPct val="105400"/>
              </a:lnSpc>
              <a:spcBef>
                <a:spcPts val="95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5400"/>
              </a:lnSpc>
              <a:spcBef>
                <a:spcPts val="95"/>
              </a:spcBef>
            </a:pPr>
            <a:r>
              <a:rPr lang="en-IN" sz="2100" dirty="0">
                <a:latin typeface="Times New Roman"/>
                <a:cs typeface="Times New Roman"/>
              </a:rPr>
              <a:t> </a:t>
            </a:r>
          </a:p>
          <a:p>
            <a:pPr marL="12700" marR="5080" algn="just">
              <a:lnSpc>
                <a:spcPct val="105400"/>
              </a:lnSpc>
              <a:spcBef>
                <a:spcPts val="95"/>
              </a:spcBef>
            </a:pPr>
            <a:endParaRPr lang="en-IN" sz="2100" spc="-5" dirty="0">
              <a:solidFill>
                <a:srgbClr val="444444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05400"/>
              </a:lnSpc>
              <a:spcBef>
                <a:spcPts val="95"/>
              </a:spcBef>
            </a:pPr>
            <a:endParaRPr lang="en-IN" sz="2100" spc="-5" dirty="0">
              <a:solidFill>
                <a:srgbClr val="444444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05400"/>
              </a:lnSpc>
              <a:spcBef>
                <a:spcPts val="9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000" y="886162"/>
            <a:ext cx="5354320" cy="6014085"/>
            <a:chOff x="0" y="772668"/>
            <a:chExt cx="5354320" cy="601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5353812" cy="60137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2312" y="2165604"/>
              <a:ext cx="871855" cy="55244"/>
            </a:xfrm>
            <a:custGeom>
              <a:avLst/>
              <a:gdLst/>
              <a:ahLst/>
              <a:cxnLst/>
              <a:rect l="l" t="t" r="r" b="b"/>
              <a:pathLst>
                <a:path w="871855" h="55244">
                  <a:moveTo>
                    <a:pt x="87172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71728" y="0"/>
                  </a:lnTo>
                  <a:lnTo>
                    <a:pt x="871728" y="54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9020" y="2928522"/>
            <a:ext cx="28975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3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FFFF"/>
                </a:solidFill>
                <a:latin typeface="Times New Roman"/>
                <a:cs typeface="Times New Roman"/>
              </a:rPr>
              <a:t>LSTM?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  <a:tabLst>
                <a:tab pos="977900" algn="l"/>
                <a:tab pos="1900555" algn="l"/>
                <a:tab pos="2465705" algn="l"/>
                <a:tab pos="3284854" algn="l"/>
                <a:tab pos="4071620" algn="l"/>
              </a:tabLst>
            </a:pPr>
            <a:r>
              <a:rPr spc="-5" dirty="0"/>
              <a:t>L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M	st</a:t>
            </a:r>
            <a:r>
              <a:rPr spc="-10" dirty="0"/>
              <a:t>a</a:t>
            </a:r>
            <a:r>
              <a:rPr dirty="0"/>
              <a:t>n</a:t>
            </a:r>
            <a:r>
              <a:rPr spc="20" dirty="0"/>
              <a:t>d</a:t>
            </a:r>
            <a:r>
              <a:rPr dirty="0"/>
              <a:t>s	</a:t>
            </a:r>
            <a:r>
              <a:rPr spc="-10" dirty="0"/>
              <a:t>f</a:t>
            </a:r>
            <a:r>
              <a:rPr dirty="0"/>
              <a:t>or	</a:t>
            </a:r>
            <a:r>
              <a:rPr spc="-5" dirty="0"/>
              <a:t>L</a:t>
            </a:r>
            <a:r>
              <a:rPr dirty="0"/>
              <a:t>o</a:t>
            </a:r>
            <a:r>
              <a:rPr spc="20" dirty="0"/>
              <a:t>n</a:t>
            </a:r>
            <a:r>
              <a:rPr dirty="0"/>
              <a:t>g	sho</a:t>
            </a:r>
            <a:r>
              <a:rPr spc="-10" dirty="0"/>
              <a:t>r</a:t>
            </a:r>
            <a:r>
              <a:rPr dirty="0"/>
              <a:t>t	t</a:t>
            </a:r>
            <a:r>
              <a:rPr spc="10" dirty="0"/>
              <a:t>er</a:t>
            </a:r>
            <a:r>
              <a:rPr dirty="0"/>
              <a:t>m  memory,</a:t>
            </a:r>
            <a:r>
              <a:rPr spc="-10" dirty="0"/>
              <a:t> </a:t>
            </a:r>
            <a:r>
              <a:rPr dirty="0"/>
              <a:t>they</a:t>
            </a:r>
            <a:r>
              <a:rPr spc="-10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type</a:t>
            </a:r>
            <a:r>
              <a:rPr spc="5"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-5" dirty="0"/>
              <a:t>RNN,</a:t>
            </a:r>
            <a:r>
              <a:rPr spc="10" dirty="0"/>
              <a:t> </a:t>
            </a:r>
            <a:r>
              <a:rPr spc="-5" dirty="0"/>
              <a:t>which</a:t>
            </a:r>
            <a:r>
              <a:rPr spc="15" dirty="0"/>
              <a:t> </a:t>
            </a:r>
            <a:r>
              <a:rPr dirty="0"/>
              <a:t>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50" y="2957533"/>
            <a:ext cx="4578350" cy="1871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95"/>
              </a:spcBef>
            </a:pP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well</a:t>
            </a:r>
            <a:r>
              <a:rPr sz="21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suited</a:t>
            </a:r>
            <a:r>
              <a:rPr sz="21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 sequence</a:t>
            </a:r>
            <a:r>
              <a:rPr sz="21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prediction </a:t>
            </a:r>
            <a:r>
              <a:rPr sz="2100" spc="-509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problems. </a:t>
            </a:r>
            <a:r>
              <a:rPr sz="2100" spc="-5" dirty="0">
                <a:solidFill>
                  <a:srgbClr val="444444"/>
                </a:solidFill>
                <a:latin typeface="Times New Roman"/>
                <a:cs typeface="Times New Roman"/>
              </a:rPr>
              <a:t>LSTM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 can carry out</a:t>
            </a:r>
            <a:r>
              <a:rPr sz="21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relevant </a:t>
            </a:r>
            <a:r>
              <a:rPr sz="21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44444"/>
                </a:solidFill>
                <a:latin typeface="Times New Roman"/>
                <a:cs typeface="Times New Roman"/>
              </a:rPr>
              <a:t>information 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throughout the processing of </a:t>
            </a:r>
            <a:r>
              <a:rPr sz="21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inputs and </a:t>
            </a:r>
            <a:r>
              <a:rPr sz="2100" spc="-5" dirty="0">
                <a:solidFill>
                  <a:srgbClr val="444444"/>
                </a:solidFill>
                <a:latin typeface="Times New Roman"/>
                <a:cs typeface="Times New Roman"/>
              </a:rPr>
              <a:t>with 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a forget gate, it </a:t>
            </a:r>
            <a:r>
              <a:rPr sz="2100" spc="-5" dirty="0">
                <a:solidFill>
                  <a:srgbClr val="444444"/>
                </a:solidFill>
                <a:latin typeface="Times New Roman"/>
                <a:cs typeface="Times New Roman"/>
              </a:rPr>
              <a:t>discards </a:t>
            </a: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 non-relevant</a:t>
            </a:r>
            <a:r>
              <a:rPr sz="2100" spc="-5" dirty="0">
                <a:solidFill>
                  <a:srgbClr val="444444"/>
                </a:solidFill>
                <a:latin typeface="Times New Roman"/>
                <a:cs typeface="Times New Roman"/>
              </a:rPr>
              <a:t> information.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5655" y="1096759"/>
            <a:ext cx="1012190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10" dirty="0">
                <a:solidFill>
                  <a:srgbClr val="000000"/>
                </a:solidFill>
              </a:rPr>
              <a:t>Result</a:t>
            </a:r>
            <a:endParaRPr sz="3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EF33B-ACA2-F0F4-CE73-3C321519A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2288094"/>
            <a:ext cx="49434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032B9-4435-5C3A-5C89-6BCBCFAE3072}"/>
              </a:ext>
            </a:extLst>
          </p:cNvPr>
          <p:cNvSpPr txBox="1"/>
          <p:nvPr/>
        </p:nvSpPr>
        <p:spPr>
          <a:xfrm>
            <a:off x="5211750" y="2409825"/>
            <a:ext cx="5346914" cy="3258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marR="6985">
              <a:lnSpc>
                <a:spcPct val="150000"/>
              </a:lnSpc>
              <a:spcAft>
                <a:spcPts val="565"/>
              </a:spcAft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1 -- huge brown dog is about to attack medium 	sized fluffy dog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6985">
              <a:lnSpc>
                <a:spcPct val="150000"/>
              </a:lnSpc>
              <a:spcAft>
                <a:spcPts val="565"/>
              </a:spcAft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2 -- very large brown dog is playing with smaller  	curly haired dog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6985">
              <a:lnSpc>
                <a:spcPct val="150000"/>
              </a:lnSpc>
              <a:spcAft>
                <a:spcPts val="565"/>
              </a:spcAft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3 -- dogs playing on the dirt path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6985">
              <a:lnSpc>
                <a:spcPct val="150000"/>
              </a:lnSpc>
              <a:spcAft>
                <a:spcPts val="565"/>
              </a:spcAft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4 -- two dogs chase one another on gravel road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9750" marR="6985">
              <a:lnSpc>
                <a:spcPct val="150000"/>
              </a:lnSpc>
              <a:spcAft>
                <a:spcPts val="565"/>
              </a:spcAft>
              <a:tabLst>
                <a:tab pos="2038350" algn="l"/>
              </a:tabLst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5 -- two wet dogs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BC68D3-3DB8-2FE3-D32F-2D639CCDC76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98500" y="2452095"/>
            <a:ext cx="8763000" cy="44627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future scope, we will use modules like stopwords and Torch to Implementing UI for this Project.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can use this in image indexing, for visually impaired persons, for social media,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     and several other natural language processing applications.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generating audio for the randomly occurring captions.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I'd like to train our model on a larger dataset with a greater number of photographs in the future. The captions generated should be in a range of languages.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Larger datasets and alternative CNN architectures, such as </a:t>
            </a:r>
            <a:r>
              <a:rPr lang="en-US" sz="2000" dirty="0" err="1"/>
              <a:t>LeNet</a:t>
            </a:r>
            <a:r>
              <a:rPr lang="en-US" sz="2000" dirty="0"/>
              <a:t>, </a:t>
            </a:r>
            <a:r>
              <a:rPr lang="en-US" sz="2000" dirty="0" err="1"/>
              <a:t>AlexNet</a:t>
            </a:r>
            <a:r>
              <a:rPr lang="en-US" sz="2000" dirty="0"/>
              <a:t>, </a:t>
            </a:r>
            <a:r>
              <a:rPr lang="en-US" sz="2000" dirty="0" err="1"/>
              <a:t>GoogLeNet</a:t>
            </a:r>
            <a:r>
              <a:rPr lang="en-US" sz="2000" dirty="0"/>
              <a:t>, </a:t>
            </a:r>
            <a:r>
              <a:rPr lang="en-US" sz="2000" dirty="0" err="1"/>
              <a:t>ResNet</a:t>
            </a:r>
            <a:r>
              <a:rPr lang="en-US" sz="2000" dirty="0"/>
              <a:t>, and others, were used to train and evaluate the model. 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grpSp>
        <p:nvGrpSpPr>
          <p:cNvPr id="22" name="object 2">
            <a:extLst>
              <a:ext uri="{FF2B5EF4-FFF2-40B4-BE49-F238E27FC236}">
                <a16:creationId xmlns:a16="http://schemas.microsoft.com/office/drawing/2014/main" id="{10807CD4-4605-A7C4-3A7C-CED3127E2936}"/>
              </a:ext>
            </a:extLst>
          </p:cNvPr>
          <p:cNvGrpSpPr/>
          <p:nvPr/>
        </p:nvGrpSpPr>
        <p:grpSpPr>
          <a:xfrm>
            <a:off x="355600" y="701379"/>
            <a:ext cx="9982200" cy="1464171"/>
            <a:chOff x="0" y="772668"/>
            <a:chExt cx="5349240" cy="6014085"/>
          </a:xfrm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1131DA37-7E45-32B7-64A7-7C85BEB5AD7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5349239" cy="6013703"/>
            </a:xfrm>
            <a:prstGeom prst="rect">
              <a:avLst/>
            </a:prstGeom>
          </p:spPr>
        </p:pic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ECA31CD6-5EDE-588D-EBCE-4C7553AD3F6A}"/>
                </a:ext>
              </a:extLst>
            </p:cNvPr>
            <p:cNvSpPr/>
            <p:nvPr/>
          </p:nvSpPr>
          <p:spPr>
            <a:xfrm>
              <a:off x="972312" y="2165604"/>
              <a:ext cx="871855" cy="55244"/>
            </a:xfrm>
            <a:custGeom>
              <a:avLst/>
              <a:gdLst/>
              <a:ahLst/>
              <a:cxnLst/>
              <a:rect l="l" t="t" r="r" b="b"/>
              <a:pathLst>
                <a:path w="871855" h="55244">
                  <a:moveTo>
                    <a:pt x="87172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71728" y="0"/>
                  </a:lnTo>
                  <a:lnTo>
                    <a:pt x="871728" y="54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3010A0-EF20-9A6D-2B73-2BDA19CB42AC}"/>
              </a:ext>
            </a:extLst>
          </p:cNvPr>
          <p:cNvSpPr txBox="1"/>
          <p:nvPr/>
        </p:nvSpPr>
        <p:spPr>
          <a:xfrm>
            <a:off x="1308100" y="1340587"/>
            <a:ext cx="5347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32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82C2E3-9716-7D1B-D348-144CA9AD77E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98500" y="2853651"/>
            <a:ext cx="9639298" cy="400186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Image caption generator is a task that involves computer vision and natural language processing concepts to recognize the context of an image and describe them in a natural language like English. So, to make an image caption generator model, we have merged these architectures. It is also called a CNN-RNN model.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CNN is used for extracting features from the image. We will use the pre-trained model Xception.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LSTM will use the information from CNN to help generate a description of the         image. </a:t>
            </a:r>
            <a:endParaRPr lang="en-IN" sz="2200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28A0D94F-1F69-B183-8CDE-C44C66CD8651}"/>
              </a:ext>
            </a:extLst>
          </p:cNvPr>
          <p:cNvGrpSpPr/>
          <p:nvPr/>
        </p:nvGrpSpPr>
        <p:grpSpPr>
          <a:xfrm>
            <a:off x="355600" y="701379"/>
            <a:ext cx="9982200" cy="1464171"/>
            <a:chOff x="0" y="772668"/>
            <a:chExt cx="5349240" cy="601408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1634006-F020-E88A-FB60-C1B810823B0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5349239" cy="6013703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E358D8A-010F-9C7F-9542-E16F09F0177F}"/>
                </a:ext>
              </a:extLst>
            </p:cNvPr>
            <p:cNvSpPr/>
            <p:nvPr/>
          </p:nvSpPr>
          <p:spPr>
            <a:xfrm>
              <a:off x="972312" y="2165604"/>
              <a:ext cx="871855" cy="55244"/>
            </a:xfrm>
            <a:custGeom>
              <a:avLst/>
              <a:gdLst/>
              <a:ahLst/>
              <a:cxnLst/>
              <a:rect l="l" t="t" r="r" b="b"/>
              <a:pathLst>
                <a:path w="871855" h="55244">
                  <a:moveTo>
                    <a:pt x="87172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71728" y="0"/>
                  </a:lnTo>
                  <a:lnTo>
                    <a:pt x="871728" y="54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1BDE6C-215C-C9D4-F04B-3DC14B21E092}"/>
              </a:ext>
            </a:extLst>
          </p:cNvPr>
          <p:cNvSpPr txBox="1"/>
          <p:nvPr/>
        </p:nvSpPr>
        <p:spPr>
          <a:xfrm>
            <a:off x="1308100" y="1389573"/>
            <a:ext cx="5347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1800" b="1" dirty="0">
                <a:solidFill>
                  <a:schemeClr val="bg1"/>
                </a:solidFill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97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Thank You Presentation Images | Template Presentation | Sample of PPT  Presentation | Presentation Background … | Presentation, Ppt slide design,  Presentation sample">
            <a:extLst>
              <a:ext uri="{FF2B5EF4-FFF2-40B4-BE49-F238E27FC236}">
                <a16:creationId xmlns:a16="http://schemas.microsoft.com/office/drawing/2014/main" id="{69CFF8CD-A20A-890F-7E3B-13A49A96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038225"/>
            <a:ext cx="8077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552" y="859330"/>
            <a:ext cx="5349240" cy="6014085"/>
            <a:chOff x="0" y="772668"/>
            <a:chExt cx="5349240" cy="601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5349239" cy="60137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2312" y="2165604"/>
              <a:ext cx="871855" cy="55244"/>
            </a:xfrm>
            <a:custGeom>
              <a:avLst/>
              <a:gdLst/>
              <a:ahLst/>
              <a:cxnLst/>
              <a:rect l="l" t="t" r="r" b="b"/>
              <a:pathLst>
                <a:path w="871855" h="55244">
                  <a:moveTo>
                    <a:pt x="87172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71728" y="0"/>
                  </a:lnTo>
                  <a:lnTo>
                    <a:pt x="871728" y="54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7952" y="2878313"/>
            <a:ext cx="3547110" cy="98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3150" spc="-5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31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5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1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50" dirty="0">
                <a:solidFill>
                  <a:srgbClr val="FFFFFF"/>
                </a:solidFill>
                <a:latin typeface="Arial MT"/>
                <a:cs typeface="Arial MT"/>
              </a:rPr>
              <a:t>Image </a:t>
            </a:r>
            <a:r>
              <a:rPr sz="31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50" dirty="0">
                <a:solidFill>
                  <a:srgbClr val="FFFFFF"/>
                </a:solidFill>
                <a:latin typeface="Arial MT"/>
                <a:cs typeface="Arial MT"/>
              </a:rPr>
              <a:t>Caption</a:t>
            </a:r>
            <a:r>
              <a:rPr sz="31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50" dirty="0">
                <a:solidFill>
                  <a:srgbClr val="FFFFFF"/>
                </a:solidFill>
                <a:latin typeface="Arial MT"/>
                <a:cs typeface="Arial MT"/>
              </a:rPr>
              <a:t>Generator?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452059"/>
            <a:ext cx="4872948" cy="1840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</a:pPr>
            <a:r>
              <a:rPr sz="2100" dirty="0">
                <a:latin typeface="Times New Roman"/>
                <a:cs typeface="Times New Roman"/>
              </a:rPr>
              <a:t>Image caption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generator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task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involves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computer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vision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natural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language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processing</a:t>
            </a:r>
            <a:r>
              <a:rPr sz="2100" dirty="0">
                <a:latin typeface="Times New Roman"/>
                <a:cs typeface="Times New Roman"/>
              </a:rPr>
              <a:t> concepts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recognize the context </a:t>
            </a:r>
            <a:r>
              <a:rPr sz="2100" spc="1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an </a:t>
            </a:r>
            <a:r>
              <a:rPr sz="2100" spc="-5" dirty="0">
                <a:latin typeface="Times New Roman"/>
                <a:cs typeface="Times New Roman"/>
              </a:rPr>
              <a:t>image </a:t>
            </a:r>
            <a:r>
              <a:rPr sz="2100" dirty="0">
                <a:latin typeface="Times New Roman"/>
                <a:cs typeface="Times New Roman"/>
              </a:rPr>
              <a:t>and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describe them in a natural language like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English.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5626-AFF0-BA40-342B-E46B55AFE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" y="1038226"/>
            <a:ext cx="4316095" cy="415498"/>
          </a:xfrm>
        </p:spPr>
        <p:txBody>
          <a:bodyPr/>
          <a:lstStyle/>
          <a:p>
            <a:r>
              <a:rPr lang="en-IN" sz="2700" b="1" dirty="0"/>
              <a:t>ABSTRACT: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B04BC-D793-844A-77EE-06A5BC98C93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02005" y="2105025"/>
            <a:ext cx="9421495" cy="298620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200" dirty="0"/>
              <a:t>Image Captioning is the process of generating captions with images as input. It provides the context of the image automatically. </a:t>
            </a:r>
            <a:r>
              <a:rPr lang="en-US" sz="2200" dirty="0"/>
              <a:t>In this Python based project, we will have implemented the caption generator using CNN and LSTM . The image features will be extracted from Xception which is a CNN model trained on the  dataset and then we feed the features into the LSTM model which will be responsible for generating the image captions.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591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A70288C8-8ECA-E8D4-D49A-6ECBEE4954B2}"/>
              </a:ext>
            </a:extLst>
          </p:cNvPr>
          <p:cNvGrpSpPr/>
          <p:nvPr/>
        </p:nvGrpSpPr>
        <p:grpSpPr>
          <a:xfrm>
            <a:off x="355600" y="567842"/>
            <a:ext cx="9982200" cy="1464171"/>
            <a:chOff x="0" y="772668"/>
            <a:chExt cx="5349240" cy="601408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9AD33588-54C7-14A5-69F8-B7B8E475315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5349239" cy="6013703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91C2B24A-7C8D-1226-3F67-20568A57AA6E}"/>
                </a:ext>
              </a:extLst>
            </p:cNvPr>
            <p:cNvSpPr/>
            <p:nvPr/>
          </p:nvSpPr>
          <p:spPr>
            <a:xfrm>
              <a:off x="972312" y="2165604"/>
              <a:ext cx="871855" cy="55244"/>
            </a:xfrm>
            <a:custGeom>
              <a:avLst/>
              <a:gdLst/>
              <a:ahLst/>
              <a:cxnLst/>
              <a:rect l="l" t="t" r="r" b="b"/>
              <a:pathLst>
                <a:path w="871855" h="55244">
                  <a:moveTo>
                    <a:pt x="87172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71728" y="0"/>
                  </a:lnTo>
                  <a:lnTo>
                    <a:pt x="871728" y="54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F174C55-E158-2593-F00A-FCC959461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100" y="1079610"/>
            <a:ext cx="4572000" cy="538609"/>
          </a:xfrm>
        </p:spPr>
        <p:txBody>
          <a:bodyPr/>
          <a:lstStyle/>
          <a:p>
            <a:r>
              <a:rPr lang="en-IN" sz="3500" b="1" dirty="0">
                <a:solidFill>
                  <a:schemeClr val="bg1"/>
                </a:solidFill>
              </a:rPr>
              <a:t>EXISTING SYSTEM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6DDEEF-F082-F66B-CB8F-007C2FE28CD7}"/>
              </a:ext>
            </a:extLst>
          </p:cNvPr>
          <p:cNvSpPr txBox="1">
            <a:spLocks/>
          </p:cNvSpPr>
          <p:nvPr/>
        </p:nvSpPr>
        <p:spPr>
          <a:xfrm>
            <a:off x="774700" y="2714625"/>
            <a:ext cx="9296400" cy="4062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44444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kern="0" dirty="0"/>
              <a:t>In Image Caption Generator, captions are generated in a single line by using CNN-LSTM models</a:t>
            </a:r>
          </a:p>
          <a:p>
            <a:endParaRPr lang="en-IN" sz="22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kern="0" dirty="0"/>
              <a:t>Single description generates low accuracy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kern="0" dirty="0"/>
              <a:t>This Project used in small-scale Business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kern="0" dirty="0"/>
              <a:t>Generating captions with NLP which leads slower information transfer. </a:t>
            </a:r>
          </a:p>
          <a:p>
            <a:endParaRPr lang="en-IN" sz="2200" kern="0" dirty="0"/>
          </a:p>
          <a:p>
            <a:r>
              <a:rPr lang="en-IN" sz="2200" kern="0" dirty="0"/>
              <a:t> </a:t>
            </a:r>
          </a:p>
          <a:p>
            <a:endParaRPr lang="en-IN" sz="2200" kern="0" dirty="0"/>
          </a:p>
          <a:p>
            <a:endParaRPr lang="en-IN" sz="2200" kern="0" dirty="0"/>
          </a:p>
        </p:txBody>
      </p:sp>
    </p:spTree>
    <p:extLst>
      <p:ext uri="{BB962C8B-B14F-4D97-AF65-F5344CB8AC3E}">
        <p14:creationId xmlns:p14="http://schemas.microsoft.com/office/powerpoint/2010/main" val="404688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D6C83A-0332-A751-08F5-7C12236F464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22300" y="2666757"/>
            <a:ext cx="9372600" cy="2693045"/>
          </a:xfrm>
        </p:spPr>
        <p:txBody>
          <a:bodyPr/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2500" dirty="0"/>
              <a:t>Development of automatically describing an image with more than natural language sentences which leads to faster information transfer.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25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2500" dirty="0"/>
              <a:t>Generating captions with large dataset.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25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2500" dirty="0"/>
              <a:t>Producing output with high accuracy.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9F23B405-386A-0DEC-EA0B-412ACA720EC6}"/>
              </a:ext>
            </a:extLst>
          </p:cNvPr>
          <p:cNvGrpSpPr/>
          <p:nvPr/>
        </p:nvGrpSpPr>
        <p:grpSpPr>
          <a:xfrm>
            <a:off x="355600" y="701379"/>
            <a:ext cx="9982200" cy="1464171"/>
            <a:chOff x="0" y="772668"/>
            <a:chExt cx="5349240" cy="6014085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2062982-7AC2-2B80-B863-C2F8F99857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5349239" cy="6013703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B174CFD-6A33-C42E-CA46-677F920C00B3}"/>
                </a:ext>
              </a:extLst>
            </p:cNvPr>
            <p:cNvSpPr/>
            <p:nvPr/>
          </p:nvSpPr>
          <p:spPr>
            <a:xfrm>
              <a:off x="972312" y="2165604"/>
              <a:ext cx="871855" cy="55244"/>
            </a:xfrm>
            <a:custGeom>
              <a:avLst/>
              <a:gdLst/>
              <a:ahLst/>
              <a:cxnLst/>
              <a:rect l="l" t="t" r="r" b="b"/>
              <a:pathLst>
                <a:path w="871855" h="55244">
                  <a:moveTo>
                    <a:pt x="871728" y="54863"/>
                  </a:moveTo>
                  <a:lnTo>
                    <a:pt x="0" y="54863"/>
                  </a:lnTo>
                  <a:lnTo>
                    <a:pt x="0" y="0"/>
                  </a:lnTo>
                  <a:lnTo>
                    <a:pt x="871728" y="0"/>
                  </a:lnTo>
                  <a:lnTo>
                    <a:pt x="871728" y="54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A8D69D5-CD2E-10F3-6B51-7610EAF5F79E}"/>
              </a:ext>
            </a:extLst>
          </p:cNvPr>
          <p:cNvSpPr txBox="1">
            <a:spLocks/>
          </p:cNvSpPr>
          <p:nvPr/>
        </p:nvSpPr>
        <p:spPr>
          <a:xfrm>
            <a:off x="1231900" y="1202679"/>
            <a:ext cx="50292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44444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IN" sz="3500" b="1" kern="0" dirty="0">
                <a:solidFill>
                  <a:schemeClr val="bg1"/>
                </a:solidFill>
              </a:rPr>
              <a:t>PROPOSED SYSTEM</a:t>
            </a:r>
            <a:r>
              <a:rPr lang="en-IN" sz="3500" kern="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93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2797306-A73F-50A3-580F-CA93D449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657225"/>
            <a:ext cx="7772400" cy="1075730"/>
          </a:xfrm>
        </p:spPr>
        <p:txBody>
          <a:bodyPr/>
          <a:lstStyle/>
          <a:p>
            <a:r>
              <a:rPr lang="en-IN" sz="3500" b="1" dirty="0"/>
              <a:t>REQUIREMENT SPECIFICATION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929FF-E0AC-6CB4-8347-5228E36D2C23}"/>
              </a:ext>
            </a:extLst>
          </p:cNvPr>
          <p:cNvSpPr txBox="1"/>
          <p:nvPr/>
        </p:nvSpPr>
        <p:spPr>
          <a:xfrm>
            <a:off x="907143" y="2333625"/>
            <a:ext cx="4439557" cy="307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System: i3 Processor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Hard Disk: 500 GB.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Monitor: 15’’LED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Input Devices: Keyboard, Mouse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Ram: 4GB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8182F-43DA-B9FC-A005-E7EF4552BFEC}"/>
              </a:ext>
            </a:extLst>
          </p:cNvPr>
          <p:cNvSpPr txBox="1"/>
          <p:nvPr/>
        </p:nvSpPr>
        <p:spPr>
          <a:xfrm>
            <a:off x="6198054" y="2333625"/>
            <a:ext cx="3588203" cy="2062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Platform: Google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Coding Language:  Python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OS : Window / Linux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8144-5C70-718E-689B-8672ED07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28625"/>
            <a:ext cx="6705600" cy="533400"/>
          </a:xfrm>
        </p:spPr>
        <p:txBody>
          <a:bodyPr/>
          <a:lstStyle/>
          <a:p>
            <a:r>
              <a:rPr lang="en-IN" sz="3000" b="1" dirty="0"/>
              <a:t>Technology Used To Build This Project: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42544-3A4B-F25B-1D7D-6BB41F03085B}"/>
              </a:ext>
            </a:extLst>
          </p:cNvPr>
          <p:cNvSpPr/>
          <p:nvPr/>
        </p:nvSpPr>
        <p:spPr>
          <a:xfrm>
            <a:off x="3458029" y="1400855"/>
            <a:ext cx="1879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C94C2E-B5C6-53DD-0FD1-711D61DB2450}"/>
              </a:ext>
            </a:extLst>
          </p:cNvPr>
          <p:cNvSpPr/>
          <p:nvPr/>
        </p:nvSpPr>
        <p:spPr>
          <a:xfrm>
            <a:off x="4036786" y="3324225"/>
            <a:ext cx="2452914" cy="1295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8BA9A-ECFB-C833-AFB9-A5A1B993F678}"/>
              </a:ext>
            </a:extLst>
          </p:cNvPr>
          <p:cNvSpPr/>
          <p:nvPr/>
        </p:nvSpPr>
        <p:spPr>
          <a:xfrm>
            <a:off x="6489700" y="1113064"/>
            <a:ext cx="1003300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C5294-CE5C-252F-A2B7-C03DBFA1AB7F}"/>
              </a:ext>
            </a:extLst>
          </p:cNvPr>
          <p:cNvSpPr/>
          <p:nvPr/>
        </p:nvSpPr>
        <p:spPr>
          <a:xfrm>
            <a:off x="7785100" y="3781424"/>
            <a:ext cx="1879600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5364D-539E-99C9-0414-2945C60273BE}"/>
              </a:ext>
            </a:extLst>
          </p:cNvPr>
          <p:cNvSpPr/>
          <p:nvPr/>
        </p:nvSpPr>
        <p:spPr>
          <a:xfrm>
            <a:off x="6489700" y="2181222"/>
            <a:ext cx="1003300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9EBF0-DC83-2870-2223-00C3EE4A47A4}"/>
              </a:ext>
            </a:extLst>
          </p:cNvPr>
          <p:cNvSpPr/>
          <p:nvPr/>
        </p:nvSpPr>
        <p:spPr>
          <a:xfrm>
            <a:off x="8724900" y="1674019"/>
            <a:ext cx="1549400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177A7-E37D-846A-6029-1D912589CD32}"/>
              </a:ext>
            </a:extLst>
          </p:cNvPr>
          <p:cNvSpPr/>
          <p:nvPr/>
        </p:nvSpPr>
        <p:spPr>
          <a:xfrm>
            <a:off x="8784771" y="2627199"/>
            <a:ext cx="1549400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42E40-9E79-CB28-652E-076A6037D819}"/>
              </a:ext>
            </a:extLst>
          </p:cNvPr>
          <p:cNvSpPr/>
          <p:nvPr/>
        </p:nvSpPr>
        <p:spPr>
          <a:xfrm>
            <a:off x="7897586" y="5741535"/>
            <a:ext cx="1879600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B0708-9333-A992-2F9E-593EF550708B}"/>
              </a:ext>
            </a:extLst>
          </p:cNvPr>
          <p:cNvSpPr/>
          <p:nvPr/>
        </p:nvSpPr>
        <p:spPr>
          <a:xfrm>
            <a:off x="4940300" y="5741535"/>
            <a:ext cx="1879600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2487B-12A1-2E0F-B19A-D3969F02B75B}"/>
              </a:ext>
            </a:extLst>
          </p:cNvPr>
          <p:cNvSpPr/>
          <p:nvPr/>
        </p:nvSpPr>
        <p:spPr>
          <a:xfrm>
            <a:off x="555172" y="1857034"/>
            <a:ext cx="1879600" cy="933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Imported through Kaggle APIs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64F5F-694C-BF10-3B4E-0862B3DE2642}"/>
              </a:ext>
            </a:extLst>
          </p:cNvPr>
          <p:cNvSpPr/>
          <p:nvPr/>
        </p:nvSpPr>
        <p:spPr>
          <a:xfrm>
            <a:off x="2579914" y="5741535"/>
            <a:ext cx="1264557" cy="40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15B7-2C66-5E27-C053-804F33A15562}"/>
              </a:ext>
            </a:extLst>
          </p:cNvPr>
          <p:cNvSpPr/>
          <p:nvPr/>
        </p:nvSpPr>
        <p:spPr>
          <a:xfrm>
            <a:off x="622300" y="5381625"/>
            <a:ext cx="1264557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5A440E-86C2-7E83-B0B1-BB793388FA61}"/>
              </a:ext>
            </a:extLst>
          </p:cNvPr>
          <p:cNvSpPr/>
          <p:nvPr/>
        </p:nvSpPr>
        <p:spPr>
          <a:xfrm>
            <a:off x="653143" y="6448425"/>
            <a:ext cx="1264557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08B23C-A5A4-D667-F640-71A6DEF0716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489700" y="3982469"/>
            <a:ext cx="1295400" cy="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1F07E2-0AB8-2CBD-651F-D676186E84BC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6819900" y="5942580"/>
            <a:ext cx="1077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440174-5A7D-1FB6-5894-CD46BC8BF755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>
            <a:off x="3844471" y="5942580"/>
            <a:ext cx="1095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7F81891-34A2-BEBE-BAA1-3B62CA0725C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rot="10800000">
            <a:off x="1886858" y="5572126"/>
            <a:ext cx="693057" cy="370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84C2900-E2F9-C656-E98C-A2E26DF2C1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645" y="5942580"/>
            <a:ext cx="747481" cy="701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DD3DCBD-F769-EFD7-FC85-ECECF75EC595}"/>
              </a:ext>
            </a:extLst>
          </p:cNvPr>
          <p:cNvCxnSpPr>
            <a:stCxn id="5" idx="1"/>
            <a:endCxn id="13" idx="3"/>
          </p:cNvCxnSpPr>
          <p:nvPr/>
        </p:nvCxnSpPr>
        <p:spPr>
          <a:xfrm rot="10800000">
            <a:off x="2434772" y="2323931"/>
            <a:ext cx="1602014" cy="1647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7430B6-A6B7-5D60-2AF8-212C901E638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337629" y="1314109"/>
            <a:ext cx="1152071" cy="35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7BE718-00EA-AD18-4C2A-7B81B4365AD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337629" y="1667555"/>
            <a:ext cx="1152071" cy="71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212413-561A-E2BF-7E98-D863B535FB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493000" y="1875064"/>
            <a:ext cx="1231900" cy="50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F1489F-3EFD-EEAF-B2C9-BCD08DFC505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493000" y="2382267"/>
            <a:ext cx="1291771" cy="44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71B4E7-DD79-7E35-D0D8-A34FC9208024}"/>
              </a:ext>
            </a:extLst>
          </p:cNvPr>
          <p:cNvCxnSpPr>
            <a:stCxn id="5" idx="2"/>
          </p:cNvCxnSpPr>
          <p:nvPr/>
        </p:nvCxnSpPr>
        <p:spPr>
          <a:xfrm>
            <a:off x="5263243" y="4619625"/>
            <a:ext cx="74386" cy="112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A8F1CCD-D10D-3320-B34A-AA11597C6105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4000387" y="2061368"/>
            <a:ext cx="1389970" cy="1135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6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7700" y="915579"/>
            <a:ext cx="7543800" cy="5559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b="1" spc="20" dirty="0"/>
              <a:t>Image</a:t>
            </a:r>
            <a:r>
              <a:rPr sz="3500" b="1" spc="-30" dirty="0"/>
              <a:t> </a:t>
            </a:r>
            <a:r>
              <a:rPr sz="3500" b="1" spc="15" dirty="0"/>
              <a:t>Caption</a:t>
            </a:r>
            <a:r>
              <a:rPr sz="3500" b="1" spc="-20" dirty="0"/>
              <a:t> </a:t>
            </a:r>
            <a:r>
              <a:rPr sz="3500" b="1" spc="15" dirty="0"/>
              <a:t>Generator</a:t>
            </a:r>
            <a:r>
              <a:rPr sz="3500" b="1" spc="-25" dirty="0"/>
              <a:t> </a:t>
            </a:r>
            <a:r>
              <a:rPr sz="3500" b="1" spc="20" dirty="0"/>
              <a:t>Model</a:t>
            </a:r>
            <a:endParaRPr sz="35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A7BA4-F3B5-466B-0598-5559EC83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109530"/>
            <a:ext cx="9448800" cy="453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C646C-FFFA-B057-1ED5-AFEC26C14CD0}"/>
              </a:ext>
            </a:extLst>
          </p:cNvPr>
          <p:cNvSpPr txBox="1"/>
          <p:nvPr/>
        </p:nvSpPr>
        <p:spPr>
          <a:xfrm>
            <a:off x="774700" y="1038225"/>
            <a:ext cx="9372600" cy="4745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EXPLANATION: </a:t>
            </a:r>
          </a:p>
          <a:p>
            <a:pPr>
              <a:lnSpc>
                <a:spcPct val="150000"/>
              </a:lnSpc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uploads an image that they want to generate a caption for.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-scale image is processed through CNN to identify the objects.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scans images left-right, and top-bottom, and extracts important image features.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various layers like Convolutional, Pooling, Fully Connected, and thus using activation function, we successfully extracted features of every image.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then converted to LSTM.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LSTM layer, we try to predict what the next word could be.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proceeds to generates a sentence describing the image.</a:t>
            </a:r>
          </a:p>
        </p:txBody>
      </p:sp>
    </p:spTree>
    <p:extLst>
      <p:ext uri="{BB962C8B-B14F-4D97-AF65-F5344CB8AC3E}">
        <p14:creationId xmlns:p14="http://schemas.microsoft.com/office/powerpoint/2010/main" val="357564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802</Words>
  <Application>Microsoft Office PowerPoint</Application>
  <PresentationFormat>Custom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Office Theme</vt:lpstr>
      <vt:lpstr>PowerPoint Presentation</vt:lpstr>
      <vt:lpstr>What is Image  Caption Generator?</vt:lpstr>
      <vt:lpstr>ABSTRACT:</vt:lpstr>
      <vt:lpstr>EXISTING SYSTEM</vt:lpstr>
      <vt:lpstr>PowerPoint Presentation</vt:lpstr>
      <vt:lpstr>REQUIREMENT SPECIFICATION</vt:lpstr>
      <vt:lpstr>Technology Used To Build This Project:</vt:lpstr>
      <vt:lpstr>Image Caption Generator Model</vt:lpstr>
      <vt:lpstr>PowerPoint Presentation</vt:lpstr>
      <vt:lpstr>PowerPoint Presentation</vt:lpstr>
      <vt:lpstr>PowerPoint Presentation</vt:lpstr>
      <vt:lpstr>LSTM stands for Long short term  memory, they are a type of RNN, which is</vt:lpstr>
      <vt:lpstr>Result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Presentation</dc:title>
  <dc:creator>Chinna</dc:creator>
  <cp:lastModifiedBy>MALINENI APARNA- o180825</cp:lastModifiedBy>
  <cp:revision>22</cp:revision>
  <cp:lastPrinted>2023-11-27T16:51:50Z</cp:lastPrinted>
  <dcterms:created xsi:type="dcterms:W3CDTF">2023-11-26T18:16:01Z</dcterms:created>
  <dcterms:modified xsi:type="dcterms:W3CDTF">2023-11-27T16:58:38Z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2023-11-26T00:00:00Z</vt:filetime>
  </property>
  <property fmtid="{D5CDD505-2E9C-101B-9397-08002B2CF9AE}" pid="3" name="LastSaved">
    <vt:filetime>2023-11-26T00:00:00Z</vt:filetime>
  </property>
</Properties>
</file>