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Lst>
  <p:sldSz cx="9144000" cy="5143500" type="screen16x9"/>
  <p:notesSz cx="6858000" cy="9144000"/>
  <p:embeddedFontLst>
    <p:embeddedFont>
      <p:font typeface="Algerian" panose="04020705040A02060702" pitchFamily="82" charset="0"/>
      <p:regular r:id="rId15"/>
    </p:embeddedFont>
    <p:embeddedFont>
      <p:font typeface="Bebas Neue" panose="020B0604020202020204" charset="0"/>
      <p:regular r:id="rId16"/>
    </p:embeddedFont>
    <p:embeddedFont>
      <p:font typeface="Cooper Black" panose="0208090404030B020404" pitchFamily="18" charset="0"/>
      <p:regular r:id="rId17"/>
    </p:embeddedFont>
    <p:embeddedFont>
      <p:font typeface="Doppio One" panose="020B0604020202020204" charset="0"/>
      <p:regular r:id="rId18"/>
    </p:embeddedFont>
    <p:embeddedFont>
      <p:font typeface="Encode Sans" panose="020B0604020202020204" charset="0"/>
      <p:regular r:id="rId19"/>
      <p:bold r:id="rId20"/>
    </p:embeddedFont>
    <p:embeddedFont>
      <p:font typeface="Open Sans"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1D18C0-BFA4-4D93-9093-B8C759D4A8AA}">
  <a:tblStyle styleId="{A91D18C0-BFA4-4D93-9093-B8C759D4A8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snapToGrid="0">
      <p:cViewPr>
        <p:scale>
          <a:sx n="106" d="100"/>
          <a:sy n="106"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02afc7a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02afc7a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b00cf9bf66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b00cf9bf66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b00cf9bf66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b00cf9bf66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b00cf9bf66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b00cf9bf66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91225d7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91225d7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91225d7f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91225d7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91225d7f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91225d7f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a91225d7f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a91225d7f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a91225d7f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b00cf9bf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b00cf9bf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b00cf9bf66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b00cf9bf6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l="1308" r="42289"/>
          <a:stretch/>
        </p:blipFill>
        <p:spPr>
          <a:xfrm>
            <a:off x="0" y="0"/>
            <a:ext cx="5157302" cy="5143376"/>
          </a:xfrm>
          <a:prstGeom prst="rect">
            <a:avLst/>
          </a:prstGeom>
          <a:noFill/>
          <a:ln>
            <a:noFill/>
          </a:ln>
        </p:spPr>
      </p:pic>
      <p:pic>
        <p:nvPicPr>
          <p:cNvPr id="10" name="Google Shape;10;p2"/>
          <p:cNvPicPr preferRelativeResize="0"/>
          <p:nvPr/>
        </p:nvPicPr>
        <p:blipFill rotWithShape="1">
          <a:blip r:embed="rId2">
            <a:alphaModFix amt="28000"/>
          </a:blip>
          <a:srcRect l="40405" t="33702" r="30010" b="6752"/>
          <a:stretch/>
        </p:blipFill>
        <p:spPr>
          <a:xfrm>
            <a:off x="6438900" y="2176200"/>
            <a:ext cx="2705098" cy="3062551"/>
          </a:xfrm>
          <a:prstGeom prst="rect">
            <a:avLst/>
          </a:prstGeom>
          <a:noFill/>
          <a:ln>
            <a:noFill/>
          </a:ln>
        </p:spPr>
      </p:pic>
      <p:sp>
        <p:nvSpPr>
          <p:cNvPr id="11" name="Google Shape;11;p2"/>
          <p:cNvSpPr txBox="1">
            <a:spLocks noGrp="1"/>
          </p:cNvSpPr>
          <p:nvPr>
            <p:ph type="ctrTitle"/>
          </p:nvPr>
        </p:nvSpPr>
        <p:spPr>
          <a:xfrm>
            <a:off x="713100" y="976688"/>
            <a:ext cx="4444200" cy="2681100"/>
          </a:xfrm>
          <a:prstGeom prst="rect">
            <a:avLst/>
          </a:prstGeom>
          <a:solidFill>
            <a:schemeClr val="dk2"/>
          </a:solidFill>
        </p:spPr>
        <p:txBody>
          <a:bodyPr spcFirstLastPara="1" wrap="square" lIns="91425" tIns="91425" rIns="91425" bIns="91425" anchor="b" anchorCtr="0">
            <a:noAutofit/>
          </a:bodyPr>
          <a:lstStyle>
            <a:lvl1pPr lvl="0">
              <a:spcBef>
                <a:spcPts val="0"/>
              </a:spcBef>
              <a:spcAft>
                <a:spcPts val="0"/>
              </a:spcAft>
              <a:buSzPts val="5200"/>
              <a:buNone/>
              <a:defRPr sz="4000">
                <a:latin typeface="Doppio One"/>
                <a:ea typeface="Doppio One"/>
                <a:cs typeface="Doppio One"/>
                <a:sym typeface="Doppio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208" y="3638813"/>
            <a:ext cx="4444200" cy="5280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a:spLocks noGrp="1"/>
          </p:cNvSpPr>
          <p:nvPr>
            <p:ph type="pic" idx="2"/>
          </p:nvPr>
        </p:nvSpPr>
        <p:spPr>
          <a:xfrm>
            <a:off x="5157300" y="0"/>
            <a:ext cx="39867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2">
            <a:alphaModFix amt="28000"/>
          </a:blip>
          <a:srcRect l="5619" t="33705" r="56047" b="5922"/>
          <a:stretch/>
        </p:blipFill>
        <p:spPr>
          <a:xfrm flipH="1">
            <a:off x="5638798" y="2133600"/>
            <a:ext cx="3505200" cy="3105151"/>
          </a:xfrm>
          <a:prstGeom prst="rect">
            <a:avLst/>
          </a:prstGeom>
          <a:noFill/>
          <a:ln>
            <a:noFill/>
          </a:ln>
        </p:spPr>
      </p:pic>
      <p:pic>
        <p:nvPicPr>
          <p:cNvPr id="57" name="Google Shape;57;p11"/>
          <p:cNvPicPr preferRelativeResize="0"/>
          <p:nvPr/>
        </p:nvPicPr>
        <p:blipFill rotWithShape="1">
          <a:blip r:embed="rId2">
            <a:alphaModFix amt="28000"/>
          </a:blip>
          <a:srcRect l="42908" t="33702" r="27507" b="6752"/>
          <a:stretch/>
        </p:blipFill>
        <p:spPr>
          <a:xfrm flipH="1">
            <a:off x="0" y="2176200"/>
            <a:ext cx="2705098" cy="3062551"/>
          </a:xfrm>
          <a:prstGeom prst="rect">
            <a:avLst/>
          </a:prstGeom>
          <a:noFill/>
          <a:ln>
            <a:noFill/>
          </a:ln>
        </p:spPr>
      </p:pic>
      <p:sp>
        <p:nvSpPr>
          <p:cNvPr id="58" name="Google Shape;58;p11"/>
          <p:cNvSpPr txBox="1">
            <a:spLocks noGrp="1"/>
          </p:cNvSpPr>
          <p:nvPr>
            <p:ph type="title" hasCustomPrompt="1"/>
          </p:nvPr>
        </p:nvSpPr>
        <p:spPr>
          <a:xfrm>
            <a:off x="1284000" y="2628900"/>
            <a:ext cx="6576000" cy="138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96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9" name="Google Shape;59;p11"/>
          <p:cNvSpPr txBox="1">
            <a:spLocks noGrp="1"/>
          </p:cNvSpPr>
          <p:nvPr>
            <p:ph type="subTitle" idx="1"/>
          </p:nvPr>
        </p:nvSpPr>
        <p:spPr>
          <a:xfrm>
            <a:off x="1284000" y="4006725"/>
            <a:ext cx="6576000" cy="497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11"/>
          <p:cNvSpPr>
            <a:spLocks noGrp="1"/>
          </p:cNvSpPr>
          <p:nvPr>
            <p:ph type="pic" idx="2"/>
          </p:nvPr>
        </p:nvSpPr>
        <p:spPr>
          <a:xfrm>
            <a:off x="0" y="0"/>
            <a:ext cx="9144000" cy="21762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5">
    <p:bg>
      <p:bgPr>
        <a:solidFill>
          <a:schemeClr val="lt1"/>
        </a:solidFill>
        <a:effectLst/>
      </p:bgPr>
    </p:bg>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r="832" b="3400"/>
          <a:stretch/>
        </p:blipFill>
        <p:spPr>
          <a:xfrm rot="10800000">
            <a:off x="-100" y="-9525"/>
            <a:ext cx="9144000" cy="5143500"/>
          </a:xfrm>
          <a:prstGeom prst="rect">
            <a:avLst/>
          </a:prstGeom>
          <a:noFill/>
          <a:ln>
            <a:noFill/>
          </a:ln>
        </p:spPr>
      </p:pic>
      <p:sp>
        <p:nvSpPr>
          <p:cNvPr id="64" name="Google Shape;64;p13"/>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5_1">
    <p:bg>
      <p:bgPr>
        <a:solidFill>
          <a:schemeClr val="lt1"/>
        </a:solidFill>
        <a:effectLst/>
      </p:bgPr>
    </p:bg>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68" name="Google Shape;68;p14"/>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mt="28000"/>
          </a:blip>
          <a:srcRect l="3955" t="28334" r="57710" b="5923"/>
          <a:stretch/>
        </p:blipFill>
        <p:spPr>
          <a:xfrm>
            <a:off x="0" y="-171450"/>
            <a:ext cx="3505200" cy="3381375"/>
          </a:xfrm>
          <a:prstGeom prst="rect">
            <a:avLst/>
          </a:prstGeom>
          <a:noFill/>
          <a:ln>
            <a:noFill/>
          </a:ln>
        </p:spPr>
      </p:pic>
      <p:pic>
        <p:nvPicPr>
          <p:cNvPr id="16" name="Google Shape;16;p3"/>
          <p:cNvPicPr preferRelativeResize="0"/>
          <p:nvPr/>
        </p:nvPicPr>
        <p:blipFill rotWithShape="1">
          <a:blip r:embed="rId2">
            <a:alphaModFix amt="28000"/>
          </a:blip>
          <a:srcRect l="43544" t="33702" r="14163" b="6752"/>
          <a:stretch/>
        </p:blipFill>
        <p:spPr>
          <a:xfrm>
            <a:off x="5276849" y="-109800"/>
            <a:ext cx="3867149" cy="3062551"/>
          </a:xfrm>
          <a:prstGeom prst="rect">
            <a:avLst/>
          </a:prstGeom>
          <a:noFill/>
          <a:ln>
            <a:noFill/>
          </a:ln>
        </p:spPr>
      </p:pic>
      <p:sp>
        <p:nvSpPr>
          <p:cNvPr id="17" name="Google Shape;17;p3"/>
          <p:cNvSpPr txBox="1">
            <a:spLocks noGrp="1"/>
          </p:cNvSpPr>
          <p:nvPr>
            <p:ph type="title"/>
          </p:nvPr>
        </p:nvSpPr>
        <p:spPr>
          <a:xfrm>
            <a:off x="3403454" y="783554"/>
            <a:ext cx="4383600" cy="1626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356946" y="783550"/>
            <a:ext cx="2046600" cy="1626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a:off x="5" y="2967300"/>
            <a:ext cx="9144000" cy="2176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22" name="Google Shape;22;p4"/>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720000" y="1789425"/>
            <a:ext cx="7704000" cy="2779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Font typeface="Anaheim"/>
              <a:buChar char="●"/>
              <a:defRPr sz="1200"/>
            </a:lvl1pPr>
            <a:lvl2pPr marL="914400" lvl="1" indent="-304800">
              <a:spcBef>
                <a:spcPts val="0"/>
              </a:spcBef>
              <a:spcAft>
                <a:spcPts val="0"/>
              </a:spcAft>
              <a:buClr>
                <a:srgbClr val="434343"/>
              </a:buClr>
              <a:buSzPts val="1200"/>
              <a:buFont typeface="Roboto Condensed Light"/>
              <a:buChar char="○"/>
              <a:defRPr sz="1200"/>
            </a:lvl2pPr>
            <a:lvl3pPr marL="1371600" lvl="2" indent="-304800">
              <a:spcBef>
                <a:spcPts val="0"/>
              </a:spcBef>
              <a:spcAft>
                <a:spcPts val="0"/>
              </a:spcAft>
              <a:buClr>
                <a:srgbClr val="434343"/>
              </a:buClr>
              <a:buSzPts val="1200"/>
              <a:buFont typeface="Roboto Condensed Light"/>
              <a:buChar char="■"/>
              <a:defRPr sz="1200"/>
            </a:lvl3pPr>
            <a:lvl4pPr marL="1828800" lvl="3" indent="-304800">
              <a:spcBef>
                <a:spcPts val="0"/>
              </a:spcBef>
              <a:spcAft>
                <a:spcPts val="0"/>
              </a:spcAft>
              <a:buClr>
                <a:srgbClr val="434343"/>
              </a:buClr>
              <a:buSzPts val="1200"/>
              <a:buFont typeface="Roboto Condensed Light"/>
              <a:buChar char="●"/>
              <a:defRPr sz="1200"/>
            </a:lvl4pPr>
            <a:lvl5pPr marL="2286000" lvl="4" indent="-304800">
              <a:spcBef>
                <a:spcPts val="0"/>
              </a:spcBef>
              <a:spcAft>
                <a:spcPts val="0"/>
              </a:spcAft>
              <a:buClr>
                <a:srgbClr val="434343"/>
              </a:buClr>
              <a:buSzPts val="1200"/>
              <a:buFont typeface="Roboto Condensed Light"/>
              <a:buChar char="○"/>
              <a:defRPr sz="1200"/>
            </a:lvl5pPr>
            <a:lvl6pPr marL="2743200" lvl="5" indent="-304800">
              <a:spcBef>
                <a:spcPts val="0"/>
              </a:spcBef>
              <a:spcAft>
                <a:spcPts val="0"/>
              </a:spcAft>
              <a:buClr>
                <a:srgbClr val="434343"/>
              </a:buClr>
              <a:buSzPts val="1200"/>
              <a:buFont typeface="Roboto Condensed Light"/>
              <a:buChar char="■"/>
              <a:defRPr sz="1200"/>
            </a:lvl6pPr>
            <a:lvl7pPr marL="3200400" lvl="6" indent="-304800">
              <a:spcBef>
                <a:spcPts val="0"/>
              </a:spcBef>
              <a:spcAft>
                <a:spcPts val="0"/>
              </a:spcAft>
              <a:buClr>
                <a:srgbClr val="434343"/>
              </a:buClr>
              <a:buSzPts val="1200"/>
              <a:buFont typeface="Roboto Condensed Light"/>
              <a:buChar char="●"/>
              <a:defRPr sz="1200"/>
            </a:lvl7pPr>
            <a:lvl8pPr marL="3657600" lvl="7" indent="-304800">
              <a:spcBef>
                <a:spcPts val="0"/>
              </a:spcBef>
              <a:spcAft>
                <a:spcPts val="0"/>
              </a:spcAft>
              <a:buClr>
                <a:srgbClr val="434343"/>
              </a:buClr>
              <a:buSzPts val="1200"/>
              <a:buFont typeface="Roboto Condensed Light"/>
              <a:buChar char="○"/>
              <a:defRPr sz="1200"/>
            </a:lvl8pPr>
            <a:lvl9pPr marL="4114800" lvl="8" indent="-304800">
              <a:spcBef>
                <a:spcPts val="0"/>
              </a:spcBef>
              <a:spcAft>
                <a:spcPts val="0"/>
              </a:spcAft>
              <a:buClr>
                <a:srgbClr val="434343"/>
              </a:buClr>
              <a:buSzPts val="1200"/>
              <a:buFont typeface="Roboto Condensed Light"/>
              <a:buChar char="■"/>
              <a:defRPr sz="1200"/>
            </a:lvl9pPr>
          </a:lstStyle>
          <a:p>
            <a:endParaRPr/>
          </a:p>
        </p:txBody>
      </p:sp>
      <p:sp>
        <p:nvSpPr>
          <p:cNvPr id="24" name="Google Shape;24;p4"/>
          <p:cNvSpPr txBox="1"/>
          <p:nvPr/>
        </p:nvSpPr>
        <p:spPr>
          <a:xfrm>
            <a:off x="720000" y="59742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000" b="1">
              <a:solidFill>
                <a:schemeClr val="dk1"/>
              </a:solidFill>
              <a:latin typeface="Doppio One"/>
              <a:ea typeface="Doppio One"/>
              <a:cs typeface="Doppio One"/>
              <a:sym typeface="Doppio On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27" name="Google Shape;27;p5"/>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subTitle" idx="1"/>
          </p:nvPr>
        </p:nvSpPr>
        <p:spPr>
          <a:xfrm>
            <a:off x="5151737" y="2936100"/>
            <a:ext cx="2505600" cy="15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2"/>
          </p:nvPr>
        </p:nvSpPr>
        <p:spPr>
          <a:xfrm>
            <a:off x="1486663" y="2936100"/>
            <a:ext cx="2505600" cy="15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1486663" y="2385351"/>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 name="Google Shape;31;p5"/>
          <p:cNvSpPr txBox="1">
            <a:spLocks noGrp="1"/>
          </p:cNvSpPr>
          <p:nvPr>
            <p:ph type="subTitle" idx="4"/>
          </p:nvPr>
        </p:nvSpPr>
        <p:spPr>
          <a:xfrm>
            <a:off x="5151738" y="2385351"/>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a:spLocks noGrp="1"/>
          </p:cNvSpPr>
          <p:nvPr>
            <p:ph type="pic" idx="5"/>
          </p:nvPr>
        </p:nvSpPr>
        <p:spPr>
          <a:xfrm>
            <a:off x="1486663" y="1509050"/>
            <a:ext cx="2505600" cy="876300"/>
          </a:xfrm>
          <a:prstGeom prst="rect">
            <a:avLst/>
          </a:prstGeom>
          <a:noFill/>
          <a:ln>
            <a:noFill/>
          </a:ln>
        </p:spPr>
      </p:sp>
      <p:sp>
        <p:nvSpPr>
          <p:cNvPr id="34" name="Google Shape;34;p5"/>
          <p:cNvSpPr>
            <a:spLocks noGrp="1"/>
          </p:cNvSpPr>
          <p:nvPr>
            <p:ph type="pic" idx="6"/>
          </p:nvPr>
        </p:nvSpPr>
        <p:spPr>
          <a:xfrm>
            <a:off x="5151738" y="1509050"/>
            <a:ext cx="2505600" cy="8763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28000"/>
          </a:blip>
          <a:srcRect r="832" b="3400"/>
          <a:stretch/>
        </p:blipFill>
        <p:spPr>
          <a:xfrm flipH="1">
            <a:off x="-100" y="-9525"/>
            <a:ext cx="9144000" cy="5143500"/>
          </a:xfrm>
          <a:prstGeom prst="rect">
            <a:avLst/>
          </a:prstGeom>
          <a:noFill/>
          <a:ln>
            <a:noFill/>
          </a:ln>
        </p:spPr>
      </p:pic>
      <p:sp>
        <p:nvSpPr>
          <p:cNvPr id="37" name="Google Shape;37;p6"/>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2">
            <a:alphaModFix amt="28000"/>
          </a:blip>
          <a:srcRect/>
          <a:stretch/>
        </p:blipFill>
        <p:spPr>
          <a:xfrm>
            <a:off x="247550" y="9525"/>
            <a:ext cx="8907048" cy="5143500"/>
          </a:xfrm>
          <a:prstGeom prst="rect">
            <a:avLst/>
          </a:prstGeom>
          <a:noFill/>
          <a:ln>
            <a:noFill/>
          </a:ln>
        </p:spPr>
      </p:pic>
      <p:sp>
        <p:nvSpPr>
          <p:cNvPr id="41" name="Google Shape;41;p7"/>
          <p:cNvSpPr/>
          <p:nvPr/>
        </p:nvSpPr>
        <p:spPr>
          <a:xfrm>
            <a:off x="3790950" y="381000"/>
            <a:ext cx="49053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title"/>
          </p:nvPr>
        </p:nvSpPr>
        <p:spPr>
          <a:xfrm>
            <a:off x="4096200" y="791250"/>
            <a:ext cx="42948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7"/>
          <p:cNvSpPr txBox="1">
            <a:spLocks noGrp="1"/>
          </p:cNvSpPr>
          <p:nvPr>
            <p:ph type="subTitle" idx="1"/>
          </p:nvPr>
        </p:nvSpPr>
        <p:spPr>
          <a:xfrm>
            <a:off x="4096200" y="20865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91919"/>
              </a:buClr>
              <a:buSzPts val="1200"/>
              <a:buFont typeface="Open Sans"/>
              <a:buAutoNum type="arabicPeriod"/>
              <a:defRPr sz="1200"/>
            </a:lvl1pPr>
            <a:lvl2pPr lvl="1" algn="ctr" rtl="0">
              <a:lnSpc>
                <a:spcPct val="100000"/>
              </a:lnSpc>
              <a:spcBef>
                <a:spcPts val="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4" name="Google Shape;44;p7"/>
          <p:cNvSpPr>
            <a:spLocks noGrp="1"/>
          </p:cNvSpPr>
          <p:nvPr>
            <p:ph type="pic" idx="2"/>
          </p:nvPr>
        </p:nvSpPr>
        <p:spPr>
          <a:xfrm>
            <a:off x="0" y="-2250"/>
            <a:ext cx="3429000" cy="514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45"/>
        <p:cNvGrpSpPr/>
        <p:nvPr/>
      </p:nvGrpSpPr>
      <p:grpSpPr>
        <a:xfrm>
          <a:off x="0" y="0"/>
          <a:ext cx="0" cy="0"/>
          <a:chOff x="0" y="0"/>
          <a:chExt cx="0" cy="0"/>
        </a:xfrm>
      </p:grpSpPr>
      <p:pic>
        <p:nvPicPr>
          <p:cNvPr id="46" name="Google Shape;46;p8"/>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47" name="Google Shape;47;p8"/>
          <p:cNvSpPr txBox="1">
            <a:spLocks noGrp="1"/>
          </p:cNvSpPr>
          <p:nvPr>
            <p:ph type="title"/>
          </p:nvPr>
        </p:nvSpPr>
        <p:spPr>
          <a:xfrm>
            <a:off x="1388100" y="1275900"/>
            <a:ext cx="6367800" cy="25917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8"/>
        <p:cNvGrpSpPr/>
        <p:nvPr/>
      </p:nvGrpSpPr>
      <p:grpSpPr>
        <a:xfrm>
          <a:off x="0" y="0"/>
          <a:ext cx="0" cy="0"/>
          <a:chOff x="0" y="0"/>
          <a:chExt cx="0" cy="0"/>
        </a:xfrm>
      </p:grpSpPr>
      <p:pic>
        <p:nvPicPr>
          <p:cNvPr id="49" name="Google Shape;49;p9"/>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50" name="Google Shape;50;p9"/>
          <p:cNvSpPr txBox="1">
            <a:spLocks noGrp="1"/>
          </p:cNvSpPr>
          <p:nvPr>
            <p:ph type="title"/>
          </p:nvPr>
        </p:nvSpPr>
        <p:spPr>
          <a:xfrm>
            <a:off x="2549400" y="1219004"/>
            <a:ext cx="4045200" cy="14823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2549400" y="2689396"/>
            <a:ext cx="4045200" cy="12351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8500" y="0"/>
            <a:ext cx="9152400" cy="5143500"/>
          </a:xfrm>
          <a:prstGeom prst="rect">
            <a:avLst/>
          </a:prstGeom>
          <a:noFill/>
          <a:ln>
            <a:noFill/>
          </a:ln>
        </p:spPr>
      </p:sp>
      <p:sp>
        <p:nvSpPr>
          <p:cNvPr id="54" name="Google Shape;54;p10"/>
          <p:cNvSpPr txBox="1">
            <a:spLocks noGrp="1"/>
          </p:cNvSpPr>
          <p:nvPr>
            <p:ph type="title"/>
          </p:nvPr>
        </p:nvSpPr>
        <p:spPr>
          <a:xfrm>
            <a:off x="720000" y="597425"/>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1pPr>
            <a:lvl2pPr lvl="1">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2pPr>
            <a:lvl3pPr lvl="2">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3pPr>
            <a:lvl4pPr lvl="3">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4pPr>
            <a:lvl5pPr lvl="4">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5pPr>
            <a:lvl6pPr lvl="5">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6pPr>
            <a:lvl7pPr lvl="6">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7pPr>
            <a:lvl8pPr lvl="7">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8pPr>
            <a:lvl9pPr lvl="8">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77"/>
        <p:cNvGrpSpPr/>
        <p:nvPr/>
      </p:nvGrpSpPr>
      <p:grpSpPr>
        <a:xfrm>
          <a:off x="0" y="0"/>
          <a:ext cx="0" cy="0"/>
          <a:chOff x="0" y="0"/>
          <a:chExt cx="0" cy="0"/>
        </a:xfrm>
      </p:grpSpPr>
      <p:sp>
        <p:nvSpPr>
          <p:cNvPr id="79" name="Google Shape;79;p17"/>
          <p:cNvSpPr txBox="1">
            <a:spLocks noGrp="1"/>
          </p:cNvSpPr>
          <p:nvPr>
            <p:ph type="subTitle" idx="1"/>
          </p:nvPr>
        </p:nvSpPr>
        <p:spPr>
          <a:xfrm>
            <a:off x="1593410" y="3247053"/>
            <a:ext cx="4409038" cy="16056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Cooper Black" panose="0208090404030B020404" pitchFamily="18" charset="0"/>
              </a:rPr>
              <a:t>              Presented  by </a:t>
            </a:r>
          </a:p>
          <a:p>
            <a:pPr marL="0" lvl="0" indent="0" algn="l" rtl="0">
              <a:spcBef>
                <a:spcPts val="0"/>
              </a:spcBef>
              <a:spcAft>
                <a:spcPts val="0"/>
              </a:spcAft>
              <a:buNone/>
            </a:pPr>
            <a:r>
              <a:rPr lang="en-US" sz="2000" dirty="0">
                <a:latin typeface="Cooper Black" panose="0208090404030B020404" pitchFamily="18" charset="0"/>
              </a:rPr>
              <a:t>                   G. Malini</a:t>
            </a:r>
          </a:p>
          <a:p>
            <a:pPr marL="0" lvl="0" indent="0" algn="l" rtl="0">
              <a:spcBef>
                <a:spcPts val="0"/>
              </a:spcBef>
              <a:spcAft>
                <a:spcPts val="0"/>
              </a:spcAft>
              <a:buNone/>
            </a:pPr>
            <a:endParaRPr lang="en-US" sz="2000" dirty="0"/>
          </a:p>
          <a:p>
            <a:pPr marL="0" lvl="0" indent="0" algn="l" rtl="0">
              <a:spcBef>
                <a:spcPts val="0"/>
              </a:spcBef>
              <a:spcAft>
                <a:spcPts val="0"/>
              </a:spcAft>
              <a:buNone/>
            </a:pPr>
            <a:r>
              <a:rPr lang="en-US" dirty="0"/>
              <a:t>                   </a:t>
            </a:r>
            <a:r>
              <a:rPr lang="en-US" dirty="0">
                <a:latin typeface="Cooper Black" panose="0208090404030B020404" pitchFamily="18" charset="0"/>
              </a:rPr>
              <a:t>III B.E CSE</a:t>
            </a:r>
          </a:p>
          <a:p>
            <a:pPr marL="0" lvl="0" indent="0" algn="l" rtl="0">
              <a:spcBef>
                <a:spcPts val="0"/>
              </a:spcBef>
              <a:spcAft>
                <a:spcPts val="0"/>
              </a:spcAft>
              <a:buNone/>
            </a:pPr>
            <a:r>
              <a:rPr lang="en-US" dirty="0">
                <a:latin typeface="Cooper Black" panose="0208090404030B020404" pitchFamily="18" charset="0"/>
              </a:rPr>
              <a:t>       SURYA ENGINEERING COLLEGE</a:t>
            </a:r>
          </a:p>
          <a:p>
            <a:pPr marL="0" lvl="0" indent="0" algn="l" rtl="0">
              <a:spcBef>
                <a:spcPts val="0"/>
              </a:spcBef>
              <a:spcAft>
                <a:spcPts val="0"/>
              </a:spcAft>
              <a:buNone/>
            </a:pPr>
            <a:r>
              <a:rPr lang="en-US" dirty="0">
                <a:latin typeface="Cooper Black" panose="0208090404030B020404" pitchFamily="18" charset="0"/>
              </a:rPr>
              <a:t>                   ERODE</a:t>
            </a:r>
          </a:p>
        </p:txBody>
      </p:sp>
      <p:sp>
        <p:nvSpPr>
          <p:cNvPr id="3" name="Title 2">
            <a:extLst>
              <a:ext uri="{FF2B5EF4-FFF2-40B4-BE49-F238E27FC236}">
                <a16:creationId xmlns:a16="http://schemas.microsoft.com/office/drawing/2014/main" id="{CA279F2D-3F36-4511-9E5B-0CF7BE3C42C8}"/>
              </a:ext>
            </a:extLst>
          </p:cNvPr>
          <p:cNvSpPr>
            <a:spLocks noGrp="1"/>
          </p:cNvSpPr>
          <p:nvPr>
            <p:ph type="ctrTitle"/>
          </p:nvPr>
        </p:nvSpPr>
        <p:spPr>
          <a:xfrm>
            <a:off x="961053" y="290843"/>
            <a:ext cx="6774025" cy="2452357"/>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NAAN   MUDHALVAN</a:t>
            </a:r>
            <a:br>
              <a:rPr lang="en-US" dirty="0"/>
            </a:br>
            <a:r>
              <a:rPr lang="en-US" dirty="0"/>
              <a:t>               PROJECT</a:t>
            </a:r>
            <a:br>
              <a:rPr lang="en-US" dirty="0"/>
            </a:br>
            <a:r>
              <a:rPr lang="en-US" dirty="0"/>
              <a:t>        </a:t>
            </a:r>
            <a:br>
              <a:rPr lang="en-US" dirty="0"/>
            </a:br>
            <a:r>
              <a:rPr lang="en-US" dirty="0"/>
              <a:t>             </a:t>
            </a:r>
            <a:r>
              <a:rPr lang="en-US" dirty="0">
                <a:solidFill>
                  <a:schemeClr val="accent2"/>
                </a:solidFill>
              </a:rPr>
              <a:t>KEY LOGGERS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lgn="l"/>
            <a:r>
              <a:rPr lang="en-US" dirty="0">
                <a:solidFill>
                  <a:srgbClr val="C00000"/>
                </a:solidFill>
              </a:rPr>
              <a:t>                  FUTURE SCOPE</a:t>
            </a:r>
            <a:br>
              <a:rPr lang="en-US" dirty="0">
                <a:solidFill>
                  <a:srgbClr val="C00000"/>
                </a:solidFill>
              </a:rPr>
            </a:br>
            <a:br>
              <a:rPr lang="en-US" dirty="0">
                <a:solidFill>
                  <a:srgbClr val="C00000"/>
                </a:solidFill>
              </a:rPr>
            </a:br>
            <a:r>
              <a:rPr lang="en-US" sz="1800" dirty="0">
                <a:solidFill>
                  <a:schemeClr val="tx1"/>
                </a:solidFill>
                <a:latin typeface="Times New Roman" panose="02020603050405020304" pitchFamily="18" charset="0"/>
                <a:cs typeface="Times New Roman" panose="02020603050405020304" pitchFamily="18" charset="0"/>
              </a:rPr>
              <a:t>The future scope of credential theft is concerning due to advancements in technology and cybercriminal tactics.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As more services move online and adopt digital authentication methods,     attackers will likely continue to develop sophisticated methods to steal credentials, including exploiting vulnerabilities in software, social engineering, and utilizing AI-driven attacks. </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Additionally, emerging technologies like quantum computing could potentially pose new challenges for encryption methods used to secure credentials. </a:t>
            </a:r>
            <a:br>
              <a:rPr lang="en-US" sz="1800" dirty="0">
                <a:solidFill>
                  <a:schemeClr val="tx1"/>
                </a:solidFill>
                <a:latin typeface="Times New Roman" panose="02020603050405020304" pitchFamily="18" charset="0"/>
                <a:cs typeface="Times New Roman" panose="02020603050405020304" pitchFamily="18" charset="0"/>
              </a:rPr>
            </a:b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7"/>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r>
              <a:rPr lang="en" sz="3200" dirty="0">
                <a:solidFill>
                  <a:srgbClr val="C00000"/>
                </a:solidFill>
              </a:rPr>
              <a:t>REFE</a:t>
            </a:r>
            <a:r>
              <a:rPr lang="en-US" sz="3200" dirty="0">
                <a:solidFill>
                  <a:srgbClr val="C00000"/>
                </a:solidFill>
              </a:rPr>
              <a:t>R</a:t>
            </a:r>
            <a:r>
              <a:rPr lang="en" sz="3200" dirty="0">
                <a:solidFill>
                  <a:srgbClr val="C00000"/>
                </a:solidFill>
              </a:rPr>
              <a:t>ENCES</a:t>
            </a:r>
            <a:br>
              <a:rPr lang="en" dirty="0"/>
            </a:br>
            <a:r>
              <a:rPr lang="en" dirty="0"/>
              <a:t> </a:t>
            </a:r>
            <a:br>
              <a:rPr lang="en" dirty="0"/>
            </a:br>
            <a:r>
              <a:rPr lang="en-US" sz="1600" dirty="0" err="1">
                <a:latin typeface="Times New Roman" panose="02020603050405020304" pitchFamily="18" charset="0"/>
                <a:cs typeface="Times New Roman" panose="02020603050405020304" pitchFamily="18" charset="0"/>
              </a:rPr>
              <a:t>Guryanov</a:t>
            </a:r>
            <a:r>
              <a:rPr lang="en-US" sz="1600" dirty="0">
                <a:latin typeface="Times New Roman" panose="02020603050405020304" pitchFamily="18" charset="0"/>
                <a:cs typeface="Times New Roman" panose="02020603050405020304" pitchFamily="18" charset="0"/>
              </a:rPr>
              <a:t>, Konstantin V. "THE PROJECT "GUNMAN": FIRST KEYLOGGER." Basis, no. 2 (2020): 79 http://dx.doi.org/10.51962/2587-8042_2020_8_79.</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K.S, </a:t>
            </a:r>
            <a:r>
              <a:rPr lang="en-US" sz="1600" dirty="0" err="1">
                <a:latin typeface="Times New Roman" panose="02020603050405020304" pitchFamily="18" charset="0"/>
                <a:cs typeface="Times New Roman" panose="02020603050405020304" pitchFamily="18" charset="0"/>
              </a:rPr>
              <a:t>Jayalekshmi</a:t>
            </a:r>
            <a:r>
              <a:rPr lang="en-US" sz="1600" dirty="0">
                <a:latin typeface="Times New Roman" panose="02020603050405020304" pitchFamily="18" charset="0"/>
                <a:cs typeface="Times New Roman" panose="02020603050405020304" pitchFamily="18" charset="0"/>
              </a:rPr>
              <a:t>. "Foiling Keylogger Attacks using Virtual Onscreen Keyboard." International Journal of Computer Sciences and Engineering 7, no. 2 (February 28, 2019): 635–39. http://dx.doi.org/10.26438/ijcse/v7i2.635639.</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Aron, Jacob. "Touchscreen keylogger captures details from your taps." New Scientist 211, no. 2825 (August 2011): 21. http://dx.doi.org/10.1016/s0262-4079(11)61950-7.</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2163778" y="1358020"/>
            <a:ext cx="4861712" cy="23267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a:solidFill>
                  <a:srgbClr val="C00000"/>
                </a:solidFill>
                <a:latin typeface="Algerian" panose="04020705040A02060702" pitchFamily="82" charset="0"/>
              </a:rPr>
              <a:t>THANK YOU!!</a:t>
            </a:r>
            <a:endParaRPr sz="6600" dirty="0">
              <a:solidFill>
                <a:srgbClr val="C0000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idx="4294967295"/>
          </p:nvPr>
        </p:nvSpPr>
        <p:spPr>
          <a:xfrm>
            <a:off x="720000" y="597425"/>
            <a:ext cx="7704000" cy="7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OVERVIEW</a:t>
            </a:r>
            <a:endParaRPr sz="3000" dirty="0"/>
          </a:p>
        </p:txBody>
      </p:sp>
      <p:sp>
        <p:nvSpPr>
          <p:cNvPr id="86" name="Google Shape;86;p18"/>
          <p:cNvSpPr txBox="1">
            <a:spLocks noGrp="1"/>
          </p:cNvSpPr>
          <p:nvPr>
            <p:ph type="body" idx="1"/>
          </p:nvPr>
        </p:nvSpPr>
        <p:spPr>
          <a:xfrm>
            <a:off x="720000" y="1789425"/>
            <a:ext cx="7704000" cy="27795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Problem statement</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Proposed system</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System Development Approach </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Algorithm </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Deployment  </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Result</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Conclusion</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Future Scope</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References</a:t>
            </a:r>
            <a:endParaRPr sz="1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p:nvPr/>
        </p:nvSpPr>
        <p:spPr>
          <a:xfrm>
            <a:off x="717888"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endParaRPr sz="1800" dirty="0">
              <a:solidFill>
                <a:schemeClr val="dk1"/>
              </a:solidFill>
              <a:latin typeface="Encode Sans"/>
              <a:ea typeface="Encode Sans"/>
              <a:cs typeface="Encode Sans"/>
              <a:sym typeface="Encode Sans"/>
            </a:endParaRPr>
          </a:p>
        </p:txBody>
      </p:sp>
      <p:sp>
        <p:nvSpPr>
          <p:cNvPr id="99" name="Google Shape;99;p19"/>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r>
              <a:rPr lang="en-US" sz="3200" dirty="0">
                <a:solidFill>
                  <a:srgbClr val="C00000"/>
                </a:solidFill>
              </a:rPr>
              <a:t>PROBLEM STATEMENT</a:t>
            </a:r>
            <a:br>
              <a:rPr lang="en-US" sz="3200" dirty="0">
                <a:solidFill>
                  <a:srgbClr val="C00000"/>
                </a:solidFill>
              </a:rPr>
            </a:br>
            <a:br>
              <a:rPr lang="en-US" sz="3200" dirty="0">
                <a:solidFill>
                  <a:srgbClr val="C00000"/>
                </a:solidFill>
              </a:rPr>
            </a:br>
            <a:r>
              <a:rPr lang="en-US" sz="2000" dirty="0">
                <a:latin typeface="Times New Roman" panose="02020603050405020304" pitchFamily="18" charset="0"/>
                <a:cs typeface="Times New Roman" panose="02020603050405020304" pitchFamily="18" charset="0"/>
              </a:rPr>
              <a:t>Credential theft refers to stealing someone’s login credentials, such as usernames and passwords. Cybercriminals use the compromised credentials to gain access to valuable data and accounts, enabling identity theft and financial fraud . Once cybercriminals have access to compromised credentials, they can log into accounts and try to move laterally across an organization’s environment.  For organizations, credential theft can lead to compromised business accounts, stolen intellectual property, and damaged reputations.</a:t>
            </a:r>
            <a:endParaRPr dirty="0">
              <a:latin typeface="Times New Roman" panose="02020603050405020304" pitchFamily="18" charset="0"/>
              <a:cs typeface="Times New Roman" panose="02020603050405020304" pitchFamily="18" charset="0"/>
            </a:endParaRPr>
          </a:p>
        </p:txBody>
      </p:sp>
      <p:cxnSp>
        <p:nvCxnSpPr>
          <p:cNvPr id="107" name="Google Shape;107;p19"/>
          <p:cNvCxnSpPr>
            <a:stCxn id="108" idx="4"/>
            <a:endCxn id="109" idx="0"/>
          </p:cNvCxnSpPr>
          <p:nvPr/>
        </p:nvCxnSpPr>
        <p:spPr>
          <a:xfrm flipH="1">
            <a:off x="7612519" y="2886173"/>
            <a:ext cx="14" cy="386254"/>
          </a:xfrm>
          <a:prstGeom prst="straightConnector1">
            <a:avLst/>
          </a:prstGeom>
          <a:noFill/>
          <a:ln w="9525" cap="flat" cmpd="sng">
            <a:solidFill>
              <a:schemeClr val="lt2"/>
            </a:solidFill>
            <a:prstDash val="solid"/>
            <a:round/>
            <a:headEnd type="none" w="med" len="med"/>
            <a:tailEnd type="none" w="med" len="med"/>
          </a:ln>
        </p:spPr>
      </p:cxnSp>
      <p:grpSp>
        <p:nvGrpSpPr>
          <p:cNvPr id="137" name="Google Shape;137;p19"/>
          <p:cNvGrpSpPr/>
          <p:nvPr/>
        </p:nvGrpSpPr>
        <p:grpSpPr>
          <a:xfrm>
            <a:off x="2675650" y="3409450"/>
            <a:ext cx="1813800" cy="1116900"/>
            <a:chOff x="2675650" y="3409450"/>
            <a:chExt cx="1813800" cy="1116900"/>
          </a:xfrm>
        </p:grpSpPr>
        <p:sp>
          <p:nvSpPr>
            <p:cNvPr id="103" name="Google Shape;103;p19"/>
            <p:cNvSpPr txBox="1"/>
            <p:nvPr/>
          </p:nvSpPr>
          <p:spPr>
            <a:xfrm>
              <a:off x="2675650"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800" dirty="0">
                <a:solidFill>
                  <a:schemeClr val="dk1"/>
                </a:solidFill>
                <a:latin typeface="Doppio One"/>
                <a:ea typeface="Doppio One"/>
                <a:cs typeface="Doppio One"/>
                <a:sym typeface="Doppio One"/>
              </a:endParaRPr>
            </a:p>
          </p:txBody>
        </p:sp>
        <p:sp>
          <p:nvSpPr>
            <p:cNvPr id="138" name="Google Shape;138;p19"/>
            <p:cNvSpPr txBox="1"/>
            <p:nvPr/>
          </p:nvSpPr>
          <p:spPr>
            <a:xfrm>
              <a:off x="2675650"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r>
              <a:rPr lang="en-US" sz="4000" dirty="0">
                <a:solidFill>
                  <a:srgbClr val="C00000"/>
                </a:solidFill>
              </a:rPr>
              <a:t>PROPOSED  SYSTEM</a:t>
            </a:r>
            <a:br>
              <a:rPr lang="en-US" sz="4000" dirty="0">
                <a:solidFill>
                  <a:srgbClr val="C00000"/>
                </a:solidFill>
              </a:rPr>
            </a:br>
            <a:br>
              <a:rPr lang="en-US" sz="3200" dirty="0">
                <a:solidFill>
                  <a:srgbClr val="C00000"/>
                </a:solidFill>
              </a:rPr>
            </a:br>
            <a:r>
              <a:rPr lang="en-US" sz="2000" dirty="0">
                <a:solidFill>
                  <a:schemeClr val="tx1"/>
                </a:solidFill>
                <a:latin typeface="Times New Roman" panose="02020603050405020304" pitchFamily="18" charset="0"/>
                <a:cs typeface="Times New Roman" panose="02020603050405020304" pitchFamily="18" charset="0"/>
              </a:rPr>
              <a:t>Credential theft in a proposed system is a serious concern. It can lead to unauthorized access, data breaches, and various security vulnerabilities. To mitigate this risk, ensure robust authentication mechanisms, encrypt sensitive data, regularly update security protocols, and conduct thorough testing for vulnerabilities before implementation. Additionally, educating users about the importance of strong passwords and phishing awareness can also help prevent credential theft.</a:t>
            </a:r>
            <a:endParaRPr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lgn="l"/>
            <a:r>
              <a:rPr lang="en" dirty="0"/>
              <a:t>      </a:t>
            </a:r>
            <a:r>
              <a:rPr lang="en" sz="3200" dirty="0">
                <a:solidFill>
                  <a:srgbClr val="C00000"/>
                </a:solidFill>
              </a:rPr>
              <a:t>SYSTEM DELEVPMENT APPRO</a:t>
            </a:r>
            <a:r>
              <a:rPr lang="en-US" sz="3200" dirty="0">
                <a:solidFill>
                  <a:srgbClr val="C00000"/>
                </a:solidFill>
              </a:rPr>
              <a:t>ACH</a:t>
            </a:r>
            <a:br>
              <a:rPr lang="en-US" sz="3200" dirty="0">
                <a:solidFill>
                  <a:srgbClr val="C00000"/>
                </a:solidFill>
              </a:rPr>
            </a:br>
            <a:br>
              <a:rPr lang="en-US" sz="3200" dirty="0">
                <a:solidFill>
                  <a:srgbClr val="C00000"/>
                </a:solidFill>
              </a:rPr>
            </a:br>
            <a:r>
              <a:rPr lang="en-US" sz="1600" dirty="0">
                <a:latin typeface="Times New Roman" panose="02020603050405020304" pitchFamily="18" charset="0"/>
                <a:cs typeface="Times New Roman" panose="02020603050405020304" pitchFamily="18" charset="0"/>
              </a:rPr>
              <a:t>1. *Threat Modeling*: Identify potential threats and vulnerabilities in       the   system early in the development process.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2. *Secure Design*: Design the system with security in mind, incorporating principles like least privilege, defense in depth, and secure default configurations.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3. *Authentication Mechanisms*: Implement strong authentication methods such as multi-factor authentication (MFA), biometrics, or token-based authentication to prevent unauthorized access.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4. *Encryption*: Encrypt sensitive data, both in transit and at rest, using strong encryption algorithms to protect it from unauthorized access.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5. *Access Controls*: Enforce proper access controls to ensure that users only have access to the resources and information they need to perform their tasks.</a:t>
            </a:r>
            <a:br>
              <a:rPr lang="en-US" sz="16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dirty="0"/>
            </a:b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r>
              <a:rPr lang="en" sz="3200" dirty="0">
                <a:solidFill>
                  <a:srgbClr val="C00000"/>
                </a:solidFill>
              </a:rPr>
              <a:t>ALGORITHM</a:t>
            </a:r>
            <a:br>
              <a:rPr lang="en" dirty="0">
                <a:solidFill>
                  <a:srgbClr val="C00000"/>
                </a:solidFill>
              </a:rPr>
            </a:br>
            <a:br>
              <a:rPr lang="en" dirty="0">
                <a:solidFill>
                  <a:srgbClr val="C00000"/>
                </a:solidFill>
              </a:rPr>
            </a:br>
            <a:r>
              <a:rPr lang="en-US" sz="2000" dirty="0">
                <a:solidFill>
                  <a:schemeClr val="tx1"/>
                </a:solidFill>
                <a:latin typeface="Times New Roman" panose="02020603050405020304" pitchFamily="18" charset="0"/>
                <a:cs typeface="Times New Roman" panose="02020603050405020304" pitchFamily="18" charset="0"/>
              </a:rPr>
              <a:t>Credential theft in algorithms typically refers to the exploitation of vulnerabilities within algorithms or cryptographic protocols to steal sensitive information such as usernames, passwords, or cryptographic keys. This can occur through various means such as brute-force attacks, man-in-the-middle attacks, or exploiting weaknesses in encryption algorithms. Preventing credential theft often involves using secure cryptographic algorithms, implementing strong authentication mechanisms, and regularly updating systems to patch any known vulnerabilities.</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r>
              <a:rPr lang="en" sz="3200" dirty="0">
                <a:solidFill>
                  <a:srgbClr val="C00000"/>
                </a:solidFill>
              </a:rPr>
              <a:t>DEP</a:t>
            </a:r>
            <a:r>
              <a:rPr lang="en-US" sz="3200" dirty="0">
                <a:solidFill>
                  <a:srgbClr val="C00000"/>
                </a:solidFill>
              </a:rPr>
              <a:t>LOYMENT </a:t>
            </a:r>
            <a:br>
              <a:rPr lang="en-US" dirty="0"/>
            </a:br>
            <a:br>
              <a:rPr lang="en-US" dirty="0"/>
            </a:br>
            <a:r>
              <a:rPr lang="en-US" sz="1800" dirty="0">
                <a:latin typeface="Times New Roman" panose="02020603050405020304" pitchFamily="18" charset="0"/>
                <a:cs typeface="Times New Roman" panose="02020603050405020304" pitchFamily="18" charset="0"/>
              </a:rPr>
              <a:t>Deployment in credential theft refers to the method or technique used by attackers to obtain and exploit usernames, passwords, or other authentication credentials from individuals or organizations. It can involve various tactics such as phishing emails, social engineering, malware (like keyloggers or credential stealers), or exploiting vulnerabilities in software or systems. Once obtained, these credentials can be used for unauthorized access to accounts, data theft, financial fraud, or further exploitation of the target's network or resources. Deployments can range from sophisticated, targeted attacks to more opportunistic, automated campaigns.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4"/>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rgbClr val="C00000"/>
                </a:solidFill>
              </a:rPr>
              <a:t>RESULT</a:t>
            </a:r>
            <a:br>
              <a:rPr lang="en" sz="3200" dirty="0">
                <a:solidFill>
                  <a:srgbClr val="C00000"/>
                </a:solidFill>
              </a:rPr>
            </a:br>
            <a:br>
              <a:rPr lang="en" sz="3200" dirty="0">
                <a:solidFill>
                  <a:srgbClr val="C00000"/>
                </a:solidFill>
              </a:rPr>
            </a:br>
            <a:br>
              <a:rPr lang="en" sz="3200" dirty="0">
                <a:solidFill>
                  <a:srgbClr val="C00000"/>
                </a:solidFill>
              </a:rPr>
            </a:br>
            <a:endParaRPr sz="3200" dirty="0">
              <a:solidFill>
                <a:srgbClr val="C00000"/>
              </a:solidFill>
            </a:endParaRPr>
          </a:p>
        </p:txBody>
      </p:sp>
      <p:sp>
        <p:nvSpPr>
          <p:cNvPr id="28" name="Freeform 3">
            <a:extLst>
              <a:ext uri="{FF2B5EF4-FFF2-40B4-BE49-F238E27FC236}">
                <a16:creationId xmlns:a16="http://schemas.microsoft.com/office/drawing/2014/main" id="{17E70F85-9515-4099-8DBB-7CF39C48BC45}"/>
              </a:ext>
            </a:extLst>
          </p:cNvPr>
          <p:cNvSpPr/>
          <p:nvPr/>
        </p:nvSpPr>
        <p:spPr>
          <a:xfrm>
            <a:off x="995881" y="1475715"/>
            <a:ext cx="2580237" cy="2924269"/>
          </a:xfrm>
          <a:custGeom>
            <a:avLst/>
            <a:gdLst/>
            <a:ahLst/>
            <a:cxnLst/>
            <a:rect l="l" t="t" r="r" b="b"/>
            <a:pathLst>
              <a:path w="6314187" h="6915538">
                <a:moveTo>
                  <a:pt x="0" y="0"/>
                </a:moveTo>
                <a:lnTo>
                  <a:pt x="6314187" y="0"/>
                </a:lnTo>
                <a:lnTo>
                  <a:pt x="6314187" y="6915538"/>
                </a:lnTo>
                <a:lnTo>
                  <a:pt x="0" y="6915538"/>
                </a:lnTo>
                <a:lnTo>
                  <a:pt x="0" y="0"/>
                </a:lnTo>
                <a:close/>
              </a:path>
            </a:pathLst>
          </a:custGeom>
          <a:blipFill>
            <a:blip r:embed="rId3"/>
            <a:stretch>
              <a:fillRect/>
            </a:stretch>
          </a:blipFill>
        </p:spPr>
      </p:sp>
      <p:sp>
        <p:nvSpPr>
          <p:cNvPr id="32" name="Rectangle 31">
            <a:extLst>
              <a:ext uri="{FF2B5EF4-FFF2-40B4-BE49-F238E27FC236}">
                <a16:creationId xmlns:a16="http://schemas.microsoft.com/office/drawing/2014/main" id="{EB2D52C2-B118-4234-A2C3-CAD87E5FF9CA}"/>
              </a:ext>
            </a:extLst>
          </p:cNvPr>
          <p:cNvSpPr/>
          <p:nvPr/>
        </p:nvSpPr>
        <p:spPr>
          <a:xfrm>
            <a:off x="4083112" y="1312752"/>
            <a:ext cx="4237023" cy="2962158"/>
          </a:xfrm>
          <a:prstGeom prst="rect">
            <a:avLst/>
          </a:prstGeom>
        </p:spPr>
        <p:txBody>
          <a:bodyPr wrap="square" numCol="1">
            <a:spAutoFit/>
          </a:bodyPr>
          <a:lstStyle/>
          <a:p>
            <a:pPr algn="just">
              <a:lnSpc>
                <a:spcPct val="150000"/>
              </a:lnSpc>
              <a:spcBef>
                <a:spcPct val="0"/>
              </a:spcBef>
            </a:pPr>
            <a:r>
              <a:rPr lang="en-US" dirty="0">
                <a:solidFill>
                  <a:schemeClr val="tx1">
                    <a:lumMod val="95000"/>
                  </a:schemeClr>
                </a:solidFill>
                <a:latin typeface="Times New Roman" panose="02020603050405020304" pitchFamily="18" charset="0"/>
                <a:cs typeface="Times New Roman" panose="02020603050405020304" pitchFamily="18" charset="0"/>
              </a:rPr>
              <a:t>                                           Keylogger was project  successfully captures and logs keystrokes, providing insight into user activity on the system. By recording keystrokes, the   is  project helps identify potential security     breaches and unauthorized access to sensitive information. Additionally, the keylogger can serve as a valuable tool for forensic analysis and monitoring user behavior, aiding in the prevention and detection of data leakage incidents within the organization.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7" name="Google Shape;307;p2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r>
              <a:rPr lang="en-US" sz="3200" dirty="0">
                <a:solidFill>
                  <a:srgbClr val="C00000"/>
                </a:solidFill>
              </a:rPr>
              <a:t>CONCLUSION</a:t>
            </a:r>
            <a:br>
              <a:rPr lang="en-US" dirty="0">
                <a:solidFill>
                  <a:srgbClr val="C00000"/>
                </a:solidFill>
              </a:rPr>
            </a:br>
            <a:br>
              <a:rPr lang="en-US" dirty="0">
                <a:solidFill>
                  <a:srgbClr val="C00000"/>
                </a:solidFill>
              </a:rPr>
            </a:br>
            <a:r>
              <a:rPr lang="en-US" sz="1800" dirty="0">
                <a:solidFill>
                  <a:schemeClr val="tx1"/>
                </a:solidFill>
                <a:latin typeface="Times New Roman" panose="02020603050405020304" pitchFamily="18" charset="0"/>
                <a:cs typeface="Times New Roman" panose="02020603050405020304" pitchFamily="18" charset="0"/>
              </a:rPr>
              <a:t>In conclusion, credential theft is a serious cybersecurity threat that can have significant consequences for individuals and organizations. Attackers deploy various tactics, including phishing, social engineering, malware, and exploiting vulnerabilities, to obtain usernames, passwords, and other authentication credentials. Once stolen, these credentials can be used for unauthorized access, data theft, financial fraud, and further exploitation. It's crucial for individuals and organizations to implement robust security measures, such as multifactor authentication, employee training, and regular software updates, to mitigate the risk of credential theft and protect sensitive information.</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omputer Networking Project Proposal Infographics by Slidesgo">
  <a:themeElements>
    <a:clrScheme name="Simple Light">
      <a:dk1>
        <a:srgbClr val="FFFFFF"/>
      </a:dk1>
      <a:lt1>
        <a:srgbClr val="000000"/>
      </a:lt1>
      <a:dk2>
        <a:srgbClr val="171717"/>
      </a:dk2>
      <a:lt2>
        <a:srgbClr val="434343"/>
      </a:lt2>
      <a:accent1>
        <a:srgbClr val="CCCCCC"/>
      </a:accent1>
      <a:accent2>
        <a:srgbClr val="11C7D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127</Words>
  <Application>Microsoft Office PowerPoint</Application>
  <PresentationFormat>On-screen Show (16:9)</PresentationFormat>
  <Paragraphs>28</Paragraphs>
  <Slides>12</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Cooper Black</vt:lpstr>
      <vt:lpstr>Encode Sans</vt:lpstr>
      <vt:lpstr>Times New Roman</vt:lpstr>
      <vt:lpstr>Nunito Light</vt:lpstr>
      <vt:lpstr>Doppio One</vt:lpstr>
      <vt:lpstr>Open Sans</vt:lpstr>
      <vt:lpstr>Bebas Neue</vt:lpstr>
      <vt:lpstr>Wingdings</vt:lpstr>
      <vt:lpstr>Algerian</vt:lpstr>
      <vt:lpstr>Roboto Condensed Light</vt:lpstr>
      <vt:lpstr>Arial</vt:lpstr>
      <vt:lpstr>Anaheim</vt:lpstr>
      <vt:lpstr>Computer Networking Project Proposal Infographics by Slidesgo</vt:lpstr>
      <vt:lpstr>               NAAN   MUDHALVAN                PROJECT                       KEY LOGGERS</vt:lpstr>
      <vt:lpstr>OVERVIEW</vt:lpstr>
      <vt:lpstr>PROBLEM STATEMENT  Credential theft refers to stealing someone’s login credentials, such as usernames and passwords. Cybercriminals use the compromised credentials to gain access to valuable data and accounts, enabling identity theft and financial fraud . Once cybercriminals have access to compromised credentials, they can log into accounts and try to move laterally across an organization’s environment.  For organizations, credential theft can lead to compromised business accounts, stolen intellectual property, and damaged reputations.</vt:lpstr>
      <vt:lpstr>PROPOSED  SYSTEM  Credential theft in a proposed system is a serious concern. It can lead to unauthorized access, data breaches, and various security vulnerabilities. To mitigate this risk, ensure robust authentication mechanisms, encrypt sensitive data, regularly update security protocols, and conduct thorough testing for vulnerabilities before implementation. Additionally, educating users about the importance of strong passwords and phishing awareness can also help prevent credential theft.</vt:lpstr>
      <vt:lpstr>      SYSTEM DELEVPMENT APPROACH  1. *Threat Modeling*: Identify potential threats and vulnerabilities in       the   system early in the development process. 2. *Secure Design*: Design the system with security in mind, incorporating principles like least privilege, defense in depth, and secure default configurations. 3. *Authentication Mechanisms*: Implement strong authentication methods such as multi-factor authentication (MFA), biometrics, or token-based authentication to prevent unauthorized access. 4. *Encryption*: Encrypt sensitive data, both in transit and at rest, using strong encryption algorithms to protect it from unauthorized access. 5. *Access Controls*: Enforce proper access controls to ensure that users only have access to the resources and information they need to perform their tasks.   </vt:lpstr>
      <vt:lpstr>ALGORITHM  Credential theft in algorithms typically refers to the exploitation of vulnerabilities within algorithms or cryptographic protocols to steal sensitive information such as usernames, passwords, or cryptographic keys. This can occur through various means such as brute-force attacks, man-in-the-middle attacks, or exploiting weaknesses in encryption algorithms. Preventing credential theft often involves using secure cryptographic algorithms, implementing strong authentication mechanisms, and regularly updating systems to patch any known vulnerabilities.</vt:lpstr>
      <vt:lpstr>DEPLOYMENT   Deployment in credential theft refers to the method or technique used by attackers to obtain and exploit usernames, passwords, or other authentication credentials from individuals or organizations. It can involve various tactics such as phishing emails, social engineering, malware (like keyloggers or credential stealers), or exploiting vulnerabilities in software or systems. Once obtained, these credentials can be used for unauthorized access to accounts, data theft, financial fraud, or further exploitation of the target's network or resources. Deployments can range from sophisticated, targeted attacks to more opportunistic, automated campaigns.</vt:lpstr>
      <vt:lpstr>RESULT   </vt:lpstr>
      <vt:lpstr>CONCLUSION  In conclusion, credential theft is a serious cybersecurity threat that can have significant consequences for individuals and organizations. Attackers deploy various tactics, including phishing, social engineering, malware, and exploiting vulnerabilities, to obtain usernames, passwords, and other authentication credentials. Once stolen, these credentials can be used for unauthorized access, data theft, financial fraud, and further exploitation. It's crucial for individuals and organizations to implement robust security measures, such as multifactor authentication, employee training, and regular software updates, to mitigate the risk of credential theft and protect sensitive information.</vt:lpstr>
      <vt:lpstr>                  FUTURE SCOPE  The future scope of credential theft is concerning due to advancements in technology and cybercriminal tactics.    As more services move online and adopt digital authentication methods,     attackers will likely continue to develop sophisticated methods to steal credentials, including exploiting vulnerabilities in software, social engineering, and utilizing AI-driven attacks.   Additionally, emerging technologies like quantum computing could potentially pose new challenges for encryption methods used to secure credentials.  </vt:lpstr>
      <vt:lpstr>REFERENCES   Guryanov, Konstantin V. "THE PROJECT "GUNMAN": FIRST KEYLOGGER." Basis, no. 2 (2020): 79 http://dx.doi.org/10.51962/2587-8042_2020_8_79.  K.S, Jayalekshmi. "Foiling Keylogger Attacks using Virtual Onscreen Keyboard." International Journal of Computer Sciences and Engineering 7, no. 2 (February 28, 2019): 635–39. http://dx.doi.org/10.26438/ijcse/v7i2.635639.  Aron, Jacob. "Touchscreen keylogger captures details from your taps." New Scientist 211, no. 2825 (August 2011): 21. http://dx.doi.org/10.1016/s0262-4079(11)61950-7.</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PROJECT</dc:title>
  <dc:creator>ELCOT</dc:creator>
  <cp:lastModifiedBy>ELCOT</cp:lastModifiedBy>
  <cp:revision>17</cp:revision>
  <dcterms:modified xsi:type="dcterms:W3CDTF">2024-04-04T18:04:34Z</dcterms:modified>
</cp:coreProperties>
</file>