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3"/>
    <p:sldId id="258" r:id="rId4"/>
    <p:sldId id="270" r:id="rId5"/>
    <p:sldId id="259" r:id="rId6"/>
    <p:sldId id="273" r:id="rId7"/>
    <p:sldId id="265" r:id="rId8"/>
    <p:sldId id="261" r:id="rId9"/>
    <p:sldId id="266" r:id="rId11"/>
    <p:sldId id="274" r:id="rId12"/>
    <p:sldId id="272"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6868" y="102107"/>
            <a:ext cx="5041392" cy="1502664"/>
          </a:xfrm>
          <a:prstGeom prst="rect">
            <a:avLst/>
          </a:prstGeom>
        </p:spPr>
      </p:pic>
      <p:pic>
        <p:nvPicPr>
          <p:cNvPr id="3" name="object 3"/>
          <p:cNvPicPr/>
          <p:nvPr/>
        </p:nvPicPr>
        <p:blipFill>
          <a:blip r:embed="rId2" cstate="print"/>
          <a:stretch>
            <a:fillRect/>
          </a:stretch>
        </p:blipFill>
        <p:spPr>
          <a:xfrm>
            <a:off x="8986785" y="0"/>
            <a:ext cx="3157970" cy="1604772"/>
          </a:xfrm>
          <a:prstGeom prst="rect">
            <a:avLst/>
          </a:prstGeom>
        </p:spPr>
      </p:pic>
      <p:pic>
        <p:nvPicPr>
          <p:cNvPr id="4" name="object 4"/>
          <p:cNvPicPr/>
          <p:nvPr/>
        </p:nvPicPr>
        <p:blipFill>
          <a:blip r:embed="rId3" cstate="print"/>
          <a:stretch>
            <a:fillRect/>
          </a:stretch>
        </p:blipFill>
        <p:spPr>
          <a:xfrm>
            <a:off x="5742432" y="36576"/>
            <a:ext cx="1921764" cy="1568196"/>
          </a:xfrm>
          <a:prstGeom prst="rect">
            <a:avLst/>
          </a:prstGeom>
        </p:spPr>
      </p:pic>
      <p:sp>
        <p:nvSpPr>
          <p:cNvPr id="5" name="object 5"/>
          <p:cNvSpPr txBox="1">
            <a:spLocks noGrp="1"/>
          </p:cNvSpPr>
          <p:nvPr>
            <p:ph type="title"/>
          </p:nvPr>
        </p:nvSpPr>
        <p:spPr>
          <a:xfrm>
            <a:off x="1020445" y="2533968"/>
            <a:ext cx="10354310" cy="1120775"/>
          </a:xfrm>
          <a:prstGeom prst="rect">
            <a:avLst/>
          </a:prstGeom>
        </p:spPr>
        <p:txBody>
          <a:bodyPr vert="horz" wrap="square" lIns="0" tIns="13335" rIns="0" bIns="0" rtlCol="0">
            <a:spAutoFit/>
          </a:bodyPr>
          <a:lstStyle/>
          <a:p>
            <a:pPr marL="2058670" marR="5080" indent="-2045970">
              <a:lnSpc>
                <a:spcPct val="100000"/>
              </a:lnSpc>
              <a:spcBef>
                <a:spcPts val="105"/>
              </a:spcBef>
            </a:pPr>
            <a:r>
              <a:rPr sz="3600" b="1" dirty="0">
                <a:latin typeface="Times New Roman" panose="02020603050405020304" charset="0"/>
                <a:cs typeface="Times New Roman" panose="02020603050405020304" charset="0"/>
              </a:rPr>
              <a:t>ENERGY</a:t>
            </a:r>
            <a:r>
              <a:rPr sz="3600" b="1" spc="-195" dirty="0">
                <a:latin typeface="Times New Roman" panose="02020603050405020304" charset="0"/>
                <a:cs typeface="Times New Roman" panose="02020603050405020304" charset="0"/>
              </a:rPr>
              <a:t> </a:t>
            </a:r>
            <a:r>
              <a:rPr sz="3600" b="1" spc="-20" dirty="0">
                <a:latin typeface="Times New Roman" panose="02020603050405020304" charset="0"/>
                <a:cs typeface="Times New Roman" panose="02020603050405020304" charset="0"/>
              </a:rPr>
              <a:t>GENERATION</a:t>
            </a:r>
            <a:r>
              <a:rPr sz="3600" b="1" spc="-65" dirty="0">
                <a:latin typeface="Times New Roman" panose="02020603050405020304" charset="0"/>
                <a:cs typeface="Times New Roman" panose="02020603050405020304" charset="0"/>
              </a:rPr>
              <a:t> </a:t>
            </a:r>
            <a:r>
              <a:rPr sz="3600" b="1" dirty="0">
                <a:latin typeface="Times New Roman" panose="02020603050405020304" charset="0"/>
                <a:cs typeface="Times New Roman" panose="02020603050405020304" charset="0"/>
              </a:rPr>
              <a:t>FOR</a:t>
            </a:r>
            <a:r>
              <a:rPr sz="3600" b="1" spc="-120" dirty="0">
                <a:latin typeface="Times New Roman" panose="02020603050405020304" charset="0"/>
                <a:cs typeface="Times New Roman" panose="02020603050405020304" charset="0"/>
              </a:rPr>
              <a:t> </a:t>
            </a:r>
            <a:r>
              <a:rPr sz="3600" b="1" spc="-10" dirty="0">
                <a:latin typeface="Times New Roman" panose="02020603050405020304" charset="0"/>
                <a:cs typeface="Times New Roman" panose="02020603050405020304" charset="0"/>
              </a:rPr>
              <a:t>WHEELCHAIR </a:t>
            </a:r>
            <a:r>
              <a:rPr sz="3600" b="1" dirty="0">
                <a:latin typeface="Times New Roman" panose="02020603050405020304" charset="0"/>
                <a:cs typeface="Times New Roman" panose="02020603050405020304" charset="0"/>
              </a:rPr>
              <a:t>USING</a:t>
            </a:r>
            <a:r>
              <a:rPr sz="3600" b="1" spc="-50" dirty="0">
                <a:latin typeface="Times New Roman" panose="02020603050405020304" charset="0"/>
                <a:cs typeface="Times New Roman" panose="02020603050405020304" charset="0"/>
              </a:rPr>
              <a:t> </a:t>
            </a:r>
            <a:r>
              <a:rPr sz="3600" b="1" spc="-10" dirty="0">
                <a:latin typeface="Times New Roman" panose="02020603050405020304" charset="0"/>
                <a:cs typeface="Times New Roman" panose="02020603050405020304" charset="0"/>
              </a:rPr>
              <a:t>PIEZOELECTRIC</a:t>
            </a:r>
            <a:endParaRPr sz="3600" b="1" spc="-10" dirty="0">
              <a:latin typeface="Times New Roman" panose="02020603050405020304" charset="0"/>
              <a:cs typeface="Times New Roman" panose="02020603050405020304" charset="0"/>
            </a:endParaRPr>
          </a:p>
        </p:txBody>
      </p:sp>
      <p:sp>
        <p:nvSpPr>
          <p:cNvPr id="6" name="object 6"/>
          <p:cNvSpPr txBox="1"/>
          <p:nvPr/>
        </p:nvSpPr>
        <p:spPr>
          <a:xfrm>
            <a:off x="756284" y="4135754"/>
            <a:ext cx="1245870" cy="331470"/>
          </a:xfrm>
          <a:prstGeom prst="rect">
            <a:avLst/>
          </a:prstGeom>
        </p:spPr>
        <p:txBody>
          <a:bodyPr vert="horz" wrap="square" lIns="0" tIns="13335" rIns="0" bIns="0" rtlCol="0">
            <a:spAutoFit/>
          </a:bodyPr>
          <a:lstStyle/>
          <a:p>
            <a:pPr marL="12700">
              <a:lnSpc>
                <a:spcPct val="100000"/>
              </a:lnSpc>
              <a:spcBef>
                <a:spcPts val="105"/>
              </a:spcBef>
            </a:pPr>
            <a:r>
              <a:rPr sz="2000" b="1" dirty="0">
                <a:latin typeface="Times New Roman" panose="02020603050405020304"/>
                <a:cs typeface="Times New Roman" panose="02020603050405020304"/>
              </a:rPr>
              <a:t>Guided</a:t>
            </a:r>
            <a:r>
              <a:rPr sz="2000" b="1" spc="-35" dirty="0">
                <a:latin typeface="Times New Roman" panose="02020603050405020304"/>
                <a:cs typeface="Times New Roman" panose="02020603050405020304"/>
              </a:rPr>
              <a:t> </a:t>
            </a:r>
            <a:r>
              <a:rPr sz="2000" b="1" spc="-25" dirty="0">
                <a:latin typeface="Times New Roman" panose="02020603050405020304"/>
                <a:cs typeface="Times New Roman" panose="02020603050405020304"/>
              </a:rPr>
              <a:t>by:</a:t>
            </a:r>
            <a:endParaRPr sz="2000">
              <a:latin typeface="Times New Roman" panose="02020603050405020304"/>
              <a:cs typeface="Times New Roman" panose="02020603050405020304"/>
            </a:endParaRPr>
          </a:p>
        </p:txBody>
      </p:sp>
      <p:sp>
        <p:nvSpPr>
          <p:cNvPr id="7" name="object 7"/>
          <p:cNvSpPr txBox="1"/>
          <p:nvPr/>
        </p:nvSpPr>
        <p:spPr>
          <a:xfrm>
            <a:off x="756284" y="4745354"/>
            <a:ext cx="2139315" cy="636270"/>
          </a:xfrm>
          <a:prstGeom prst="rect">
            <a:avLst/>
          </a:prstGeom>
        </p:spPr>
        <p:txBody>
          <a:bodyPr vert="horz" wrap="square" lIns="0" tIns="13335" rIns="0" bIns="0" rtlCol="0">
            <a:spAutoFit/>
          </a:bodyPr>
          <a:lstStyle/>
          <a:p>
            <a:pPr marL="12700" marR="5080">
              <a:lnSpc>
                <a:spcPct val="100000"/>
              </a:lnSpc>
              <a:spcBef>
                <a:spcPts val="105"/>
              </a:spcBef>
            </a:pPr>
            <a:r>
              <a:rPr sz="2000" spc="-75" dirty="0">
                <a:latin typeface="Times New Roman" panose="02020603050405020304"/>
                <a:cs typeface="Times New Roman" panose="02020603050405020304"/>
              </a:rPr>
              <a:t>Mr.T.SIVA</a:t>
            </a:r>
            <a:r>
              <a:rPr sz="2000" spc="-6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KUMAR </a:t>
            </a:r>
            <a:r>
              <a:rPr sz="2000" dirty="0">
                <a:latin typeface="Times New Roman" panose="02020603050405020304"/>
                <a:cs typeface="Times New Roman" panose="02020603050405020304"/>
              </a:rPr>
              <a:t>(</a:t>
            </a:r>
            <a:r>
              <a:rPr sz="2000" spc="-1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AP/ECE</a:t>
            </a:r>
            <a:r>
              <a:rPr sz="2000" spc="-80" dirty="0">
                <a:latin typeface="Times New Roman" panose="02020603050405020304"/>
                <a:cs typeface="Times New Roman" panose="02020603050405020304"/>
              </a:rPr>
              <a:t> </a:t>
            </a:r>
            <a:r>
              <a:rPr sz="2000" spc="-50"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8" name="object 8"/>
          <p:cNvSpPr txBox="1"/>
          <p:nvPr/>
        </p:nvSpPr>
        <p:spPr>
          <a:xfrm>
            <a:off x="7652384" y="3840479"/>
            <a:ext cx="1773555" cy="331470"/>
          </a:xfrm>
          <a:prstGeom prst="rect">
            <a:avLst/>
          </a:prstGeom>
        </p:spPr>
        <p:txBody>
          <a:bodyPr vert="horz" wrap="square" lIns="0" tIns="13335" rIns="0" bIns="0" rtlCol="0">
            <a:spAutoFit/>
          </a:bodyPr>
          <a:lstStyle/>
          <a:p>
            <a:pPr marL="12700">
              <a:lnSpc>
                <a:spcPct val="100000"/>
              </a:lnSpc>
              <a:spcBef>
                <a:spcPts val="105"/>
              </a:spcBef>
            </a:pPr>
            <a:r>
              <a:rPr sz="2000" b="1" spc="-40" dirty="0">
                <a:latin typeface="Times New Roman" panose="02020603050405020304"/>
                <a:cs typeface="Times New Roman" panose="02020603050405020304"/>
              </a:rPr>
              <a:t>Team</a:t>
            </a:r>
            <a:r>
              <a:rPr sz="2000" b="1" spc="-60" dirty="0">
                <a:latin typeface="Times New Roman" panose="02020603050405020304"/>
                <a:cs typeface="Times New Roman" panose="02020603050405020304"/>
              </a:rPr>
              <a:t> </a:t>
            </a:r>
            <a:r>
              <a:rPr sz="2000" b="1" spc="-10" dirty="0">
                <a:latin typeface="Times New Roman" panose="02020603050405020304"/>
                <a:cs typeface="Times New Roman" panose="02020603050405020304"/>
              </a:rPr>
              <a:t>members:</a:t>
            </a:r>
            <a:endParaRPr sz="2000">
              <a:latin typeface="Times New Roman" panose="02020603050405020304"/>
              <a:cs typeface="Times New Roman" panose="02020603050405020304"/>
            </a:endParaRPr>
          </a:p>
        </p:txBody>
      </p:sp>
      <p:sp>
        <p:nvSpPr>
          <p:cNvPr id="9" name="object 9"/>
          <p:cNvSpPr txBox="1"/>
          <p:nvPr/>
        </p:nvSpPr>
        <p:spPr>
          <a:xfrm>
            <a:off x="7652384" y="4450079"/>
            <a:ext cx="3102610" cy="331470"/>
          </a:xfrm>
          <a:prstGeom prst="rect">
            <a:avLst/>
          </a:prstGeom>
        </p:spPr>
        <p:txBody>
          <a:bodyPr vert="horz" wrap="square" lIns="0" tIns="13335" rIns="0" bIns="0" rtlCol="0">
            <a:spAutoFit/>
          </a:bodyPr>
          <a:lstStyle/>
          <a:p>
            <a:pPr marL="12700">
              <a:lnSpc>
                <a:spcPct val="100000"/>
              </a:lnSpc>
              <a:spcBef>
                <a:spcPts val="105"/>
              </a:spcBef>
              <a:tabLst>
                <a:tab pos="1367155" algn="l"/>
              </a:tabLst>
            </a:pPr>
            <a:r>
              <a:rPr sz="2000" dirty="0">
                <a:latin typeface="Times New Roman" panose="02020603050405020304"/>
                <a:cs typeface="Times New Roman" panose="02020603050405020304"/>
              </a:rPr>
              <a:t>Harshini</a:t>
            </a:r>
            <a:r>
              <a:rPr sz="2000" spc="-40" dirty="0">
                <a:latin typeface="Times New Roman" panose="02020603050405020304"/>
                <a:cs typeface="Times New Roman" panose="02020603050405020304"/>
              </a:rPr>
              <a:t> </a:t>
            </a:r>
            <a:r>
              <a:rPr sz="2000" spc="-50" dirty="0">
                <a:latin typeface="Times New Roman" panose="02020603050405020304"/>
                <a:cs typeface="Times New Roman" panose="02020603050405020304"/>
              </a:rPr>
              <a:t>M</a:t>
            </a:r>
            <a:r>
              <a:rPr sz="200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-927622BEC070</a:t>
            </a:r>
            <a:endParaRPr sz="2000">
              <a:latin typeface="Times New Roman" panose="02020603050405020304"/>
              <a:cs typeface="Times New Roman" panose="02020603050405020304"/>
            </a:endParaRPr>
          </a:p>
        </p:txBody>
      </p:sp>
      <p:sp>
        <p:nvSpPr>
          <p:cNvPr id="10" name="object 10"/>
          <p:cNvSpPr txBox="1"/>
          <p:nvPr/>
        </p:nvSpPr>
        <p:spPr>
          <a:xfrm>
            <a:off x="7652384" y="4754879"/>
            <a:ext cx="3162935" cy="331470"/>
          </a:xfrm>
          <a:prstGeom prst="rect">
            <a:avLst/>
          </a:prstGeom>
        </p:spPr>
        <p:txBody>
          <a:bodyPr vert="horz" wrap="square" lIns="0" tIns="13335" rIns="0" bIns="0" rtlCol="0">
            <a:spAutoFit/>
          </a:bodyPr>
          <a:lstStyle/>
          <a:p>
            <a:pPr marL="12700">
              <a:lnSpc>
                <a:spcPct val="100000"/>
              </a:lnSpc>
              <a:spcBef>
                <a:spcPts val="105"/>
              </a:spcBef>
            </a:pPr>
            <a:r>
              <a:rPr sz="2000" dirty="0">
                <a:latin typeface="Times New Roman" panose="02020603050405020304"/>
                <a:cs typeface="Times New Roman" panose="02020603050405020304"/>
              </a:rPr>
              <a:t>Karishma</a:t>
            </a:r>
            <a:r>
              <a:rPr sz="2000" spc="-55" dirty="0">
                <a:latin typeface="Times New Roman" panose="02020603050405020304"/>
                <a:cs typeface="Times New Roman" panose="02020603050405020304"/>
              </a:rPr>
              <a:t> </a:t>
            </a:r>
            <a:r>
              <a:rPr sz="2000" dirty="0">
                <a:latin typeface="Times New Roman" panose="02020603050405020304"/>
                <a:cs typeface="Times New Roman" panose="02020603050405020304"/>
              </a:rPr>
              <a:t>V</a:t>
            </a:r>
            <a:r>
              <a:rPr sz="2000" spc="430" dirty="0">
                <a:latin typeface="Times New Roman" panose="02020603050405020304"/>
                <a:cs typeface="Times New Roman" panose="02020603050405020304"/>
              </a:rPr>
              <a:t> </a:t>
            </a:r>
            <a:r>
              <a:rPr sz="2000" dirty="0">
                <a:latin typeface="Times New Roman" panose="02020603050405020304"/>
                <a:cs typeface="Times New Roman" panose="02020603050405020304"/>
              </a:rPr>
              <a:t>-</a:t>
            </a:r>
            <a:r>
              <a:rPr sz="2000" spc="-20"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927622BEC090</a:t>
            </a:r>
            <a:endParaRPr sz="2000">
              <a:latin typeface="Times New Roman" panose="02020603050405020304"/>
              <a:cs typeface="Times New Roman" panose="02020603050405020304"/>
            </a:endParaRPr>
          </a:p>
        </p:txBody>
      </p:sp>
      <p:sp>
        <p:nvSpPr>
          <p:cNvPr id="11" name="object 11"/>
          <p:cNvSpPr txBox="1"/>
          <p:nvPr/>
        </p:nvSpPr>
        <p:spPr>
          <a:xfrm>
            <a:off x="7652384" y="5059679"/>
            <a:ext cx="1106805" cy="636270"/>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Times New Roman" panose="02020603050405020304"/>
                <a:cs typeface="Times New Roman" panose="02020603050405020304"/>
              </a:rPr>
              <a:t>Malini</a:t>
            </a:r>
            <a:r>
              <a:rPr sz="2000" spc="-10" dirty="0">
                <a:latin typeface="Times New Roman" panose="02020603050405020304"/>
                <a:cs typeface="Times New Roman" panose="02020603050405020304"/>
              </a:rPr>
              <a:t> </a:t>
            </a:r>
            <a:r>
              <a:rPr sz="2000" spc="-50" dirty="0">
                <a:latin typeface="Times New Roman" panose="02020603050405020304"/>
                <a:cs typeface="Times New Roman" panose="02020603050405020304"/>
              </a:rPr>
              <a:t>M </a:t>
            </a:r>
            <a:r>
              <a:rPr sz="2000" dirty="0">
                <a:latin typeface="Times New Roman" panose="02020603050405020304"/>
                <a:cs typeface="Times New Roman" panose="02020603050405020304"/>
              </a:rPr>
              <a:t>Manisha</a:t>
            </a:r>
            <a:r>
              <a:rPr sz="2000" spc="-20" dirty="0">
                <a:latin typeface="Times New Roman" panose="02020603050405020304"/>
                <a:cs typeface="Times New Roman" panose="02020603050405020304"/>
              </a:rPr>
              <a:t> </a:t>
            </a:r>
            <a:r>
              <a:rPr sz="2000" spc="-50" dirty="0">
                <a:latin typeface="Times New Roman" panose="02020603050405020304"/>
                <a:cs typeface="Times New Roman" panose="02020603050405020304"/>
              </a:rPr>
              <a:t>S</a:t>
            </a:r>
            <a:endParaRPr sz="2000">
              <a:latin typeface="Times New Roman" panose="02020603050405020304"/>
              <a:cs typeface="Times New Roman" panose="02020603050405020304"/>
            </a:endParaRPr>
          </a:p>
        </p:txBody>
      </p:sp>
      <p:sp>
        <p:nvSpPr>
          <p:cNvPr id="12" name="object 12"/>
          <p:cNvSpPr txBox="1"/>
          <p:nvPr/>
        </p:nvSpPr>
        <p:spPr>
          <a:xfrm>
            <a:off x="8986519" y="5059679"/>
            <a:ext cx="1761489" cy="636270"/>
          </a:xfrm>
          <a:prstGeom prst="rect">
            <a:avLst/>
          </a:prstGeom>
        </p:spPr>
        <p:txBody>
          <a:bodyPr vert="horz" wrap="square" lIns="0" tIns="13335" rIns="0" bIns="0" rtlCol="0">
            <a:spAutoFit/>
          </a:bodyPr>
          <a:lstStyle/>
          <a:p>
            <a:pPr marL="26035">
              <a:lnSpc>
                <a:spcPct val="100000"/>
              </a:lnSpc>
              <a:spcBef>
                <a:spcPts val="105"/>
              </a:spcBef>
            </a:pPr>
            <a:r>
              <a:rPr sz="2000" spc="-10" dirty="0">
                <a:latin typeface="Times New Roman" panose="02020603050405020304"/>
                <a:cs typeface="Times New Roman" panose="02020603050405020304"/>
              </a:rPr>
              <a:t>-927622BEC109</a:t>
            </a:r>
            <a:endParaRPr sz="2000">
              <a:latin typeface="Times New Roman" panose="02020603050405020304"/>
              <a:cs typeface="Times New Roman" panose="02020603050405020304"/>
            </a:endParaRPr>
          </a:p>
          <a:p>
            <a:pPr marL="12700">
              <a:lnSpc>
                <a:spcPct val="100000"/>
              </a:lnSpc>
            </a:pPr>
            <a:r>
              <a:rPr sz="2000" spc="-10" dirty="0">
                <a:latin typeface="Times New Roman" panose="02020603050405020304"/>
                <a:cs typeface="Times New Roman" panose="02020603050405020304"/>
              </a:rPr>
              <a:t>-927622BEC111</a:t>
            </a:r>
            <a:endParaRPr sz="2000">
              <a:latin typeface="Times New Roman" panose="02020603050405020304"/>
              <a:cs typeface="Times New Roman" panose="02020603050405020304"/>
            </a:endParaRPr>
          </a:p>
        </p:txBody>
      </p:sp>
      <p:sp>
        <p:nvSpPr>
          <p:cNvPr id="14" name="object 6"/>
          <p:cNvSpPr txBox="1"/>
          <p:nvPr/>
        </p:nvSpPr>
        <p:spPr>
          <a:xfrm>
            <a:off x="3513455" y="1966595"/>
            <a:ext cx="5164455" cy="382270"/>
          </a:xfrm>
          <a:prstGeom prst="rect">
            <a:avLst/>
          </a:prstGeom>
        </p:spPr>
        <p:txBody>
          <a:bodyPr vert="horz" wrap="square" lIns="0" tIns="13335" rIns="0" bIns="0" rtlCol="0">
            <a:spAutoFit/>
          </a:bodyPr>
          <a:p>
            <a:pPr marL="12700">
              <a:lnSpc>
                <a:spcPct val="100000"/>
              </a:lnSpc>
              <a:spcBef>
                <a:spcPts val="105"/>
              </a:spcBef>
            </a:pPr>
            <a:r>
              <a:rPr lang="en-US" sz="2400" b="1" dirty="0">
                <a:latin typeface="Times New Roman" panose="02020603050405020304"/>
                <a:cs typeface="Times New Roman" panose="02020603050405020304"/>
              </a:rPr>
              <a:t>MINOR PROJECT REVIEW - 2 </a:t>
            </a:r>
            <a:endParaRPr lang="en-US" sz="2400" b="1" dirty="0">
              <a:latin typeface="Times New Roman" panose="02020603050405020304"/>
              <a:cs typeface="Times New Roman" panose="02020603050405020304"/>
            </a:endParaRPr>
          </a:p>
        </p:txBody>
      </p:sp>
      <p:sp>
        <p:nvSpPr>
          <p:cNvPr id="15" name="object 6"/>
          <p:cNvSpPr txBox="1"/>
          <p:nvPr/>
        </p:nvSpPr>
        <p:spPr>
          <a:xfrm>
            <a:off x="756284" y="5659754"/>
            <a:ext cx="1245870" cy="628650"/>
          </a:xfrm>
          <a:prstGeom prst="rect">
            <a:avLst/>
          </a:prstGeom>
        </p:spPr>
        <p:txBody>
          <a:bodyPr vert="horz" wrap="square" lIns="0" tIns="13335" rIns="0" bIns="0" rtlCol="0">
            <a:spAutoFit/>
          </a:bodyPr>
          <a:p>
            <a:pPr marL="12700">
              <a:lnSpc>
                <a:spcPct val="100000"/>
              </a:lnSpc>
              <a:spcBef>
                <a:spcPts val="105"/>
              </a:spcBef>
            </a:pPr>
            <a:r>
              <a:rPr lang="en-US" sz="2000" b="1" dirty="0">
                <a:latin typeface="Times New Roman" panose="02020603050405020304"/>
                <a:cs typeface="Times New Roman" panose="02020603050405020304"/>
              </a:rPr>
              <a:t>Date : 15.05.2025</a:t>
            </a:r>
            <a:endParaRPr lang="en-US" sz="200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545965" y="0"/>
            <a:ext cx="4516120" cy="829945"/>
          </a:xfrm>
          <a:prstGeom prst="rect">
            <a:avLst/>
          </a:prstGeom>
        </p:spPr>
        <p:txBody>
          <a:bodyPr wrap="square">
            <a:spAutoFit/>
          </a:bodyPr>
          <a:p>
            <a:pPr marL="0" indent="0" algn="just" defTabSz="266700">
              <a:lnSpc>
                <a:spcPct val="150000"/>
              </a:lnSpc>
              <a:spcBef>
                <a:spcPct val="0"/>
              </a:spcBef>
              <a:spcAft>
                <a:spcPct val="0"/>
              </a:spcAft>
              <a:tabLst>
                <a:tab pos="457200" algn="l"/>
                <a:tab pos="2000250" algn="l"/>
                <a:tab pos="2346325" algn="l"/>
                <a:tab pos="2944495" algn="l"/>
              </a:tabLst>
            </a:pPr>
            <a:r>
              <a:rPr lang="en-US" sz="3200" b="1">
                <a:solidFill>
                  <a:srgbClr val="000000"/>
                </a:solidFill>
                <a:latin typeface="Times New Roman" panose="02020603050405020304"/>
                <a:ea typeface="Arial Unicode MS"/>
              </a:rPr>
              <a:t>OUTCOME</a:t>
            </a:r>
            <a:endParaRPr lang="en-US" sz="3200" b="1">
              <a:solidFill>
                <a:srgbClr val="000000"/>
              </a:solidFill>
              <a:latin typeface="Times New Roman" panose="02020603050405020304"/>
              <a:ea typeface="Arial Unicode MS"/>
            </a:endParaRPr>
          </a:p>
        </p:txBody>
      </p:sp>
      <p:pic>
        <p:nvPicPr>
          <p:cNvPr id="5" name="Picture 4"/>
          <p:cNvPicPr>
            <a:picLocks noChangeAspect="1"/>
          </p:cNvPicPr>
          <p:nvPr/>
        </p:nvPicPr>
        <p:blipFill>
          <a:blip r:embed="rId1"/>
          <a:stretch>
            <a:fillRect/>
          </a:stretch>
        </p:blipFill>
        <p:spPr>
          <a:xfrm>
            <a:off x="807085" y="829945"/>
            <a:ext cx="4135120" cy="2922905"/>
          </a:xfrm>
          <a:prstGeom prst="rect">
            <a:avLst/>
          </a:prstGeom>
          <a:noFill/>
          <a:ln>
            <a:noFill/>
          </a:ln>
        </p:spPr>
      </p:pic>
      <p:pic>
        <p:nvPicPr>
          <p:cNvPr id="6" name="Picture 1"/>
          <p:cNvPicPr>
            <a:picLocks noChangeAspect="1"/>
          </p:cNvPicPr>
          <p:nvPr/>
        </p:nvPicPr>
        <p:blipFill>
          <a:blip r:embed="rId2"/>
          <a:srcRect t="1401"/>
          <a:stretch>
            <a:fillRect/>
          </a:stretch>
        </p:blipFill>
        <p:spPr>
          <a:xfrm>
            <a:off x="873125" y="3874135"/>
            <a:ext cx="4069080" cy="2830830"/>
          </a:xfrm>
          <a:prstGeom prst="rect">
            <a:avLst/>
          </a:prstGeom>
          <a:noFill/>
          <a:ln>
            <a:noFill/>
          </a:ln>
        </p:spPr>
      </p:pic>
      <p:pic>
        <p:nvPicPr>
          <p:cNvPr id="7" name="Picture 6"/>
          <p:cNvPicPr>
            <a:picLocks noChangeAspect="1"/>
          </p:cNvPicPr>
          <p:nvPr/>
        </p:nvPicPr>
        <p:blipFill>
          <a:blip r:embed="rId3"/>
          <a:stretch>
            <a:fillRect/>
          </a:stretch>
        </p:blipFill>
        <p:spPr>
          <a:xfrm>
            <a:off x="6499860" y="764540"/>
            <a:ext cx="4243705" cy="2988310"/>
          </a:xfrm>
          <a:prstGeom prst="rect">
            <a:avLst/>
          </a:prstGeom>
          <a:noFill/>
          <a:ln>
            <a:noFill/>
          </a:ln>
        </p:spPr>
      </p:pic>
      <p:pic>
        <p:nvPicPr>
          <p:cNvPr id="8" name="Picture 7"/>
          <p:cNvPicPr>
            <a:picLocks noChangeAspect="1"/>
          </p:cNvPicPr>
          <p:nvPr/>
        </p:nvPicPr>
        <p:blipFill>
          <a:blip r:embed="rId4"/>
          <a:stretch>
            <a:fillRect/>
          </a:stretch>
        </p:blipFill>
        <p:spPr>
          <a:xfrm>
            <a:off x="6500495" y="3959225"/>
            <a:ext cx="4243070" cy="27457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9725025" cy="911225"/>
          </a:xfrm>
        </p:spPr>
        <p:txBody>
          <a:bodyPr>
            <a:normAutofit/>
          </a:bodyPr>
          <a:p>
            <a:pPr algn="ctr"/>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3" name="Text Box 2"/>
          <p:cNvSpPr txBox="1"/>
          <p:nvPr/>
        </p:nvSpPr>
        <p:spPr>
          <a:xfrm>
            <a:off x="1266190" y="1470660"/>
            <a:ext cx="9296400" cy="4492625"/>
          </a:xfrm>
          <a:prstGeom prst="rect">
            <a:avLst/>
          </a:prstGeom>
        </p:spPr>
        <p:txBody>
          <a:bodyPr wrap="square">
            <a:spAutoFit/>
          </a:bodyPr>
          <a:p>
            <a:pPr marL="285750" indent="-285750">
              <a:buFont typeface="Arial" panose="020B0604020202020204" pitchFamily="34" charset="0"/>
              <a:buChar char="•"/>
            </a:pPr>
            <a:r>
              <a:rPr sz="2200">
                <a:latin typeface="Times New Roman" panose="02020603050405020304" charset="0"/>
                <a:cs typeface="Times New Roman" panose="02020603050405020304" charset="0"/>
              </a:rPr>
              <a:t>This smart wheelchair  is designed to give freedom back to those who need it most.</a:t>
            </a:r>
            <a:endParaRPr sz="22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sz="2200">
              <a:latin typeface="Times New Roman" panose="02020603050405020304" charset="0"/>
              <a:cs typeface="Times New Roman" panose="02020603050405020304" charset="0"/>
            </a:endParaRPr>
          </a:p>
          <a:p>
            <a:pPr marL="285750" indent="-285750">
              <a:buFont typeface="Arial" panose="020B0604020202020204" pitchFamily="34" charset="0"/>
              <a:buChar char="•"/>
            </a:pPr>
            <a:r>
              <a:rPr sz="2200">
                <a:latin typeface="Times New Roman" panose="02020603050405020304" charset="0"/>
                <a:cs typeface="Times New Roman" panose="02020603050405020304" charset="0"/>
              </a:rPr>
              <a:t>By combining multiple control options, it adapts to different users’ needs, whether they prefer voice, gesture, touch, or joystick.</a:t>
            </a:r>
            <a:endParaRPr sz="22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sz="2200">
              <a:latin typeface="Times New Roman" panose="02020603050405020304" charset="0"/>
              <a:cs typeface="Times New Roman" panose="02020603050405020304" charset="0"/>
            </a:endParaRPr>
          </a:p>
          <a:p>
            <a:pPr marL="285750" indent="-285750">
              <a:buFont typeface="Arial" panose="020B0604020202020204" pitchFamily="34" charset="0"/>
              <a:buChar char="•"/>
            </a:pPr>
            <a:r>
              <a:rPr sz="2200">
                <a:latin typeface="Times New Roman" panose="02020603050405020304" charset="0"/>
                <a:cs typeface="Times New Roman" panose="02020603050405020304" charset="0"/>
              </a:rPr>
              <a:t>The piezoelectric sensor brings a smart, eco-friendly twist by turning simple movement into usable energy .</a:t>
            </a:r>
            <a:endParaRPr sz="22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sz="2200">
              <a:latin typeface="Times New Roman" panose="02020603050405020304" charset="0"/>
              <a:cs typeface="Times New Roman" panose="02020603050405020304" charset="0"/>
            </a:endParaRPr>
          </a:p>
          <a:p>
            <a:pPr marL="285750" indent="-285750">
              <a:buFont typeface="Arial" panose="020B0604020202020204" pitchFamily="34" charset="0"/>
              <a:buChar char="•"/>
            </a:pPr>
            <a:r>
              <a:rPr sz="2200">
                <a:latin typeface="Times New Roman" panose="02020603050405020304" charset="0"/>
                <a:cs typeface="Times New Roman" panose="02020603050405020304" charset="0"/>
              </a:rPr>
              <a:t>Safety and health , with obstacle detection to prevent accidents and vibration support to encourage better circulation.</a:t>
            </a:r>
            <a:endParaRPr sz="2200">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sz="2200">
              <a:latin typeface="Times New Roman" panose="02020603050405020304" charset="0"/>
              <a:cs typeface="Times New Roman" panose="02020603050405020304" charset="0"/>
            </a:endParaRPr>
          </a:p>
          <a:p>
            <a:pPr indent="0">
              <a:buFont typeface="Arial" panose="020B0604020202020204" pitchFamily="34" charset="0"/>
              <a:buNone/>
            </a:pPr>
            <a:endParaRPr sz="2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81910" y="1044575"/>
            <a:ext cx="7028180" cy="4338320"/>
          </a:xfrm>
          <a:prstGeom prst="rect">
            <a:avLst/>
          </a:prstGeom>
        </p:spPr>
        <p:txBody>
          <a:bodyPr wrap="square">
            <a:spAutoFit/>
          </a:bodyPr>
          <a:p>
            <a:pPr algn="ctr"/>
            <a:r>
              <a:rPr lang="en-US" sz="13800">
                <a:latin typeface="Times New Roman" panose="02020603050405020304" charset="0"/>
                <a:cs typeface="Times New Roman" panose="02020603050405020304" charset="0"/>
              </a:rPr>
              <a:t>THANK YOU !</a:t>
            </a:r>
            <a:endParaRPr lang="en-US" sz="138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3115" y="964248"/>
            <a:ext cx="5836285" cy="627380"/>
          </a:xfrm>
          <a:prstGeom prst="rect">
            <a:avLst/>
          </a:prstGeom>
        </p:spPr>
        <p:txBody>
          <a:bodyPr vert="horz" wrap="square" lIns="0" tIns="12065" rIns="0" bIns="0" rtlCol="0">
            <a:spAutoFit/>
          </a:bodyPr>
          <a:lstStyle/>
          <a:p>
            <a:pPr marL="12700">
              <a:lnSpc>
                <a:spcPct val="100000"/>
              </a:lnSpc>
              <a:spcBef>
                <a:spcPts val="95"/>
              </a:spcBef>
            </a:pPr>
            <a:r>
              <a:rPr sz="4000" b="1" dirty="0">
                <a:latin typeface="Times New Roman" panose="02020603050405020304" charset="0"/>
                <a:cs typeface="Times New Roman" panose="02020603050405020304" charset="0"/>
              </a:rPr>
              <a:t>PROBLEM</a:t>
            </a:r>
            <a:r>
              <a:rPr sz="4000" b="1" spc="-85" dirty="0">
                <a:latin typeface="Times New Roman" panose="02020603050405020304" charset="0"/>
                <a:cs typeface="Times New Roman" panose="02020603050405020304" charset="0"/>
              </a:rPr>
              <a:t> </a:t>
            </a:r>
            <a:r>
              <a:rPr sz="4000" b="1" spc="-50" dirty="0">
                <a:latin typeface="Times New Roman" panose="02020603050405020304" charset="0"/>
                <a:cs typeface="Times New Roman" panose="02020603050405020304" charset="0"/>
              </a:rPr>
              <a:t>STATEMENT</a:t>
            </a:r>
            <a:endParaRPr sz="4000" b="1">
              <a:latin typeface="Times New Roman" panose="02020603050405020304" charset="0"/>
              <a:cs typeface="Times New Roman" panose="02020603050405020304" charset="0"/>
            </a:endParaRPr>
          </a:p>
        </p:txBody>
      </p:sp>
      <p:sp>
        <p:nvSpPr>
          <p:cNvPr id="3" name="object 3"/>
          <p:cNvSpPr txBox="1"/>
          <p:nvPr/>
        </p:nvSpPr>
        <p:spPr>
          <a:xfrm>
            <a:off x="1249044" y="2159126"/>
            <a:ext cx="10153650" cy="3180080"/>
          </a:xfrm>
          <a:prstGeom prst="rect">
            <a:avLst/>
          </a:prstGeom>
        </p:spPr>
        <p:txBody>
          <a:bodyPr vert="horz" wrap="square" lIns="0" tIns="12700" rIns="0" bIns="0" rtlCol="0">
            <a:spAutoFit/>
          </a:bodyPr>
          <a:lstStyle/>
          <a:p>
            <a:pPr marL="355600" marR="100330" indent="-342900">
              <a:lnSpc>
                <a:spcPct val="150000"/>
              </a:lnSpc>
              <a:spcBef>
                <a:spcPts val="100"/>
              </a:spcBef>
              <a:buFont typeface="Arial MT"/>
              <a:buChar char="•"/>
              <a:tabLst>
                <a:tab pos="355600" algn="l"/>
              </a:tabLst>
            </a:pPr>
            <a:r>
              <a:rPr sz="2300" dirty="0">
                <a:latin typeface="Times New Roman" panose="02020603050405020304"/>
                <a:cs typeface="Times New Roman" panose="02020603050405020304"/>
              </a:rPr>
              <a:t>Individuals</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with</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mobility</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challenges</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face</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significant</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difficulties</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in</a:t>
            </a:r>
            <a:r>
              <a:rPr sz="2300" spc="-65" dirty="0">
                <a:latin typeface="Times New Roman" panose="02020603050405020304"/>
                <a:cs typeface="Times New Roman" panose="02020603050405020304"/>
              </a:rPr>
              <a:t> </a:t>
            </a:r>
            <a:r>
              <a:rPr sz="2300" dirty="0">
                <a:latin typeface="Times New Roman" panose="02020603050405020304"/>
                <a:cs typeface="Times New Roman" panose="02020603050405020304"/>
              </a:rPr>
              <a:t>navigating</a:t>
            </a:r>
            <a:r>
              <a:rPr sz="2300" spc="-65"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their </a:t>
            </a:r>
            <a:r>
              <a:rPr sz="2300" dirty="0">
                <a:latin typeface="Times New Roman" panose="02020603050405020304"/>
                <a:cs typeface="Times New Roman" panose="02020603050405020304"/>
              </a:rPr>
              <a:t>environment</a:t>
            </a:r>
            <a:r>
              <a:rPr sz="2300" spc="-55" dirty="0">
                <a:latin typeface="Times New Roman" panose="02020603050405020304"/>
                <a:cs typeface="Times New Roman" panose="02020603050405020304"/>
              </a:rPr>
              <a:t> </a:t>
            </a:r>
            <a:r>
              <a:rPr sz="2300" dirty="0">
                <a:latin typeface="Times New Roman" panose="02020603050405020304"/>
                <a:cs typeface="Times New Roman" panose="02020603050405020304"/>
              </a:rPr>
              <a:t>safely</a:t>
            </a:r>
            <a:r>
              <a:rPr sz="2300" spc="-55" dirty="0">
                <a:latin typeface="Times New Roman" panose="02020603050405020304"/>
                <a:cs typeface="Times New Roman" panose="02020603050405020304"/>
              </a:rPr>
              <a:t> </a:t>
            </a:r>
            <a:r>
              <a:rPr sz="2300" dirty="0">
                <a:latin typeface="Times New Roman" panose="02020603050405020304"/>
                <a:cs typeface="Times New Roman" panose="02020603050405020304"/>
              </a:rPr>
              <a:t>and</a:t>
            </a:r>
            <a:r>
              <a:rPr sz="2300" spc="-55"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independently.</a:t>
            </a:r>
            <a:endParaRPr sz="2300">
              <a:latin typeface="Times New Roman" panose="02020603050405020304"/>
              <a:cs typeface="Times New Roman" panose="02020603050405020304"/>
            </a:endParaRPr>
          </a:p>
          <a:p>
            <a:pPr marL="355600" marR="51435" indent="-342900">
              <a:lnSpc>
                <a:spcPct val="150000"/>
              </a:lnSpc>
              <a:buFont typeface="Arial MT"/>
              <a:buChar char="•"/>
              <a:tabLst>
                <a:tab pos="355600" algn="l"/>
              </a:tabLst>
            </a:pPr>
            <a:r>
              <a:rPr sz="2300" spc="85" dirty="0">
                <a:latin typeface="Times New Roman" panose="02020603050405020304"/>
                <a:cs typeface="Times New Roman" panose="02020603050405020304"/>
              </a:rPr>
              <a:t>Traditional</a:t>
            </a:r>
            <a:r>
              <a:rPr sz="2300" spc="225" dirty="0">
                <a:latin typeface="Times New Roman" panose="02020603050405020304"/>
                <a:cs typeface="Times New Roman" panose="02020603050405020304"/>
              </a:rPr>
              <a:t> </a:t>
            </a:r>
            <a:r>
              <a:rPr sz="2300" spc="90" dirty="0">
                <a:latin typeface="Times New Roman" panose="02020603050405020304"/>
                <a:cs typeface="Times New Roman" panose="02020603050405020304"/>
              </a:rPr>
              <a:t>wheelchairs</a:t>
            </a:r>
            <a:r>
              <a:rPr sz="2300" spc="225" dirty="0">
                <a:latin typeface="Times New Roman" panose="02020603050405020304"/>
                <a:cs typeface="Times New Roman" panose="02020603050405020304"/>
              </a:rPr>
              <a:t> </a:t>
            </a:r>
            <a:r>
              <a:rPr sz="2300" spc="70" dirty="0">
                <a:latin typeface="Times New Roman" panose="02020603050405020304"/>
                <a:cs typeface="Times New Roman" panose="02020603050405020304"/>
              </a:rPr>
              <a:t>lack</a:t>
            </a:r>
            <a:r>
              <a:rPr sz="2300" spc="235" dirty="0">
                <a:latin typeface="Times New Roman" panose="02020603050405020304"/>
                <a:cs typeface="Times New Roman" panose="02020603050405020304"/>
              </a:rPr>
              <a:t> </a:t>
            </a:r>
            <a:r>
              <a:rPr sz="2300" spc="95" dirty="0">
                <a:latin typeface="Times New Roman" panose="02020603050405020304"/>
                <a:cs typeface="Times New Roman" panose="02020603050405020304"/>
              </a:rPr>
              <a:t>intelligent</a:t>
            </a:r>
            <a:r>
              <a:rPr sz="2300" spc="235" dirty="0">
                <a:latin typeface="Times New Roman" panose="02020603050405020304"/>
                <a:cs typeface="Times New Roman" panose="02020603050405020304"/>
              </a:rPr>
              <a:t> </a:t>
            </a:r>
            <a:r>
              <a:rPr sz="2300" spc="90" dirty="0">
                <a:latin typeface="Times New Roman" panose="02020603050405020304"/>
                <a:cs typeface="Times New Roman" panose="02020603050405020304"/>
              </a:rPr>
              <a:t>features</a:t>
            </a:r>
            <a:r>
              <a:rPr sz="2300" spc="235" dirty="0">
                <a:latin typeface="Times New Roman" panose="02020603050405020304"/>
                <a:cs typeface="Times New Roman" panose="02020603050405020304"/>
              </a:rPr>
              <a:t> </a:t>
            </a:r>
            <a:r>
              <a:rPr sz="2300" spc="55" dirty="0">
                <a:latin typeface="Times New Roman" panose="02020603050405020304"/>
                <a:cs typeface="Times New Roman" panose="02020603050405020304"/>
              </a:rPr>
              <a:t>to</a:t>
            </a:r>
            <a:r>
              <a:rPr sz="2300" spc="240" dirty="0">
                <a:latin typeface="Times New Roman" panose="02020603050405020304"/>
                <a:cs typeface="Times New Roman" panose="02020603050405020304"/>
              </a:rPr>
              <a:t> </a:t>
            </a:r>
            <a:r>
              <a:rPr sz="2300" spc="85" dirty="0">
                <a:latin typeface="Times New Roman" panose="02020603050405020304"/>
                <a:cs typeface="Times New Roman" panose="02020603050405020304"/>
              </a:rPr>
              <a:t>assist</a:t>
            </a:r>
            <a:r>
              <a:rPr sz="2300" spc="235" dirty="0">
                <a:latin typeface="Times New Roman" panose="02020603050405020304"/>
                <a:cs typeface="Times New Roman" panose="02020603050405020304"/>
              </a:rPr>
              <a:t> </a:t>
            </a:r>
            <a:r>
              <a:rPr sz="2300" spc="80" dirty="0">
                <a:latin typeface="Times New Roman" panose="02020603050405020304"/>
                <a:cs typeface="Times New Roman" panose="02020603050405020304"/>
              </a:rPr>
              <a:t>users</a:t>
            </a:r>
            <a:r>
              <a:rPr sz="2300" spc="235" dirty="0">
                <a:latin typeface="Times New Roman" panose="02020603050405020304"/>
                <a:cs typeface="Times New Roman" panose="02020603050405020304"/>
              </a:rPr>
              <a:t> </a:t>
            </a:r>
            <a:r>
              <a:rPr sz="2300" spc="55" dirty="0">
                <a:latin typeface="Times New Roman" panose="02020603050405020304"/>
                <a:cs typeface="Times New Roman" panose="02020603050405020304"/>
              </a:rPr>
              <a:t>in</a:t>
            </a:r>
            <a:r>
              <a:rPr sz="2300" spc="235" dirty="0">
                <a:latin typeface="Times New Roman" panose="02020603050405020304"/>
                <a:cs typeface="Times New Roman" panose="02020603050405020304"/>
              </a:rPr>
              <a:t> </a:t>
            </a:r>
            <a:r>
              <a:rPr sz="2300" spc="85" dirty="0">
                <a:latin typeface="Times New Roman" panose="02020603050405020304"/>
                <a:cs typeface="Times New Roman" panose="02020603050405020304"/>
              </a:rPr>
              <a:t>avoiding </a:t>
            </a:r>
            <a:r>
              <a:rPr sz="2300" dirty="0">
                <a:latin typeface="Times New Roman" panose="02020603050405020304"/>
                <a:cs typeface="Times New Roman" panose="02020603050405020304"/>
              </a:rPr>
              <a:t>obstacles,</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optimizing</a:t>
            </a:r>
            <a:r>
              <a:rPr sz="2300" spc="-55" dirty="0">
                <a:latin typeface="Times New Roman" panose="02020603050405020304"/>
                <a:cs typeface="Times New Roman" panose="02020603050405020304"/>
              </a:rPr>
              <a:t> </a:t>
            </a:r>
            <a:r>
              <a:rPr sz="2300" dirty="0">
                <a:latin typeface="Times New Roman" panose="02020603050405020304"/>
                <a:cs typeface="Times New Roman" panose="02020603050405020304"/>
              </a:rPr>
              <a:t>routes,</a:t>
            </a:r>
            <a:r>
              <a:rPr sz="2300" spc="-55" dirty="0">
                <a:latin typeface="Times New Roman" panose="02020603050405020304"/>
                <a:cs typeface="Times New Roman" panose="02020603050405020304"/>
              </a:rPr>
              <a:t> </a:t>
            </a:r>
            <a:r>
              <a:rPr sz="2300" dirty="0">
                <a:latin typeface="Times New Roman" panose="02020603050405020304"/>
                <a:cs typeface="Times New Roman" panose="02020603050405020304"/>
              </a:rPr>
              <a:t>and</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improving</a:t>
            </a:r>
            <a:r>
              <a:rPr sz="2300" spc="-55" dirty="0">
                <a:latin typeface="Times New Roman" panose="02020603050405020304"/>
                <a:cs typeface="Times New Roman" panose="02020603050405020304"/>
              </a:rPr>
              <a:t> </a:t>
            </a:r>
            <a:r>
              <a:rPr sz="2300" dirty="0">
                <a:latin typeface="Times New Roman" panose="02020603050405020304"/>
                <a:cs typeface="Times New Roman" panose="02020603050405020304"/>
              </a:rPr>
              <a:t>overall</a:t>
            </a:r>
            <a:r>
              <a:rPr sz="2300" spc="-55"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mobility.</a:t>
            </a:r>
            <a:endParaRPr sz="2300">
              <a:latin typeface="Times New Roman" panose="02020603050405020304"/>
              <a:cs typeface="Times New Roman" panose="02020603050405020304"/>
            </a:endParaRPr>
          </a:p>
          <a:p>
            <a:pPr marL="355600" marR="5080" indent="-342900">
              <a:lnSpc>
                <a:spcPct val="150000"/>
              </a:lnSpc>
              <a:buFont typeface="Arial MT"/>
              <a:buChar char="•"/>
              <a:tabLst>
                <a:tab pos="355600" algn="l"/>
              </a:tabLst>
            </a:pPr>
            <a:r>
              <a:rPr sz="2300" spc="-10" dirty="0">
                <a:latin typeface="Times New Roman" panose="02020603050405020304"/>
                <a:cs typeface="Times New Roman" panose="02020603050405020304"/>
              </a:rPr>
              <a:t>Additionally,</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wheelchair</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users</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may</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experience</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limited</a:t>
            </a:r>
            <a:r>
              <a:rPr sz="2300" spc="-60" dirty="0">
                <a:latin typeface="Times New Roman" panose="02020603050405020304"/>
                <a:cs typeface="Times New Roman" panose="02020603050405020304"/>
              </a:rPr>
              <a:t> </a:t>
            </a:r>
            <a:r>
              <a:rPr sz="2300" spc="-20" dirty="0">
                <a:latin typeface="Times New Roman" panose="02020603050405020304"/>
                <a:cs typeface="Times New Roman" panose="02020603050405020304"/>
              </a:rPr>
              <a:t>accessibility,</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physical</a:t>
            </a:r>
            <a:r>
              <a:rPr sz="2300" spc="-60"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strain, </a:t>
            </a:r>
            <a:r>
              <a:rPr sz="2300" dirty="0">
                <a:latin typeface="Times New Roman" panose="02020603050405020304"/>
                <a:cs typeface="Times New Roman" panose="02020603050405020304"/>
              </a:rPr>
              <a:t>and</a:t>
            </a:r>
            <a:r>
              <a:rPr sz="2300" spc="-45" dirty="0">
                <a:latin typeface="Times New Roman" panose="02020603050405020304"/>
                <a:cs typeface="Times New Roman" panose="02020603050405020304"/>
              </a:rPr>
              <a:t> </a:t>
            </a:r>
            <a:r>
              <a:rPr sz="2300" dirty="0">
                <a:latin typeface="Times New Roman" panose="02020603050405020304"/>
                <a:cs typeface="Times New Roman" panose="02020603050405020304"/>
              </a:rPr>
              <a:t>energy</a:t>
            </a:r>
            <a:r>
              <a:rPr sz="2300" spc="-45" dirty="0">
                <a:latin typeface="Times New Roman" panose="02020603050405020304"/>
                <a:cs typeface="Times New Roman" panose="02020603050405020304"/>
              </a:rPr>
              <a:t> </a:t>
            </a:r>
            <a:r>
              <a:rPr sz="2300" spc="-20" dirty="0">
                <a:latin typeface="Times New Roman" panose="02020603050405020304"/>
                <a:cs typeface="Times New Roman" panose="02020603050405020304"/>
              </a:rPr>
              <a:t>inefficiency,</a:t>
            </a:r>
            <a:r>
              <a:rPr sz="2300" spc="-45" dirty="0">
                <a:latin typeface="Times New Roman" panose="02020603050405020304"/>
                <a:cs typeface="Times New Roman" panose="02020603050405020304"/>
              </a:rPr>
              <a:t> </a:t>
            </a:r>
            <a:r>
              <a:rPr sz="2300" dirty="0">
                <a:latin typeface="Times New Roman" panose="02020603050405020304"/>
                <a:cs typeface="Times New Roman" panose="02020603050405020304"/>
              </a:rPr>
              <a:t>which</a:t>
            </a:r>
            <a:r>
              <a:rPr sz="2300" spc="-45" dirty="0">
                <a:latin typeface="Times New Roman" panose="02020603050405020304"/>
                <a:cs typeface="Times New Roman" panose="02020603050405020304"/>
              </a:rPr>
              <a:t> </a:t>
            </a:r>
            <a:r>
              <a:rPr sz="2300" dirty="0">
                <a:latin typeface="Times New Roman" panose="02020603050405020304"/>
                <a:cs typeface="Times New Roman" panose="02020603050405020304"/>
              </a:rPr>
              <a:t>can</a:t>
            </a:r>
            <a:r>
              <a:rPr sz="2300" spc="-45" dirty="0">
                <a:latin typeface="Times New Roman" panose="02020603050405020304"/>
                <a:cs typeface="Times New Roman" panose="02020603050405020304"/>
              </a:rPr>
              <a:t> </a:t>
            </a:r>
            <a:r>
              <a:rPr sz="2300" dirty="0">
                <a:latin typeface="Times New Roman" panose="02020603050405020304"/>
                <a:cs typeface="Times New Roman" panose="02020603050405020304"/>
              </a:rPr>
              <a:t>impact</a:t>
            </a:r>
            <a:r>
              <a:rPr sz="2300" spc="-45" dirty="0">
                <a:latin typeface="Times New Roman" panose="02020603050405020304"/>
                <a:cs typeface="Times New Roman" panose="02020603050405020304"/>
              </a:rPr>
              <a:t> </a:t>
            </a:r>
            <a:r>
              <a:rPr sz="2300" dirty="0">
                <a:latin typeface="Times New Roman" panose="02020603050405020304"/>
                <a:cs typeface="Times New Roman" panose="02020603050405020304"/>
              </a:rPr>
              <a:t>their</a:t>
            </a:r>
            <a:r>
              <a:rPr sz="2300" spc="-40" dirty="0">
                <a:latin typeface="Times New Roman" panose="02020603050405020304"/>
                <a:cs typeface="Times New Roman" panose="02020603050405020304"/>
              </a:rPr>
              <a:t> </a:t>
            </a:r>
            <a:r>
              <a:rPr sz="2300" dirty="0">
                <a:latin typeface="Times New Roman" panose="02020603050405020304"/>
                <a:cs typeface="Times New Roman" panose="02020603050405020304"/>
              </a:rPr>
              <a:t>daily</a:t>
            </a:r>
            <a:r>
              <a:rPr sz="2300" spc="-45"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lives.</a:t>
            </a:r>
            <a:endParaRPr sz="23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33115" y="529908"/>
            <a:ext cx="5836285" cy="627380"/>
          </a:xfrm>
          <a:prstGeom prst="rect">
            <a:avLst/>
          </a:prstGeom>
        </p:spPr>
        <p:txBody>
          <a:bodyPr vert="horz" wrap="square" lIns="0" tIns="12065" rIns="0" bIns="0" rtlCol="0">
            <a:spAutoFit/>
          </a:bodyPr>
          <a:lstStyle/>
          <a:p>
            <a:pPr marL="12700" algn="ctr">
              <a:lnSpc>
                <a:spcPct val="100000"/>
              </a:lnSpc>
              <a:spcBef>
                <a:spcPts val="95"/>
              </a:spcBef>
            </a:pPr>
            <a:r>
              <a:rPr lang="en-US" sz="4000" b="1" dirty="0">
                <a:latin typeface="Times New Roman" panose="02020603050405020304" charset="0"/>
                <a:cs typeface="Times New Roman" panose="02020603050405020304" charset="0"/>
              </a:rPr>
              <a:t>OBJECTIVE</a:t>
            </a:r>
            <a:endParaRPr lang="en-US" sz="4000" b="1">
              <a:latin typeface="Times New Roman" panose="02020603050405020304" charset="0"/>
              <a:cs typeface="Times New Roman" panose="02020603050405020304" charset="0"/>
            </a:endParaRPr>
          </a:p>
        </p:txBody>
      </p:sp>
      <p:sp>
        <p:nvSpPr>
          <p:cNvPr id="3" name="object 3"/>
          <p:cNvSpPr txBox="1"/>
          <p:nvPr/>
        </p:nvSpPr>
        <p:spPr>
          <a:xfrm>
            <a:off x="982345" y="1372235"/>
            <a:ext cx="10751820" cy="5942330"/>
          </a:xfrm>
          <a:prstGeom prst="rect">
            <a:avLst/>
          </a:prstGeom>
        </p:spPr>
        <p:txBody>
          <a:bodyPr vert="horz" wrap="square" lIns="0" tIns="12700" rIns="0" bIns="0" rtlCol="0">
            <a:spAutoFit/>
          </a:bodyPr>
          <a:lstStyle/>
          <a:p>
            <a:pPr marL="12700" marR="100330" indent="0">
              <a:lnSpc>
                <a:spcPct val="150000"/>
              </a:lnSpc>
              <a:spcBef>
                <a:spcPts val="100"/>
              </a:spcBef>
              <a:buFont typeface="Arial MT"/>
              <a:buNone/>
              <a:tabLst>
                <a:tab pos="355600" algn="l"/>
              </a:tabLst>
            </a:pPr>
            <a:r>
              <a:rPr lang="en-US" altLang="en-US" sz="2300" b="1">
                <a:latin typeface="Times New Roman" panose="02020603050405020304"/>
                <a:cs typeface="Times New Roman" panose="02020603050405020304"/>
              </a:rPr>
              <a:t>Multiple Control Options:</a:t>
            </a:r>
            <a:endParaRPr lang="en-US" altLang="en-US" sz="2300" b="1">
              <a:latin typeface="Times New Roman" panose="02020603050405020304"/>
              <a:cs typeface="Times New Roman" panose="02020603050405020304"/>
            </a:endParaRPr>
          </a:p>
          <a:p>
            <a:pPr marL="355600" marR="100330" indent="-342900">
              <a:lnSpc>
                <a:spcPct val="150000"/>
              </a:lnSpc>
              <a:spcBef>
                <a:spcPts val="100"/>
              </a:spcBef>
              <a:buFont typeface="Arial MT"/>
              <a:buChar char="•"/>
              <a:tabLst>
                <a:tab pos="355600" algn="l"/>
              </a:tabLst>
            </a:pPr>
            <a:r>
              <a:rPr lang="en-US" altLang="en-US" sz="2300">
                <a:latin typeface="Times New Roman" panose="02020603050405020304"/>
                <a:cs typeface="Times New Roman" panose="02020603050405020304"/>
              </a:rPr>
              <a:t>Provide flexibility with joystick, voice commands, gesture control, and capacitive touch for various user preferences.</a:t>
            </a:r>
            <a:endParaRPr lang="en-US" altLang="en-US" sz="2300">
              <a:latin typeface="Times New Roman" panose="02020603050405020304"/>
              <a:cs typeface="Times New Roman" panose="02020603050405020304"/>
            </a:endParaRPr>
          </a:p>
          <a:p>
            <a:pPr marL="12700" marR="100330" indent="0">
              <a:lnSpc>
                <a:spcPct val="150000"/>
              </a:lnSpc>
              <a:spcBef>
                <a:spcPts val="100"/>
              </a:spcBef>
              <a:buFont typeface="Arial MT"/>
              <a:buNone/>
              <a:tabLst>
                <a:tab pos="355600" algn="l"/>
              </a:tabLst>
            </a:pPr>
            <a:r>
              <a:rPr lang="en-US" altLang="en-US" sz="2300" b="1">
                <a:latin typeface="Times New Roman" panose="02020603050405020304"/>
                <a:cs typeface="Times New Roman" panose="02020603050405020304"/>
              </a:rPr>
              <a:t>Safety Enhancements:</a:t>
            </a:r>
            <a:endParaRPr lang="en-US" altLang="en-US" sz="2300" b="1">
              <a:latin typeface="Times New Roman" panose="02020603050405020304"/>
              <a:cs typeface="Times New Roman" panose="02020603050405020304"/>
            </a:endParaRPr>
          </a:p>
          <a:p>
            <a:pPr marL="355600" marR="100330" indent="-342900">
              <a:lnSpc>
                <a:spcPct val="150000"/>
              </a:lnSpc>
              <a:spcBef>
                <a:spcPts val="100"/>
              </a:spcBef>
              <a:buFont typeface="Arial MT"/>
              <a:buChar char="•"/>
              <a:tabLst>
                <a:tab pos="355600" algn="l"/>
              </a:tabLst>
            </a:pPr>
            <a:r>
              <a:rPr lang="en-US" altLang="en-US" sz="2300">
                <a:latin typeface="Times New Roman" panose="02020603050405020304"/>
                <a:cs typeface="Times New Roman" panose="02020603050405020304"/>
              </a:rPr>
              <a:t>Integrate ultrasonic sensors for obstacle detection to prevent collisions and ensure user safety.</a:t>
            </a:r>
            <a:endParaRPr lang="en-US" altLang="en-US" sz="2300">
              <a:latin typeface="Times New Roman" panose="02020603050405020304"/>
              <a:cs typeface="Times New Roman" panose="02020603050405020304"/>
            </a:endParaRPr>
          </a:p>
          <a:p>
            <a:pPr marL="12700" marR="100330" indent="0">
              <a:lnSpc>
                <a:spcPct val="150000"/>
              </a:lnSpc>
              <a:spcBef>
                <a:spcPts val="100"/>
              </a:spcBef>
              <a:buFont typeface="Arial MT"/>
              <a:buNone/>
              <a:tabLst>
                <a:tab pos="355600" algn="l"/>
              </a:tabLst>
            </a:pPr>
            <a:r>
              <a:rPr lang="en-US" altLang="en-US" sz="2300" b="1">
                <a:latin typeface="Times New Roman" panose="02020603050405020304"/>
                <a:cs typeface="Times New Roman" panose="02020603050405020304"/>
              </a:rPr>
              <a:t>Sustainable Energy:</a:t>
            </a:r>
            <a:endParaRPr lang="en-US" altLang="en-US" sz="2300" b="1">
              <a:latin typeface="Times New Roman" panose="02020603050405020304"/>
              <a:cs typeface="Times New Roman" panose="02020603050405020304"/>
            </a:endParaRPr>
          </a:p>
          <a:p>
            <a:pPr marL="355600" marR="100330" indent="-342900">
              <a:lnSpc>
                <a:spcPct val="150000"/>
              </a:lnSpc>
              <a:spcBef>
                <a:spcPts val="100"/>
              </a:spcBef>
              <a:buFont typeface="Arial MT"/>
              <a:buChar char="•"/>
              <a:tabLst>
                <a:tab pos="355600" algn="l"/>
              </a:tabLst>
            </a:pPr>
            <a:r>
              <a:rPr lang="en-US" altLang="en-US" sz="2300">
                <a:latin typeface="Times New Roman" panose="02020603050405020304"/>
                <a:cs typeface="Times New Roman" panose="02020603050405020304"/>
              </a:rPr>
              <a:t>Use a piezoelectric sensor to harvest energy from pressure or movement, reducing battery load and promoting energy efficiency.</a:t>
            </a:r>
            <a:endParaRPr lang="en-US" altLang="en-US" sz="2300">
              <a:latin typeface="Times New Roman" panose="02020603050405020304"/>
              <a:cs typeface="Times New Roman" panose="02020603050405020304"/>
            </a:endParaRPr>
          </a:p>
          <a:p>
            <a:pPr marL="355600" marR="100330" indent="-342900">
              <a:lnSpc>
                <a:spcPct val="150000"/>
              </a:lnSpc>
              <a:spcBef>
                <a:spcPts val="100"/>
              </a:spcBef>
              <a:buFont typeface="Arial MT"/>
              <a:buChar char="•"/>
              <a:tabLst>
                <a:tab pos="355600" algn="l"/>
              </a:tabLst>
            </a:pPr>
            <a:endParaRPr lang="en-US" altLang="en-US" sz="2300">
              <a:latin typeface="Times New Roman" panose="02020603050405020304"/>
              <a:cs typeface="Times New Roman" panose="02020603050405020304"/>
            </a:endParaRPr>
          </a:p>
          <a:p>
            <a:pPr marL="355600" marR="100330" indent="-342900">
              <a:lnSpc>
                <a:spcPct val="150000"/>
              </a:lnSpc>
              <a:spcBef>
                <a:spcPts val="100"/>
              </a:spcBef>
              <a:buFont typeface="Arial MT"/>
              <a:buChar char="•"/>
              <a:tabLst>
                <a:tab pos="355600" algn="l"/>
              </a:tabLst>
            </a:pPr>
            <a:endParaRPr lang="en-US" altLang="en-US" sz="23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075" y="365125"/>
            <a:ext cx="10515600" cy="623570"/>
          </a:xfrm>
          <a:prstGeom prst="rect">
            <a:avLst/>
          </a:prstGeom>
        </p:spPr>
        <p:txBody>
          <a:bodyPr vert="horz" wrap="square" lIns="0" tIns="12700" rIns="0" bIns="0" rtlCol="0">
            <a:noAutofit/>
          </a:bodyPr>
          <a:lstStyle/>
          <a:p>
            <a:pPr marL="12700" algn="ctr">
              <a:lnSpc>
                <a:spcPct val="100000"/>
              </a:lnSpc>
              <a:spcBef>
                <a:spcPts val="100"/>
              </a:spcBef>
            </a:pPr>
            <a:r>
              <a:rPr b="1" spc="-30" dirty="0">
                <a:latin typeface="Times New Roman" panose="02020603050405020304" charset="0"/>
                <a:cs typeface="Times New Roman" panose="02020603050405020304" charset="0"/>
              </a:rPr>
              <a:t>LITERATURE</a:t>
            </a:r>
            <a:r>
              <a:rPr b="1" spc="-204" dirty="0">
                <a:latin typeface="Times New Roman" panose="02020603050405020304" charset="0"/>
                <a:cs typeface="Times New Roman" panose="02020603050405020304" charset="0"/>
              </a:rPr>
              <a:t> </a:t>
            </a:r>
            <a:r>
              <a:rPr b="1" spc="-10" dirty="0">
                <a:latin typeface="Times New Roman" panose="02020603050405020304" charset="0"/>
                <a:cs typeface="Times New Roman" panose="02020603050405020304" charset="0"/>
              </a:rPr>
              <a:t>SURVEY</a:t>
            </a:r>
            <a:endParaRPr b="1" spc="-10" dirty="0">
              <a:latin typeface="Times New Roman" panose="02020603050405020304" charset="0"/>
              <a:cs typeface="Times New Roman" panose="02020603050405020304" charset="0"/>
            </a:endParaRPr>
          </a:p>
        </p:txBody>
      </p:sp>
      <p:graphicFrame>
        <p:nvGraphicFramePr>
          <p:cNvPr id="3" name="object 3"/>
          <p:cNvGraphicFramePr>
            <a:graphicFrameLocks noGrp="1"/>
          </p:cNvGraphicFramePr>
          <p:nvPr>
            <p:custDataLst>
              <p:tags r:id="rId1"/>
            </p:custDataLst>
          </p:nvPr>
        </p:nvGraphicFramePr>
        <p:xfrm>
          <a:off x="600075" y="1158875"/>
          <a:ext cx="11382375" cy="5384165"/>
        </p:xfrm>
        <a:graphic>
          <a:graphicData uri="http://schemas.openxmlformats.org/drawingml/2006/table">
            <a:tbl>
              <a:tblPr firstRow="1" bandRow="1">
                <a:tableStyleId>{2D5ABB26-0587-4C30-8999-92F81FD0307C}</a:tableStyleId>
              </a:tblPr>
              <a:tblGrid>
                <a:gridCol w="784860"/>
                <a:gridCol w="1962150"/>
                <a:gridCol w="2649855"/>
                <a:gridCol w="1962150"/>
                <a:gridCol w="2061210"/>
                <a:gridCol w="1962150"/>
              </a:tblGrid>
              <a:tr h="944880">
                <a:tc>
                  <a:txBody>
                    <a:bodyPr/>
                    <a:lstStyle/>
                    <a:p>
                      <a:pPr>
                        <a:lnSpc>
                          <a:spcPct val="100000"/>
                        </a:lnSpc>
                        <a:spcBef>
                          <a:spcPts val="460"/>
                        </a:spcBef>
                      </a:pPr>
                      <a:endParaRPr sz="1900">
                        <a:latin typeface="Times New Roman" panose="02020603050405020304"/>
                        <a:cs typeface="Times New Roman" panose="02020603050405020304"/>
                      </a:endParaRPr>
                    </a:p>
                    <a:p>
                      <a:pPr algn="ctr">
                        <a:lnSpc>
                          <a:spcPct val="100000"/>
                        </a:lnSpc>
                      </a:pPr>
                      <a:r>
                        <a:rPr sz="1900" b="1" spc="-20" dirty="0">
                          <a:latin typeface="Times New Roman" panose="02020603050405020304"/>
                          <a:cs typeface="Times New Roman" panose="02020603050405020304"/>
                        </a:rPr>
                        <a:t>Year</a:t>
                      </a:r>
                      <a:endParaRPr sz="1900">
                        <a:latin typeface="Times New Roman" panose="02020603050405020304"/>
                        <a:cs typeface="Times New Roman" panose="02020603050405020304"/>
                      </a:endParaRPr>
                    </a:p>
                  </a:txBody>
                  <a:tcPr marL="0" marR="0" marT="58419" marB="0">
                    <a:lnL w="12700">
                      <a:solidFill>
                        <a:srgbClr val="C0504D"/>
                      </a:solidFill>
                      <a:prstDash val="solid"/>
                    </a:lnL>
                    <a:lnR w="12700">
                      <a:solidFill>
                        <a:srgbClr val="C0504D"/>
                      </a:solidFill>
                      <a:prstDash val="solid"/>
                    </a:lnR>
                    <a:lnT w="12700">
                      <a:solidFill>
                        <a:srgbClr val="C0504D"/>
                      </a:solidFill>
                      <a:prstDash val="solid"/>
                    </a:lnT>
                    <a:lnB w="28575">
                      <a:solidFill>
                        <a:srgbClr val="C0504D"/>
                      </a:solidFill>
                      <a:prstDash val="solid"/>
                    </a:lnB>
                  </a:tcPr>
                </a:tc>
                <a:tc>
                  <a:txBody>
                    <a:bodyPr/>
                    <a:lstStyle/>
                    <a:p>
                      <a:pPr>
                        <a:lnSpc>
                          <a:spcPct val="100000"/>
                        </a:lnSpc>
                        <a:spcBef>
                          <a:spcPts val="460"/>
                        </a:spcBef>
                      </a:pPr>
                      <a:endParaRPr sz="1900">
                        <a:latin typeface="Times New Roman" panose="02020603050405020304"/>
                        <a:cs typeface="Times New Roman" panose="02020603050405020304"/>
                      </a:endParaRPr>
                    </a:p>
                    <a:p>
                      <a:pPr marL="571500">
                        <a:lnSpc>
                          <a:spcPct val="100000"/>
                        </a:lnSpc>
                      </a:pPr>
                      <a:r>
                        <a:rPr sz="1900" b="1" spc="-10" dirty="0">
                          <a:latin typeface="Times New Roman" panose="02020603050405020304"/>
                          <a:cs typeface="Times New Roman" panose="02020603050405020304"/>
                        </a:rPr>
                        <a:t>Authors</a:t>
                      </a:r>
                      <a:endParaRPr sz="1900">
                        <a:latin typeface="Times New Roman" panose="02020603050405020304"/>
                        <a:cs typeface="Times New Roman" panose="02020603050405020304"/>
                      </a:endParaRPr>
                    </a:p>
                  </a:txBody>
                  <a:tcPr marL="0" marR="0" marT="58419" marB="0">
                    <a:lnL w="12700">
                      <a:solidFill>
                        <a:srgbClr val="C0504D"/>
                      </a:solidFill>
                      <a:prstDash val="solid"/>
                    </a:lnL>
                    <a:lnR w="12700">
                      <a:solidFill>
                        <a:srgbClr val="C0504D"/>
                      </a:solidFill>
                      <a:prstDash val="solid"/>
                    </a:lnR>
                    <a:lnT w="12700">
                      <a:solidFill>
                        <a:srgbClr val="C0504D"/>
                      </a:solidFill>
                      <a:prstDash val="solid"/>
                    </a:lnT>
                    <a:lnB w="28575">
                      <a:solidFill>
                        <a:srgbClr val="C0504D"/>
                      </a:solidFill>
                      <a:prstDash val="solid"/>
                    </a:lnB>
                  </a:tcPr>
                </a:tc>
                <a:tc>
                  <a:txBody>
                    <a:bodyPr/>
                    <a:lstStyle/>
                    <a:p>
                      <a:pPr>
                        <a:lnSpc>
                          <a:spcPct val="100000"/>
                        </a:lnSpc>
                        <a:spcBef>
                          <a:spcPts val="460"/>
                        </a:spcBef>
                      </a:pPr>
                      <a:endParaRPr sz="1900">
                        <a:latin typeface="Times New Roman" panose="02020603050405020304"/>
                        <a:cs typeface="Times New Roman" panose="02020603050405020304"/>
                      </a:endParaRPr>
                    </a:p>
                    <a:p>
                      <a:pPr marL="443865">
                        <a:lnSpc>
                          <a:spcPct val="100000"/>
                        </a:lnSpc>
                      </a:pPr>
                      <a:r>
                        <a:rPr sz="1900" b="1" dirty="0">
                          <a:latin typeface="Times New Roman" panose="02020603050405020304"/>
                          <a:cs typeface="Times New Roman" panose="02020603050405020304"/>
                        </a:rPr>
                        <a:t>Title</a:t>
                      </a:r>
                      <a:r>
                        <a:rPr sz="1900" b="1" spc="-35" dirty="0">
                          <a:latin typeface="Times New Roman" panose="02020603050405020304"/>
                          <a:cs typeface="Times New Roman" panose="02020603050405020304"/>
                        </a:rPr>
                        <a:t> </a:t>
                      </a:r>
                      <a:r>
                        <a:rPr sz="1900" b="1" dirty="0">
                          <a:latin typeface="Times New Roman" panose="02020603050405020304"/>
                          <a:cs typeface="Times New Roman" panose="02020603050405020304"/>
                        </a:rPr>
                        <a:t>of</a:t>
                      </a:r>
                      <a:r>
                        <a:rPr sz="1900" b="1" spc="-30" dirty="0">
                          <a:latin typeface="Times New Roman" panose="02020603050405020304"/>
                          <a:cs typeface="Times New Roman" panose="02020603050405020304"/>
                        </a:rPr>
                        <a:t> </a:t>
                      </a:r>
                      <a:r>
                        <a:rPr sz="1900" b="1" dirty="0">
                          <a:latin typeface="Times New Roman" panose="02020603050405020304"/>
                          <a:cs typeface="Times New Roman" panose="02020603050405020304"/>
                        </a:rPr>
                        <a:t>the</a:t>
                      </a:r>
                      <a:r>
                        <a:rPr sz="1900" b="1" spc="-30" dirty="0">
                          <a:latin typeface="Times New Roman" panose="02020603050405020304"/>
                          <a:cs typeface="Times New Roman" panose="02020603050405020304"/>
                        </a:rPr>
                        <a:t> </a:t>
                      </a:r>
                      <a:r>
                        <a:rPr sz="1900" b="1" spc="-20" dirty="0">
                          <a:latin typeface="Times New Roman" panose="02020603050405020304"/>
                          <a:cs typeface="Times New Roman" panose="02020603050405020304"/>
                        </a:rPr>
                        <a:t>Paper</a:t>
                      </a:r>
                      <a:endParaRPr sz="1900">
                        <a:latin typeface="Times New Roman" panose="02020603050405020304"/>
                        <a:cs typeface="Times New Roman" panose="02020603050405020304"/>
                      </a:endParaRPr>
                    </a:p>
                  </a:txBody>
                  <a:tcPr marL="0" marR="0" marT="58419" marB="0">
                    <a:lnL w="12700">
                      <a:solidFill>
                        <a:srgbClr val="C0504D"/>
                      </a:solidFill>
                      <a:prstDash val="solid"/>
                    </a:lnL>
                    <a:lnR w="12700">
                      <a:solidFill>
                        <a:srgbClr val="C0504D"/>
                      </a:solidFill>
                      <a:prstDash val="solid"/>
                    </a:lnR>
                    <a:lnT w="12700">
                      <a:solidFill>
                        <a:srgbClr val="C0504D"/>
                      </a:solidFill>
                      <a:prstDash val="solid"/>
                    </a:lnT>
                    <a:lnB w="28575">
                      <a:solidFill>
                        <a:srgbClr val="C0504D"/>
                      </a:solidFill>
                      <a:prstDash val="solid"/>
                    </a:lnB>
                  </a:tcPr>
                </a:tc>
                <a:tc>
                  <a:txBody>
                    <a:bodyPr/>
                    <a:lstStyle/>
                    <a:p>
                      <a:pPr marL="208915" marR="201930" algn="ctr">
                        <a:lnSpc>
                          <a:spcPct val="100000"/>
                        </a:lnSpc>
                        <a:spcBef>
                          <a:spcPts val="365"/>
                        </a:spcBef>
                      </a:pPr>
                      <a:r>
                        <a:rPr sz="1900" b="1" spc="-10" dirty="0">
                          <a:latin typeface="Times New Roman" panose="02020603050405020304"/>
                          <a:cs typeface="Times New Roman" panose="02020603050405020304"/>
                        </a:rPr>
                        <a:t>Algorithm/ Methodologies/ Techniques</a:t>
                      </a:r>
                      <a:endParaRPr sz="1900">
                        <a:latin typeface="Times New Roman" panose="02020603050405020304"/>
                        <a:cs typeface="Times New Roman" panose="02020603050405020304"/>
                      </a:endParaRPr>
                    </a:p>
                  </a:txBody>
                  <a:tcPr marL="0" marR="0" marT="46355" marB="0">
                    <a:lnL w="12700">
                      <a:solidFill>
                        <a:srgbClr val="C0504D"/>
                      </a:solidFill>
                      <a:prstDash val="solid"/>
                    </a:lnL>
                    <a:lnR w="12700">
                      <a:solidFill>
                        <a:srgbClr val="C0504D"/>
                      </a:solidFill>
                      <a:prstDash val="solid"/>
                    </a:lnR>
                    <a:lnT w="12700">
                      <a:solidFill>
                        <a:srgbClr val="C0504D"/>
                      </a:solidFill>
                      <a:prstDash val="solid"/>
                    </a:lnT>
                    <a:lnB w="28575">
                      <a:solidFill>
                        <a:srgbClr val="C0504D"/>
                      </a:solidFill>
                      <a:prstDash val="solid"/>
                    </a:lnB>
                  </a:tcPr>
                </a:tc>
                <a:tc>
                  <a:txBody>
                    <a:bodyPr/>
                    <a:lstStyle/>
                    <a:p>
                      <a:pPr>
                        <a:lnSpc>
                          <a:spcPct val="100000"/>
                        </a:lnSpc>
                        <a:spcBef>
                          <a:spcPts val="460"/>
                        </a:spcBef>
                      </a:pPr>
                      <a:endParaRPr sz="1900">
                        <a:latin typeface="Times New Roman" panose="02020603050405020304"/>
                        <a:cs typeface="Times New Roman" panose="02020603050405020304"/>
                      </a:endParaRPr>
                    </a:p>
                    <a:p>
                      <a:pPr algn="ctr">
                        <a:lnSpc>
                          <a:spcPct val="100000"/>
                        </a:lnSpc>
                      </a:pPr>
                      <a:r>
                        <a:rPr sz="1900" b="1" spc="-10" dirty="0">
                          <a:latin typeface="Times New Roman" panose="02020603050405020304"/>
                          <a:cs typeface="Times New Roman" panose="02020603050405020304"/>
                        </a:rPr>
                        <a:t>Merits</a:t>
                      </a:r>
                      <a:endParaRPr sz="1900">
                        <a:latin typeface="Times New Roman" panose="02020603050405020304"/>
                        <a:cs typeface="Times New Roman" panose="02020603050405020304"/>
                      </a:endParaRPr>
                    </a:p>
                  </a:txBody>
                  <a:tcPr marL="0" marR="0" marT="58419" marB="0">
                    <a:lnL w="12700">
                      <a:solidFill>
                        <a:srgbClr val="C0504D"/>
                      </a:solidFill>
                      <a:prstDash val="solid"/>
                    </a:lnL>
                    <a:lnR w="12700">
                      <a:solidFill>
                        <a:srgbClr val="C0504D"/>
                      </a:solidFill>
                      <a:prstDash val="solid"/>
                    </a:lnR>
                    <a:lnT w="12700">
                      <a:solidFill>
                        <a:srgbClr val="C0504D"/>
                      </a:solidFill>
                      <a:prstDash val="solid"/>
                    </a:lnT>
                    <a:lnB w="28575">
                      <a:solidFill>
                        <a:srgbClr val="C0504D"/>
                      </a:solidFill>
                      <a:prstDash val="solid"/>
                    </a:lnB>
                  </a:tcPr>
                </a:tc>
                <a:tc>
                  <a:txBody>
                    <a:bodyPr/>
                    <a:lstStyle/>
                    <a:p>
                      <a:pPr>
                        <a:lnSpc>
                          <a:spcPct val="100000"/>
                        </a:lnSpc>
                        <a:spcBef>
                          <a:spcPts val="460"/>
                        </a:spcBef>
                      </a:pPr>
                      <a:endParaRPr sz="1900">
                        <a:latin typeface="Times New Roman" panose="02020603050405020304"/>
                        <a:cs typeface="Times New Roman" panose="02020603050405020304"/>
                      </a:endParaRPr>
                    </a:p>
                    <a:p>
                      <a:pPr marL="493395">
                        <a:lnSpc>
                          <a:spcPct val="100000"/>
                        </a:lnSpc>
                      </a:pPr>
                      <a:r>
                        <a:rPr sz="1900" b="1" dirty="0">
                          <a:latin typeface="Times New Roman" panose="02020603050405020304"/>
                          <a:cs typeface="Times New Roman" panose="02020603050405020304"/>
                        </a:rPr>
                        <a:t>De</a:t>
                      </a:r>
                      <a:r>
                        <a:rPr sz="1900" b="1" spc="-15" dirty="0">
                          <a:latin typeface="Times New Roman" panose="02020603050405020304"/>
                          <a:cs typeface="Times New Roman" panose="02020603050405020304"/>
                        </a:rPr>
                        <a:t> </a:t>
                      </a:r>
                      <a:r>
                        <a:rPr sz="1900" b="1" spc="-10" dirty="0">
                          <a:latin typeface="Times New Roman" panose="02020603050405020304"/>
                          <a:cs typeface="Times New Roman" panose="02020603050405020304"/>
                        </a:rPr>
                        <a:t>merits</a:t>
                      </a:r>
                      <a:endParaRPr sz="1900">
                        <a:latin typeface="Times New Roman" panose="02020603050405020304"/>
                        <a:cs typeface="Times New Roman" panose="02020603050405020304"/>
                      </a:endParaRPr>
                    </a:p>
                  </a:txBody>
                  <a:tcPr marL="0" marR="0" marT="58419" marB="0">
                    <a:lnL w="12700">
                      <a:solidFill>
                        <a:srgbClr val="C0504D"/>
                      </a:solidFill>
                      <a:prstDash val="solid"/>
                    </a:lnL>
                    <a:lnR w="12700">
                      <a:solidFill>
                        <a:srgbClr val="C0504D"/>
                      </a:solidFill>
                      <a:prstDash val="solid"/>
                    </a:lnR>
                    <a:lnT w="12700">
                      <a:solidFill>
                        <a:srgbClr val="C0504D"/>
                      </a:solidFill>
                      <a:prstDash val="solid"/>
                    </a:lnT>
                    <a:lnB w="28575">
                      <a:solidFill>
                        <a:srgbClr val="C0504D"/>
                      </a:solidFill>
                      <a:prstDash val="solid"/>
                    </a:lnB>
                  </a:tcPr>
                </a:tc>
              </a:tr>
              <a:tr h="2941955">
                <a:tc>
                  <a:txBody>
                    <a:bodyPr/>
                    <a:lstStyle/>
                    <a:p>
                      <a:pPr>
                        <a:lnSpc>
                          <a:spcPct val="100000"/>
                        </a:lnSpc>
                      </a:pPr>
                      <a:endParaRPr sz="2100">
                        <a:latin typeface="Times New Roman" panose="02020603050405020304"/>
                        <a:cs typeface="Times New Roman" panose="02020603050405020304"/>
                      </a:endParaRPr>
                    </a:p>
                    <a:p>
                      <a:pPr>
                        <a:lnSpc>
                          <a:spcPct val="100000"/>
                        </a:lnSpc>
                      </a:pPr>
                      <a:endParaRPr sz="2100">
                        <a:latin typeface="Times New Roman" panose="02020603050405020304"/>
                        <a:cs typeface="Times New Roman" panose="02020603050405020304"/>
                      </a:endParaRPr>
                    </a:p>
                    <a:p>
                      <a:pPr>
                        <a:lnSpc>
                          <a:spcPct val="100000"/>
                        </a:lnSpc>
                        <a:spcBef>
                          <a:spcPts val="2105"/>
                        </a:spcBef>
                      </a:pPr>
                      <a:endParaRPr sz="2100">
                        <a:latin typeface="Times New Roman" panose="02020603050405020304"/>
                        <a:cs typeface="Times New Roman" panose="02020603050405020304"/>
                      </a:endParaRPr>
                    </a:p>
                    <a:p>
                      <a:pPr algn="ctr">
                        <a:lnSpc>
                          <a:spcPct val="100000"/>
                        </a:lnSpc>
                      </a:pPr>
                      <a:r>
                        <a:rPr sz="2100" spc="-20" dirty="0">
                          <a:latin typeface="Times New Roman" panose="02020603050405020304"/>
                          <a:cs typeface="Times New Roman" panose="02020603050405020304"/>
                        </a:rPr>
                        <a:t>2014</a:t>
                      </a:r>
                      <a:endParaRPr sz="2100">
                        <a:latin typeface="Times New Roman" panose="02020603050405020304"/>
                        <a:cs typeface="Times New Roman" panose="02020603050405020304"/>
                      </a:endParaRPr>
                    </a:p>
                  </a:txBody>
                  <a:tcPr marL="0" marR="0" marT="0" marB="0">
                    <a:lnL w="12700">
                      <a:solidFill>
                        <a:srgbClr val="C0504D"/>
                      </a:solidFill>
                      <a:prstDash val="solid"/>
                    </a:lnL>
                    <a:lnR w="12700">
                      <a:solidFill>
                        <a:srgbClr val="C0504D"/>
                      </a:solidFill>
                      <a:prstDash val="solid"/>
                    </a:lnR>
                    <a:lnT w="28575">
                      <a:solidFill>
                        <a:srgbClr val="C0504D"/>
                      </a:solidFill>
                      <a:prstDash val="solid"/>
                    </a:lnT>
                    <a:lnB w="12700">
                      <a:solidFill>
                        <a:srgbClr val="C0504D"/>
                      </a:solidFill>
                      <a:prstDash val="solid"/>
                    </a:lnB>
                  </a:tcPr>
                </a:tc>
                <a:tc>
                  <a:txBody>
                    <a:bodyPr/>
                    <a:lstStyle/>
                    <a:p>
                      <a:pPr>
                        <a:lnSpc>
                          <a:spcPct val="100000"/>
                        </a:lnSpc>
                      </a:pPr>
                      <a:endParaRPr sz="1900">
                        <a:latin typeface="Times New Roman" panose="02020603050405020304"/>
                        <a:cs typeface="Times New Roman" panose="02020603050405020304"/>
                      </a:endParaRPr>
                    </a:p>
                    <a:p>
                      <a:pPr>
                        <a:lnSpc>
                          <a:spcPct val="100000"/>
                        </a:lnSpc>
                      </a:pPr>
                      <a:endParaRPr sz="1900">
                        <a:latin typeface="Times New Roman" panose="02020603050405020304"/>
                        <a:cs typeface="Times New Roman" panose="02020603050405020304"/>
                      </a:endParaRPr>
                    </a:p>
                    <a:p>
                      <a:pPr>
                        <a:lnSpc>
                          <a:spcPct val="100000"/>
                        </a:lnSpc>
                      </a:pPr>
                      <a:endParaRPr sz="1900">
                        <a:latin typeface="Times New Roman" panose="02020603050405020304"/>
                        <a:cs typeface="Times New Roman" panose="02020603050405020304"/>
                      </a:endParaRPr>
                    </a:p>
                    <a:p>
                      <a:pPr>
                        <a:lnSpc>
                          <a:spcPct val="100000"/>
                        </a:lnSpc>
                        <a:spcBef>
                          <a:spcPts val="745"/>
                        </a:spcBef>
                      </a:pPr>
                      <a:endParaRPr sz="1900">
                        <a:latin typeface="Times New Roman" panose="02020603050405020304"/>
                        <a:cs typeface="Times New Roman" panose="02020603050405020304"/>
                      </a:endParaRPr>
                    </a:p>
                    <a:p>
                      <a:pPr marL="121920">
                        <a:lnSpc>
                          <a:spcPct val="100000"/>
                        </a:lnSpc>
                      </a:pPr>
                      <a:r>
                        <a:rPr sz="1900" dirty="0">
                          <a:solidFill>
                            <a:srgbClr val="212121"/>
                          </a:solidFill>
                          <a:latin typeface="Times New Roman" panose="02020603050405020304"/>
                          <a:cs typeface="Times New Roman" panose="02020603050405020304"/>
                        </a:rPr>
                        <a:t>Faria,</a:t>
                      </a:r>
                      <a:r>
                        <a:rPr sz="1900" spc="-2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B.</a:t>
                      </a:r>
                      <a:r>
                        <a:rPr sz="1900" spc="-2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M.,</a:t>
                      </a:r>
                      <a:r>
                        <a:rPr sz="1900" spc="-15" dirty="0">
                          <a:solidFill>
                            <a:srgbClr val="212121"/>
                          </a:solidFill>
                          <a:latin typeface="Times New Roman" panose="02020603050405020304"/>
                          <a:cs typeface="Times New Roman" panose="02020603050405020304"/>
                        </a:rPr>
                        <a:t> </a:t>
                      </a:r>
                      <a:r>
                        <a:rPr sz="1900" spc="-20" dirty="0">
                          <a:solidFill>
                            <a:srgbClr val="212121"/>
                          </a:solidFill>
                          <a:latin typeface="Times New Roman" panose="02020603050405020304"/>
                          <a:cs typeface="Times New Roman" panose="02020603050405020304"/>
                        </a:rPr>
                        <a:t>Reis,</a:t>
                      </a:r>
                      <a:endParaRPr sz="1900">
                        <a:latin typeface="Times New Roman" panose="02020603050405020304"/>
                        <a:cs typeface="Times New Roman" panose="02020603050405020304"/>
                      </a:endParaRPr>
                    </a:p>
                    <a:p>
                      <a:pPr marL="121920">
                        <a:lnSpc>
                          <a:spcPct val="100000"/>
                        </a:lnSpc>
                      </a:pPr>
                      <a:r>
                        <a:rPr sz="1900" dirty="0">
                          <a:solidFill>
                            <a:srgbClr val="212121"/>
                          </a:solidFill>
                          <a:latin typeface="Times New Roman" panose="02020603050405020304"/>
                          <a:cs typeface="Times New Roman" panose="02020603050405020304"/>
                        </a:rPr>
                        <a:t>L.</a:t>
                      </a:r>
                      <a:r>
                        <a:rPr sz="1900" spc="-30" dirty="0">
                          <a:solidFill>
                            <a:srgbClr val="212121"/>
                          </a:solidFill>
                          <a:latin typeface="Times New Roman" panose="02020603050405020304"/>
                          <a:cs typeface="Times New Roman" panose="02020603050405020304"/>
                        </a:rPr>
                        <a:t> </a:t>
                      </a:r>
                      <a:r>
                        <a:rPr sz="1900" spc="-60" dirty="0">
                          <a:solidFill>
                            <a:srgbClr val="212121"/>
                          </a:solidFill>
                          <a:latin typeface="Times New Roman" panose="02020603050405020304"/>
                          <a:cs typeface="Times New Roman" panose="02020603050405020304"/>
                        </a:rPr>
                        <a:t>P.,</a:t>
                      </a:r>
                      <a:r>
                        <a:rPr sz="1900" spc="-3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&amp;</a:t>
                      </a:r>
                      <a:r>
                        <a:rPr sz="1900" spc="-2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Lau,</a:t>
                      </a:r>
                      <a:r>
                        <a:rPr sz="1900" spc="-30" dirty="0">
                          <a:solidFill>
                            <a:srgbClr val="212121"/>
                          </a:solidFill>
                          <a:latin typeface="Times New Roman" panose="02020603050405020304"/>
                          <a:cs typeface="Times New Roman" panose="02020603050405020304"/>
                        </a:rPr>
                        <a:t> </a:t>
                      </a:r>
                      <a:r>
                        <a:rPr sz="1900" spc="-25" dirty="0">
                          <a:solidFill>
                            <a:srgbClr val="212121"/>
                          </a:solidFill>
                          <a:latin typeface="Times New Roman" panose="02020603050405020304"/>
                          <a:cs typeface="Times New Roman" panose="02020603050405020304"/>
                        </a:rPr>
                        <a:t>N.</a:t>
                      </a:r>
                      <a:endParaRPr sz="1900">
                        <a:latin typeface="Times New Roman" panose="02020603050405020304"/>
                        <a:cs typeface="Times New Roman" panose="02020603050405020304"/>
                      </a:endParaRPr>
                    </a:p>
                  </a:txBody>
                  <a:tcPr marL="0" marR="0" marT="0" marB="0">
                    <a:lnL w="12700">
                      <a:solidFill>
                        <a:srgbClr val="C0504D"/>
                      </a:solidFill>
                      <a:prstDash val="solid"/>
                    </a:lnL>
                    <a:lnR w="12700">
                      <a:solidFill>
                        <a:srgbClr val="C0504D"/>
                      </a:solidFill>
                      <a:prstDash val="solid"/>
                    </a:lnR>
                    <a:lnT w="28575">
                      <a:solidFill>
                        <a:srgbClr val="C0504D"/>
                      </a:solidFill>
                      <a:prstDash val="solid"/>
                    </a:lnT>
                    <a:lnB w="12700">
                      <a:solidFill>
                        <a:srgbClr val="C0504D"/>
                      </a:solidFill>
                      <a:prstDash val="solid"/>
                    </a:lnB>
                  </a:tcPr>
                </a:tc>
                <a:tc>
                  <a:txBody>
                    <a:bodyPr/>
                    <a:lstStyle/>
                    <a:p>
                      <a:pPr marL="121285" marR="114300" algn="l">
                        <a:lnSpc>
                          <a:spcPct val="100000"/>
                        </a:lnSpc>
                        <a:spcBef>
                          <a:spcPts val="365"/>
                        </a:spcBef>
                      </a:pPr>
                      <a:r>
                        <a:rPr sz="1900" dirty="0">
                          <a:solidFill>
                            <a:srgbClr val="212121"/>
                          </a:solidFill>
                          <a:latin typeface="Times New Roman" panose="02020603050405020304"/>
                          <a:cs typeface="Times New Roman" panose="02020603050405020304"/>
                        </a:rPr>
                        <a:t>A</a:t>
                      </a:r>
                      <a:r>
                        <a:rPr sz="1900" spc="75" dirty="0">
                          <a:solidFill>
                            <a:srgbClr val="212121"/>
                          </a:solidFill>
                          <a:latin typeface="Times New Roman" panose="02020603050405020304"/>
                          <a:cs typeface="Times New Roman" panose="02020603050405020304"/>
                        </a:rPr>
                        <a:t> </a:t>
                      </a:r>
                      <a:r>
                        <a:rPr sz="1900" spc="55" dirty="0">
                          <a:solidFill>
                            <a:srgbClr val="212121"/>
                          </a:solidFill>
                          <a:latin typeface="Times New Roman" panose="02020603050405020304"/>
                          <a:cs typeface="Times New Roman" panose="02020603050405020304"/>
                        </a:rPr>
                        <a:t>survey</a:t>
                      </a:r>
                      <a:r>
                        <a:rPr sz="1900" spc="20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on</a:t>
                      </a:r>
                      <a:r>
                        <a:rPr sz="1900" spc="200" dirty="0">
                          <a:solidFill>
                            <a:srgbClr val="212121"/>
                          </a:solidFill>
                          <a:latin typeface="Times New Roman" panose="02020603050405020304"/>
                          <a:cs typeface="Times New Roman" panose="02020603050405020304"/>
                        </a:rPr>
                        <a:t> </a:t>
                      </a:r>
                      <a:r>
                        <a:rPr sz="1900" spc="60" dirty="0">
                          <a:solidFill>
                            <a:srgbClr val="212121"/>
                          </a:solidFill>
                          <a:latin typeface="Times New Roman" panose="02020603050405020304"/>
                          <a:cs typeface="Times New Roman" panose="02020603050405020304"/>
                        </a:rPr>
                        <a:t>intelligent </a:t>
                      </a:r>
                      <a:r>
                        <a:rPr sz="1900" spc="100" dirty="0">
                          <a:solidFill>
                            <a:srgbClr val="212121"/>
                          </a:solidFill>
                          <a:latin typeface="Times New Roman" panose="02020603050405020304"/>
                          <a:cs typeface="Times New Roman" panose="02020603050405020304"/>
                        </a:rPr>
                        <a:t>wheelchair</a:t>
                      </a:r>
                      <a:r>
                        <a:rPr sz="1900" spc="235" dirty="0">
                          <a:solidFill>
                            <a:srgbClr val="212121"/>
                          </a:solidFill>
                          <a:latin typeface="Times New Roman" panose="02020603050405020304"/>
                          <a:cs typeface="Times New Roman" panose="02020603050405020304"/>
                        </a:rPr>
                        <a:t> </a:t>
                      </a:r>
                      <a:r>
                        <a:rPr sz="1900" spc="90" dirty="0">
                          <a:solidFill>
                            <a:srgbClr val="212121"/>
                          </a:solidFill>
                          <a:latin typeface="Times New Roman" panose="02020603050405020304"/>
                          <a:cs typeface="Times New Roman" panose="02020603050405020304"/>
                        </a:rPr>
                        <a:t>prototypes </a:t>
                      </a:r>
                      <a:r>
                        <a:rPr sz="1900" dirty="0">
                          <a:solidFill>
                            <a:srgbClr val="212121"/>
                          </a:solidFill>
                          <a:latin typeface="Times New Roman" panose="02020603050405020304"/>
                          <a:cs typeface="Times New Roman" panose="02020603050405020304"/>
                        </a:rPr>
                        <a:t>and</a:t>
                      </a:r>
                      <a:r>
                        <a:rPr sz="1900" spc="235" dirty="0">
                          <a:solidFill>
                            <a:srgbClr val="212121"/>
                          </a:solidFill>
                          <a:latin typeface="Times New Roman" panose="02020603050405020304"/>
                          <a:cs typeface="Times New Roman" panose="02020603050405020304"/>
                        </a:rPr>
                        <a:t> </a:t>
                      </a:r>
                      <a:r>
                        <a:rPr sz="1900" spc="65" dirty="0">
                          <a:solidFill>
                            <a:srgbClr val="212121"/>
                          </a:solidFill>
                          <a:latin typeface="Times New Roman" panose="02020603050405020304"/>
                          <a:cs typeface="Times New Roman" panose="02020603050405020304"/>
                        </a:rPr>
                        <a:t>simulators.</a:t>
                      </a:r>
                      <a:r>
                        <a:rPr sz="1900" spc="235"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In</a:t>
                      </a:r>
                      <a:r>
                        <a:rPr sz="1900" spc="240" dirty="0">
                          <a:solidFill>
                            <a:srgbClr val="212121"/>
                          </a:solidFill>
                          <a:latin typeface="Times New Roman" panose="02020603050405020304"/>
                          <a:cs typeface="Times New Roman" panose="02020603050405020304"/>
                        </a:rPr>
                        <a:t> </a:t>
                      </a:r>
                      <a:r>
                        <a:rPr sz="1900" i="1" spc="25" dirty="0">
                          <a:solidFill>
                            <a:srgbClr val="212121"/>
                          </a:solidFill>
                          <a:latin typeface="Times New Roman" panose="02020603050405020304"/>
                          <a:cs typeface="Times New Roman" panose="02020603050405020304"/>
                        </a:rPr>
                        <a:t>New </a:t>
                      </a:r>
                      <a:r>
                        <a:rPr sz="1900" i="1" dirty="0">
                          <a:solidFill>
                            <a:srgbClr val="212121"/>
                          </a:solidFill>
                          <a:latin typeface="Times New Roman" panose="02020603050405020304"/>
                          <a:cs typeface="Times New Roman" panose="02020603050405020304"/>
                        </a:rPr>
                        <a:t>Perspectives</a:t>
                      </a:r>
                      <a:r>
                        <a:rPr lang="en-US" sz="1900" i="1" dirty="0">
                          <a:solidFill>
                            <a:srgbClr val="212121"/>
                          </a:solidFill>
                          <a:latin typeface="Times New Roman" panose="02020603050405020304"/>
                          <a:cs typeface="Times New Roman" panose="02020603050405020304"/>
                        </a:rPr>
                        <a:t> </a:t>
                      </a:r>
                      <a:r>
                        <a:rPr sz="1900" i="1" dirty="0">
                          <a:solidFill>
                            <a:srgbClr val="212121"/>
                          </a:solidFill>
                          <a:latin typeface="Times New Roman" panose="02020603050405020304"/>
                          <a:cs typeface="Times New Roman" panose="02020603050405020304"/>
                        </a:rPr>
                        <a:t>i</a:t>
                      </a:r>
                      <a:r>
                        <a:rPr sz="1900" i="1" spc="-50" dirty="0">
                          <a:solidFill>
                            <a:srgbClr val="212121"/>
                          </a:solidFill>
                          <a:latin typeface="Times New Roman" panose="02020603050405020304"/>
                          <a:cs typeface="Times New Roman" panose="02020603050405020304"/>
                        </a:rPr>
                        <a:t>n</a:t>
                      </a:r>
                      <a:r>
                        <a:rPr lang="en-US" sz="1900" i="1" spc="-50" dirty="0">
                          <a:solidFill>
                            <a:srgbClr val="212121"/>
                          </a:solidFill>
                          <a:latin typeface="Times New Roman" panose="02020603050405020304"/>
                          <a:cs typeface="Times New Roman" panose="02020603050405020304"/>
                        </a:rPr>
                        <a:t> </a:t>
                      </a:r>
                      <a:r>
                        <a:rPr sz="1900" i="1" dirty="0">
                          <a:solidFill>
                            <a:srgbClr val="212121"/>
                          </a:solidFill>
                          <a:latin typeface="Times New Roman" panose="02020603050405020304"/>
                          <a:cs typeface="Times New Roman" panose="02020603050405020304"/>
                        </a:rPr>
                        <a:t>Information</a:t>
                      </a:r>
                      <a:r>
                        <a:rPr sz="1900" i="1" spc="-60" dirty="0">
                          <a:solidFill>
                            <a:srgbClr val="212121"/>
                          </a:solidFill>
                          <a:latin typeface="Times New Roman" panose="02020603050405020304"/>
                          <a:cs typeface="Times New Roman" panose="02020603050405020304"/>
                        </a:rPr>
                        <a:t> </a:t>
                      </a:r>
                      <a:r>
                        <a:rPr sz="1900" i="1" dirty="0">
                          <a:solidFill>
                            <a:srgbClr val="212121"/>
                          </a:solidFill>
                          <a:latin typeface="Times New Roman" panose="02020603050405020304"/>
                          <a:cs typeface="Times New Roman" panose="02020603050405020304"/>
                        </a:rPr>
                        <a:t>Systems</a:t>
                      </a:r>
                      <a:r>
                        <a:rPr sz="1900" i="1" spc="-65" dirty="0">
                          <a:solidFill>
                            <a:srgbClr val="212121"/>
                          </a:solidFill>
                          <a:latin typeface="Times New Roman" panose="02020603050405020304"/>
                          <a:cs typeface="Times New Roman" panose="02020603050405020304"/>
                        </a:rPr>
                        <a:t> </a:t>
                      </a:r>
                      <a:r>
                        <a:rPr sz="1900" i="1" spc="-25" dirty="0">
                          <a:solidFill>
                            <a:srgbClr val="212121"/>
                          </a:solidFill>
                          <a:latin typeface="Times New Roman" panose="02020603050405020304"/>
                          <a:cs typeface="Times New Roman" panose="02020603050405020304"/>
                        </a:rPr>
                        <a:t>and </a:t>
                      </a:r>
                      <a:r>
                        <a:rPr sz="1900" i="1" spc="110" dirty="0">
                          <a:solidFill>
                            <a:srgbClr val="212121"/>
                          </a:solidFill>
                          <a:latin typeface="Times New Roman" panose="02020603050405020304"/>
                          <a:cs typeface="Times New Roman" panose="02020603050405020304"/>
                        </a:rPr>
                        <a:t>Technologies,</a:t>
                      </a:r>
                      <a:r>
                        <a:rPr sz="1900" i="1" spc="305" dirty="0">
                          <a:solidFill>
                            <a:srgbClr val="212121"/>
                          </a:solidFill>
                          <a:latin typeface="Times New Roman" panose="02020603050405020304"/>
                          <a:cs typeface="Times New Roman" panose="02020603050405020304"/>
                        </a:rPr>
                        <a:t> </a:t>
                      </a:r>
                      <a:r>
                        <a:rPr sz="1900" i="1" spc="65" dirty="0">
                          <a:solidFill>
                            <a:srgbClr val="212121"/>
                          </a:solidFill>
                          <a:latin typeface="Times New Roman" panose="02020603050405020304"/>
                          <a:cs typeface="Times New Roman" panose="02020603050405020304"/>
                        </a:rPr>
                        <a:t>Volume</a:t>
                      </a:r>
                      <a:endParaRPr sz="1900">
                        <a:latin typeface="Times New Roman" panose="02020603050405020304"/>
                        <a:cs typeface="Times New Roman" panose="02020603050405020304"/>
                      </a:endParaRPr>
                    </a:p>
                    <a:p>
                      <a:pPr marL="121285" algn="l">
                        <a:lnSpc>
                          <a:spcPct val="100000"/>
                        </a:lnSpc>
                      </a:pPr>
                      <a:r>
                        <a:rPr sz="1900" i="1" dirty="0">
                          <a:solidFill>
                            <a:srgbClr val="212121"/>
                          </a:solidFill>
                          <a:latin typeface="Times New Roman" panose="02020603050405020304"/>
                          <a:cs typeface="Times New Roman" panose="02020603050405020304"/>
                        </a:rPr>
                        <a:t>1</a:t>
                      </a:r>
                      <a:r>
                        <a:rPr sz="1900" i="1" spc="204"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a:t>
                      </a:r>
                      <a:r>
                        <a:rPr sz="1900" spc="-3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p</a:t>
                      </a:r>
                      <a:r>
                        <a:rPr sz="1900" spc="-25"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p</a:t>
                      </a:r>
                      <a:r>
                        <a:rPr sz="1900" spc="-3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a:t>
                      </a:r>
                      <a:r>
                        <a:rPr sz="1900" spc="204"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5</a:t>
                      </a:r>
                      <a:r>
                        <a:rPr sz="1900" spc="-25"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4</a:t>
                      </a:r>
                      <a:r>
                        <a:rPr sz="1900" spc="-2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5</a:t>
                      </a:r>
                      <a:r>
                        <a:rPr sz="1900" spc="-25"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a:t>
                      </a:r>
                      <a:r>
                        <a:rPr sz="1900" spc="-2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5</a:t>
                      </a:r>
                      <a:r>
                        <a:rPr sz="1900" spc="-25"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5</a:t>
                      </a:r>
                      <a:r>
                        <a:rPr sz="1900" spc="-20"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7</a:t>
                      </a:r>
                      <a:r>
                        <a:rPr sz="1900" spc="-25" dirty="0">
                          <a:solidFill>
                            <a:srgbClr val="212121"/>
                          </a:solidFill>
                          <a:latin typeface="Times New Roman" panose="02020603050405020304"/>
                          <a:cs typeface="Times New Roman" panose="02020603050405020304"/>
                        </a:rPr>
                        <a:t> </a:t>
                      </a:r>
                      <a:r>
                        <a:rPr sz="1900" dirty="0">
                          <a:solidFill>
                            <a:srgbClr val="212121"/>
                          </a:solidFill>
                          <a:latin typeface="Times New Roman" panose="02020603050405020304"/>
                          <a:cs typeface="Times New Roman" panose="02020603050405020304"/>
                        </a:rPr>
                        <a:t>)</a:t>
                      </a:r>
                      <a:r>
                        <a:rPr sz="1900" spc="-20" dirty="0">
                          <a:solidFill>
                            <a:srgbClr val="212121"/>
                          </a:solidFill>
                          <a:latin typeface="Times New Roman" panose="02020603050405020304"/>
                          <a:cs typeface="Times New Roman" panose="02020603050405020304"/>
                        </a:rPr>
                        <a:t> </a:t>
                      </a:r>
                      <a:r>
                        <a:rPr sz="1900" spc="-50" dirty="0">
                          <a:solidFill>
                            <a:srgbClr val="212121"/>
                          </a:solidFill>
                          <a:latin typeface="Times New Roman" panose="02020603050405020304"/>
                          <a:cs typeface="Times New Roman" panose="02020603050405020304"/>
                        </a:rPr>
                        <a:t>.</a:t>
                      </a:r>
                      <a:endParaRPr sz="1900">
                        <a:latin typeface="Times New Roman" panose="02020603050405020304"/>
                        <a:cs typeface="Times New Roman" panose="02020603050405020304"/>
                      </a:endParaRPr>
                    </a:p>
                    <a:p>
                      <a:pPr marL="121285" marR="114300" algn="l">
                        <a:lnSpc>
                          <a:spcPct val="100000"/>
                        </a:lnSpc>
                      </a:pPr>
                      <a:r>
                        <a:rPr sz="1900" spc="90" dirty="0">
                          <a:solidFill>
                            <a:srgbClr val="212121"/>
                          </a:solidFill>
                          <a:latin typeface="Times New Roman" panose="02020603050405020304"/>
                          <a:cs typeface="Times New Roman" panose="02020603050405020304"/>
                        </a:rPr>
                        <a:t>Springer</a:t>
                      </a:r>
                      <a:r>
                        <a:rPr sz="1900" spc="250" dirty="0">
                          <a:solidFill>
                            <a:srgbClr val="212121"/>
                          </a:solidFill>
                          <a:latin typeface="Times New Roman" panose="02020603050405020304"/>
                          <a:cs typeface="Times New Roman" panose="02020603050405020304"/>
                        </a:rPr>
                        <a:t> </a:t>
                      </a:r>
                      <a:r>
                        <a:rPr sz="1900" spc="95" dirty="0">
                          <a:solidFill>
                            <a:srgbClr val="212121"/>
                          </a:solidFill>
                          <a:latin typeface="Times New Roman" panose="02020603050405020304"/>
                          <a:cs typeface="Times New Roman" panose="02020603050405020304"/>
                        </a:rPr>
                        <a:t>International </a:t>
                      </a:r>
                      <a:r>
                        <a:rPr sz="1900" spc="-10" dirty="0">
                          <a:solidFill>
                            <a:srgbClr val="212121"/>
                          </a:solidFill>
                          <a:latin typeface="Times New Roman" panose="02020603050405020304"/>
                          <a:cs typeface="Times New Roman" panose="02020603050405020304"/>
                        </a:rPr>
                        <a:t>Publishing.</a:t>
                      </a:r>
                      <a:endParaRPr sz="1900">
                        <a:latin typeface="Times New Roman" panose="02020603050405020304"/>
                        <a:cs typeface="Times New Roman" panose="02020603050405020304"/>
                      </a:endParaRPr>
                    </a:p>
                  </a:txBody>
                  <a:tcPr marL="0" marR="0" marT="46355" marB="0">
                    <a:lnL w="12700">
                      <a:solidFill>
                        <a:srgbClr val="C0504D"/>
                      </a:solidFill>
                      <a:prstDash val="solid"/>
                    </a:lnL>
                    <a:lnR w="12700">
                      <a:solidFill>
                        <a:srgbClr val="C0504D"/>
                      </a:solidFill>
                      <a:prstDash val="solid"/>
                    </a:lnR>
                    <a:lnT w="28575">
                      <a:solidFill>
                        <a:srgbClr val="C0504D"/>
                      </a:solidFill>
                      <a:prstDash val="solid"/>
                    </a:lnT>
                    <a:lnB w="12700">
                      <a:solidFill>
                        <a:srgbClr val="C0504D"/>
                      </a:solidFill>
                      <a:prstDash val="solid"/>
                    </a:lnB>
                  </a:tcPr>
                </a:tc>
                <a:tc>
                  <a:txBody>
                    <a:bodyPr/>
                    <a:lstStyle/>
                    <a:p>
                      <a:pPr>
                        <a:lnSpc>
                          <a:spcPct val="100000"/>
                        </a:lnSpc>
                      </a:pPr>
                      <a:endParaRPr sz="1900">
                        <a:latin typeface="Times New Roman" panose="02020603050405020304"/>
                        <a:cs typeface="Times New Roman" panose="02020603050405020304"/>
                      </a:endParaRPr>
                    </a:p>
                    <a:p>
                      <a:pPr>
                        <a:lnSpc>
                          <a:spcPct val="100000"/>
                        </a:lnSpc>
                      </a:pPr>
                      <a:endParaRPr sz="1900">
                        <a:latin typeface="Times New Roman" panose="02020603050405020304"/>
                        <a:cs typeface="Times New Roman" panose="02020603050405020304"/>
                      </a:endParaRPr>
                    </a:p>
                    <a:p>
                      <a:pPr>
                        <a:lnSpc>
                          <a:spcPct val="100000"/>
                        </a:lnSpc>
                        <a:spcBef>
                          <a:spcPts val="650"/>
                        </a:spcBef>
                      </a:pPr>
                      <a:endParaRPr sz="1900">
                        <a:latin typeface="Times New Roman" panose="02020603050405020304"/>
                        <a:cs typeface="Times New Roman" panose="02020603050405020304"/>
                      </a:endParaRPr>
                    </a:p>
                    <a:p>
                      <a:pPr marL="121920" marR="593090" algn="ctr">
                        <a:lnSpc>
                          <a:spcPct val="100000"/>
                        </a:lnSpc>
                      </a:pPr>
                      <a:r>
                        <a:rPr sz="1900" spc="-10" dirty="0">
                          <a:solidFill>
                            <a:srgbClr val="212121"/>
                          </a:solidFill>
                          <a:latin typeface="Times New Roman" panose="02020603050405020304"/>
                          <a:cs typeface="Times New Roman" panose="02020603050405020304"/>
                        </a:rPr>
                        <a:t>Information </a:t>
                      </a:r>
                      <a:r>
                        <a:rPr sz="1900" dirty="0">
                          <a:solidFill>
                            <a:srgbClr val="212121"/>
                          </a:solidFill>
                          <a:latin typeface="Times New Roman" panose="02020603050405020304"/>
                          <a:cs typeface="Times New Roman" panose="02020603050405020304"/>
                        </a:rPr>
                        <a:t>Systems</a:t>
                      </a:r>
                      <a:r>
                        <a:rPr sz="1900" spc="-45" dirty="0">
                          <a:solidFill>
                            <a:srgbClr val="212121"/>
                          </a:solidFill>
                          <a:latin typeface="Times New Roman" panose="02020603050405020304"/>
                          <a:cs typeface="Times New Roman" panose="02020603050405020304"/>
                        </a:rPr>
                        <a:t> </a:t>
                      </a:r>
                      <a:r>
                        <a:rPr sz="1900" spc="-25" dirty="0">
                          <a:solidFill>
                            <a:srgbClr val="212121"/>
                          </a:solidFill>
                          <a:latin typeface="Times New Roman" panose="02020603050405020304"/>
                          <a:cs typeface="Times New Roman" panose="02020603050405020304"/>
                        </a:rPr>
                        <a:t>and Technologies</a:t>
                      </a:r>
                      <a:endParaRPr sz="1900">
                        <a:latin typeface="Times New Roman" panose="02020603050405020304"/>
                        <a:cs typeface="Times New Roman" panose="02020603050405020304"/>
                      </a:endParaRPr>
                    </a:p>
                  </a:txBody>
                  <a:tcPr marL="0" marR="0" marT="0" marB="0">
                    <a:lnL w="12700">
                      <a:solidFill>
                        <a:srgbClr val="C0504D"/>
                      </a:solidFill>
                      <a:prstDash val="solid"/>
                    </a:lnL>
                    <a:lnR w="12700">
                      <a:solidFill>
                        <a:srgbClr val="C0504D"/>
                      </a:solidFill>
                      <a:prstDash val="solid"/>
                    </a:lnR>
                    <a:lnT w="28575">
                      <a:solidFill>
                        <a:srgbClr val="C0504D"/>
                      </a:solidFill>
                      <a:prstDash val="solid"/>
                    </a:lnT>
                    <a:lnB w="12700">
                      <a:solidFill>
                        <a:srgbClr val="C0504D"/>
                      </a:solidFill>
                      <a:prstDash val="solid"/>
                    </a:lnB>
                  </a:tcPr>
                </a:tc>
                <a:tc>
                  <a:txBody>
                    <a:bodyPr/>
                    <a:lstStyle/>
                    <a:p>
                      <a:pPr>
                        <a:lnSpc>
                          <a:spcPct val="100000"/>
                        </a:lnSpc>
                      </a:pPr>
                      <a:endParaRPr sz="1800">
                        <a:latin typeface="Times New Roman" panose="02020603050405020304"/>
                        <a:cs typeface="Times New Roman" panose="02020603050405020304"/>
                      </a:endParaRPr>
                    </a:p>
                    <a:p>
                      <a:pPr>
                        <a:lnSpc>
                          <a:spcPct val="100000"/>
                        </a:lnSpc>
                      </a:pPr>
                      <a:endParaRPr sz="1800">
                        <a:latin typeface="Times New Roman" panose="02020603050405020304"/>
                        <a:cs typeface="Times New Roman" panose="02020603050405020304"/>
                      </a:endParaRPr>
                    </a:p>
                    <a:p>
                      <a:pPr>
                        <a:lnSpc>
                          <a:spcPct val="100000"/>
                        </a:lnSpc>
                        <a:spcBef>
                          <a:spcPts val="1195"/>
                        </a:spcBef>
                      </a:pPr>
                      <a:endParaRPr sz="1800">
                        <a:latin typeface="Times New Roman" panose="02020603050405020304"/>
                        <a:cs typeface="Times New Roman" panose="02020603050405020304"/>
                      </a:endParaRPr>
                    </a:p>
                    <a:p>
                      <a:pPr marL="121920" marR="193040">
                        <a:lnSpc>
                          <a:spcPct val="100000"/>
                        </a:lnSpc>
                      </a:pPr>
                      <a:r>
                        <a:rPr sz="1800" spc="-10" dirty="0">
                          <a:latin typeface="Times New Roman" panose="02020603050405020304" charset="0"/>
                          <a:cs typeface="Times New Roman" panose="02020603050405020304" charset="0"/>
                        </a:rPr>
                        <a:t>High</a:t>
                      </a:r>
                      <a:r>
                        <a:rPr sz="1800" spc="-110" dirty="0">
                          <a:latin typeface="Times New Roman" panose="02020603050405020304" charset="0"/>
                          <a:cs typeface="Times New Roman" panose="02020603050405020304" charset="0"/>
                        </a:rPr>
                        <a:t> </a:t>
                      </a:r>
                      <a:r>
                        <a:rPr sz="1800" dirty="0">
                          <a:latin typeface="Times New Roman" panose="02020603050405020304" charset="0"/>
                          <a:cs typeface="Times New Roman" panose="02020603050405020304" charset="0"/>
                        </a:rPr>
                        <a:t>Accuracy</a:t>
                      </a:r>
                      <a:r>
                        <a:rPr sz="1800" spc="-5" dirty="0">
                          <a:latin typeface="Times New Roman" panose="02020603050405020304" charset="0"/>
                          <a:cs typeface="Times New Roman" panose="02020603050405020304" charset="0"/>
                        </a:rPr>
                        <a:t> </a:t>
                      </a:r>
                      <a:r>
                        <a:rPr sz="1800" spc="-50" dirty="0">
                          <a:latin typeface="Times New Roman" panose="02020603050405020304" charset="0"/>
                          <a:cs typeface="Times New Roman" panose="02020603050405020304" charset="0"/>
                        </a:rPr>
                        <a:t>&amp; </a:t>
                      </a:r>
                      <a:r>
                        <a:rPr sz="1800" dirty="0">
                          <a:latin typeface="Times New Roman" panose="02020603050405020304" charset="0"/>
                          <a:cs typeface="Times New Roman" panose="02020603050405020304" charset="0"/>
                        </a:rPr>
                        <a:t>Robust</a:t>
                      </a:r>
                      <a:r>
                        <a:rPr sz="1800" spc="-25" dirty="0">
                          <a:latin typeface="Times New Roman" panose="02020603050405020304" charset="0"/>
                          <a:cs typeface="Times New Roman" panose="02020603050405020304" charset="0"/>
                        </a:rPr>
                        <a:t> </a:t>
                      </a:r>
                      <a:r>
                        <a:rPr sz="1800" dirty="0">
                          <a:latin typeface="Times New Roman" panose="02020603050405020304" charset="0"/>
                          <a:cs typeface="Times New Roman" panose="02020603050405020304" charset="0"/>
                        </a:rPr>
                        <a:t>to</a:t>
                      </a:r>
                      <a:r>
                        <a:rPr sz="1800" spc="-20" dirty="0">
                          <a:latin typeface="Times New Roman" panose="02020603050405020304" charset="0"/>
                          <a:cs typeface="Times New Roman" panose="02020603050405020304" charset="0"/>
                        </a:rPr>
                        <a:t> </a:t>
                      </a:r>
                      <a:r>
                        <a:rPr sz="1800" spc="-10" dirty="0">
                          <a:latin typeface="Times New Roman" panose="02020603050405020304" charset="0"/>
                          <a:cs typeface="Times New Roman" panose="02020603050405020304" charset="0"/>
                        </a:rPr>
                        <a:t>Sensor Noise</a:t>
                      </a:r>
                      <a:endParaRPr sz="1800">
                        <a:latin typeface="Times New Roman" panose="02020603050405020304" charset="0"/>
                        <a:cs typeface="Times New Roman" panose="02020603050405020304" charset="0"/>
                      </a:endParaRPr>
                    </a:p>
                  </a:txBody>
                  <a:tcPr marL="0" marR="0" marT="0" marB="0">
                    <a:lnL w="12700">
                      <a:solidFill>
                        <a:srgbClr val="C0504D"/>
                      </a:solidFill>
                      <a:prstDash val="solid"/>
                    </a:lnL>
                    <a:lnR w="12700">
                      <a:solidFill>
                        <a:srgbClr val="C0504D"/>
                      </a:solidFill>
                      <a:prstDash val="solid"/>
                    </a:lnR>
                    <a:lnT w="28575">
                      <a:solidFill>
                        <a:srgbClr val="C0504D"/>
                      </a:solidFill>
                      <a:prstDash val="solid"/>
                    </a:lnT>
                    <a:lnB w="12700">
                      <a:solidFill>
                        <a:srgbClr val="C0504D"/>
                      </a:solidFill>
                      <a:prstDash val="solid"/>
                    </a:lnB>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1105"/>
                        </a:spcBef>
                      </a:pPr>
                      <a:endParaRPr sz="1800">
                        <a:latin typeface="Times New Roman" panose="02020603050405020304"/>
                        <a:cs typeface="Times New Roman" panose="02020603050405020304"/>
                      </a:endParaRPr>
                    </a:p>
                    <a:p>
                      <a:pPr marL="121285" marR="613410">
                        <a:lnSpc>
                          <a:spcPct val="100000"/>
                        </a:lnSpc>
                      </a:pPr>
                      <a:r>
                        <a:rPr sz="1800" spc="-10" dirty="0">
                          <a:latin typeface="Times New Roman" panose="02020603050405020304" charset="0"/>
                          <a:cs typeface="Times New Roman" panose="02020603050405020304" charset="0"/>
                        </a:rPr>
                        <a:t>Limited </a:t>
                      </a:r>
                      <a:r>
                        <a:rPr sz="1800" dirty="0">
                          <a:latin typeface="Times New Roman" panose="02020603050405020304" charset="0"/>
                          <a:cs typeface="Times New Roman" panose="02020603050405020304" charset="0"/>
                        </a:rPr>
                        <a:t>Scalability</a:t>
                      </a:r>
                      <a:r>
                        <a:rPr sz="1800" spc="-50" dirty="0">
                          <a:latin typeface="Times New Roman" panose="02020603050405020304" charset="0"/>
                          <a:cs typeface="Times New Roman" panose="02020603050405020304" charset="0"/>
                        </a:rPr>
                        <a:t> &amp; </a:t>
                      </a:r>
                      <a:r>
                        <a:rPr sz="1800" dirty="0">
                          <a:latin typeface="Times New Roman" panose="02020603050405020304" charset="0"/>
                          <a:cs typeface="Times New Roman" panose="02020603050405020304" charset="0"/>
                        </a:rPr>
                        <a:t>Sensitive</a:t>
                      </a:r>
                      <a:r>
                        <a:rPr sz="1800" spc="-35" dirty="0">
                          <a:latin typeface="Times New Roman" panose="02020603050405020304" charset="0"/>
                          <a:cs typeface="Times New Roman" panose="02020603050405020304" charset="0"/>
                        </a:rPr>
                        <a:t> </a:t>
                      </a:r>
                      <a:r>
                        <a:rPr sz="1800" spc="-25" dirty="0">
                          <a:latin typeface="Times New Roman" panose="02020603050405020304" charset="0"/>
                          <a:cs typeface="Times New Roman" panose="02020603050405020304" charset="0"/>
                        </a:rPr>
                        <a:t>to </a:t>
                      </a:r>
                      <a:r>
                        <a:rPr sz="1800" spc="-10" dirty="0">
                          <a:latin typeface="Times New Roman" panose="02020603050405020304" charset="0"/>
                          <a:cs typeface="Times New Roman" panose="02020603050405020304" charset="0"/>
                        </a:rPr>
                        <a:t>Sensor Calibration</a:t>
                      </a:r>
                      <a:endParaRPr sz="1800">
                        <a:latin typeface="Times New Roman" panose="02020603050405020304" charset="0"/>
                        <a:cs typeface="Times New Roman" panose="02020603050405020304" charset="0"/>
                      </a:endParaRPr>
                    </a:p>
                  </a:txBody>
                  <a:tcPr marL="0" marR="0" marT="0" marB="0">
                    <a:lnL w="12700">
                      <a:solidFill>
                        <a:srgbClr val="C0504D"/>
                      </a:solidFill>
                      <a:prstDash val="solid"/>
                    </a:lnL>
                    <a:lnR w="12700">
                      <a:solidFill>
                        <a:srgbClr val="C0504D"/>
                      </a:solidFill>
                      <a:prstDash val="solid"/>
                    </a:lnR>
                    <a:lnT w="28575">
                      <a:solidFill>
                        <a:srgbClr val="C0504D"/>
                      </a:solidFill>
                      <a:prstDash val="solid"/>
                    </a:lnT>
                    <a:lnB w="12700">
                      <a:solidFill>
                        <a:srgbClr val="C0504D"/>
                      </a:solidFill>
                      <a:prstDash val="solid"/>
                    </a:lnB>
                  </a:tcPr>
                </a:tc>
              </a:tr>
              <a:tr h="1497330">
                <a:tc>
                  <a:txBody>
                    <a:bodyPr/>
                    <a:lstStyle/>
                    <a:p>
                      <a:pPr>
                        <a:lnSpc>
                          <a:spcPct val="100000"/>
                        </a:lnSpc>
                        <a:spcBef>
                          <a:spcPts val="2375"/>
                        </a:spcBef>
                      </a:pPr>
                      <a:endParaRPr sz="2100">
                        <a:latin typeface="Times New Roman" panose="02020603050405020304"/>
                        <a:cs typeface="Times New Roman" panose="02020603050405020304"/>
                      </a:endParaRPr>
                    </a:p>
                    <a:p>
                      <a:pPr algn="ctr">
                        <a:lnSpc>
                          <a:spcPct val="100000"/>
                        </a:lnSpc>
                      </a:pPr>
                      <a:r>
                        <a:rPr sz="2100" spc="-20" dirty="0">
                          <a:latin typeface="Times New Roman" panose="02020603050405020304"/>
                          <a:cs typeface="Times New Roman" panose="02020603050405020304"/>
                        </a:rPr>
                        <a:t>2021</a:t>
                      </a:r>
                      <a:endParaRPr sz="2100">
                        <a:latin typeface="Times New Roman" panose="02020603050405020304"/>
                        <a:cs typeface="Times New Roman" panose="02020603050405020304"/>
                      </a:endParaRPr>
                    </a:p>
                  </a:txBody>
                  <a:tcPr marL="0" marR="0" marT="301625" marB="0">
                    <a:lnL w="12700">
                      <a:solidFill>
                        <a:srgbClr val="C0504D"/>
                      </a:solidFill>
                      <a:prstDash val="solid"/>
                    </a:lnL>
                    <a:lnR w="12700">
                      <a:solidFill>
                        <a:srgbClr val="C0504D"/>
                      </a:solidFill>
                      <a:prstDash val="solid"/>
                    </a:lnR>
                    <a:lnT w="12700">
                      <a:solidFill>
                        <a:srgbClr val="C0504D"/>
                      </a:solidFill>
                      <a:prstDash val="solid"/>
                    </a:lnT>
                    <a:lnB w="12700">
                      <a:solidFill>
                        <a:srgbClr val="C0504D"/>
                      </a:solidFill>
                      <a:prstDash val="solid"/>
                    </a:lnB>
                  </a:tcPr>
                </a:tc>
                <a:tc>
                  <a:txBody>
                    <a:bodyPr/>
                    <a:lstStyle/>
                    <a:p>
                      <a:pPr>
                        <a:lnSpc>
                          <a:spcPct val="100000"/>
                        </a:lnSpc>
                      </a:pPr>
                      <a:endParaRPr sz="1800">
                        <a:latin typeface="Times New Roman" panose="02020603050405020304"/>
                        <a:cs typeface="Times New Roman" panose="02020603050405020304"/>
                      </a:endParaRPr>
                    </a:p>
                    <a:p>
                      <a:pPr>
                        <a:lnSpc>
                          <a:spcPct val="100000"/>
                        </a:lnSpc>
                        <a:spcBef>
                          <a:spcPts val="850"/>
                        </a:spcBef>
                      </a:pPr>
                      <a:endParaRPr sz="1800">
                        <a:latin typeface="Times New Roman" panose="02020603050405020304"/>
                        <a:cs typeface="Times New Roman" panose="02020603050405020304"/>
                      </a:endParaRPr>
                    </a:p>
                    <a:p>
                      <a:pPr marL="121920">
                        <a:lnSpc>
                          <a:spcPct val="100000"/>
                        </a:lnSpc>
                      </a:pPr>
                      <a:r>
                        <a:rPr sz="1800" dirty="0">
                          <a:latin typeface="Times New Roman" panose="02020603050405020304"/>
                          <a:cs typeface="Times New Roman" panose="02020603050405020304"/>
                        </a:rPr>
                        <a:t>Simpson,</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R.</a:t>
                      </a:r>
                      <a:r>
                        <a:rPr sz="1800" spc="-10" dirty="0">
                          <a:latin typeface="Times New Roman" panose="02020603050405020304"/>
                          <a:cs typeface="Times New Roman" panose="02020603050405020304"/>
                        </a:rPr>
                        <a:t> </a:t>
                      </a:r>
                      <a:r>
                        <a:rPr sz="1800" spc="-25" dirty="0">
                          <a:latin typeface="Times New Roman" panose="02020603050405020304"/>
                          <a:cs typeface="Times New Roman" panose="02020603050405020304"/>
                        </a:rPr>
                        <a:t>C.</a:t>
                      </a:r>
                      <a:endParaRPr sz="1800">
                        <a:latin typeface="Times New Roman" panose="02020603050405020304"/>
                        <a:cs typeface="Times New Roman" panose="02020603050405020304"/>
                      </a:endParaRPr>
                    </a:p>
                  </a:txBody>
                  <a:tcPr marL="0" marR="0" marT="0" marB="0">
                    <a:lnL w="12700">
                      <a:solidFill>
                        <a:srgbClr val="C0504D"/>
                      </a:solidFill>
                      <a:prstDash val="solid"/>
                    </a:lnL>
                    <a:lnR w="12700">
                      <a:solidFill>
                        <a:srgbClr val="C0504D"/>
                      </a:solidFill>
                      <a:prstDash val="solid"/>
                    </a:lnR>
                    <a:lnT w="12700">
                      <a:solidFill>
                        <a:srgbClr val="C0504D"/>
                      </a:solidFill>
                      <a:prstDash val="solid"/>
                    </a:lnT>
                    <a:lnB w="12700">
                      <a:solidFill>
                        <a:srgbClr val="C0504D"/>
                      </a:solidFill>
                      <a:prstDash val="solid"/>
                    </a:lnB>
                  </a:tcPr>
                </a:tc>
                <a:tc>
                  <a:txBody>
                    <a:bodyPr/>
                    <a:lstStyle/>
                    <a:p>
                      <a:pPr marL="121285" marR="100965" algn="l">
                        <a:lnSpc>
                          <a:spcPct val="100000"/>
                        </a:lnSpc>
                        <a:spcBef>
                          <a:spcPts val="365"/>
                        </a:spcBef>
                      </a:pPr>
                      <a:r>
                        <a:rPr sz="1900" spc="114" dirty="0">
                          <a:latin typeface="Times New Roman" panose="02020603050405020304"/>
                          <a:cs typeface="Times New Roman" panose="02020603050405020304"/>
                        </a:rPr>
                        <a:t>Smart</a:t>
                      </a:r>
                      <a:r>
                        <a:rPr sz="1900" spc="310" dirty="0">
                          <a:latin typeface="Times New Roman" panose="02020603050405020304"/>
                          <a:cs typeface="Times New Roman" panose="02020603050405020304"/>
                        </a:rPr>
                        <a:t> </a:t>
                      </a:r>
                      <a:r>
                        <a:rPr sz="1900" spc="135" dirty="0">
                          <a:latin typeface="Times New Roman" panose="02020603050405020304"/>
                          <a:cs typeface="Times New Roman" panose="02020603050405020304"/>
                        </a:rPr>
                        <a:t>wheelchairs:</a:t>
                      </a:r>
                      <a:r>
                        <a:rPr sz="1900" spc="204" dirty="0">
                          <a:latin typeface="Times New Roman" panose="02020603050405020304"/>
                          <a:cs typeface="Times New Roman" panose="02020603050405020304"/>
                        </a:rPr>
                        <a:t> </a:t>
                      </a:r>
                      <a:r>
                        <a:rPr sz="1900" spc="630" dirty="0">
                          <a:latin typeface="Times New Roman" panose="02020603050405020304"/>
                          <a:cs typeface="Times New Roman" panose="02020603050405020304"/>
                        </a:rPr>
                        <a:t> </a:t>
                      </a:r>
                      <a:r>
                        <a:rPr sz="1900" i="1" dirty="0">
                          <a:latin typeface="Times New Roman" panose="02020603050405020304"/>
                          <a:cs typeface="Times New Roman" panose="02020603050405020304"/>
                        </a:rPr>
                        <a:t>J</a:t>
                      </a:r>
                      <a:r>
                        <a:rPr sz="1900" i="1" spc="-160" dirty="0">
                          <a:latin typeface="Times New Roman" panose="02020603050405020304"/>
                          <a:cs typeface="Times New Roman" panose="02020603050405020304"/>
                        </a:rPr>
                        <a:t> </a:t>
                      </a:r>
                      <a:r>
                        <a:rPr sz="1900" i="1" spc="-10" dirty="0">
                          <a:latin typeface="Times New Roman" panose="02020603050405020304"/>
                          <a:cs typeface="Times New Roman" panose="02020603050405020304"/>
                        </a:rPr>
                        <a:t>o</a:t>
                      </a:r>
                      <a:r>
                        <a:rPr sz="1900" i="1" spc="-160" dirty="0">
                          <a:latin typeface="Times New Roman" panose="02020603050405020304"/>
                          <a:cs typeface="Times New Roman" panose="02020603050405020304"/>
                        </a:rPr>
                        <a:t> </a:t>
                      </a:r>
                      <a:r>
                        <a:rPr sz="1900" i="1" spc="-10" dirty="0">
                          <a:latin typeface="Times New Roman" panose="02020603050405020304"/>
                          <a:cs typeface="Times New Roman" panose="02020603050405020304"/>
                        </a:rPr>
                        <a:t>u</a:t>
                      </a:r>
                      <a:r>
                        <a:rPr sz="1900" i="1" spc="-160" dirty="0">
                          <a:latin typeface="Times New Roman" panose="02020603050405020304"/>
                          <a:cs typeface="Times New Roman" panose="02020603050405020304"/>
                        </a:rPr>
                        <a:t> </a:t>
                      </a:r>
                      <a:r>
                        <a:rPr sz="1900" i="1" dirty="0">
                          <a:latin typeface="Times New Roman" panose="02020603050405020304"/>
                          <a:cs typeface="Times New Roman" panose="02020603050405020304"/>
                        </a:rPr>
                        <a:t>r</a:t>
                      </a:r>
                      <a:r>
                        <a:rPr sz="1900" i="1" spc="-160" dirty="0">
                          <a:latin typeface="Times New Roman" panose="02020603050405020304"/>
                          <a:cs typeface="Times New Roman" panose="02020603050405020304"/>
                        </a:rPr>
                        <a:t> </a:t>
                      </a:r>
                      <a:r>
                        <a:rPr sz="1900" i="1" spc="-10" dirty="0">
                          <a:latin typeface="Times New Roman" panose="02020603050405020304"/>
                          <a:cs typeface="Times New Roman" panose="02020603050405020304"/>
                        </a:rPr>
                        <a:t>n</a:t>
                      </a:r>
                      <a:r>
                        <a:rPr sz="1900" i="1" spc="-160" dirty="0">
                          <a:latin typeface="Times New Roman" panose="02020603050405020304"/>
                          <a:cs typeface="Times New Roman" panose="02020603050405020304"/>
                        </a:rPr>
                        <a:t> </a:t>
                      </a:r>
                      <a:r>
                        <a:rPr sz="1900" i="1" spc="-10" dirty="0">
                          <a:latin typeface="Times New Roman" panose="02020603050405020304"/>
                          <a:cs typeface="Times New Roman" panose="02020603050405020304"/>
                        </a:rPr>
                        <a:t>a</a:t>
                      </a:r>
                      <a:r>
                        <a:rPr sz="1900" i="1" spc="-160" dirty="0">
                          <a:latin typeface="Times New Roman" panose="02020603050405020304"/>
                          <a:cs typeface="Times New Roman" panose="02020603050405020304"/>
                        </a:rPr>
                        <a:t> </a:t>
                      </a:r>
                      <a:r>
                        <a:rPr sz="1900" i="1" dirty="0">
                          <a:latin typeface="Times New Roman" panose="02020603050405020304"/>
                          <a:cs typeface="Times New Roman" panose="02020603050405020304"/>
                        </a:rPr>
                        <a:t>l</a:t>
                      </a:r>
                      <a:r>
                        <a:rPr sz="1900" i="1" spc="630" dirty="0">
                          <a:latin typeface="Times New Roman" panose="02020603050405020304"/>
                          <a:cs typeface="Times New Roman" panose="02020603050405020304"/>
                        </a:rPr>
                        <a:t> </a:t>
                      </a:r>
                      <a:r>
                        <a:rPr sz="1900" i="1" spc="-10" dirty="0">
                          <a:latin typeface="Times New Roman" panose="02020603050405020304"/>
                          <a:cs typeface="Times New Roman" panose="02020603050405020304"/>
                        </a:rPr>
                        <a:t>o</a:t>
                      </a:r>
                      <a:r>
                        <a:rPr sz="1900" i="1" spc="-160" dirty="0">
                          <a:latin typeface="Times New Roman" panose="02020603050405020304"/>
                          <a:cs typeface="Times New Roman" panose="02020603050405020304"/>
                        </a:rPr>
                        <a:t> </a:t>
                      </a:r>
                      <a:r>
                        <a:rPr sz="1900" i="1" dirty="0">
                          <a:latin typeface="Times New Roman" panose="02020603050405020304"/>
                          <a:cs typeface="Times New Roman" panose="02020603050405020304"/>
                        </a:rPr>
                        <a:t>f </a:t>
                      </a:r>
                      <a:r>
                        <a:rPr sz="1900" i="1" spc="65" dirty="0">
                          <a:latin typeface="Times New Roman" panose="02020603050405020304"/>
                          <a:cs typeface="Times New Roman" panose="02020603050405020304"/>
                        </a:rPr>
                        <a:t>rehabilitation</a:t>
                      </a:r>
                      <a:r>
                        <a:rPr sz="1900" i="1" spc="170" dirty="0">
                          <a:latin typeface="Times New Roman" panose="02020603050405020304"/>
                          <a:cs typeface="Times New Roman" panose="02020603050405020304"/>
                        </a:rPr>
                        <a:t> </a:t>
                      </a:r>
                      <a:r>
                        <a:rPr sz="1900" i="1" spc="50" dirty="0">
                          <a:latin typeface="Times New Roman" panose="02020603050405020304"/>
                          <a:cs typeface="Times New Roman" panose="02020603050405020304"/>
                        </a:rPr>
                        <a:t>research</a:t>
                      </a:r>
                      <a:r>
                        <a:rPr sz="1900" i="1" spc="-5" dirty="0">
                          <a:latin typeface="Times New Roman" panose="02020603050405020304"/>
                          <a:cs typeface="Times New Roman" panose="02020603050405020304"/>
                        </a:rPr>
                        <a:t> </a:t>
                      </a:r>
                      <a:r>
                        <a:rPr sz="1900" i="1" spc="-15" dirty="0">
                          <a:latin typeface="Times New Roman" panose="02020603050405020304"/>
                          <a:cs typeface="Times New Roman" panose="02020603050405020304"/>
                        </a:rPr>
                        <a:t>&amp;</a:t>
                      </a:r>
                      <a:r>
                        <a:rPr sz="1900" i="1" spc="5" dirty="0">
                          <a:latin typeface="Times New Roman" panose="02020603050405020304"/>
                          <a:cs typeface="Times New Roman" panose="02020603050405020304"/>
                        </a:rPr>
                        <a:t> </a:t>
                      </a:r>
                      <a:r>
                        <a:rPr sz="1900" i="1" spc="-5" dirty="0">
                          <a:latin typeface="Times New Roman" panose="02020603050405020304"/>
                          <a:cs typeface="Times New Roman" panose="02020603050405020304"/>
                        </a:rPr>
                        <a:t>development</a:t>
                      </a:r>
                      <a:endParaRPr sz="1900">
                        <a:latin typeface="Times New Roman" panose="02020603050405020304"/>
                        <a:cs typeface="Times New Roman" panose="02020603050405020304"/>
                      </a:endParaRPr>
                    </a:p>
                  </a:txBody>
                  <a:tcPr marL="0" marR="0" marT="46355" marB="0">
                    <a:lnL w="12700">
                      <a:solidFill>
                        <a:srgbClr val="C0504D"/>
                      </a:solidFill>
                      <a:prstDash val="solid"/>
                    </a:lnL>
                    <a:lnR w="12700">
                      <a:solidFill>
                        <a:srgbClr val="C0504D"/>
                      </a:solidFill>
                      <a:prstDash val="solid"/>
                    </a:lnR>
                    <a:lnT w="12700">
                      <a:solidFill>
                        <a:srgbClr val="C0504D"/>
                      </a:solidFill>
                      <a:prstDash val="solid"/>
                    </a:lnT>
                    <a:lnB w="12700">
                      <a:solidFill>
                        <a:srgbClr val="C0504D"/>
                      </a:solidFill>
                      <a:prstDash val="solid"/>
                    </a:lnB>
                  </a:tcPr>
                </a:tc>
                <a:tc>
                  <a:txBody>
                    <a:bodyPr/>
                    <a:lstStyle/>
                    <a:p>
                      <a:pPr algn="ctr">
                        <a:lnSpc>
                          <a:spcPct val="100000"/>
                        </a:lnSpc>
                        <a:spcBef>
                          <a:spcPts val="1600"/>
                        </a:spcBef>
                      </a:pPr>
                      <a:r>
                        <a:rPr sz="1900" dirty="0">
                          <a:latin typeface="Times New Roman" panose="02020603050405020304"/>
                          <a:cs typeface="Times New Roman" panose="02020603050405020304"/>
                        </a:rPr>
                        <a:t>CNN</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&amp;</a:t>
                      </a:r>
                      <a:r>
                        <a:rPr sz="1900" spc="-15"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Remote Sensing</a:t>
                      </a:r>
                      <a:endParaRPr sz="1900">
                        <a:latin typeface="Times New Roman" panose="02020603050405020304"/>
                        <a:cs typeface="Times New Roman" panose="02020603050405020304"/>
                      </a:endParaRPr>
                    </a:p>
                  </a:txBody>
                  <a:tcPr marL="0" marR="0" marT="203200" marB="0">
                    <a:lnL w="12700">
                      <a:solidFill>
                        <a:srgbClr val="C0504D"/>
                      </a:solidFill>
                      <a:prstDash val="solid"/>
                    </a:lnL>
                    <a:lnR w="12700">
                      <a:solidFill>
                        <a:srgbClr val="C0504D"/>
                      </a:solidFill>
                      <a:prstDash val="solid"/>
                    </a:lnR>
                    <a:lnT w="12700">
                      <a:solidFill>
                        <a:srgbClr val="C0504D"/>
                      </a:solidFill>
                      <a:prstDash val="solid"/>
                    </a:lnT>
                    <a:lnB w="12700">
                      <a:solidFill>
                        <a:srgbClr val="C0504D"/>
                      </a:solidFill>
                      <a:prstDash val="solid"/>
                    </a:lnB>
                  </a:tcPr>
                </a:tc>
                <a:tc>
                  <a:txBody>
                    <a:bodyPr/>
                    <a:lstStyle/>
                    <a:p>
                      <a:pPr>
                        <a:lnSpc>
                          <a:spcPct val="100000"/>
                        </a:lnSpc>
                        <a:spcBef>
                          <a:spcPts val="775"/>
                        </a:spcBef>
                      </a:pPr>
                      <a:endParaRPr sz="1800">
                        <a:latin typeface="Times New Roman" panose="02020603050405020304"/>
                        <a:cs typeface="Times New Roman" panose="02020603050405020304"/>
                      </a:endParaRPr>
                    </a:p>
                    <a:p>
                      <a:pPr marL="121920" marR="120650">
                        <a:lnSpc>
                          <a:spcPct val="100000"/>
                        </a:lnSpc>
                      </a:pPr>
                      <a:r>
                        <a:rPr sz="1800" dirty="0">
                          <a:latin typeface="Times New Roman" panose="02020603050405020304" charset="0"/>
                          <a:cs typeface="Times New Roman" panose="02020603050405020304" charset="0"/>
                        </a:rPr>
                        <a:t>Effective</a:t>
                      </a:r>
                      <a:r>
                        <a:rPr sz="1800" spc="-70" dirty="0">
                          <a:latin typeface="Times New Roman" panose="02020603050405020304" charset="0"/>
                          <a:cs typeface="Times New Roman" panose="02020603050405020304" charset="0"/>
                        </a:rPr>
                        <a:t> </a:t>
                      </a:r>
                      <a:r>
                        <a:rPr sz="1800" spc="-10" dirty="0">
                          <a:latin typeface="Times New Roman" panose="02020603050405020304" charset="0"/>
                          <a:cs typeface="Times New Roman" panose="02020603050405020304" charset="0"/>
                        </a:rPr>
                        <a:t>Obstacle </a:t>
                      </a:r>
                      <a:r>
                        <a:rPr sz="1800" dirty="0">
                          <a:latin typeface="Times New Roman" panose="02020603050405020304" charset="0"/>
                          <a:cs typeface="Times New Roman" panose="02020603050405020304" charset="0"/>
                        </a:rPr>
                        <a:t>Recognition</a:t>
                      </a:r>
                      <a:r>
                        <a:rPr sz="1800" spc="-60" dirty="0">
                          <a:latin typeface="Times New Roman" panose="02020603050405020304" charset="0"/>
                          <a:cs typeface="Times New Roman" panose="02020603050405020304" charset="0"/>
                        </a:rPr>
                        <a:t> </a:t>
                      </a:r>
                      <a:r>
                        <a:rPr sz="1800" spc="-50" dirty="0">
                          <a:latin typeface="Times New Roman" panose="02020603050405020304" charset="0"/>
                          <a:cs typeface="Times New Roman" panose="02020603050405020304" charset="0"/>
                        </a:rPr>
                        <a:t>&amp; </a:t>
                      </a:r>
                      <a:r>
                        <a:rPr sz="1800" spc="-10" dirty="0">
                          <a:latin typeface="Times New Roman" panose="02020603050405020304" charset="0"/>
                          <a:cs typeface="Times New Roman" panose="02020603050405020304" charset="0"/>
                        </a:rPr>
                        <a:t>Scalability</a:t>
                      </a:r>
                      <a:endParaRPr sz="1800">
                        <a:latin typeface="Times New Roman" panose="02020603050405020304" charset="0"/>
                        <a:cs typeface="Times New Roman" panose="02020603050405020304" charset="0"/>
                      </a:endParaRPr>
                    </a:p>
                  </a:txBody>
                  <a:tcPr marL="0" marR="0" marT="98425" marB="0">
                    <a:lnL w="12700">
                      <a:solidFill>
                        <a:srgbClr val="C0504D"/>
                      </a:solidFill>
                      <a:prstDash val="solid"/>
                    </a:lnL>
                    <a:lnR w="12700">
                      <a:solidFill>
                        <a:srgbClr val="C0504D"/>
                      </a:solidFill>
                      <a:prstDash val="solid"/>
                    </a:lnR>
                    <a:lnT w="12700">
                      <a:solidFill>
                        <a:srgbClr val="C0504D"/>
                      </a:solidFill>
                      <a:prstDash val="solid"/>
                    </a:lnT>
                    <a:lnB w="12700">
                      <a:solidFill>
                        <a:srgbClr val="C0504D"/>
                      </a:solidFill>
                      <a:prstDash val="solid"/>
                    </a:lnB>
                  </a:tcPr>
                </a:tc>
                <a:tc>
                  <a:txBody>
                    <a:bodyPr/>
                    <a:lstStyle/>
                    <a:p>
                      <a:pPr marL="121285" marR="303530">
                        <a:lnSpc>
                          <a:spcPct val="100000"/>
                        </a:lnSpc>
                        <a:spcBef>
                          <a:spcPts val="380"/>
                        </a:spcBef>
                      </a:pPr>
                      <a:r>
                        <a:rPr sz="1800" spc="-10" dirty="0">
                          <a:latin typeface="Times New Roman" panose="02020603050405020304" charset="0"/>
                          <a:cs typeface="Times New Roman" panose="02020603050405020304" charset="0"/>
                        </a:rPr>
                        <a:t>Computational </a:t>
                      </a:r>
                      <a:r>
                        <a:rPr sz="1800" dirty="0">
                          <a:latin typeface="Times New Roman" panose="02020603050405020304" charset="0"/>
                          <a:cs typeface="Times New Roman" panose="02020603050405020304" charset="0"/>
                        </a:rPr>
                        <a:t>Complexity</a:t>
                      </a:r>
                      <a:r>
                        <a:rPr sz="1800" spc="-95" dirty="0">
                          <a:latin typeface="Times New Roman" panose="02020603050405020304" charset="0"/>
                          <a:cs typeface="Times New Roman" panose="02020603050405020304" charset="0"/>
                        </a:rPr>
                        <a:t> </a:t>
                      </a:r>
                      <a:r>
                        <a:rPr sz="1800" spc="-50" dirty="0">
                          <a:latin typeface="Times New Roman" panose="02020603050405020304" charset="0"/>
                          <a:cs typeface="Times New Roman" panose="02020603050405020304" charset="0"/>
                        </a:rPr>
                        <a:t>&amp; </a:t>
                      </a:r>
                      <a:r>
                        <a:rPr sz="1800" dirty="0">
                          <a:latin typeface="Times New Roman" panose="02020603050405020304" charset="0"/>
                          <a:cs typeface="Times New Roman" panose="02020603050405020304" charset="0"/>
                        </a:rPr>
                        <a:t>Black</a:t>
                      </a:r>
                      <a:r>
                        <a:rPr sz="1800" spc="-40" dirty="0">
                          <a:latin typeface="Times New Roman" panose="02020603050405020304" charset="0"/>
                          <a:cs typeface="Times New Roman" panose="02020603050405020304" charset="0"/>
                        </a:rPr>
                        <a:t> </a:t>
                      </a:r>
                      <a:r>
                        <a:rPr sz="1800" spc="-25" dirty="0">
                          <a:latin typeface="Times New Roman" panose="02020603050405020304" charset="0"/>
                          <a:cs typeface="Times New Roman" panose="02020603050405020304" charset="0"/>
                        </a:rPr>
                        <a:t>Box </a:t>
                      </a:r>
                      <a:r>
                        <a:rPr sz="1800" spc="-10" dirty="0">
                          <a:latin typeface="Times New Roman" panose="02020603050405020304" charset="0"/>
                          <a:cs typeface="Times New Roman" panose="02020603050405020304" charset="0"/>
                        </a:rPr>
                        <a:t>Nature</a:t>
                      </a:r>
                      <a:endParaRPr sz="1800">
                        <a:latin typeface="Times New Roman" panose="02020603050405020304" charset="0"/>
                        <a:cs typeface="Times New Roman" panose="02020603050405020304" charset="0"/>
                      </a:endParaRPr>
                    </a:p>
                  </a:txBody>
                  <a:tcPr marL="0" marR="0" marT="48260" marB="0">
                    <a:lnL w="12700">
                      <a:solidFill>
                        <a:srgbClr val="C0504D"/>
                      </a:solidFill>
                      <a:prstDash val="solid"/>
                    </a:lnL>
                    <a:lnR w="12700">
                      <a:solidFill>
                        <a:srgbClr val="C0504D"/>
                      </a:solidFill>
                      <a:prstDash val="solid"/>
                    </a:lnR>
                    <a:lnT w="12700">
                      <a:solidFill>
                        <a:srgbClr val="C0504D"/>
                      </a:solidFill>
                      <a:prstDash val="solid"/>
                    </a:lnT>
                    <a:lnB w="12700">
                      <a:solidFill>
                        <a:srgbClr val="C0504D"/>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67155" y="1647190"/>
            <a:ext cx="9457055" cy="3784600"/>
          </a:xfrm>
          <a:prstGeom prst="rect">
            <a:avLst/>
          </a:prstGeom>
        </p:spPr>
        <p:txBody>
          <a:bodyPr wrap="square">
            <a:spAutoFit/>
          </a:bodyPr>
          <a:p>
            <a:pPr algn="just">
              <a:lnSpc>
                <a:spcPct val="150000"/>
              </a:lnSpc>
            </a:pPr>
            <a:r>
              <a:rPr lang="en-US" altLang="en-US" sz="2000">
                <a:solidFill>
                  <a:srgbClr val="000000"/>
                </a:solidFill>
                <a:latin typeface="Times New Roman" panose="02020603050405020304"/>
                <a:ea typeface="Times New Roman" panose="02020603050405020304"/>
              </a:rPr>
              <a:t>This project designs a smart wheelchair using Arduino Uno, ultrasonic sensors, a motor driver, and DC motors. It can detect obstacles in real-time and automatically adjust its direction to avoid collisions, making navigation safer and easier for users. The Arduino processes sensor data quickly and controls the motors efficiently, keeping the system simple, affordable, and reliable.To improve the battery usage, a piezoelectric sensor is added to power for prolonged activity..Further upgrades include smarter sensors like LiDAR for better obstacle detection, smoother integration of voice or gesture controls for hands-free use, and GPS-based navigation to support both indoor and outdoor travel. </a:t>
            </a:r>
            <a:endParaRPr lang="en-US" altLang="en-US" sz="2000">
              <a:solidFill>
                <a:srgbClr val="000000"/>
              </a:solidFill>
              <a:latin typeface="Times New Roman" panose="02020603050405020304"/>
              <a:ea typeface="Times New Roman" panose="02020603050405020304"/>
            </a:endParaRPr>
          </a:p>
        </p:txBody>
      </p:sp>
      <p:sp>
        <p:nvSpPr>
          <p:cNvPr id="5" name="Text Box 4"/>
          <p:cNvSpPr txBox="1"/>
          <p:nvPr/>
        </p:nvSpPr>
        <p:spPr>
          <a:xfrm>
            <a:off x="3875405" y="407353"/>
            <a:ext cx="5080000" cy="922020"/>
          </a:xfrm>
          <a:prstGeom prst="rect">
            <a:avLst/>
          </a:prstGeom>
        </p:spPr>
        <p:txBody>
          <a:bodyPr>
            <a:spAutoFit/>
          </a:bodyPr>
          <a:p>
            <a:pPr marL="0" indent="457200" algn="just" defTabSz="266700">
              <a:lnSpc>
                <a:spcPct val="150000"/>
              </a:lnSpc>
              <a:spcBef>
                <a:spcPct val="0"/>
              </a:spcBef>
              <a:spcAft>
                <a:spcPts val="600"/>
              </a:spcAft>
            </a:pPr>
            <a:r>
              <a:rPr lang="en-US" sz="3600" b="1">
                <a:latin typeface="Times New Roman" panose="02020603050405020304"/>
                <a:ea typeface="Times New Roman" panose="02020603050405020304"/>
              </a:rPr>
              <a:t>ABSTRACT</a:t>
            </a:r>
            <a:endParaRPr lang="en-US" sz="3600" b="1">
              <a:latin typeface="Times New Roman" panose="02020603050405020304"/>
              <a:ea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666752"/>
            <a:ext cx="3947795" cy="566420"/>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panose="02020603050405020304" charset="0"/>
                <a:cs typeface="Times New Roman" panose="02020603050405020304" charset="0"/>
              </a:rPr>
              <a:t>FLOW</a:t>
            </a:r>
            <a:r>
              <a:rPr sz="3600" b="1" spc="-125" dirty="0">
                <a:latin typeface="Times New Roman" panose="02020603050405020304" charset="0"/>
                <a:cs typeface="Times New Roman" panose="02020603050405020304" charset="0"/>
              </a:rPr>
              <a:t> </a:t>
            </a:r>
            <a:r>
              <a:rPr sz="3600" b="1" spc="-20" dirty="0">
                <a:latin typeface="Times New Roman" panose="02020603050405020304" charset="0"/>
                <a:cs typeface="Times New Roman" panose="02020603050405020304" charset="0"/>
              </a:rPr>
              <a:t>CHART</a:t>
            </a:r>
            <a:endParaRPr sz="3600" b="1" spc="-20" dirty="0">
              <a:latin typeface="Times New Roman" panose="02020603050405020304" charset="0"/>
              <a:cs typeface="Times New Roman" panose="02020603050405020304" charset="0"/>
            </a:endParaRPr>
          </a:p>
        </p:txBody>
      </p:sp>
      <p:pic>
        <p:nvPicPr>
          <p:cNvPr id="3" name="object 3"/>
          <p:cNvPicPr/>
          <p:nvPr/>
        </p:nvPicPr>
        <p:blipFill>
          <a:blip r:embed="rId1" cstate="print"/>
          <a:stretch>
            <a:fillRect/>
          </a:stretch>
        </p:blipFill>
        <p:spPr>
          <a:xfrm>
            <a:off x="533401" y="1752600"/>
            <a:ext cx="4876800" cy="4227627"/>
          </a:xfrm>
          <a:prstGeom prst="rect">
            <a:avLst/>
          </a:prstGeom>
        </p:spPr>
      </p:pic>
      <p:pic>
        <p:nvPicPr>
          <p:cNvPr id="5" name="Picture 4"/>
          <p:cNvPicPr>
            <a:picLocks noChangeAspect="1"/>
          </p:cNvPicPr>
          <p:nvPr/>
        </p:nvPicPr>
        <p:blipFill>
          <a:blip r:embed="rId2"/>
          <a:stretch>
            <a:fillRect/>
          </a:stretch>
        </p:blipFill>
        <p:spPr>
          <a:xfrm>
            <a:off x="5867400" y="1523999"/>
            <a:ext cx="4917083" cy="5047513"/>
          </a:xfrm>
          <a:prstGeom prst="rect">
            <a:avLst/>
          </a:prstGeom>
        </p:spPr>
      </p:pic>
      <p:sp>
        <p:nvSpPr>
          <p:cNvPr id="6" name="object 2"/>
          <p:cNvSpPr txBox="1"/>
          <p:nvPr/>
        </p:nvSpPr>
        <p:spPr>
          <a:xfrm>
            <a:off x="6248400" y="666551"/>
            <a:ext cx="4917083" cy="566822"/>
          </a:xfrm>
          <a:prstGeom prst="rect">
            <a:avLst/>
          </a:prstGeom>
        </p:spPr>
        <p:txBody>
          <a:bodyPr vert="horz" wrap="square" lIns="0" tIns="12700" rIns="0" bIns="0" rtlCol="0">
            <a:spAutoFit/>
          </a:bodyPr>
          <a:lstStyle>
            <a:lvl1pPr>
              <a:defRPr sz="4500" b="1" i="0">
                <a:solidFill>
                  <a:schemeClr val="tx1"/>
                </a:solidFill>
                <a:latin typeface="Times New Roman" panose="02020603050405020304"/>
                <a:ea typeface="+mj-ea"/>
                <a:cs typeface="Times New Roman" panose="02020603050405020304"/>
              </a:defRPr>
            </a:lvl1pPr>
          </a:lstStyle>
          <a:p>
            <a:pPr marL="12700">
              <a:spcBef>
                <a:spcPts val="100"/>
              </a:spcBef>
            </a:pPr>
            <a:r>
              <a:rPr lang="en-IN" sz="3600" spc="-20" dirty="0"/>
              <a:t>CIRCUIT DIAGRAM</a:t>
            </a:r>
            <a:endParaRPr lang="en-IN" sz="3600" spc="-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561975" y="569278"/>
            <a:ext cx="5080000" cy="583565"/>
          </a:xfrm>
          <a:prstGeom prst="rect">
            <a:avLst/>
          </a:prstGeom>
        </p:spPr>
        <p:txBody>
          <a:bodyPr>
            <a:spAutoFit/>
          </a:bodyPr>
          <a:p>
            <a:pPr algn="just"/>
            <a:r>
              <a:rPr lang="en-US" sz="3200" b="1">
                <a:latin typeface="Times New Roman" panose="02020603050405020304" charset="0"/>
                <a:cs typeface="Times New Roman" panose="02020603050405020304" charset="0"/>
              </a:rPr>
              <a:t>WORKING PRINCIPLE</a:t>
            </a:r>
            <a:endParaRPr lang="en-US" sz="3200" b="1">
              <a:latin typeface="Times New Roman" panose="02020603050405020304" charset="0"/>
              <a:cs typeface="Times New Roman" panose="02020603050405020304" charset="0"/>
            </a:endParaRPr>
          </a:p>
        </p:txBody>
      </p:sp>
      <p:sp>
        <p:nvSpPr>
          <p:cNvPr id="8" name="Text Box 7"/>
          <p:cNvSpPr txBox="1"/>
          <p:nvPr/>
        </p:nvSpPr>
        <p:spPr>
          <a:xfrm>
            <a:off x="561975" y="1411605"/>
            <a:ext cx="10420985" cy="4763770"/>
          </a:xfrm>
          <a:prstGeom prst="rect">
            <a:avLst/>
          </a:prstGeom>
        </p:spPr>
        <p:txBody>
          <a:bodyPr wrap="square">
            <a:spAutoFit/>
          </a:bodyPr>
          <a:p>
            <a:pPr>
              <a:spcAft>
                <a:spcPct val="60000"/>
              </a:spcAft>
            </a:pPr>
            <a:r>
              <a:rPr lang="en-US" altLang="en-US" sz="1900" b="1">
                <a:latin typeface="Times New Roman" panose="02020603050405020304" charset="0"/>
                <a:cs typeface="Times New Roman" panose="02020603050405020304" charset="0"/>
              </a:rPr>
              <a:t>1. Input Control Mechanisms</a:t>
            </a:r>
            <a:endParaRPr lang="en-US" altLang="en-US" sz="1900" b="1">
              <a:latin typeface="Times New Roman" panose="02020603050405020304" charset="0"/>
              <a:cs typeface="Times New Roman" panose="02020603050405020304" charset="0"/>
            </a:endParaRPr>
          </a:p>
          <a:p>
            <a:pPr marL="285750" indent="-285750">
              <a:spcAft>
                <a:spcPct val="60000"/>
              </a:spcAft>
              <a:buFont typeface="Arial" panose="020B0604020202020204" pitchFamily="34" charset="0"/>
              <a:buChar char="•"/>
            </a:pPr>
            <a:r>
              <a:rPr lang="en-US" altLang="en-US" sz="1900">
                <a:latin typeface="Times New Roman" panose="02020603050405020304" charset="0"/>
                <a:cs typeface="Times New Roman" panose="02020603050405020304" charset="0"/>
              </a:rPr>
              <a:t>The user can control the wheelchair using multiple methods, based on their comfort and ability:</a:t>
            </a:r>
            <a:endParaRPr lang="en-US" altLang="en-US" sz="1900">
              <a:latin typeface="Times New Roman" panose="02020603050405020304" charset="0"/>
              <a:cs typeface="Times New Roman" panose="02020603050405020304" charset="0"/>
            </a:endParaRPr>
          </a:p>
          <a:p>
            <a:pPr marL="285750" indent="-285750">
              <a:spcAft>
                <a:spcPct val="60000"/>
              </a:spcAft>
              <a:buFont typeface="Arial" panose="020B0604020202020204" pitchFamily="34" charset="0"/>
              <a:buChar char="•"/>
            </a:pPr>
            <a:r>
              <a:rPr lang="en-US" altLang="en-US" sz="1900">
                <a:latin typeface="Times New Roman" panose="02020603050405020304" charset="0"/>
                <a:cs typeface="Times New Roman" panose="02020603050405020304" charset="0"/>
              </a:rPr>
              <a:t>Joystick Control: Standard manual input for direction.</a:t>
            </a:r>
            <a:endParaRPr lang="en-US" altLang="en-US" sz="1900">
              <a:latin typeface="Times New Roman" panose="02020603050405020304" charset="0"/>
              <a:cs typeface="Times New Roman" panose="02020603050405020304" charset="0"/>
            </a:endParaRPr>
          </a:p>
          <a:p>
            <a:pPr marL="285750" indent="-285750">
              <a:spcAft>
                <a:spcPct val="60000"/>
              </a:spcAft>
              <a:buFont typeface="Arial" panose="020B0604020202020204" pitchFamily="34" charset="0"/>
              <a:buChar char="•"/>
            </a:pPr>
            <a:r>
              <a:rPr lang="en-US" altLang="en-US" sz="1900">
                <a:latin typeface="Times New Roman" panose="02020603050405020304" charset="0"/>
                <a:cs typeface="Times New Roman" panose="02020603050405020304" charset="0"/>
              </a:rPr>
              <a:t>Voice Control: Converts voice commands into movement using a speech recognition module.</a:t>
            </a:r>
            <a:endParaRPr lang="en-US" altLang="en-US" sz="1900">
              <a:latin typeface="Times New Roman" panose="02020603050405020304" charset="0"/>
              <a:cs typeface="Times New Roman" panose="02020603050405020304" charset="0"/>
            </a:endParaRPr>
          </a:p>
          <a:p>
            <a:pPr marL="285750" indent="-285750">
              <a:spcAft>
                <a:spcPct val="60000"/>
              </a:spcAft>
              <a:buFont typeface="Arial" panose="020B0604020202020204" pitchFamily="34" charset="0"/>
              <a:buChar char="•"/>
            </a:pPr>
            <a:r>
              <a:rPr lang="en-US" altLang="en-US" sz="1900">
                <a:latin typeface="Times New Roman" panose="02020603050405020304" charset="0"/>
                <a:cs typeface="Times New Roman" panose="02020603050405020304" charset="0"/>
              </a:rPr>
              <a:t>Gesture Control: HC-05 Bluetooth module receives signals from a wearable or remote gesture device.</a:t>
            </a:r>
            <a:endParaRPr lang="en-US" altLang="en-US" sz="1900">
              <a:latin typeface="Times New Roman" panose="02020603050405020304" charset="0"/>
              <a:cs typeface="Times New Roman" panose="02020603050405020304" charset="0"/>
            </a:endParaRPr>
          </a:p>
          <a:p>
            <a:pPr marL="285750" indent="-285750">
              <a:spcAft>
                <a:spcPct val="60000"/>
              </a:spcAft>
              <a:buFont typeface="Arial" panose="020B0604020202020204" pitchFamily="34" charset="0"/>
              <a:buChar char="•"/>
            </a:pPr>
            <a:r>
              <a:rPr lang="en-US" altLang="en-US" sz="1900">
                <a:latin typeface="Times New Roman" panose="02020603050405020304" charset="0"/>
                <a:cs typeface="Times New Roman" panose="02020603050405020304" charset="0"/>
              </a:rPr>
              <a:t>Capacitive Touch: Touch sensors provide direction input using simple finger taps.</a:t>
            </a:r>
            <a:endParaRPr lang="en-US" altLang="en-US" sz="1900">
              <a:latin typeface="Times New Roman" panose="02020603050405020304" charset="0"/>
              <a:cs typeface="Times New Roman" panose="02020603050405020304" charset="0"/>
            </a:endParaRPr>
          </a:p>
          <a:p>
            <a:pPr>
              <a:spcAft>
                <a:spcPct val="60000"/>
              </a:spcAft>
            </a:pPr>
            <a:endParaRPr lang="en-US" altLang="en-US" sz="1900">
              <a:latin typeface="Times New Roman" panose="02020603050405020304" charset="0"/>
              <a:cs typeface="Times New Roman" panose="02020603050405020304" charset="0"/>
            </a:endParaRPr>
          </a:p>
          <a:p>
            <a:pPr>
              <a:spcAft>
                <a:spcPct val="60000"/>
              </a:spcAft>
            </a:pPr>
            <a:r>
              <a:rPr lang="en-US" altLang="en-US" sz="1900" b="1">
                <a:latin typeface="Times New Roman" panose="02020603050405020304" charset="0"/>
                <a:cs typeface="Times New Roman" panose="02020603050405020304" charset="0"/>
              </a:rPr>
              <a:t>2. Microcontroller Processing (Arduino Uno / ATmega328)</a:t>
            </a:r>
            <a:endParaRPr lang="en-US" altLang="en-US" sz="1900" b="1">
              <a:latin typeface="Times New Roman" panose="02020603050405020304" charset="0"/>
              <a:cs typeface="Times New Roman" panose="02020603050405020304" charset="0"/>
            </a:endParaRPr>
          </a:p>
          <a:p>
            <a:pPr marL="285750" indent="-285750">
              <a:spcAft>
                <a:spcPct val="60000"/>
              </a:spcAft>
              <a:buFont typeface="Arial" panose="020B0604020202020204" pitchFamily="34" charset="0"/>
              <a:buChar char="•"/>
            </a:pPr>
            <a:r>
              <a:rPr lang="en-US" altLang="en-US" sz="1900">
                <a:latin typeface="Times New Roman" panose="02020603050405020304" charset="0"/>
                <a:cs typeface="Times New Roman" panose="02020603050405020304" charset="0"/>
              </a:rPr>
              <a:t>All inputs (joystick, voice, gesture, touch) are fed into the Arduino Uno.</a:t>
            </a:r>
            <a:endParaRPr lang="en-US" altLang="en-US" sz="1900">
              <a:latin typeface="Times New Roman" panose="02020603050405020304" charset="0"/>
              <a:cs typeface="Times New Roman" panose="02020603050405020304" charset="0"/>
            </a:endParaRPr>
          </a:p>
          <a:p>
            <a:pPr marL="285750" indent="-285750">
              <a:spcAft>
                <a:spcPct val="60000"/>
              </a:spcAft>
              <a:buFont typeface="Arial" panose="020B0604020202020204" pitchFamily="34" charset="0"/>
              <a:buChar char="•"/>
            </a:pPr>
            <a:r>
              <a:rPr lang="en-US" altLang="en-US" sz="1900">
                <a:latin typeface="Times New Roman" panose="02020603050405020304" charset="0"/>
                <a:cs typeface="Times New Roman" panose="02020603050405020304" charset="0"/>
              </a:rPr>
              <a:t>It processes these inputs and sends control signals to the motor driver (L298N) accordingly.</a:t>
            </a:r>
            <a:endParaRPr lang="en-US" altLang="en-US" sz="19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p:nvPr/>
        </p:nvSpPr>
        <p:spPr>
          <a:xfrm>
            <a:off x="561975" y="569595"/>
            <a:ext cx="10916920" cy="5646420"/>
          </a:xfrm>
          <a:prstGeom prst="rect">
            <a:avLst/>
          </a:prstGeom>
        </p:spPr>
        <p:txBody>
          <a:bodyPr wrap="square">
            <a:spAutoFit/>
          </a:bodyPr>
          <a:p>
            <a:pPr algn="just"/>
            <a:r>
              <a:rPr lang="en-US" altLang="en-US" sz="1900" b="1">
                <a:latin typeface="Times New Roman" panose="02020603050405020304" charset="0"/>
                <a:cs typeface="Times New Roman" panose="02020603050405020304" charset="0"/>
              </a:rPr>
              <a:t>3. Motion Control</a:t>
            </a:r>
            <a:endParaRPr lang="en-US" altLang="en-US" sz="1900" b="1">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The L298N Motor Driver receives commands from the Arduino and controls two DC Gear Motors connected to the wheelchair wheels.</a:t>
            </a:r>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The motors move forward, backward, left, or right depending on the user’s input.</a:t>
            </a:r>
            <a:endParaRPr lang="en-US" altLang="en-US" sz="1900">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algn="just"/>
            <a:r>
              <a:rPr lang="en-US" altLang="en-US" sz="1900" b="1">
                <a:latin typeface="Times New Roman" panose="02020603050405020304" charset="0"/>
                <a:cs typeface="Times New Roman" panose="02020603050405020304" charset="0"/>
              </a:rPr>
              <a:t>4. Obstacle Detection (Ultrasonic Sensor)</a:t>
            </a:r>
            <a:endParaRPr lang="en-US" altLang="en-US" sz="1900" b="1">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An ultrasonic sensor placed at the front constantly scans for nearby objects.</a:t>
            </a:r>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If an obstacle is detected within a preset range, the microcontroller halts the wheelchair and may provide an alert (e.g., buzzer or LED flash).</a:t>
            </a:r>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endParaRPr lang="en-US" altLang="en-US" sz="1900">
              <a:latin typeface="Times New Roman" panose="02020603050405020304" charset="0"/>
              <a:cs typeface="Times New Roman" panose="02020603050405020304" charset="0"/>
            </a:endParaRPr>
          </a:p>
          <a:p>
            <a:pPr algn="just"/>
            <a:r>
              <a:rPr lang="en-US" altLang="en-US" sz="1900" b="1">
                <a:latin typeface="Times New Roman" panose="02020603050405020304" charset="0"/>
                <a:cs typeface="Times New Roman" panose="02020603050405020304" charset="0"/>
              </a:rPr>
              <a:t>5. Piezoelectric Sensor (Energy Harvesting)</a:t>
            </a:r>
            <a:endParaRPr lang="en-US" altLang="en-US" sz="1900" b="1">
              <a:latin typeface="Times New Roman" panose="02020603050405020304" charset="0"/>
              <a:cs typeface="Times New Roman" panose="02020603050405020304" charset="0"/>
            </a:endParaRPr>
          </a:p>
          <a:p>
            <a:pPr algn="just"/>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A piezoelectric element is placed under the footrest or seat.</a:t>
            </a:r>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When the user applies pressure (e.g., sitting, foot movement), the sensor gets compressed.</a:t>
            </a:r>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This pressure generates small amounts of electrical energy using the piezoelectric effect.</a:t>
            </a:r>
            <a:endParaRPr lang="en-US" altLang="en-US" sz="1900">
              <a:latin typeface="Times New Roman" panose="02020603050405020304" charset="0"/>
              <a:cs typeface="Times New Roman" panose="02020603050405020304" charset="0"/>
            </a:endParaRPr>
          </a:p>
          <a:p>
            <a:pPr marL="285750" indent="-285750" algn="just">
              <a:buFont typeface="Arial" panose="020B0604020202020204" pitchFamily="34" charset="0"/>
              <a:buChar char="•"/>
            </a:pPr>
            <a:r>
              <a:rPr lang="en-US" altLang="en-US" sz="1900">
                <a:latin typeface="Times New Roman" panose="02020603050405020304" charset="0"/>
                <a:cs typeface="Times New Roman" panose="02020603050405020304" charset="0"/>
              </a:rPr>
              <a:t>The energy is used to power low-energy components like indicator LEDs or stored in a capacitor/battery for later use.</a:t>
            </a:r>
            <a:endParaRPr lang="en-US" altLang="en-US" sz="19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67385" y="1666875"/>
            <a:ext cx="4243070" cy="4537075"/>
          </a:xfrm>
          <a:prstGeom prst="rect">
            <a:avLst/>
          </a:prstGeom>
        </p:spPr>
      </p:pic>
      <p:sp>
        <p:nvSpPr>
          <p:cNvPr id="4" name="Text Box 3"/>
          <p:cNvSpPr txBox="1"/>
          <p:nvPr/>
        </p:nvSpPr>
        <p:spPr>
          <a:xfrm>
            <a:off x="375285" y="542925"/>
            <a:ext cx="4829175" cy="829945"/>
          </a:xfrm>
          <a:prstGeom prst="rect">
            <a:avLst/>
          </a:prstGeom>
          <a:noFill/>
        </p:spPr>
        <p:txBody>
          <a:bodyPr wrap="square" rtlCol="0" anchor="t">
            <a:spAutoFit/>
          </a:bodyPr>
          <a:p>
            <a:pPr marL="0" indent="0" algn="ctr" defTabSz="266700">
              <a:lnSpc>
                <a:spcPct val="150000"/>
              </a:lnSpc>
              <a:spcBef>
                <a:spcPct val="0"/>
              </a:spcBef>
              <a:spcAft>
                <a:spcPct val="0"/>
              </a:spcAft>
              <a:tabLst>
                <a:tab pos="457200" algn="l"/>
                <a:tab pos="2000250" algn="l"/>
                <a:tab pos="2346325" algn="l"/>
                <a:tab pos="2944495" algn="l"/>
              </a:tabLst>
            </a:pPr>
            <a:r>
              <a:rPr lang="en-US" sz="3200" b="1">
                <a:solidFill>
                  <a:srgbClr val="000000"/>
                </a:solidFill>
                <a:latin typeface="Times New Roman" panose="02020603050405020304"/>
                <a:ea typeface="Arial Unicode MS"/>
                <a:sym typeface="+mn-ea"/>
              </a:rPr>
              <a:t>PROTOTYPE</a:t>
            </a:r>
            <a:endParaRPr lang="en-US" sz="3200" b="1">
              <a:solidFill>
                <a:srgbClr val="000000"/>
              </a:solidFill>
              <a:latin typeface="Times New Roman" panose="02020603050405020304"/>
              <a:ea typeface="Arial Unicode MS"/>
              <a:sym typeface="+mn-ea"/>
            </a:endParaRPr>
          </a:p>
        </p:txBody>
      </p:sp>
      <p:sp>
        <p:nvSpPr>
          <p:cNvPr id="5" name="Text Box 4"/>
          <p:cNvSpPr txBox="1"/>
          <p:nvPr/>
        </p:nvSpPr>
        <p:spPr>
          <a:xfrm>
            <a:off x="6008370" y="542925"/>
            <a:ext cx="4829175" cy="829945"/>
          </a:xfrm>
          <a:prstGeom prst="rect">
            <a:avLst/>
          </a:prstGeom>
          <a:noFill/>
        </p:spPr>
        <p:txBody>
          <a:bodyPr wrap="square" rtlCol="0" anchor="t">
            <a:spAutoFit/>
          </a:bodyPr>
          <a:p>
            <a:pPr marL="0" indent="0" algn="ctr" defTabSz="266700">
              <a:lnSpc>
                <a:spcPct val="150000"/>
              </a:lnSpc>
              <a:spcBef>
                <a:spcPct val="0"/>
              </a:spcBef>
              <a:spcAft>
                <a:spcPct val="0"/>
              </a:spcAft>
              <a:tabLst>
                <a:tab pos="457200" algn="l"/>
                <a:tab pos="2000250" algn="l"/>
                <a:tab pos="2346325" algn="l"/>
                <a:tab pos="2944495" algn="l"/>
              </a:tabLst>
            </a:pPr>
            <a:r>
              <a:rPr lang="en-US" sz="3200" b="1">
                <a:solidFill>
                  <a:srgbClr val="000000"/>
                </a:solidFill>
                <a:latin typeface="Times New Roman" panose="02020603050405020304"/>
                <a:ea typeface="Arial Unicode MS"/>
                <a:sym typeface="+mn-ea"/>
              </a:rPr>
              <a:t>Journal Paper (First page)</a:t>
            </a:r>
            <a:endParaRPr lang="en-US" sz="3200" b="1">
              <a:solidFill>
                <a:srgbClr val="000000"/>
              </a:solidFill>
              <a:latin typeface="Times New Roman" panose="02020603050405020304"/>
              <a:ea typeface="Arial Unicode MS"/>
              <a:sym typeface="+mn-ea"/>
            </a:endParaRPr>
          </a:p>
        </p:txBody>
      </p:sp>
      <p:pic>
        <p:nvPicPr>
          <p:cNvPr id="6" name="Picture 3" descr="95_page-0001"/>
          <p:cNvPicPr>
            <a:picLocks noChangeAspect="1"/>
          </p:cNvPicPr>
          <p:nvPr/>
        </p:nvPicPr>
        <p:blipFill>
          <a:blip r:embed="rId2"/>
          <a:stretch>
            <a:fillRect/>
          </a:stretch>
        </p:blipFill>
        <p:spPr>
          <a:xfrm>
            <a:off x="6393180" y="1372870"/>
            <a:ext cx="4284345" cy="5359400"/>
          </a:xfrm>
          <a:prstGeom prst="rect">
            <a:avLst/>
          </a:prstGeom>
        </p:spPr>
      </p:pic>
    </p:spTree>
  </p:cSld>
  <p:clrMapOvr>
    <a:masterClrMapping/>
  </p:clrMapOvr>
</p:sld>
</file>

<file path=ppt/tags/tag1.xml><?xml version="1.0" encoding="utf-8"?>
<p:tagLst xmlns:p="http://schemas.openxmlformats.org/presentationml/2006/main">
  <p:tag name="TABLE_ENDDRAG_ORIGIN_RECT" val="896*397"/>
  <p:tag name="TABLE_ENDDRAG_RECT" val="47*118*896*39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4544</Words>
  <Application>WPS Slides</Application>
  <PresentationFormat>Widescreen</PresentationFormat>
  <Paragraphs>148</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Times New Roman</vt:lpstr>
      <vt:lpstr>Times New Roman</vt:lpstr>
      <vt:lpstr>Arial MT</vt:lpstr>
      <vt:lpstr>Calibri</vt:lpstr>
      <vt:lpstr>Arial Unicode MS</vt:lpstr>
      <vt:lpstr>Microsoft YaHei</vt:lpstr>
      <vt:lpstr>Arial Unicode MS</vt:lpstr>
      <vt:lpstr>Calibri Light</vt:lpstr>
      <vt:lpstr>Office Theme</vt:lpstr>
      <vt:lpstr>ENERGY GENERATION FOR WHEELCHAIR USING PIEZOELECTRIC</vt:lpstr>
      <vt:lpstr>PROBLEM STATEMENT</vt:lpstr>
      <vt:lpstr>OBJECTIVE</vt:lpstr>
      <vt:lpstr>LITERATURE SURVEY</vt:lpstr>
      <vt:lpstr>PowerPoint 演示文稿</vt:lpstr>
      <vt:lpstr>FLOW CHART</vt:lpstr>
      <vt:lpstr>PowerPoint 演示文稿</vt:lpstr>
      <vt:lpstr>PowerPoint 演示文稿</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GENERATION FOR WHEELCHAIR USING PIEZOELECTRIC</dc:title>
  <dc:creator>LENOVO</dc:creator>
  <cp:lastModifiedBy>Manisha S</cp:lastModifiedBy>
  <cp:revision>5</cp:revision>
  <dcterms:created xsi:type="dcterms:W3CDTF">2025-04-24T08:31:00Z</dcterms:created>
  <dcterms:modified xsi:type="dcterms:W3CDTF">2025-05-15T06:23:32Z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9B5A65A6D2EA4EA287E909F1653F2112_13</vt:lpwstr>
  </property>
  <property fmtid="{D5CDD505-2E9C-101B-9397-08002B2CF9AE}" pid="3" name="KSOProductBuildVer">
    <vt:lpwstr>1033-12.2.0.20795</vt:lpwstr>
  </property>
</Properties>
</file>