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5688112/f/38e84028-9554-43b5-841d-f98f9c2d7b55/MALINI.R.xlsx" TargetMode="External"/><Relationship Id="rId2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[MALINI.R.xlsx]Sheet2!PivotTable1</c:name>
    <c:fmtId val="0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DEPARTMENT</a:t>
            </a:r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2"/>
                <c:pt idx="0">
                  <c:v>Column Labels</c:v>
                </c:pt>
                <c:pt idx="1">
                  <c:v>Exceeds</c:v>
                </c:pt>
              </c:strCache>
            </c:strRef>
          </c:tx>
          <c:invertIfNegative val="0"/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7"/>
                <c:pt idx="0">
                  <c:v>9.0</c:v>
                </c:pt>
                <c:pt idx="1">
                  <c:v>1.0</c:v>
                </c:pt>
                <c:pt idx="2">
                  <c:v>24.0</c:v>
                </c:pt>
                <c:pt idx="3">
                  <c:v>147.0</c:v>
                </c:pt>
                <c:pt idx="4">
                  <c:v>10.0</c:v>
                </c:pt>
                <c:pt idx="6">
                  <c:v>191.0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Column Labels</c:v>
                </c:pt>
                <c:pt idx="1">
                  <c:v>Fully Meets</c:v>
                </c:pt>
              </c:strCache>
            </c:strRef>
          </c:tx>
          <c:invertIfNegative val="0"/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7"/>
                <c:pt idx="0">
                  <c:v>37.0</c:v>
                </c:pt>
                <c:pt idx="1">
                  <c:v>13.0</c:v>
                </c:pt>
                <c:pt idx="2">
                  <c:v>178.0</c:v>
                </c:pt>
                <c:pt idx="3">
                  <c:v>765.0</c:v>
                </c:pt>
                <c:pt idx="4">
                  <c:v>145.0</c:v>
                </c:pt>
                <c:pt idx="5">
                  <c:v>64.0</c:v>
                </c:pt>
                <c:pt idx="6">
                  <c:v>1202.0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Column Labels</c:v>
                </c:pt>
                <c:pt idx="1">
                  <c:v>Needs Improvement</c:v>
                </c:pt>
              </c:strCache>
            </c:strRef>
          </c:tx>
          <c:invertIfNegative val="0"/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7"/>
                <c:pt idx="1">
                  <c:v>1.0</c:v>
                </c:pt>
                <c:pt idx="2">
                  <c:v>12.0</c:v>
                </c:pt>
                <c:pt idx="3">
                  <c:v>69.0</c:v>
                </c:pt>
                <c:pt idx="4">
                  <c:v>9.0</c:v>
                </c:pt>
                <c:pt idx="6">
                  <c:v>91.0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2"/>
                <c:pt idx="0">
                  <c:v>Column Labels</c:v>
                </c:pt>
                <c:pt idx="1">
                  <c:v>PIP</c:v>
                </c:pt>
              </c:strCache>
            </c:strRef>
          </c:tx>
          <c:invertIfNegative val="0"/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7"/>
                <c:pt idx="0">
                  <c:v>2.0</c:v>
                </c:pt>
                <c:pt idx="1">
                  <c:v>4.0</c:v>
                </c:pt>
                <c:pt idx="2">
                  <c:v>10.0</c:v>
                </c:pt>
                <c:pt idx="3">
                  <c:v>33.0</c:v>
                </c:pt>
                <c:pt idx="6">
                  <c:v>49.0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3412224"/>
        <c:axId val="203413760"/>
      </c:barChart>
      <c:catAx>
        <c:axId val="203412224"/>
        <c:scaling>
          <c:orientation val="minMax"/>
        </c:scaling>
        <c:delete val="0"/>
        <c:axPos val="b"/>
        <c:majorTickMark val="none"/>
        <c:minorTickMark val="none"/>
        <c:tickLblPos val="nextTo"/>
        <c:crossAx val="203413760"/>
        <c:crosses val="autoZero"/>
        <c:auto val="1"/>
        <c:lblAlgn val="ctr"/>
        <c:lblOffset val="100"/>
        <c:noMultiLvlLbl val="0"/>
      </c:catAx>
      <c:valAx>
        <c:axId val="20341376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034122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1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i</a:t>
            </a:r>
            <a:r>
              <a:rPr sz="2400" lang="en-US"/>
              <a:t>.</a:t>
            </a:r>
            <a:r>
              <a:rPr sz="2400" lang="en-US"/>
              <a:t>R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8</a:t>
            </a:r>
            <a:r>
              <a:rPr dirty="0" sz="2400" lang="en-US"/>
              <a:t>2</a:t>
            </a:r>
            <a:r>
              <a:rPr dirty="0" sz="2400" lang="en-US"/>
              <a:t>7</a:t>
            </a:r>
            <a:r>
              <a:rPr dirty="0" sz="2400" lang="en-US"/>
              <a:t>/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g</a:t>
            </a:r>
            <a:r>
              <a:rPr dirty="0" sz="2400" lang="en-US"/>
              <a:t>7</a:t>
            </a:r>
            <a:r>
              <a:rPr dirty="0" sz="2400" lang="en-US"/>
              <a:t>7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r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y</a:t>
            </a:r>
            <a:r>
              <a:rPr dirty="0" sz="2400" lang="en-US"/>
              <a:t>e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lashmi </a:t>
            </a:r>
            <a:r>
              <a:rPr dirty="0" sz="2400" lang="en-US"/>
              <a:t>women's </a:t>
            </a:r>
            <a:r>
              <a:rPr dirty="0" sz="2400" lang="en-US"/>
              <a:t>college </a:t>
            </a:r>
            <a:r>
              <a:rPr dirty="0" sz="2400" lang="en-US"/>
              <a:t>of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8"/>
          <p:cNvSpPr txBox="1"/>
          <p:nvPr/>
        </p:nvSpPr>
        <p:spPr>
          <a:xfrm>
            <a:off x="739775" y="291147"/>
            <a:ext cx="466112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9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"/>
          <p:cNvSpPr txBox="1"/>
          <p:nvPr/>
        </p:nvSpPr>
        <p:spPr>
          <a:xfrm>
            <a:off x="0" y="1319273"/>
            <a:ext cx="796815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739775" y="982341"/>
            <a:ext cx="8285560" cy="54254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>
                <a:latin typeface="Arial"/>
              </a:rPr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ext Placeholder 2"/>
          <p:cNvSpPr>
            <a:spLocks noGrp="1"/>
          </p:cNvSpPr>
          <p:nvPr/>
        </p:nvSpPr>
        <p:spPr>
          <a:xfrm>
            <a:off x="609600" y="839392"/>
            <a:ext cx="8766572" cy="4978400"/>
          </a:xfrm>
          <a:prstGeom prst="rect"/>
        </p:spPr>
        <p:txBody>
          <a:bodyPr bIns="0" lIns="0" rIns="0" tIns="0" wrap="square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56431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0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1263344" y="1502986"/>
          <a:ext cx="7203906" cy="4303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4" name=""/>
          <p:cNvSpPr txBox="1"/>
          <p:nvPr/>
        </p:nvSpPr>
        <p:spPr>
          <a:xfrm>
            <a:off x="484406" y="1458310"/>
            <a:ext cx="747357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5" name="Title 1"/>
          <p:cNvSpPr>
            <a:spLocks noGrp="1"/>
          </p:cNvSpPr>
          <p:nvPr/>
        </p:nvSpPr>
        <p:spPr>
          <a:xfrm rot="10800000" flipV="1">
            <a:off x="1023222" y="1342231"/>
            <a:ext cx="7340203" cy="320039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383273" y="1857374"/>
            <a:ext cx="8761781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analysis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ntify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dual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rtment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or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ch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elps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ck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nt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ovide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of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ciation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ifferent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936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formance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ors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formance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fferent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tegories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ntify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formance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62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63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64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65" name=""/>
          <p:cNvSpPr txBox="1"/>
          <p:nvPr/>
        </p:nvSpPr>
        <p:spPr>
          <a:xfrm>
            <a:off x="905124" y="2059431"/>
            <a:ext cx="686397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any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or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Industry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marketing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nt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nisation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rchy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on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1" name=""/>
          <p:cNvSpPr txBox="1"/>
          <p:nvPr/>
        </p:nvSpPr>
        <p:spPr>
          <a:xfrm>
            <a:off x="2433262" y="1695450"/>
            <a:ext cx="796750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alisation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ld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2" name=""/>
          <p:cNvSpPr txBox="1"/>
          <p:nvPr/>
        </p:nvSpPr>
        <p:spPr>
          <a:xfrm rot="21085676">
            <a:off x="2442498" y="3256510"/>
            <a:ext cx="5158912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3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4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9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311657" y="313931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TextBox 8"/>
          <p:cNvSpPr txBox="1"/>
          <p:nvPr/>
        </p:nvSpPr>
        <p:spPr>
          <a:xfrm>
            <a:off x="556941" y="1857375"/>
            <a:ext cx="10256179" cy="1767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ntify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formance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Z8&gt;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Z8&gt;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"/>
          <p:cNvSpPr txBox="1"/>
          <p:nvPr/>
        </p:nvSpPr>
        <p:spPr>
          <a:xfrm rot="21600000">
            <a:off x="1007742" y="3219450"/>
            <a:ext cx="7088257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2024-08-30T01:24:32Z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900f0537933d4796b75a66d09d43248f</vt:lpwstr>
  </property>
</Properties>
</file>