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CS Kadupitiya"/>
  <p:cmAuthor clrIdx="1" id="1" initials="" lastIdx="1" name="Malintha Fernand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6DBAF2-E29E-4545-8159-696DDCEB1FB0}">
  <a:tblStyle styleId="{476DBAF2-E29E-4545-8159-696DDCEB1FB0}" styleName="Table_0">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2-05T03:42:21.330">
    <p:pos x="6000" y="0"/>
    <p:text>Mata NMF ekata 78 awa</p:text>
  </p:cm>
  <p:cm authorId="1" idx="1" dt="2017-12-05T03:42:21.330">
    <p:pos x="6000" y="100"/>
    <p:text>yea, eka eelangata danawa. eke oya wage results graph ekak thiyenawada?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000">
                <a:solidFill>
                  <a:schemeClr val="dk1"/>
                </a:solidFill>
              </a:rPr>
              <a:t>The Brain-Computer Interface(BCI) provides a new communication platform that depends on neither the brain’s normal output cranial nerve system nor the muscles </a:t>
            </a:r>
          </a:p>
          <a:p>
            <a:pPr indent="0" lvl="0" marL="0">
              <a:spcBef>
                <a:spcPts val="0"/>
              </a:spcBef>
              <a:buNone/>
            </a:pPr>
            <a:r>
              <a:t/>
            </a:r>
            <a:endParaRPr sz="1000">
              <a:solidFill>
                <a:schemeClr val="dk1"/>
              </a:solidFill>
            </a:endParaRPr>
          </a:p>
          <a:p>
            <a:pPr indent="0" lvl="0" marL="0">
              <a:spcBef>
                <a:spcPts val="0"/>
              </a:spcBef>
              <a:buNone/>
            </a:pPr>
            <a:r>
              <a:rPr lang="en" sz="1000">
                <a:solidFill>
                  <a:schemeClr val="dk1"/>
                </a:solidFill>
              </a:rPr>
              <a:t>Due to spatial location differences and volume conduction effect, EEG signal recorded from a specific area of sensorimotor cortex may contain a mixture of several cortical sources resulting poor spatial resolution [5]. Moreover, EEG recordings are often contaminated with a high degree of noise due to the vast number of neuromuscular activities that take place within the body such as eye blinks, eye movements, muscle noises and heart signals [6]. </a:t>
            </a:r>
          </a:p>
          <a:p>
            <a:pPr indent="0" lvl="0" marL="0">
              <a:spcBef>
                <a:spcPts val="0"/>
              </a:spcBef>
              <a:buNone/>
            </a:pPr>
            <a:r>
              <a:t/>
            </a:r>
            <a:endParaRPr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sz="1200">
                <a:solidFill>
                  <a:schemeClr val="dk2"/>
                </a:solidFill>
              </a:rPr>
              <a:t>Why are we only taking 3 channels. How do those channels are arranged in the data matrix. Which frequencies are then considered and why. Image of the imagesc of data matrix.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04800" lvl="0" marL="457200" rtl="0">
              <a:spcBef>
                <a:spcPts val="0"/>
              </a:spcBef>
              <a:buClr>
                <a:srgbClr val="666666"/>
              </a:buClr>
              <a:buSzPts val="12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2.jpg"/><Relationship Id="rId9" Type="http://schemas.openxmlformats.org/officeDocument/2006/relationships/image" Target="../media/image7.jpg"/><Relationship Id="rId5" Type="http://schemas.openxmlformats.org/officeDocument/2006/relationships/image" Target="../media/image4.jpg"/><Relationship Id="rId6" Type="http://schemas.openxmlformats.org/officeDocument/2006/relationships/image" Target="../media/image2.jpg"/><Relationship Id="rId7" Type="http://schemas.openxmlformats.org/officeDocument/2006/relationships/image" Target="../media/image1.jpg"/><Relationship Id="rId8"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8.jp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type="ctrTitle"/>
          </p:nvPr>
        </p:nvSpPr>
        <p:spPr>
          <a:xfrm>
            <a:off x="1393275" y="553100"/>
            <a:ext cx="7750800" cy="1408500"/>
          </a:xfrm>
          <a:prstGeom prst="rect">
            <a:avLst/>
          </a:prstGeom>
        </p:spPr>
        <p:txBody>
          <a:bodyPr anchorCtr="0" anchor="b" bIns="91425" lIns="91425" rIns="91425" wrap="square" tIns="91425">
            <a:noAutofit/>
          </a:bodyPr>
          <a:lstStyle/>
          <a:p>
            <a:pPr indent="-69850" lvl="0" marL="0" rtl="0" algn="l">
              <a:lnSpc>
                <a:spcPct val="115000"/>
              </a:lnSpc>
              <a:spcBef>
                <a:spcPts val="0"/>
              </a:spcBef>
              <a:buClr>
                <a:schemeClr val="dk1"/>
              </a:buClr>
              <a:buSzPts val="1100"/>
              <a:buFont typeface="Arial"/>
              <a:buNone/>
            </a:pPr>
            <a:r>
              <a:rPr b="1" lang="en" sz="3600"/>
              <a:t>Multi Class EEG Classification</a:t>
            </a:r>
          </a:p>
          <a:p>
            <a:pPr indent="-69850" lvl="0" marL="0" rtl="0" algn="l">
              <a:lnSpc>
                <a:spcPct val="115000"/>
              </a:lnSpc>
              <a:spcBef>
                <a:spcPts val="0"/>
              </a:spcBef>
              <a:buClr>
                <a:schemeClr val="dk1"/>
              </a:buClr>
              <a:buSzPts val="1100"/>
              <a:buFont typeface="Arial"/>
              <a:buNone/>
            </a:pPr>
            <a:r>
              <a:rPr b="1" lang="en" sz="3600"/>
              <a:t>of Motor Imagery Data</a:t>
            </a:r>
          </a:p>
        </p:txBody>
      </p:sp>
      <p:sp>
        <p:nvSpPr>
          <p:cNvPr id="55" name="Shape 55"/>
          <p:cNvSpPr txBox="1"/>
          <p:nvPr>
            <p:ph idx="1" type="subTitle"/>
          </p:nvPr>
        </p:nvSpPr>
        <p:spPr>
          <a:xfrm>
            <a:off x="1443075" y="2440375"/>
            <a:ext cx="7188900" cy="1130700"/>
          </a:xfrm>
          <a:prstGeom prst="rect">
            <a:avLst/>
          </a:prstGeom>
        </p:spPr>
        <p:txBody>
          <a:bodyPr anchorCtr="0" anchor="t" bIns="91425" lIns="91425" rIns="91425" wrap="square" tIns="91425">
            <a:noAutofit/>
          </a:bodyPr>
          <a:lstStyle/>
          <a:p>
            <a:pPr indent="0" lvl="0" marL="0" rtl="0" algn="l">
              <a:spcBef>
                <a:spcPts val="0"/>
              </a:spcBef>
              <a:buNone/>
            </a:pPr>
            <a:r>
              <a:rPr lang="en" sz="1400"/>
              <a:t>Machine Learning and Signal Processing - E599</a:t>
            </a:r>
          </a:p>
          <a:p>
            <a:pPr indent="-69850" lvl="0" marL="0" algn="l">
              <a:spcBef>
                <a:spcPts val="0"/>
              </a:spcBef>
              <a:buClr>
                <a:schemeClr val="dk1"/>
              </a:buClr>
              <a:buSzPts val="1100"/>
              <a:buFont typeface="Arial"/>
              <a:buNone/>
            </a:pPr>
            <a:r>
              <a:rPr lang="en" sz="1400"/>
              <a:t>Jcs Kadupitiya</a:t>
            </a:r>
          </a:p>
          <a:p>
            <a:pPr indent="0" lvl="0" marL="0" rtl="0" algn="l">
              <a:spcBef>
                <a:spcPts val="0"/>
              </a:spcBef>
              <a:buNone/>
            </a:pPr>
            <a:r>
              <a:rPr lang="en" sz="1400"/>
              <a:t>Malintha Fernando</a:t>
            </a:r>
          </a:p>
          <a:p>
            <a:pPr indent="0" lvl="0" marL="0" rtl="0" algn="l">
              <a:spcBef>
                <a:spcPts val="0"/>
              </a:spcBef>
              <a:buNone/>
            </a:pPr>
            <a:r>
              <a:rPr lang="en" sz="1400"/>
              <a:t>Sabra Ossen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8550"/>
            <a:ext cx="8728500" cy="626700"/>
          </a:xfrm>
          <a:prstGeom prst="rect">
            <a:avLst/>
          </a:prstGeom>
        </p:spPr>
        <p:txBody>
          <a:bodyPr anchorCtr="0" anchor="t" bIns="91425" lIns="91425" rIns="91425" wrap="square" tIns="91425">
            <a:noAutofit/>
          </a:bodyPr>
          <a:lstStyle/>
          <a:p>
            <a:pPr indent="0" lvl="0" marL="0" rtl="0">
              <a:spcBef>
                <a:spcPts val="0"/>
              </a:spcBef>
              <a:buNone/>
            </a:pPr>
            <a:r>
              <a:rPr lang="en" sz="2400"/>
              <a:t>Convolutional and Recurrent Neural Network (CRNN)</a:t>
            </a:r>
          </a:p>
        </p:txBody>
      </p:sp>
      <p:pic>
        <p:nvPicPr>
          <p:cNvPr id="153" name="Shape 153"/>
          <p:cNvPicPr preferRelativeResize="0"/>
          <p:nvPr/>
        </p:nvPicPr>
        <p:blipFill>
          <a:blip r:embed="rId3">
            <a:alphaModFix/>
          </a:blip>
          <a:stretch>
            <a:fillRect/>
          </a:stretch>
        </p:blipFill>
        <p:spPr>
          <a:xfrm>
            <a:off x="5472200" y="456850"/>
            <a:ext cx="3568000" cy="4317974"/>
          </a:xfrm>
          <a:prstGeom prst="rect">
            <a:avLst/>
          </a:prstGeom>
          <a:noFill/>
          <a:ln>
            <a:noFill/>
          </a:ln>
        </p:spPr>
      </p:pic>
      <p:sp>
        <p:nvSpPr>
          <p:cNvPr id="154" name="Shape 154"/>
          <p:cNvSpPr txBox="1"/>
          <p:nvPr/>
        </p:nvSpPr>
        <p:spPr>
          <a:xfrm>
            <a:off x="481575" y="773325"/>
            <a:ext cx="4846800" cy="3096600"/>
          </a:xfrm>
          <a:prstGeom prst="rect">
            <a:avLst/>
          </a:prstGeom>
          <a:noFill/>
          <a:ln>
            <a:noFill/>
          </a:ln>
        </p:spPr>
        <p:txBody>
          <a:bodyPr anchorCtr="0" anchor="t" bIns="91425" lIns="91425" rIns="91425" wrap="square" tIns="91425">
            <a:noAutofit/>
          </a:bodyPr>
          <a:lstStyle/>
          <a:p>
            <a:pPr indent="-304800" lvl="0" marL="457200" rtl="0">
              <a:spcBef>
                <a:spcPts val="0"/>
              </a:spcBef>
              <a:buClr>
                <a:srgbClr val="666666"/>
              </a:buClr>
              <a:buSzPts val="1200"/>
              <a:buChar char="●"/>
            </a:pPr>
            <a:r>
              <a:rPr lang="en" sz="1200">
                <a:solidFill>
                  <a:srgbClr val="666666"/>
                </a:solidFill>
              </a:rPr>
              <a:t>Spatial and temporal features of the sequence captured.</a:t>
            </a:r>
          </a:p>
          <a:p>
            <a:pPr indent="0" lvl="0" marL="0" rtl="0">
              <a:spcBef>
                <a:spcPts val="0"/>
              </a:spcBef>
              <a:buNone/>
            </a:pPr>
            <a:r>
              <a:t/>
            </a:r>
            <a:endParaRPr sz="1200">
              <a:solidFill>
                <a:srgbClr val="666666"/>
              </a:solidFill>
            </a:endParaRPr>
          </a:p>
          <a:p>
            <a:pPr indent="-304800" lvl="0" marL="457200" rtl="0">
              <a:spcBef>
                <a:spcPts val="0"/>
              </a:spcBef>
              <a:buClr>
                <a:srgbClr val="666666"/>
              </a:buClr>
              <a:buSzPts val="1200"/>
              <a:buChar char="●"/>
            </a:pPr>
            <a:r>
              <a:rPr lang="en" sz="1200">
                <a:solidFill>
                  <a:srgbClr val="666666"/>
                </a:solidFill>
              </a:rPr>
              <a:t>Spatial feature extraction - Preprocessed data mesh segments are given as input to the multiple Convolutional Neural Networks (CNN).</a:t>
            </a:r>
          </a:p>
          <a:p>
            <a:pPr indent="0" lvl="0" marL="0" rtl="0">
              <a:spcBef>
                <a:spcPts val="0"/>
              </a:spcBef>
              <a:buNone/>
            </a:pPr>
            <a:r>
              <a:t/>
            </a:r>
            <a:endParaRPr sz="1200">
              <a:solidFill>
                <a:srgbClr val="666666"/>
              </a:solidFill>
            </a:endParaRPr>
          </a:p>
          <a:p>
            <a:pPr indent="-304800" lvl="0" marL="457200" rtl="0">
              <a:spcBef>
                <a:spcPts val="0"/>
              </a:spcBef>
              <a:buClr>
                <a:srgbClr val="666666"/>
              </a:buClr>
              <a:buSzPts val="1200"/>
              <a:buChar char="●"/>
            </a:pPr>
            <a:r>
              <a:rPr lang="en" sz="1200">
                <a:solidFill>
                  <a:srgbClr val="666666"/>
                </a:solidFill>
              </a:rPr>
              <a:t>Temporal feature extraction - Spatial feature representations are given as input to the Recurrent Neural Network (RNN).</a:t>
            </a:r>
          </a:p>
          <a:p>
            <a:pPr indent="0" lvl="0" marL="0" rtl="0">
              <a:spcBef>
                <a:spcPts val="0"/>
              </a:spcBef>
              <a:buNone/>
            </a:pPr>
            <a:r>
              <a:t/>
            </a:r>
            <a:endParaRPr sz="1200">
              <a:solidFill>
                <a:srgbClr val="666666"/>
              </a:solidFill>
            </a:endParaRPr>
          </a:p>
          <a:p>
            <a:pPr indent="-304800" lvl="0" marL="457200" rtl="0">
              <a:spcBef>
                <a:spcPts val="0"/>
              </a:spcBef>
              <a:buClr>
                <a:srgbClr val="666666"/>
              </a:buClr>
              <a:buSzPts val="1200"/>
              <a:buChar char="●"/>
            </a:pPr>
            <a:r>
              <a:rPr lang="en" sz="1200">
                <a:solidFill>
                  <a:srgbClr val="666666"/>
                </a:solidFill>
              </a:rPr>
              <a:t>The output of the last LSTM cell is used as input to the fully connected layer.</a:t>
            </a:r>
          </a:p>
          <a:p>
            <a:pPr indent="0" lvl="0" marL="0" rtl="0">
              <a:spcBef>
                <a:spcPts val="0"/>
              </a:spcBef>
              <a:buNone/>
            </a:pPr>
            <a:r>
              <a:t/>
            </a:r>
            <a:endParaRPr sz="1200">
              <a:solidFill>
                <a:srgbClr val="666666"/>
              </a:solidFill>
            </a:endParaRPr>
          </a:p>
          <a:p>
            <a:pPr indent="-304800" lvl="0" marL="457200" rtl="0">
              <a:spcBef>
                <a:spcPts val="0"/>
              </a:spcBef>
              <a:buClr>
                <a:srgbClr val="666666"/>
              </a:buClr>
              <a:buSzPts val="1200"/>
              <a:buChar char="●"/>
            </a:pPr>
            <a:r>
              <a:rPr lang="en" sz="1200">
                <a:solidFill>
                  <a:srgbClr val="666666"/>
                </a:solidFill>
              </a:rPr>
              <a:t>Softmax layer provides final probability prediction for each class.</a:t>
            </a:r>
          </a:p>
        </p:txBody>
      </p:sp>
      <p:sp>
        <p:nvSpPr>
          <p:cNvPr id="155" name="Shape 155"/>
          <p:cNvSpPr/>
          <p:nvPr/>
        </p:nvSpPr>
        <p:spPr>
          <a:xfrm>
            <a:off x="-10475" y="5068075"/>
            <a:ext cx="8465700" cy="75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References</a:t>
            </a:r>
          </a:p>
        </p:txBody>
      </p:sp>
      <p:sp>
        <p:nvSpPr>
          <p:cNvPr id="161" name="Shape 161"/>
          <p:cNvSpPr txBox="1"/>
          <p:nvPr>
            <p:ph idx="1" type="body"/>
          </p:nvPr>
        </p:nvSpPr>
        <p:spPr>
          <a:xfrm>
            <a:off x="311700" y="986575"/>
            <a:ext cx="8520600" cy="3506100"/>
          </a:xfrm>
          <a:prstGeom prst="rect">
            <a:avLst/>
          </a:prstGeom>
        </p:spPr>
        <p:txBody>
          <a:bodyPr anchorCtr="0" anchor="t" bIns="91425" lIns="91425" rIns="91425" wrap="square" tIns="91425">
            <a:noAutofit/>
          </a:bodyPr>
          <a:lstStyle/>
          <a:p>
            <a:pPr indent="0" lvl="0" marL="0" rtl="0">
              <a:spcBef>
                <a:spcPts val="0"/>
              </a:spcBef>
              <a:buNone/>
            </a:pPr>
            <a:r>
              <a:rPr lang="en" sz="900"/>
              <a:t>[1] Birbaumer, N. (2006). Breaking the silence: brain–computer interfaces (BCI) for communication and motor control. Psychophysiology, 43(6), 517-532.</a:t>
            </a:r>
            <a:br>
              <a:rPr lang="en" sz="900"/>
            </a:br>
            <a:r>
              <a:rPr lang="en" sz="900"/>
              <a:t>[2] Shih, J. J., Krusienski, D. J., &amp; Wolpaw, J. R. (2012, March). Brain-computer interfaces in medicine. In Mayo Clinic Proceedings (Vol. 87, No. 3, pp. 268-279). Elsevier.</a:t>
            </a:r>
            <a:br>
              <a:rPr lang="en" sz="900"/>
            </a:br>
            <a:r>
              <a:rPr lang="en" sz="900"/>
              <a:t>[3] Ge, S., Wang, R., &amp; Yu, D. (2014). Classification of four-class motor imagery employing single-channel electroencephalography. PloS one, 9(6), e98019.</a:t>
            </a:r>
            <a:br>
              <a:rPr lang="en" sz="900"/>
            </a:br>
            <a:r>
              <a:rPr lang="en" sz="900"/>
              <a:t>[4] Kaufman, L., Schwartz, B., Salustri, C., &amp; Williamson, S. J. (1990). Modulation of spontaneous brain activity during mental imagery. Journal of Cognitive Neuroscience, 2(2), 124-132.</a:t>
            </a:r>
            <a:br>
              <a:rPr lang="en" sz="900"/>
            </a:br>
            <a:r>
              <a:rPr lang="en" sz="900"/>
              <a:t>[5] Blankertz, B., Tomioka, R., Lemm, S., Kawanabe, M., &amp; Muller, K. R. (2008). Optimizing spatial filters for robust EEG single-trial analysis. IEEE Signal processing magazine, 25(1), 41-56.</a:t>
            </a:r>
            <a:br>
              <a:rPr lang="en" sz="900"/>
            </a:br>
            <a:r>
              <a:rPr lang="en" sz="900"/>
              <a:t>[6] Jung, T. P., Makeig, S., Humphries, C., Lee, T. W., Mckeown, M. J., Iragui, V., &amp; Sejnowski, T. J. (2000). Removing electroencephalographic artifacts by blind source separation. Psychophysiology, 37(2), 163-178.</a:t>
            </a:r>
            <a:br>
              <a:rPr lang="en" sz="900"/>
            </a:br>
            <a:r>
              <a:rPr lang="en" sz="900"/>
              <a:t>[7] http://www.bbci.de/competition/iii/#data_set_iiia</a:t>
            </a:r>
            <a:br>
              <a:rPr lang="en" sz="900"/>
            </a:br>
            <a:r>
              <a:rPr lang="en" sz="900"/>
              <a:t>[8] Bashashati, A., Fatourechi, M., Ward, R. K., &amp; Birch, G. E. (2007). A survey of signal processing algorithms in brain–computer interfaces based on electrical brain signals. Journal of Neural engineering, 4(2), R32.</a:t>
            </a:r>
            <a:br>
              <a:rPr lang="en" sz="900"/>
            </a:br>
            <a:r>
              <a:rPr lang="en" sz="900"/>
              <a:t>[9] Lee, H., &amp; Choi, S. (2009, April). Group nonnegative matrix factorization for EEG classification. In Artificial Intelligence and Statistics (pp. 320-327).</a:t>
            </a:r>
            <a:br>
              <a:rPr lang="en" sz="900"/>
            </a:br>
            <a:r>
              <a:rPr lang="en" sz="900"/>
              <a:t>[10] Lee, H., Yoo, J., &amp; Choi, S. (2010). Semi-supervised nonnegative matrix factorization. IEEE Signal Processing Letters, 17(1), 4-7.</a:t>
            </a:r>
            <a:br>
              <a:rPr lang="en" sz="900"/>
            </a:br>
            <a:r>
              <a:rPr lang="en" sz="900"/>
              <a:t>[11] </a:t>
            </a:r>
            <a:r>
              <a:rPr lang="en" sz="900">
                <a:highlight>
                  <a:srgbClr val="FFFFFF"/>
                </a:highlight>
              </a:rPr>
              <a:t>Zhang, D., Yao, L., Zhang, X., Wang, S., Chen, W. and Boots, R., 2017. EEG-based Intention Recognition from Spatio-Temporal Representations via Cascade and Parallel Convolutional Recurrent Neural Networks. </a:t>
            </a:r>
            <a:r>
              <a:rPr i="1" lang="en" sz="900">
                <a:highlight>
                  <a:srgbClr val="FFFFFF"/>
                </a:highlight>
              </a:rPr>
              <a:t>arXiv preprint arXiv:1708.06578</a:t>
            </a:r>
            <a:r>
              <a:rPr lang="en" sz="900">
                <a:highlight>
                  <a:srgbClr val="FFFFFF"/>
                </a:highlight>
              </a:rPr>
              <a:t>.</a:t>
            </a:r>
            <a:br>
              <a:rPr lang="en" sz="900"/>
            </a:br>
            <a:r>
              <a:rPr lang="en" sz="900"/>
              <a:t>[12] James, C. J., &amp; Hesse, C. W. (2004). Independent component analysis for biomedical signals. Physiological measurement, 26(1), R15.</a:t>
            </a:r>
            <a:br>
              <a:rPr lang="en" sz="900"/>
            </a:br>
            <a:r>
              <a:rPr lang="en" sz="900"/>
              <a:t>[13] Kachenoura, A., Albera, L., Senhadji, L., &amp; Comon, P. (2008). ICA: a potential tool for BCI systems. IEEE Signal Processing Magazine, 25(1), 57-68.</a:t>
            </a:r>
            <a:br>
              <a:rPr lang="en" sz="900"/>
            </a:br>
            <a:r>
              <a:rPr lang="en" sz="900"/>
              <a:t>[14] Liu, Weixiang, Nanning Zheng, and Xi Li. "Nonnegative matrix factorization for EEG signal classification." Advances in Neural Networks-ISNN 2004 (2004): 21-68.</a:t>
            </a:r>
            <a:br>
              <a:rPr lang="en" sz="900"/>
            </a:br>
          </a:p>
        </p:txBody>
      </p:sp>
      <p:sp>
        <p:nvSpPr>
          <p:cNvPr id="162" name="Shape 162"/>
          <p:cNvSpPr/>
          <p:nvPr/>
        </p:nvSpPr>
        <p:spPr>
          <a:xfrm>
            <a:off x="-10475" y="5068075"/>
            <a:ext cx="9144000" cy="75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214575"/>
            <a:ext cx="8520600" cy="572700"/>
          </a:xfrm>
          <a:prstGeom prst="rect">
            <a:avLst/>
          </a:prstGeom>
        </p:spPr>
        <p:txBody>
          <a:bodyPr anchorCtr="0" anchor="t" bIns="91425" lIns="91425" rIns="91425" wrap="square" tIns="91425">
            <a:noAutofit/>
          </a:bodyPr>
          <a:lstStyle/>
          <a:p>
            <a:pPr indent="0" lvl="0" marL="0">
              <a:spcBef>
                <a:spcPts val="0"/>
              </a:spcBef>
              <a:buNone/>
            </a:pPr>
            <a:r>
              <a:rPr lang="en"/>
              <a:t>Introduction</a:t>
            </a:r>
          </a:p>
        </p:txBody>
      </p:sp>
      <p:sp>
        <p:nvSpPr>
          <p:cNvPr id="61" name="Shape 61"/>
          <p:cNvSpPr txBox="1"/>
          <p:nvPr>
            <p:ph idx="1" type="body"/>
          </p:nvPr>
        </p:nvSpPr>
        <p:spPr>
          <a:xfrm>
            <a:off x="311700" y="850125"/>
            <a:ext cx="6791100" cy="3756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Brain-Computer Interface(BCI) provides a new communication platform</a:t>
            </a:r>
          </a:p>
          <a:p>
            <a:pPr indent="-342900" lvl="0" marL="457200" rtl="0">
              <a:spcBef>
                <a:spcPts val="0"/>
              </a:spcBef>
              <a:spcAft>
                <a:spcPts val="0"/>
              </a:spcAft>
              <a:buSzPts val="1800"/>
              <a:buChar char="●"/>
            </a:pPr>
            <a:r>
              <a:rPr lang="en"/>
              <a:t>Electroencephalography(EEG) Signals</a:t>
            </a:r>
          </a:p>
          <a:p>
            <a:pPr indent="-298450" lvl="1" marL="914400" rtl="0">
              <a:spcBef>
                <a:spcPts val="0"/>
              </a:spcBef>
              <a:spcAft>
                <a:spcPts val="0"/>
              </a:spcAft>
              <a:buSzPts val="1100"/>
              <a:buChar char="○"/>
            </a:pPr>
            <a:r>
              <a:rPr lang="en" sz="1100"/>
              <a:t>Poor spatial resolution, high degree of noise.</a:t>
            </a:r>
          </a:p>
          <a:p>
            <a:pPr indent="-342900" lvl="0" marL="457200" rtl="0">
              <a:spcBef>
                <a:spcPts val="0"/>
              </a:spcBef>
              <a:spcAft>
                <a:spcPts val="0"/>
              </a:spcAft>
              <a:buSzPts val="1800"/>
              <a:buChar char="●"/>
            </a:pPr>
            <a:r>
              <a:rPr lang="en"/>
              <a:t>Kinaesthetic imagination of body movement</a:t>
            </a:r>
          </a:p>
          <a:p>
            <a:pPr indent="-298450" lvl="1" marL="914400" rtl="0">
              <a:spcBef>
                <a:spcPts val="0"/>
              </a:spcBef>
              <a:spcAft>
                <a:spcPts val="0"/>
              </a:spcAft>
              <a:buSzPts val="1100"/>
              <a:buChar char="○"/>
            </a:pPr>
            <a:r>
              <a:rPr lang="en" sz="1100"/>
              <a:t>Responds to µ ( 8−12 Hz) and β (16−24 Hz) frequency bands on sensorimotor cortex.</a:t>
            </a:r>
          </a:p>
          <a:p>
            <a:pPr indent="-342900" lvl="0" marL="457200" rtl="0">
              <a:spcBef>
                <a:spcPts val="0"/>
              </a:spcBef>
              <a:spcAft>
                <a:spcPts val="0"/>
              </a:spcAft>
              <a:buSzPts val="1800"/>
              <a:buChar char="●"/>
            </a:pPr>
            <a:r>
              <a:rPr lang="en"/>
              <a:t>Applications</a:t>
            </a:r>
          </a:p>
          <a:p>
            <a:pPr indent="-298450" lvl="1" marL="914400" rtl="0">
              <a:spcBef>
                <a:spcPts val="0"/>
              </a:spcBef>
              <a:spcAft>
                <a:spcPts val="0"/>
              </a:spcAft>
              <a:buSzPts val="1100"/>
              <a:buChar char="○"/>
            </a:pPr>
            <a:r>
              <a:rPr lang="en" sz="1100"/>
              <a:t>Patients with affected neuromuscular system or higher order spinal cord injuries.</a:t>
            </a:r>
          </a:p>
          <a:p>
            <a:pPr indent="-298450" lvl="1" marL="914400" rtl="0">
              <a:spcBef>
                <a:spcPts val="0"/>
              </a:spcBef>
              <a:spcAft>
                <a:spcPts val="0"/>
              </a:spcAft>
              <a:buSzPts val="1100"/>
              <a:buChar char="○"/>
            </a:pPr>
            <a:r>
              <a:rPr lang="en" sz="1100"/>
              <a:t>Brain-controlled robots</a:t>
            </a:r>
          </a:p>
          <a:p>
            <a:pPr indent="-298450" lvl="1" marL="914400" rtl="0">
              <a:spcBef>
                <a:spcPts val="0"/>
              </a:spcBef>
              <a:spcAft>
                <a:spcPts val="0"/>
              </a:spcAft>
              <a:buSzPts val="1100"/>
              <a:buChar char="○"/>
            </a:pPr>
            <a:r>
              <a:rPr lang="en" sz="1100"/>
              <a:t>Brainwave virtual reality</a:t>
            </a:r>
          </a:p>
          <a:p>
            <a:pPr indent="-342900" lvl="0" marL="457200" rtl="0">
              <a:spcBef>
                <a:spcPts val="0"/>
              </a:spcBef>
              <a:spcAft>
                <a:spcPts val="0"/>
              </a:spcAft>
              <a:buSzPts val="1800"/>
              <a:buChar char="●"/>
            </a:pPr>
            <a:r>
              <a:rPr lang="en"/>
              <a:t>Our research</a:t>
            </a:r>
          </a:p>
          <a:p>
            <a:pPr indent="-298450" lvl="1" marL="914400" rtl="0">
              <a:spcBef>
                <a:spcPts val="0"/>
              </a:spcBef>
              <a:spcAft>
                <a:spcPts val="0"/>
              </a:spcAft>
              <a:buSzPts val="1100"/>
              <a:buChar char="○"/>
            </a:pPr>
            <a:r>
              <a:rPr lang="en" sz="1100"/>
              <a:t>Possibilities identifying four motor movements (</a:t>
            </a:r>
            <a:r>
              <a:rPr b="1" lang="en" sz="1100"/>
              <a:t>left hand, right hand, tongue and foot</a:t>
            </a:r>
            <a:r>
              <a:rPr lang="en" sz="1100"/>
              <a:t>) from noisy EEG recordings</a:t>
            </a:r>
          </a:p>
          <a:p>
            <a:pPr indent="-298450" lvl="1" marL="914400" rtl="0">
              <a:spcBef>
                <a:spcPts val="0"/>
              </a:spcBef>
              <a:buSzPts val="1100"/>
              <a:buChar char="○"/>
            </a:pPr>
            <a:r>
              <a:rPr lang="en" sz="1100"/>
              <a:t>Experiments and reports the results of a various signal processing techniques.</a:t>
            </a:r>
          </a:p>
        </p:txBody>
      </p:sp>
      <p:pic>
        <p:nvPicPr>
          <p:cNvPr id="62" name="Shape 62"/>
          <p:cNvPicPr preferRelativeResize="0"/>
          <p:nvPr/>
        </p:nvPicPr>
        <p:blipFill>
          <a:blip r:embed="rId3">
            <a:alphaModFix/>
          </a:blip>
          <a:stretch>
            <a:fillRect/>
          </a:stretch>
        </p:blipFill>
        <p:spPr>
          <a:xfrm>
            <a:off x="7033946" y="0"/>
            <a:ext cx="2110058" cy="5143499"/>
          </a:xfrm>
          <a:prstGeom prst="rect">
            <a:avLst/>
          </a:prstGeom>
          <a:noFill/>
          <a:ln>
            <a:noFill/>
          </a:ln>
        </p:spPr>
      </p:pic>
      <p:sp>
        <p:nvSpPr>
          <p:cNvPr id="63" name="Shape 63"/>
          <p:cNvSpPr/>
          <p:nvPr/>
        </p:nvSpPr>
        <p:spPr>
          <a:xfrm>
            <a:off x="-10475" y="5068075"/>
            <a:ext cx="1037100" cy="75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81150"/>
            <a:ext cx="8520600" cy="572700"/>
          </a:xfrm>
          <a:prstGeom prst="rect">
            <a:avLst/>
          </a:prstGeom>
        </p:spPr>
        <p:txBody>
          <a:bodyPr anchorCtr="0" anchor="t" bIns="91425" lIns="91425" rIns="91425" wrap="square" tIns="91425">
            <a:noAutofit/>
          </a:bodyPr>
          <a:lstStyle/>
          <a:p>
            <a:pPr indent="0" lvl="0" marL="0">
              <a:spcBef>
                <a:spcPts val="0"/>
              </a:spcBef>
              <a:buNone/>
            </a:pPr>
            <a:r>
              <a:rPr lang="en" sz="2400"/>
              <a:t>Objectives</a:t>
            </a:r>
          </a:p>
        </p:txBody>
      </p:sp>
      <p:sp>
        <p:nvSpPr>
          <p:cNvPr id="69" name="Shape 69"/>
          <p:cNvSpPr txBox="1"/>
          <p:nvPr>
            <p:ph idx="1" type="body"/>
          </p:nvPr>
        </p:nvSpPr>
        <p:spPr>
          <a:xfrm>
            <a:off x="311700" y="1017725"/>
            <a:ext cx="8520600" cy="3410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Study the existing literature to understand state of art approaches to solve the problem.</a:t>
            </a:r>
          </a:p>
          <a:p>
            <a:pPr indent="-342900" lvl="0" marL="457200" rtl="0">
              <a:spcBef>
                <a:spcPts val="0"/>
              </a:spcBef>
              <a:spcAft>
                <a:spcPts val="0"/>
              </a:spcAft>
              <a:buSzPts val="1800"/>
              <a:buChar char="●"/>
            </a:pPr>
            <a:r>
              <a:rPr lang="en"/>
              <a:t>Construct the data matrix by selecting the optimal number of channels and frequency bins that suit our approaches.</a:t>
            </a:r>
          </a:p>
          <a:p>
            <a:pPr indent="-342900" lvl="0" marL="457200">
              <a:spcBef>
                <a:spcPts val="0"/>
              </a:spcBef>
              <a:spcAft>
                <a:spcPts val="0"/>
              </a:spcAft>
              <a:buSzPts val="1800"/>
              <a:buChar char="●"/>
            </a:pPr>
            <a:r>
              <a:rPr lang="en"/>
              <a:t>Perform the feature extraction techniques (PCA, ICA, Random Projection, NMF, PLSI) on frequency domain transformed EEG signal.</a:t>
            </a:r>
          </a:p>
          <a:p>
            <a:pPr indent="-342900" lvl="0" marL="457200" rtl="0">
              <a:spcBef>
                <a:spcPts val="0"/>
              </a:spcBef>
              <a:spcAft>
                <a:spcPts val="0"/>
              </a:spcAft>
              <a:buSzPts val="1800"/>
              <a:buChar char="●"/>
            </a:pPr>
            <a:r>
              <a:rPr lang="en"/>
              <a:t>Apply final layer classification techniques (KNN, Multilayer perceptron, RNN, Viterbi algorithm, K-means, Naive Bayes, SVM) on obtained feature matrices.</a:t>
            </a:r>
          </a:p>
          <a:p>
            <a:pPr indent="-342900" lvl="0" marL="457200" rtl="0">
              <a:spcBef>
                <a:spcPts val="0"/>
              </a:spcBef>
              <a:buSzPts val="1800"/>
              <a:buChar char="●"/>
            </a:pPr>
            <a:r>
              <a:rPr lang="en"/>
              <a:t>Improve the results by fine tuning and combining the different approaches. </a:t>
            </a:r>
          </a:p>
        </p:txBody>
      </p:sp>
      <p:sp>
        <p:nvSpPr>
          <p:cNvPr id="70" name="Shape 70"/>
          <p:cNvSpPr/>
          <p:nvPr/>
        </p:nvSpPr>
        <p:spPr>
          <a:xfrm>
            <a:off x="-10475" y="5068075"/>
            <a:ext cx="1959300" cy="75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10390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Literature Review</a:t>
            </a:r>
          </a:p>
        </p:txBody>
      </p:sp>
      <p:sp>
        <p:nvSpPr>
          <p:cNvPr id="76" name="Shape 76"/>
          <p:cNvSpPr txBox="1"/>
          <p:nvPr>
            <p:ph idx="1" type="body"/>
          </p:nvPr>
        </p:nvSpPr>
        <p:spPr>
          <a:xfrm>
            <a:off x="311700" y="658800"/>
            <a:ext cx="8520600" cy="39183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P</a:t>
            </a:r>
            <a:r>
              <a:rPr lang="en"/>
              <a:t>rocedures used in identification of motor imagery movements could be broadly categorized into three phases:</a:t>
            </a:r>
          </a:p>
          <a:p>
            <a:pPr indent="-298450" lvl="1" marL="914400" rtl="0">
              <a:spcBef>
                <a:spcPts val="0"/>
              </a:spcBef>
              <a:spcAft>
                <a:spcPts val="0"/>
              </a:spcAft>
              <a:buSzPts val="1100"/>
              <a:buChar char="○"/>
            </a:pPr>
            <a:r>
              <a:rPr lang="en" sz="1100"/>
              <a:t>Preprocessing , feature extraction and feature classification</a:t>
            </a:r>
          </a:p>
          <a:p>
            <a:pPr indent="-342900" lvl="0" marL="457200" rtl="0">
              <a:spcBef>
                <a:spcPts val="0"/>
              </a:spcBef>
              <a:spcAft>
                <a:spcPts val="0"/>
              </a:spcAft>
              <a:buSzPts val="1800"/>
              <a:buChar char="●"/>
            </a:pPr>
            <a:r>
              <a:rPr lang="en"/>
              <a:t>Non-negative matrix factorization based approaches : Binary classification</a:t>
            </a:r>
          </a:p>
          <a:p>
            <a:pPr indent="-298450" lvl="1" marL="914400" rtl="0">
              <a:spcBef>
                <a:spcPts val="0"/>
              </a:spcBef>
              <a:spcAft>
                <a:spcPts val="0"/>
              </a:spcAft>
              <a:buSzPts val="1100"/>
              <a:buChar char="○"/>
            </a:pPr>
            <a:r>
              <a:rPr lang="en" sz="1100"/>
              <a:t>Lee et al. [9] - Comprehensive evaluation of EEG data using group NMF (GNMF).</a:t>
            </a:r>
          </a:p>
          <a:p>
            <a:pPr indent="-298450" lvl="1" marL="914400" rtl="0">
              <a:spcBef>
                <a:spcPts val="0"/>
              </a:spcBef>
              <a:spcAft>
                <a:spcPts val="0"/>
              </a:spcAft>
              <a:buSzPts val="1100"/>
              <a:buChar char="○"/>
            </a:pPr>
            <a:r>
              <a:rPr lang="en" sz="1100"/>
              <a:t>Yoo et al. [10] - Semi-supervised NMF (SSNMF) to incorporate the data matrix and the class label matrix into NMF.</a:t>
            </a:r>
          </a:p>
          <a:p>
            <a:pPr indent="-342900" lvl="0" marL="457200" rtl="0">
              <a:spcBef>
                <a:spcPts val="0"/>
              </a:spcBef>
              <a:spcAft>
                <a:spcPts val="0"/>
              </a:spcAft>
              <a:buSzPts val="1800"/>
              <a:buChar char="●"/>
            </a:pPr>
            <a:r>
              <a:rPr lang="en"/>
              <a:t>Cascade and Parallel Convolutional Recurrent Neural Networks</a:t>
            </a:r>
          </a:p>
          <a:p>
            <a:pPr indent="-298450" lvl="1" marL="914400" rtl="0">
              <a:spcBef>
                <a:spcPts val="0"/>
              </a:spcBef>
              <a:spcAft>
                <a:spcPts val="0"/>
              </a:spcAft>
              <a:buSzPts val="1100"/>
              <a:buChar char="○"/>
            </a:pPr>
            <a:r>
              <a:rPr lang="en" sz="1100"/>
              <a:t>Zhang et al. [11] - Spatio-temporal representations to enhance EEG-based intention recognition</a:t>
            </a:r>
          </a:p>
          <a:p>
            <a:pPr indent="-342900" lvl="0" marL="457200" rtl="0">
              <a:spcBef>
                <a:spcPts val="0"/>
              </a:spcBef>
              <a:spcAft>
                <a:spcPts val="0"/>
              </a:spcAft>
              <a:buSzPts val="1800"/>
              <a:buChar char="●"/>
            </a:pPr>
            <a:r>
              <a:rPr lang="en"/>
              <a:t>Common spatial pattern (CSP) : Single channel, three class classification</a:t>
            </a:r>
          </a:p>
          <a:p>
            <a:pPr indent="-298450" lvl="1" marL="914400" rtl="0">
              <a:spcBef>
                <a:spcPts val="0"/>
              </a:spcBef>
              <a:spcAft>
                <a:spcPts val="0"/>
              </a:spcAft>
              <a:buSzPts val="1100"/>
              <a:buChar char="○"/>
            </a:pPr>
            <a:r>
              <a:rPr lang="en" sz="1100"/>
              <a:t>Ge et al. [3] - STFT for feature extraction, combination of CSP and SVM for classification.</a:t>
            </a:r>
          </a:p>
          <a:p>
            <a:pPr indent="-342900" lvl="0" marL="457200" rtl="0">
              <a:spcBef>
                <a:spcPts val="0"/>
              </a:spcBef>
              <a:spcAft>
                <a:spcPts val="0"/>
              </a:spcAft>
              <a:buSzPts val="1800"/>
              <a:buChar char="●"/>
            </a:pPr>
            <a:r>
              <a:rPr lang="en"/>
              <a:t>PCA and ICA based approaches : Binary classification</a:t>
            </a:r>
          </a:p>
          <a:p>
            <a:pPr indent="-298450" lvl="1" marL="914400" rtl="0">
              <a:spcBef>
                <a:spcPts val="0"/>
              </a:spcBef>
              <a:spcAft>
                <a:spcPts val="0"/>
              </a:spcAft>
              <a:buSzPts val="1100"/>
              <a:buChar char="○"/>
            </a:pPr>
            <a:r>
              <a:rPr lang="en" sz="1100"/>
              <a:t>Jung et al. [6]- Highlights that PCA cannot successfully separate eye artifacts from brain signals when eye artifacts contain comparable amplitudes. </a:t>
            </a:r>
          </a:p>
          <a:p>
            <a:pPr indent="-298450" lvl="1" marL="914400" rtl="0">
              <a:spcBef>
                <a:spcPts val="0"/>
              </a:spcBef>
              <a:buSzPts val="1100"/>
              <a:buChar char="○"/>
            </a:pPr>
            <a:r>
              <a:rPr lang="en" sz="1100"/>
              <a:t>Remove the artifact exist in EEG signals using combined PCA whitening and ICA.</a:t>
            </a:r>
          </a:p>
        </p:txBody>
      </p:sp>
      <p:sp>
        <p:nvSpPr>
          <p:cNvPr id="77" name="Shape 77"/>
          <p:cNvSpPr/>
          <p:nvPr/>
        </p:nvSpPr>
        <p:spPr>
          <a:xfrm>
            <a:off x="-10475" y="5068075"/>
            <a:ext cx="3333000" cy="75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9275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Brief Overview</a:t>
            </a:r>
          </a:p>
        </p:txBody>
      </p:sp>
      <p:sp>
        <p:nvSpPr>
          <p:cNvPr id="83" name="Shape 83"/>
          <p:cNvSpPr/>
          <p:nvPr/>
        </p:nvSpPr>
        <p:spPr>
          <a:xfrm>
            <a:off x="-10475" y="5068075"/>
            <a:ext cx="4546500" cy="75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84" name="Shape 84"/>
          <p:cNvPicPr preferRelativeResize="0"/>
          <p:nvPr/>
        </p:nvPicPr>
        <p:blipFill>
          <a:blip r:embed="rId3">
            <a:alphaModFix/>
          </a:blip>
          <a:stretch>
            <a:fillRect/>
          </a:stretch>
        </p:blipFill>
        <p:spPr>
          <a:xfrm>
            <a:off x="704614" y="765450"/>
            <a:ext cx="7620377" cy="3096150"/>
          </a:xfrm>
          <a:prstGeom prst="rect">
            <a:avLst/>
          </a:prstGeom>
          <a:noFill/>
          <a:ln>
            <a:noFill/>
          </a:ln>
        </p:spPr>
      </p:pic>
      <p:sp>
        <p:nvSpPr>
          <p:cNvPr id="85" name="Shape 85"/>
          <p:cNvSpPr txBox="1"/>
          <p:nvPr/>
        </p:nvSpPr>
        <p:spPr>
          <a:xfrm>
            <a:off x="483113" y="3665725"/>
            <a:ext cx="8063400" cy="987600"/>
          </a:xfrm>
          <a:prstGeom prst="rect">
            <a:avLst/>
          </a:prstGeom>
          <a:noFill/>
          <a:ln>
            <a:noFill/>
          </a:ln>
        </p:spPr>
        <p:txBody>
          <a:bodyPr anchorCtr="0" anchor="t" bIns="91425" lIns="91425" rIns="91425" wrap="square" tIns="91425">
            <a:noAutofit/>
          </a:bodyPr>
          <a:lstStyle/>
          <a:p>
            <a:pPr indent="-317500" lvl="0" marL="457200">
              <a:spcBef>
                <a:spcPts val="0"/>
              </a:spcBef>
              <a:buSzPts val="1400"/>
              <a:buChar char="●"/>
            </a:pPr>
            <a:r>
              <a:rPr lang="en"/>
              <a:t>We use the dataset V (a) from BCI competition III. The dataset consists of EEG signals obtained through 60 electrodes, over 3 subjects for four motor imagery movements. (Tongue, right hand, left hand, a leg)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235500" y="216425"/>
            <a:ext cx="8520600" cy="572700"/>
          </a:xfrm>
          <a:prstGeom prst="rect">
            <a:avLst/>
          </a:prstGeom>
        </p:spPr>
        <p:txBody>
          <a:bodyPr anchorCtr="0" anchor="t" bIns="91425" lIns="91425" rIns="91425" wrap="square" tIns="91425">
            <a:noAutofit/>
          </a:bodyPr>
          <a:lstStyle/>
          <a:p>
            <a:pPr indent="0" lvl="0" marL="0">
              <a:spcBef>
                <a:spcPts val="0"/>
              </a:spcBef>
              <a:buNone/>
            </a:pPr>
            <a:r>
              <a:rPr lang="en" sz="2400"/>
              <a:t>Data acquisition and preprocessing </a:t>
            </a:r>
          </a:p>
        </p:txBody>
      </p:sp>
      <p:sp>
        <p:nvSpPr>
          <p:cNvPr id="91" name="Shape 91"/>
          <p:cNvSpPr/>
          <p:nvPr/>
        </p:nvSpPr>
        <p:spPr>
          <a:xfrm>
            <a:off x="-10475" y="5068075"/>
            <a:ext cx="5342400" cy="75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92" name="Shape 92"/>
          <p:cNvPicPr preferRelativeResize="0"/>
          <p:nvPr/>
        </p:nvPicPr>
        <p:blipFill>
          <a:blip r:embed="rId3">
            <a:alphaModFix/>
          </a:blip>
          <a:stretch>
            <a:fillRect/>
          </a:stretch>
        </p:blipFill>
        <p:spPr>
          <a:xfrm>
            <a:off x="407201" y="1018725"/>
            <a:ext cx="1677076" cy="1501551"/>
          </a:xfrm>
          <a:prstGeom prst="rect">
            <a:avLst/>
          </a:prstGeom>
          <a:noFill/>
          <a:ln>
            <a:noFill/>
          </a:ln>
        </p:spPr>
      </p:pic>
      <p:pic>
        <p:nvPicPr>
          <p:cNvPr id="93" name="Shape 93"/>
          <p:cNvPicPr preferRelativeResize="0"/>
          <p:nvPr/>
        </p:nvPicPr>
        <p:blipFill>
          <a:blip r:embed="rId4">
            <a:alphaModFix/>
          </a:blip>
          <a:stretch>
            <a:fillRect/>
          </a:stretch>
        </p:blipFill>
        <p:spPr>
          <a:xfrm>
            <a:off x="78299" y="3554800"/>
            <a:ext cx="2973176" cy="641275"/>
          </a:xfrm>
          <a:prstGeom prst="rect">
            <a:avLst/>
          </a:prstGeom>
          <a:noFill/>
          <a:ln>
            <a:noFill/>
          </a:ln>
        </p:spPr>
      </p:pic>
      <p:pic>
        <p:nvPicPr>
          <p:cNvPr id="94" name="Shape 94"/>
          <p:cNvPicPr preferRelativeResize="0"/>
          <p:nvPr/>
        </p:nvPicPr>
        <p:blipFill>
          <a:blip r:embed="rId5">
            <a:alphaModFix/>
          </a:blip>
          <a:stretch>
            <a:fillRect/>
          </a:stretch>
        </p:blipFill>
        <p:spPr>
          <a:xfrm>
            <a:off x="6709375" y="961868"/>
            <a:ext cx="2219075" cy="1770975"/>
          </a:xfrm>
          <a:prstGeom prst="rect">
            <a:avLst/>
          </a:prstGeom>
          <a:noFill/>
          <a:ln>
            <a:noFill/>
          </a:ln>
        </p:spPr>
      </p:pic>
      <p:grpSp>
        <p:nvGrpSpPr>
          <p:cNvPr id="95" name="Shape 95"/>
          <p:cNvGrpSpPr/>
          <p:nvPr/>
        </p:nvGrpSpPr>
        <p:grpSpPr>
          <a:xfrm>
            <a:off x="5297827" y="1070863"/>
            <a:ext cx="1020324" cy="1553000"/>
            <a:chOff x="5147327" y="2727125"/>
            <a:chExt cx="1020324" cy="1553000"/>
          </a:xfrm>
        </p:grpSpPr>
        <p:pic>
          <p:nvPicPr>
            <p:cNvPr id="96" name="Shape 96"/>
            <p:cNvPicPr preferRelativeResize="0"/>
            <p:nvPr/>
          </p:nvPicPr>
          <p:blipFill>
            <a:blip r:embed="rId6">
              <a:alphaModFix/>
            </a:blip>
            <a:stretch>
              <a:fillRect/>
            </a:stretch>
          </p:blipFill>
          <p:spPr>
            <a:xfrm>
              <a:off x="5163975" y="2727125"/>
              <a:ext cx="1003675" cy="507125"/>
            </a:xfrm>
            <a:prstGeom prst="rect">
              <a:avLst/>
            </a:prstGeom>
            <a:noFill/>
            <a:ln>
              <a:noFill/>
            </a:ln>
          </p:spPr>
        </p:pic>
        <p:pic>
          <p:nvPicPr>
            <p:cNvPr id="97" name="Shape 97"/>
            <p:cNvPicPr preferRelativeResize="0"/>
            <p:nvPr/>
          </p:nvPicPr>
          <p:blipFill>
            <a:blip r:embed="rId7">
              <a:alphaModFix/>
            </a:blip>
            <a:stretch>
              <a:fillRect/>
            </a:stretch>
          </p:blipFill>
          <p:spPr>
            <a:xfrm>
              <a:off x="5163975" y="3234250"/>
              <a:ext cx="1003675" cy="507125"/>
            </a:xfrm>
            <a:prstGeom prst="rect">
              <a:avLst/>
            </a:prstGeom>
            <a:noFill/>
            <a:ln>
              <a:noFill/>
            </a:ln>
          </p:spPr>
        </p:pic>
        <p:pic>
          <p:nvPicPr>
            <p:cNvPr id="98" name="Shape 98"/>
            <p:cNvPicPr preferRelativeResize="0"/>
            <p:nvPr/>
          </p:nvPicPr>
          <p:blipFill>
            <a:blip r:embed="rId8">
              <a:alphaModFix/>
            </a:blip>
            <a:stretch>
              <a:fillRect/>
            </a:stretch>
          </p:blipFill>
          <p:spPr>
            <a:xfrm>
              <a:off x="5147327" y="3773000"/>
              <a:ext cx="1003675" cy="507125"/>
            </a:xfrm>
            <a:prstGeom prst="rect">
              <a:avLst/>
            </a:prstGeom>
            <a:noFill/>
            <a:ln>
              <a:noFill/>
            </a:ln>
          </p:spPr>
        </p:pic>
      </p:grpSp>
      <p:sp>
        <p:nvSpPr>
          <p:cNvPr id="99" name="Shape 99"/>
          <p:cNvSpPr txBox="1"/>
          <p:nvPr/>
        </p:nvSpPr>
        <p:spPr>
          <a:xfrm>
            <a:off x="324275" y="2505659"/>
            <a:ext cx="1831200" cy="317400"/>
          </a:xfrm>
          <a:prstGeom prst="rect">
            <a:avLst/>
          </a:prstGeom>
          <a:noFill/>
          <a:ln>
            <a:noFill/>
          </a:ln>
        </p:spPr>
        <p:txBody>
          <a:bodyPr anchorCtr="0" anchor="t" bIns="91425" lIns="91425" rIns="91425" wrap="square" tIns="91425">
            <a:noAutofit/>
          </a:bodyPr>
          <a:lstStyle/>
          <a:p>
            <a:pPr indent="0" lvl="0" marL="0">
              <a:spcBef>
                <a:spcPts val="0"/>
              </a:spcBef>
              <a:buNone/>
            </a:pPr>
            <a:r>
              <a:rPr lang="en" sz="900"/>
              <a:t>Figure: Placement of electrodes</a:t>
            </a:r>
          </a:p>
        </p:txBody>
      </p:sp>
      <p:sp>
        <p:nvSpPr>
          <p:cNvPr id="100" name="Shape 100"/>
          <p:cNvSpPr txBox="1"/>
          <p:nvPr/>
        </p:nvSpPr>
        <p:spPr>
          <a:xfrm>
            <a:off x="324275" y="4196075"/>
            <a:ext cx="2010900" cy="347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Cueing process</a:t>
            </a:r>
          </a:p>
        </p:txBody>
      </p:sp>
      <p:pic>
        <p:nvPicPr>
          <p:cNvPr id="101" name="Shape 101"/>
          <p:cNvPicPr preferRelativeResize="0"/>
          <p:nvPr/>
        </p:nvPicPr>
        <p:blipFill rotWithShape="1">
          <a:blip r:embed="rId9">
            <a:alphaModFix/>
          </a:blip>
          <a:srcRect b="1311" l="0" r="58123" t="50465"/>
          <a:stretch/>
        </p:blipFill>
        <p:spPr>
          <a:xfrm>
            <a:off x="3167025" y="1090750"/>
            <a:ext cx="1470024" cy="1424024"/>
          </a:xfrm>
          <a:prstGeom prst="rect">
            <a:avLst/>
          </a:prstGeom>
          <a:noFill/>
          <a:ln>
            <a:noFill/>
          </a:ln>
        </p:spPr>
      </p:pic>
      <p:cxnSp>
        <p:nvCxnSpPr>
          <p:cNvPr id="102" name="Shape 102"/>
          <p:cNvCxnSpPr/>
          <p:nvPr/>
        </p:nvCxnSpPr>
        <p:spPr>
          <a:xfrm flipH="1" rot="10800000">
            <a:off x="4063150" y="1903825"/>
            <a:ext cx="519900" cy="538500"/>
          </a:xfrm>
          <a:prstGeom prst="straightConnector1">
            <a:avLst/>
          </a:prstGeom>
          <a:noFill/>
          <a:ln cap="flat" cmpd="sng" w="9525">
            <a:solidFill>
              <a:schemeClr val="dk2"/>
            </a:solidFill>
            <a:prstDash val="solid"/>
            <a:round/>
            <a:headEnd len="lg" w="lg" type="none"/>
            <a:tailEnd len="lg" w="lg" type="triangle"/>
          </a:ln>
        </p:spPr>
      </p:cxnSp>
      <p:cxnSp>
        <p:nvCxnSpPr>
          <p:cNvPr id="103" name="Shape 103"/>
          <p:cNvCxnSpPr/>
          <p:nvPr/>
        </p:nvCxnSpPr>
        <p:spPr>
          <a:xfrm flipH="1" rot="10800000">
            <a:off x="3257225" y="2514875"/>
            <a:ext cx="634200" cy="5400"/>
          </a:xfrm>
          <a:prstGeom prst="straightConnector1">
            <a:avLst/>
          </a:prstGeom>
          <a:noFill/>
          <a:ln cap="flat" cmpd="sng" w="9525">
            <a:solidFill>
              <a:schemeClr val="dk2"/>
            </a:solidFill>
            <a:prstDash val="solid"/>
            <a:round/>
            <a:headEnd len="lg" w="lg" type="none"/>
            <a:tailEnd len="lg" w="lg" type="triangle"/>
          </a:ln>
        </p:spPr>
      </p:cxnSp>
      <p:cxnSp>
        <p:nvCxnSpPr>
          <p:cNvPr id="104" name="Shape 104"/>
          <p:cNvCxnSpPr/>
          <p:nvPr/>
        </p:nvCxnSpPr>
        <p:spPr>
          <a:xfrm flipH="1">
            <a:off x="3184300" y="1828025"/>
            <a:ext cx="5700" cy="545400"/>
          </a:xfrm>
          <a:prstGeom prst="straightConnector1">
            <a:avLst/>
          </a:prstGeom>
          <a:noFill/>
          <a:ln cap="flat" cmpd="sng" w="9525">
            <a:solidFill>
              <a:schemeClr val="dk2"/>
            </a:solidFill>
            <a:prstDash val="solid"/>
            <a:round/>
            <a:headEnd len="lg" w="lg" type="none"/>
            <a:tailEnd len="lg" w="lg" type="triangle"/>
          </a:ln>
        </p:spPr>
      </p:cxnSp>
      <p:sp>
        <p:nvSpPr>
          <p:cNvPr id="105" name="Shape 105"/>
          <p:cNvSpPr txBox="1"/>
          <p:nvPr/>
        </p:nvSpPr>
        <p:spPr>
          <a:xfrm rot="-2879790">
            <a:off x="4014002" y="2014501"/>
            <a:ext cx="941456" cy="317156"/>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Trials (72)</a:t>
            </a:r>
          </a:p>
        </p:txBody>
      </p:sp>
      <p:sp>
        <p:nvSpPr>
          <p:cNvPr id="106" name="Shape 106"/>
          <p:cNvSpPr txBox="1"/>
          <p:nvPr/>
        </p:nvSpPr>
        <p:spPr>
          <a:xfrm>
            <a:off x="2949400" y="2442325"/>
            <a:ext cx="1361700" cy="251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Channels (c3, c4, cz)</a:t>
            </a:r>
          </a:p>
        </p:txBody>
      </p:sp>
      <p:sp>
        <p:nvSpPr>
          <p:cNvPr id="107" name="Shape 107"/>
          <p:cNvSpPr txBox="1"/>
          <p:nvPr/>
        </p:nvSpPr>
        <p:spPr>
          <a:xfrm>
            <a:off x="3552150" y="3018525"/>
            <a:ext cx="5484600" cy="1869300"/>
          </a:xfrm>
          <a:prstGeom prst="rect">
            <a:avLst/>
          </a:prstGeom>
          <a:noFill/>
          <a:ln>
            <a:noFill/>
          </a:ln>
        </p:spPr>
        <p:txBody>
          <a:bodyPr anchorCtr="0" anchor="t" bIns="91425" lIns="91425" rIns="91425" wrap="square" tIns="91425">
            <a:noAutofit/>
          </a:bodyPr>
          <a:lstStyle/>
          <a:p>
            <a:pPr indent="-304800" lvl="0" marL="457200" rtl="0">
              <a:spcBef>
                <a:spcPts val="0"/>
              </a:spcBef>
              <a:spcAft>
                <a:spcPts val="0"/>
              </a:spcAft>
              <a:buClr>
                <a:srgbClr val="666666"/>
              </a:buClr>
              <a:buSzPts val="1200"/>
              <a:buChar char="●"/>
            </a:pPr>
            <a:r>
              <a:rPr lang="en" sz="1200">
                <a:solidFill>
                  <a:srgbClr val="666666"/>
                </a:solidFill>
              </a:rPr>
              <a:t>Once the cue is shown, frames are captured for 4 seconds at 250 Hz over 60 channels.</a:t>
            </a:r>
          </a:p>
          <a:p>
            <a:pPr indent="-304800" lvl="0" marL="457200" rtl="0">
              <a:spcBef>
                <a:spcPts val="0"/>
              </a:spcBef>
              <a:spcAft>
                <a:spcPts val="0"/>
              </a:spcAft>
              <a:buClr>
                <a:srgbClr val="666666"/>
              </a:buClr>
              <a:buSzPts val="1200"/>
              <a:buChar char="●"/>
            </a:pPr>
            <a:r>
              <a:rPr lang="en" sz="1200">
                <a:solidFill>
                  <a:srgbClr val="666666"/>
                </a:solidFill>
              </a:rPr>
              <a:t>Data set consists of multiple trials from 3 different subjects; k3b, k6b, l1b. </a:t>
            </a:r>
          </a:p>
          <a:p>
            <a:pPr indent="-304800" lvl="0" marL="457200" rtl="0">
              <a:spcBef>
                <a:spcPts val="0"/>
              </a:spcBef>
              <a:spcAft>
                <a:spcPts val="0"/>
              </a:spcAft>
              <a:buClr>
                <a:srgbClr val="666666"/>
              </a:buClr>
              <a:buSzPts val="1200"/>
              <a:buChar char="●"/>
            </a:pPr>
            <a:r>
              <a:rPr lang="en" sz="1200">
                <a:solidFill>
                  <a:srgbClr val="666666"/>
                </a:solidFill>
              </a:rPr>
              <a:t>We apply STFT on the temporal data at 128 window size and 50% overlap.</a:t>
            </a:r>
          </a:p>
          <a:p>
            <a:pPr indent="-304800" lvl="0" marL="457200">
              <a:spcBef>
                <a:spcPts val="0"/>
              </a:spcBef>
              <a:buClr>
                <a:srgbClr val="666666"/>
              </a:buClr>
              <a:buSzPts val="1200"/>
              <a:buChar char="●"/>
            </a:pPr>
            <a:r>
              <a:rPr lang="en" sz="1200">
                <a:solidFill>
                  <a:srgbClr val="666666"/>
                </a:solidFill>
              </a:rPr>
              <a:t>We focus only on μ (6-14 Hz) and β (~15Hz) frequency bins </a:t>
            </a:r>
            <a:r>
              <a:rPr lang="en" sz="1200">
                <a:solidFill>
                  <a:srgbClr val="666666"/>
                </a:solidFill>
              </a:rPr>
              <a:t> over C3, C4 and Cz channels.</a:t>
            </a:r>
          </a:p>
        </p:txBody>
      </p:sp>
      <p:sp>
        <p:nvSpPr>
          <p:cNvPr id="108" name="Shape 108"/>
          <p:cNvSpPr txBox="1"/>
          <p:nvPr/>
        </p:nvSpPr>
        <p:spPr>
          <a:xfrm>
            <a:off x="2722075" y="1974875"/>
            <a:ext cx="634200" cy="251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Frames (1000)</a:t>
            </a:r>
          </a:p>
        </p:txBody>
      </p:sp>
      <p:cxnSp>
        <p:nvCxnSpPr>
          <p:cNvPr id="109" name="Shape 109"/>
          <p:cNvCxnSpPr/>
          <p:nvPr/>
        </p:nvCxnSpPr>
        <p:spPr>
          <a:xfrm>
            <a:off x="4860938" y="1903825"/>
            <a:ext cx="213000" cy="0"/>
          </a:xfrm>
          <a:prstGeom prst="straightConnector1">
            <a:avLst/>
          </a:prstGeom>
          <a:noFill/>
          <a:ln cap="flat" cmpd="sng" w="9525">
            <a:solidFill>
              <a:schemeClr val="dk2"/>
            </a:solidFill>
            <a:prstDash val="solid"/>
            <a:round/>
            <a:headEnd len="lg" w="lg" type="none"/>
            <a:tailEnd len="lg" w="lg" type="triangle"/>
          </a:ln>
        </p:spPr>
      </p:cxnSp>
      <p:cxnSp>
        <p:nvCxnSpPr>
          <p:cNvPr id="110" name="Shape 110"/>
          <p:cNvCxnSpPr/>
          <p:nvPr/>
        </p:nvCxnSpPr>
        <p:spPr>
          <a:xfrm>
            <a:off x="6407263" y="1903813"/>
            <a:ext cx="213000" cy="0"/>
          </a:xfrm>
          <a:prstGeom prst="straightConnector1">
            <a:avLst/>
          </a:prstGeom>
          <a:noFill/>
          <a:ln cap="flat" cmpd="sng" w="9525">
            <a:solidFill>
              <a:schemeClr val="dk2"/>
            </a:solidFill>
            <a:prstDash val="solid"/>
            <a:round/>
            <a:headEnd len="lg" w="lg" type="none"/>
            <a:tailEnd len="lg" w="lg" type="triangle"/>
          </a:ln>
        </p:spPr>
      </p:cxnSp>
      <p:sp>
        <p:nvSpPr>
          <p:cNvPr id="111" name="Shape 111"/>
          <p:cNvSpPr txBox="1"/>
          <p:nvPr/>
        </p:nvSpPr>
        <p:spPr>
          <a:xfrm>
            <a:off x="7904700" y="2547650"/>
            <a:ext cx="699000" cy="251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1050 x 72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368825"/>
            <a:ext cx="8520600" cy="572700"/>
          </a:xfrm>
          <a:prstGeom prst="rect">
            <a:avLst/>
          </a:prstGeom>
        </p:spPr>
        <p:txBody>
          <a:bodyPr anchorCtr="0" anchor="t" bIns="91425" lIns="91425" rIns="91425" wrap="square" tIns="91425">
            <a:noAutofit/>
          </a:bodyPr>
          <a:lstStyle/>
          <a:p>
            <a:pPr indent="0" lvl="0" marL="0">
              <a:spcBef>
                <a:spcPts val="0"/>
              </a:spcBef>
              <a:buNone/>
            </a:pPr>
            <a:r>
              <a:rPr lang="en" sz="2400"/>
              <a:t>Non Negative Matrix Factorization (NMF)</a:t>
            </a:r>
          </a:p>
        </p:txBody>
      </p:sp>
      <p:sp>
        <p:nvSpPr>
          <p:cNvPr id="117" name="Shape 117"/>
          <p:cNvSpPr/>
          <p:nvPr/>
        </p:nvSpPr>
        <p:spPr>
          <a:xfrm>
            <a:off x="-10475" y="5068075"/>
            <a:ext cx="6180600" cy="75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txBox="1"/>
          <p:nvPr/>
        </p:nvSpPr>
        <p:spPr>
          <a:xfrm>
            <a:off x="337525" y="1045500"/>
            <a:ext cx="8343900" cy="2273400"/>
          </a:xfrm>
          <a:prstGeom prst="rect">
            <a:avLst/>
          </a:prstGeom>
          <a:noFill/>
          <a:ln>
            <a:noFill/>
          </a:ln>
        </p:spPr>
        <p:txBody>
          <a:bodyPr anchorCtr="0" anchor="t" bIns="91425" lIns="91425" rIns="91425" wrap="square" tIns="91425">
            <a:noAutofit/>
          </a:bodyPr>
          <a:lstStyle/>
          <a:p>
            <a:pPr indent="-304800" lvl="0" marL="457200" rtl="0">
              <a:spcBef>
                <a:spcPts val="0"/>
              </a:spcBef>
              <a:spcAft>
                <a:spcPts val="0"/>
              </a:spcAft>
              <a:buClr>
                <a:srgbClr val="666666"/>
              </a:buClr>
              <a:buSzPts val="1200"/>
              <a:buChar char="●"/>
            </a:pPr>
            <a:r>
              <a:rPr lang="en" sz="1200">
                <a:solidFill>
                  <a:srgbClr val="666666"/>
                </a:solidFill>
              </a:rPr>
              <a:t>As an initial experiment, we decomposed X</a:t>
            </a:r>
            <a:r>
              <a:rPr baseline="-25000" lang="en" sz="1200">
                <a:solidFill>
                  <a:srgbClr val="666666"/>
                </a:solidFill>
              </a:rPr>
              <a:t>(m,n)</a:t>
            </a:r>
            <a:r>
              <a:rPr lang="en" sz="1200">
                <a:solidFill>
                  <a:srgbClr val="666666"/>
                </a:solidFill>
              </a:rPr>
              <a:t> ∈ ℝ</a:t>
            </a:r>
            <a:r>
              <a:rPr baseline="30000" lang="en" sz="1200">
                <a:solidFill>
                  <a:srgbClr val="666666"/>
                </a:solidFill>
              </a:rPr>
              <a:t>+</a:t>
            </a:r>
            <a:r>
              <a:rPr lang="en" sz="1200">
                <a:solidFill>
                  <a:srgbClr val="666666"/>
                </a:solidFill>
              </a:rPr>
              <a:t>  into </a:t>
            </a:r>
            <a:r>
              <a:rPr b="1" lang="en" sz="1200">
                <a:solidFill>
                  <a:srgbClr val="666666"/>
                </a:solidFill>
              </a:rPr>
              <a:t>W</a:t>
            </a:r>
            <a:r>
              <a:rPr b="1" baseline="-25000" lang="en" sz="1200">
                <a:solidFill>
                  <a:srgbClr val="666666"/>
                </a:solidFill>
              </a:rPr>
              <a:t>(m,r)</a:t>
            </a:r>
            <a:r>
              <a:rPr b="1" lang="en" sz="1200">
                <a:solidFill>
                  <a:srgbClr val="666666"/>
                </a:solidFill>
              </a:rPr>
              <a:t>H</a:t>
            </a:r>
            <a:r>
              <a:rPr b="1" baseline="-25000" lang="en" sz="1200">
                <a:solidFill>
                  <a:srgbClr val="666666"/>
                </a:solidFill>
              </a:rPr>
              <a:t>(r,n)</a:t>
            </a:r>
            <a:r>
              <a:rPr b="1" lang="en" sz="1200">
                <a:solidFill>
                  <a:srgbClr val="666666"/>
                </a:solidFill>
              </a:rPr>
              <a:t>  </a:t>
            </a:r>
            <a:r>
              <a:rPr lang="en" sz="1200">
                <a:solidFill>
                  <a:srgbClr val="666666"/>
                </a:solidFill>
              </a:rPr>
              <a:t>with </a:t>
            </a:r>
            <a:r>
              <a:rPr b="1" lang="en" sz="1200">
                <a:solidFill>
                  <a:srgbClr val="666666"/>
                </a:solidFill>
              </a:rPr>
              <a:t>r</a:t>
            </a:r>
            <a:r>
              <a:rPr lang="en" sz="1200">
                <a:solidFill>
                  <a:srgbClr val="666666"/>
                </a:solidFill>
              </a:rPr>
              <a:t> basis vectors using the training set in the frequency domain. These basis vectors are then used to learn the activations features, </a:t>
            </a:r>
            <a:r>
              <a:rPr b="1" lang="en" sz="1200">
                <a:solidFill>
                  <a:srgbClr val="666666"/>
                </a:solidFill>
              </a:rPr>
              <a:t>H</a:t>
            </a:r>
            <a:r>
              <a:rPr b="1" baseline="-25000" lang="en" sz="1200">
                <a:solidFill>
                  <a:srgbClr val="666666"/>
                </a:solidFill>
              </a:rPr>
              <a:t>(r,n) </a:t>
            </a:r>
            <a:r>
              <a:rPr lang="en" sz="1200">
                <a:solidFill>
                  <a:srgbClr val="666666"/>
                </a:solidFill>
              </a:rPr>
              <a:t>for the test dataset. Then the resulting </a:t>
            </a:r>
            <a:r>
              <a:rPr b="1" lang="en" sz="1200">
                <a:solidFill>
                  <a:srgbClr val="666666"/>
                </a:solidFill>
              </a:rPr>
              <a:t>H</a:t>
            </a:r>
            <a:r>
              <a:rPr b="1" baseline="-25000" lang="en" sz="1200">
                <a:solidFill>
                  <a:srgbClr val="666666"/>
                </a:solidFill>
              </a:rPr>
              <a:t>(r,n) </a:t>
            </a:r>
            <a:r>
              <a:rPr lang="en" sz="1200">
                <a:solidFill>
                  <a:srgbClr val="666666"/>
                </a:solidFill>
              </a:rPr>
              <a:t>is fed to a neural network with a single hidden layer (35 hidden units) to do the final layer classification.</a:t>
            </a:r>
            <a:br>
              <a:rPr lang="en" sz="1200">
                <a:solidFill>
                  <a:srgbClr val="666666"/>
                </a:solidFill>
              </a:rPr>
            </a:br>
          </a:p>
          <a:p>
            <a:pPr indent="-304800" lvl="0" marL="457200" rtl="0">
              <a:spcBef>
                <a:spcPts val="0"/>
              </a:spcBef>
              <a:spcAft>
                <a:spcPts val="0"/>
              </a:spcAft>
              <a:buClr>
                <a:srgbClr val="666666"/>
              </a:buClr>
              <a:buSzPts val="1200"/>
              <a:buChar char="●"/>
            </a:pPr>
            <a:r>
              <a:rPr lang="en" sz="1200">
                <a:solidFill>
                  <a:srgbClr val="666666"/>
                </a:solidFill>
              </a:rPr>
              <a:t>Secondly, basis vectors are learnt for each class separately from the training set and followed the same update rules to learn activation features. The final layer classification is updated with early stopping to avoid any over fittings.</a:t>
            </a:r>
            <a:br>
              <a:rPr lang="en" sz="1200">
                <a:solidFill>
                  <a:srgbClr val="666666"/>
                </a:solidFill>
              </a:rPr>
            </a:br>
          </a:p>
          <a:p>
            <a:pPr indent="-304800" lvl="0" marL="457200" rtl="0">
              <a:spcBef>
                <a:spcPts val="0"/>
              </a:spcBef>
              <a:buClr>
                <a:srgbClr val="666666"/>
              </a:buClr>
              <a:buSzPts val="1200"/>
              <a:buChar char="●"/>
            </a:pPr>
            <a:r>
              <a:rPr lang="en" sz="1200">
                <a:solidFill>
                  <a:srgbClr val="666666"/>
                </a:solidFill>
              </a:rPr>
              <a:t>Even though those NMF approaches resulted ~75% accuracy for the first subject, the accuracies were dropped to ~50% for other two subjects as it does not account for inter subject features. Hence, GNMF approach will be adopted in order to achieve a higher accuracy. </a:t>
            </a:r>
          </a:p>
        </p:txBody>
      </p:sp>
      <p:pic>
        <p:nvPicPr>
          <p:cNvPr id="119" name="Shape 119"/>
          <p:cNvPicPr preferRelativeResize="0"/>
          <p:nvPr/>
        </p:nvPicPr>
        <p:blipFill rotWithShape="1">
          <a:blip r:embed="rId4">
            <a:alphaModFix/>
          </a:blip>
          <a:srcRect b="1642" l="0" r="0" t="0"/>
          <a:stretch/>
        </p:blipFill>
        <p:spPr>
          <a:xfrm>
            <a:off x="4049450" y="3229850"/>
            <a:ext cx="2216526" cy="1622200"/>
          </a:xfrm>
          <a:prstGeom prst="rect">
            <a:avLst/>
          </a:prstGeom>
          <a:noFill/>
          <a:ln>
            <a:noFill/>
          </a:ln>
        </p:spPr>
      </p:pic>
      <p:pic>
        <p:nvPicPr>
          <p:cNvPr id="120" name="Shape 120"/>
          <p:cNvPicPr preferRelativeResize="0"/>
          <p:nvPr/>
        </p:nvPicPr>
        <p:blipFill rotWithShape="1">
          <a:blip r:embed="rId5">
            <a:alphaModFix/>
          </a:blip>
          <a:srcRect b="4315" l="0" r="0" t="2479"/>
          <a:stretch/>
        </p:blipFill>
        <p:spPr>
          <a:xfrm>
            <a:off x="6446675" y="3269175"/>
            <a:ext cx="2348425" cy="1582875"/>
          </a:xfrm>
          <a:prstGeom prst="rect">
            <a:avLst/>
          </a:prstGeom>
          <a:noFill/>
          <a:ln>
            <a:noFill/>
          </a:ln>
        </p:spPr>
      </p:pic>
      <p:sp>
        <p:nvSpPr>
          <p:cNvPr id="121" name="Shape 121"/>
          <p:cNvSpPr txBox="1"/>
          <p:nvPr/>
        </p:nvSpPr>
        <p:spPr>
          <a:xfrm>
            <a:off x="6230450" y="3698650"/>
            <a:ext cx="262800" cy="227400"/>
          </a:xfrm>
          <a:prstGeom prst="rect">
            <a:avLst/>
          </a:prstGeom>
          <a:noFill/>
          <a:ln>
            <a:noFill/>
          </a:ln>
        </p:spPr>
        <p:txBody>
          <a:bodyPr anchorCtr="0" anchor="t" bIns="91425" lIns="91425" rIns="91425" wrap="square" tIns="91425">
            <a:noAutofit/>
          </a:bodyPr>
          <a:lstStyle/>
          <a:p>
            <a:pPr indent="0" lvl="0" marL="0">
              <a:spcBef>
                <a:spcPts val="0"/>
              </a:spcBef>
              <a:buNone/>
            </a:pPr>
            <a:r>
              <a:rPr lang="en" sz="2400"/>
              <a:t>.</a:t>
            </a:r>
          </a:p>
        </p:txBody>
      </p:sp>
      <p:sp>
        <p:nvSpPr>
          <p:cNvPr id="122" name="Shape 122"/>
          <p:cNvSpPr txBox="1"/>
          <p:nvPr/>
        </p:nvSpPr>
        <p:spPr>
          <a:xfrm>
            <a:off x="2806200" y="3877600"/>
            <a:ext cx="810000" cy="440400"/>
          </a:xfrm>
          <a:prstGeom prst="rect">
            <a:avLst/>
          </a:prstGeom>
          <a:noFill/>
          <a:ln>
            <a:noFill/>
          </a:ln>
        </p:spPr>
        <p:txBody>
          <a:bodyPr anchorCtr="0" anchor="t" bIns="91425" lIns="91425" rIns="91425" wrap="square" tIns="91425">
            <a:noAutofit/>
          </a:bodyPr>
          <a:lstStyle/>
          <a:p>
            <a:pPr indent="0" lvl="0" marL="0">
              <a:spcBef>
                <a:spcPts val="0"/>
              </a:spcBef>
              <a:buNone/>
            </a:pPr>
            <a:r>
              <a:rPr lang="en"/>
              <a:t>X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2435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Results so far...</a:t>
            </a:r>
          </a:p>
        </p:txBody>
      </p:sp>
      <p:sp>
        <p:nvSpPr>
          <p:cNvPr id="128" name="Shape 128"/>
          <p:cNvSpPr/>
          <p:nvPr/>
        </p:nvSpPr>
        <p:spPr>
          <a:xfrm>
            <a:off x="-10475" y="5068075"/>
            <a:ext cx="7353900" cy="75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aphicFrame>
        <p:nvGraphicFramePr>
          <p:cNvPr id="129" name="Shape 129"/>
          <p:cNvGraphicFramePr/>
          <p:nvPr/>
        </p:nvGraphicFramePr>
        <p:xfrm>
          <a:off x="867150" y="1074950"/>
          <a:ext cx="3000000" cy="3000000"/>
        </p:xfrm>
        <a:graphic>
          <a:graphicData uri="http://schemas.openxmlformats.org/drawingml/2006/table">
            <a:tbl>
              <a:tblPr>
                <a:noFill/>
                <a:tableStyleId>{476DBAF2-E29E-4545-8159-696DDCEB1FB0}</a:tableStyleId>
              </a:tblPr>
              <a:tblGrid>
                <a:gridCol w="1569350"/>
                <a:gridCol w="2203750"/>
                <a:gridCol w="1842375"/>
                <a:gridCol w="1675650"/>
              </a:tblGrid>
              <a:tr h="242050">
                <a:tc>
                  <a:txBody>
                    <a:bodyPr>
                      <a:noAutofit/>
                    </a:bodyPr>
                    <a:lstStyle/>
                    <a:p>
                      <a:pPr indent="0" lvl="0" marL="0" rtl="0" algn="ctr">
                        <a:spcBef>
                          <a:spcPts val="0"/>
                        </a:spcBef>
                        <a:buNone/>
                      </a:pPr>
                      <a:r>
                        <a:rPr b="1" lang="en" sz="1100"/>
                        <a:t>Pre-Processing</a:t>
                      </a:r>
                    </a:p>
                  </a:txBody>
                  <a:tcPr marT="45725" marB="45725" marR="45725" marL="45725">
                    <a:solidFill>
                      <a:srgbClr val="CCCCCC"/>
                    </a:solidFill>
                  </a:tcPr>
                </a:tc>
                <a:tc>
                  <a:txBody>
                    <a:bodyPr>
                      <a:noAutofit/>
                    </a:bodyPr>
                    <a:lstStyle/>
                    <a:p>
                      <a:pPr indent="0" lvl="0" marL="0" rtl="0" algn="ctr">
                        <a:spcBef>
                          <a:spcPts val="0"/>
                        </a:spcBef>
                        <a:buNone/>
                      </a:pPr>
                      <a:r>
                        <a:rPr b="1" lang="en" sz="1100"/>
                        <a:t>Feature Extraction Method</a:t>
                      </a:r>
                    </a:p>
                  </a:txBody>
                  <a:tcPr marT="45725" marB="45725" marR="45725" marL="45725">
                    <a:solidFill>
                      <a:srgbClr val="CCCCCC"/>
                    </a:solidFill>
                  </a:tcPr>
                </a:tc>
                <a:tc>
                  <a:txBody>
                    <a:bodyPr>
                      <a:noAutofit/>
                    </a:bodyPr>
                    <a:lstStyle/>
                    <a:p>
                      <a:pPr indent="0" lvl="0" marL="0" rtl="0" algn="ctr">
                        <a:spcBef>
                          <a:spcPts val="0"/>
                        </a:spcBef>
                        <a:buNone/>
                      </a:pPr>
                      <a:r>
                        <a:rPr b="1" lang="en" sz="1100"/>
                        <a:t>Classification Method</a:t>
                      </a:r>
                    </a:p>
                  </a:txBody>
                  <a:tcPr marT="45725" marB="45725" marR="45725" marL="45725">
                    <a:solidFill>
                      <a:srgbClr val="CCCCCC"/>
                    </a:solidFill>
                  </a:tcPr>
                </a:tc>
                <a:tc>
                  <a:txBody>
                    <a:bodyPr>
                      <a:noAutofit/>
                    </a:bodyPr>
                    <a:lstStyle/>
                    <a:p>
                      <a:pPr indent="0" lvl="0" marL="0" rtl="0" algn="ctr">
                        <a:spcBef>
                          <a:spcPts val="0"/>
                        </a:spcBef>
                        <a:buNone/>
                      </a:pPr>
                      <a:r>
                        <a:rPr b="1" lang="en" sz="1100"/>
                        <a:t>Highest Accuracy</a:t>
                      </a:r>
                    </a:p>
                  </a:txBody>
                  <a:tcPr marT="45725" marB="45725" marR="45725" marL="45725">
                    <a:solidFill>
                      <a:srgbClr val="CCCCCC"/>
                    </a:solidFill>
                  </a:tcPr>
                </a:tc>
              </a:tr>
              <a:tr h="12700">
                <a:tc>
                  <a:txBody>
                    <a:bodyPr>
                      <a:noAutofit/>
                    </a:bodyPr>
                    <a:lstStyle/>
                    <a:p>
                      <a:pPr indent="0" lvl="0" marL="0" rtl="0" algn="ctr">
                        <a:spcBef>
                          <a:spcPts val="0"/>
                        </a:spcBef>
                        <a:buNone/>
                      </a:pPr>
                      <a:r>
                        <a:rPr lang="en" sz="1100"/>
                        <a:t>None</a:t>
                      </a:r>
                    </a:p>
                  </a:txBody>
                  <a:tcPr marT="45725" marB="45725" marR="45725" marL="45725" anchor="ctr"/>
                </a:tc>
                <a:tc>
                  <a:txBody>
                    <a:bodyPr>
                      <a:noAutofit/>
                    </a:bodyPr>
                    <a:lstStyle/>
                    <a:p>
                      <a:pPr indent="0" lvl="0" marL="0" rtl="0" algn="ctr">
                        <a:spcBef>
                          <a:spcPts val="0"/>
                        </a:spcBef>
                        <a:buNone/>
                      </a:pPr>
                      <a:r>
                        <a:rPr lang="en" sz="1100"/>
                        <a:t>None</a:t>
                      </a:r>
                    </a:p>
                  </a:txBody>
                  <a:tcPr marT="45725" marB="45725" marR="45725" marL="45725"/>
                </a:tc>
                <a:tc>
                  <a:txBody>
                    <a:bodyPr>
                      <a:noAutofit/>
                    </a:bodyPr>
                    <a:lstStyle/>
                    <a:p>
                      <a:pPr indent="0" lvl="0" marL="0" rtl="0" algn="ctr">
                        <a:spcBef>
                          <a:spcPts val="0"/>
                        </a:spcBef>
                        <a:buNone/>
                      </a:pPr>
                      <a:r>
                        <a:rPr lang="en" sz="1100"/>
                        <a:t>RNN</a:t>
                      </a:r>
                    </a:p>
                  </a:txBody>
                  <a:tcPr marT="45725" marB="45725" marR="45725" marL="45725" anchor="ctr"/>
                </a:tc>
                <a:tc>
                  <a:txBody>
                    <a:bodyPr>
                      <a:noAutofit/>
                    </a:bodyPr>
                    <a:lstStyle/>
                    <a:p>
                      <a:pPr indent="0" lvl="0" marL="0" rtl="0" algn="ctr">
                        <a:spcBef>
                          <a:spcPts val="0"/>
                        </a:spcBef>
                        <a:buNone/>
                      </a:pPr>
                      <a:r>
                        <a:rPr lang="en" sz="1100"/>
                        <a:t>0.44</a:t>
                      </a:r>
                    </a:p>
                  </a:txBody>
                  <a:tcPr marT="45725" marB="45725" marR="45725" marL="45725"/>
                </a:tc>
              </a:tr>
              <a:tr h="12700">
                <a:tc rowSpan="9">
                  <a:txBody>
                    <a:bodyPr>
                      <a:noAutofit/>
                    </a:bodyPr>
                    <a:lstStyle/>
                    <a:p>
                      <a:pPr indent="0" lvl="0" marL="0" rtl="0" algn="ctr">
                        <a:spcBef>
                          <a:spcPts val="0"/>
                        </a:spcBef>
                        <a:buNone/>
                      </a:pPr>
                      <a:r>
                        <a:rPr lang="en" sz="1100"/>
                        <a:t>STFT</a:t>
                      </a:r>
                    </a:p>
                  </a:txBody>
                  <a:tcPr marT="45725" marB="45725" marR="45725" marL="45725" anchor="ctr"/>
                </a:tc>
                <a:tc>
                  <a:txBody>
                    <a:bodyPr>
                      <a:noAutofit/>
                    </a:bodyPr>
                    <a:lstStyle/>
                    <a:p>
                      <a:pPr indent="0" lvl="0" marL="0" rtl="0" algn="ctr">
                        <a:spcBef>
                          <a:spcPts val="0"/>
                        </a:spcBef>
                        <a:buNone/>
                      </a:pPr>
                      <a:r>
                        <a:rPr lang="en" sz="1100"/>
                        <a:t>PCA+Random Projection</a:t>
                      </a:r>
                    </a:p>
                  </a:txBody>
                  <a:tcPr marT="45725" marB="45725" marR="45725" marL="45725"/>
                </a:tc>
                <a:tc>
                  <a:txBody>
                    <a:bodyPr>
                      <a:noAutofit/>
                    </a:bodyPr>
                    <a:lstStyle/>
                    <a:p>
                      <a:pPr indent="0" lvl="0" marL="0" rtl="0" algn="ctr">
                        <a:spcBef>
                          <a:spcPts val="0"/>
                        </a:spcBef>
                        <a:buNone/>
                      </a:pPr>
                      <a:r>
                        <a:rPr lang="en" sz="1100"/>
                        <a:t>Kmeans</a:t>
                      </a:r>
                    </a:p>
                  </a:txBody>
                  <a:tcPr marT="45725" marB="45725" marR="45725" marL="45725" anchor="ctr"/>
                </a:tc>
                <a:tc>
                  <a:txBody>
                    <a:bodyPr>
                      <a:noAutofit/>
                    </a:bodyPr>
                    <a:lstStyle/>
                    <a:p>
                      <a:pPr indent="0" lvl="0" marL="0" rtl="0" algn="ctr">
                        <a:spcBef>
                          <a:spcPts val="0"/>
                        </a:spcBef>
                        <a:buNone/>
                      </a:pPr>
                      <a:r>
                        <a:rPr lang="en" sz="1100"/>
                        <a:t>0.5188</a:t>
                      </a:r>
                    </a:p>
                  </a:txBody>
                  <a:tcPr marT="45725" marB="45725" marR="45725" marL="45725"/>
                </a:tc>
              </a:tr>
              <a:tr h="12700">
                <a:tc vMerge="1"/>
                <a:tc>
                  <a:txBody>
                    <a:bodyPr>
                      <a:noAutofit/>
                    </a:bodyPr>
                    <a:lstStyle/>
                    <a:p>
                      <a:pPr indent="-69850" lvl="0" marL="0" rtl="0" algn="ctr">
                        <a:spcBef>
                          <a:spcPts val="0"/>
                        </a:spcBef>
                        <a:buClr>
                          <a:schemeClr val="dk1"/>
                        </a:buClr>
                        <a:buSzPts val="1100"/>
                        <a:buFont typeface="Arial"/>
                        <a:buNone/>
                      </a:pPr>
                      <a:r>
                        <a:rPr lang="en" sz="1100">
                          <a:solidFill>
                            <a:schemeClr val="dk1"/>
                          </a:solidFill>
                        </a:rPr>
                        <a:t>PCA Whitening + ICA</a:t>
                      </a:r>
                    </a:p>
                  </a:txBody>
                  <a:tcPr marT="45725" marB="45725" marR="45725" marL="45725"/>
                </a:tc>
                <a:tc>
                  <a:txBody>
                    <a:bodyPr>
                      <a:noAutofit/>
                    </a:bodyPr>
                    <a:lstStyle/>
                    <a:p>
                      <a:pPr indent="-69850" lvl="0" marL="0" rtl="0" algn="ctr">
                        <a:spcBef>
                          <a:spcPts val="0"/>
                        </a:spcBef>
                        <a:buClr>
                          <a:schemeClr val="dk1"/>
                        </a:buClr>
                        <a:buSzPts val="1100"/>
                        <a:buFont typeface="Arial"/>
                        <a:buNone/>
                      </a:pPr>
                      <a:r>
                        <a:rPr lang="en" sz="1100">
                          <a:solidFill>
                            <a:schemeClr val="dk1"/>
                          </a:solidFill>
                        </a:rPr>
                        <a:t>Single Layer NN</a:t>
                      </a:r>
                    </a:p>
                  </a:txBody>
                  <a:tcPr marT="45725" marB="45725" marR="45725" marL="45725" anchor="ctr"/>
                </a:tc>
                <a:tc>
                  <a:txBody>
                    <a:bodyPr>
                      <a:noAutofit/>
                    </a:bodyPr>
                    <a:lstStyle/>
                    <a:p>
                      <a:pPr indent="0" lvl="0" marL="0" rtl="0" algn="ctr">
                        <a:spcBef>
                          <a:spcPts val="0"/>
                        </a:spcBef>
                        <a:buNone/>
                      </a:pPr>
                      <a:r>
                        <a:rPr lang="en" sz="1100"/>
                        <a:t>0.6132</a:t>
                      </a:r>
                    </a:p>
                  </a:txBody>
                  <a:tcPr marT="45725" marB="45725" marR="45725" marL="45725"/>
                </a:tc>
              </a:tr>
              <a:tr h="12700">
                <a:tc vMerge="1"/>
                <a:tc>
                  <a:txBody>
                    <a:bodyPr>
                      <a:noAutofit/>
                    </a:bodyPr>
                    <a:lstStyle/>
                    <a:p>
                      <a:pPr indent="-69850" lvl="0" marL="0" rtl="0" algn="ctr">
                        <a:spcBef>
                          <a:spcPts val="0"/>
                        </a:spcBef>
                        <a:buClr>
                          <a:schemeClr val="dk1"/>
                        </a:buClr>
                        <a:buSzPts val="1100"/>
                        <a:buFont typeface="Arial"/>
                        <a:buNone/>
                      </a:pPr>
                      <a:r>
                        <a:rPr lang="en" sz="1100">
                          <a:solidFill>
                            <a:schemeClr val="dk1"/>
                          </a:solidFill>
                        </a:rPr>
                        <a:t>None</a:t>
                      </a:r>
                    </a:p>
                  </a:txBody>
                  <a:tcPr marT="45725" marB="45725" marR="45725" marL="45725"/>
                </a:tc>
                <a:tc>
                  <a:txBody>
                    <a:bodyPr>
                      <a:noAutofit/>
                    </a:bodyPr>
                    <a:lstStyle/>
                    <a:p>
                      <a:pPr indent="0" lvl="0" marL="0" rtl="0" algn="ctr">
                        <a:spcBef>
                          <a:spcPts val="0"/>
                        </a:spcBef>
                        <a:buNone/>
                      </a:pPr>
                      <a:r>
                        <a:rPr lang="en" sz="1100"/>
                        <a:t>Multi Layer NN (3)</a:t>
                      </a:r>
                    </a:p>
                  </a:txBody>
                  <a:tcPr marT="45725" marB="45725" marR="45725" marL="45725" anchor="ctr"/>
                </a:tc>
                <a:tc>
                  <a:txBody>
                    <a:bodyPr>
                      <a:noAutofit/>
                    </a:bodyPr>
                    <a:lstStyle/>
                    <a:p>
                      <a:pPr indent="0" lvl="0" marL="0" rtl="0" algn="ctr">
                        <a:spcBef>
                          <a:spcPts val="0"/>
                        </a:spcBef>
                        <a:buNone/>
                      </a:pPr>
                      <a:r>
                        <a:rPr lang="en" sz="1100"/>
                        <a:t>0.6814</a:t>
                      </a:r>
                    </a:p>
                  </a:txBody>
                  <a:tcPr marT="45725" marB="45725" marR="45725" marL="45725"/>
                </a:tc>
              </a:tr>
              <a:tr h="12700">
                <a:tc vMerge="1"/>
                <a:tc>
                  <a:txBody>
                    <a:bodyPr>
                      <a:noAutofit/>
                    </a:bodyPr>
                    <a:lstStyle/>
                    <a:p>
                      <a:pPr indent="0" lvl="0" marL="0" rtl="0" algn="ctr">
                        <a:spcBef>
                          <a:spcPts val="0"/>
                        </a:spcBef>
                        <a:buNone/>
                      </a:pPr>
                      <a:r>
                        <a:rPr lang="en" sz="1100"/>
                        <a:t>PCA</a:t>
                      </a:r>
                    </a:p>
                  </a:txBody>
                  <a:tcPr marT="45725" marB="45725" marR="45725" marL="45725">
                    <a:lnB cap="flat" cmpd="sng" w="1270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sz="1100"/>
                        <a:t>NB</a:t>
                      </a:r>
                    </a:p>
                  </a:txBody>
                  <a:tcPr marT="45725" marB="45725" marR="45725" marL="45725" anchor="ctr">
                    <a:lnB cap="flat" cmpd="sng" w="1270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sz="1100"/>
                        <a:t>0.5</a:t>
                      </a:r>
                    </a:p>
                  </a:txBody>
                  <a:tcPr marT="45725" marB="45725" marR="45725" marL="45725">
                    <a:lnB cap="flat" cmpd="sng" w="12700">
                      <a:solidFill>
                        <a:srgbClr val="000000"/>
                      </a:solidFill>
                      <a:prstDash val="solid"/>
                      <a:round/>
                      <a:headEnd len="med" w="med" type="none"/>
                      <a:tailEnd len="med" w="med" type="none"/>
                    </a:lnB>
                  </a:tcPr>
                </a:tc>
              </a:tr>
              <a:tr h="12700">
                <a:tc vMerge="1"/>
                <a:tc>
                  <a:txBody>
                    <a:bodyPr>
                      <a:noAutofit/>
                    </a:bodyPr>
                    <a:lstStyle/>
                    <a:p>
                      <a:pPr indent="0" lvl="0" marL="0" rtl="0" algn="ctr">
                        <a:spcBef>
                          <a:spcPts val="0"/>
                        </a:spcBef>
                        <a:buNone/>
                      </a:pPr>
                      <a:r>
                        <a:rPr lang="en" sz="1100"/>
                        <a:t>None</a:t>
                      </a:r>
                    </a:p>
                  </a:txBody>
                  <a:tcPr marT="45725" marB="45725" marR="45725" marL="4572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sz="1100"/>
                        <a:t>RNN</a:t>
                      </a:r>
                    </a:p>
                  </a:txBody>
                  <a:tcPr marT="45725" marB="45725" marR="45725" marL="4572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gn="ctr">
                        <a:spcBef>
                          <a:spcPts val="0"/>
                        </a:spcBef>
                        <a:buNone/>
                      </a:pPr>
                      <a:r>
                        <a:rPr lang="en" sz="1100"/>
                        <a:t>0.5138</a:t>
                      </a:r>
                    </a:p>
                  </a:txBody>
                  <a:tcPr marT="45725" marB="45725" marR="45725" marL="4572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700">
                <a:tc vMerge="1"/>
                <a:tc>
                  <a:txBody>
                    <a:bodyPr>
                      <a:noAutofit/>
                    </a:bodyPr>
                    <a:lstStyle/>
                    <a:p>
                      <a:pPr indent="0" lvl="0" marL="0" rtl="0" algn="ctr">
                        <a:spcBef>
                          <a:spcPts val="0"/>
                        </a:spcBef>
                        <a:buNone/>
                      </a:pPr>
                      <a:r>
                        <a:rPr lang="en" sz="1100"/>
                        <a:t>NMF</a:t>
                      </a:r>
                    </a:p>
                  </a:txBody>
                  <a:tcPr marT="45725" marB="45725" marR="45725" marL="45725">
                    <a:lnT cap="flat" cmpd="sng" w="12700">
                      <a:solidFill>
                        <a:srgbClr val="000000"/>
                      </a:solidFill>
                      <a:prstDash val="solid"/>
                      <a:round/>
                      <a:headEnd len="med" w="med" type="none"/>
                      <a:tailEnd len="med" w="med" type="none"/>
                    </a:lnT>
                  </a:tcPr>
                </a:tc>
                <a:tc>
                  <a:txBody>
                    <a:bodyPr>
                      <a:noAutofit/>
                    </a:bodyPr>
                    <a:lstStyle/>
                    <a:p>
                      <a:pPr indent="0" lvl="0" marL="0" rtl="0" algn="ctr">
                        <a:spcBef>
                          <a:spcPts val="0"/>
                        </a:spcBef>
                        <a:buNone/>
                      </a:pPr>
                      <a:r>
                        <a:rPr lang="en" sz="1100"/>
                        <a:t>NB</a:t>
                      </a:r>
                    </a:p>
                  </a:txBody>
                  <a:tcPr marT="45725" marB="45725" marR="45725" marL="45725" anchor="ctr">
                    <a:lnT cap="flat" cmpd="sng" w="12700">
                      <a:solidFill>
                        <a:srgbClr val="000000"/>
                      </a:solidFill>
                      <a:prstDash val="solid"/>
                      <a:round/>
                      <a:headEnd len="med" w="med" type="none"/>
                      <a:tailEnd len="med" w="med" type="none"/>
                    </a:lnT>
                  </a:tcPr>
                </a:tc>
                <a:tc>
                  <a:txBody>
                    <a:bodyPr>
                      <a:noAutofit/>
                    </a:bodyPr>
                    <a:lstStyle/>
                    <a:p>
                      <a:pPr indent="0" lvl="0" marL="0" rtl="0" algn="ctr">
                        <a:spcBef>
                          <a:spcPts val="0"/>
                        </a:spcBef>
                        <a:buNone/>
                      </a:pPr>
                      <a:r>
                        <a:rPr lang="en" sz="1100"/>
                        <a:t>0.583</a:t>
                      </a:r>
                    </a:p>
                  </a:txBody>
                  <a:tcPr marT="45725" marB="45725" marR="45725" marL="45725">
                    <a:lnT cap="flat" cmpd="sng" w="12700">
                      <a:solidFill>
                        <a:srgbClr val="000000"/>
                      </a:solidFill>
                      <a:prstDash val="solid"/>
                      <a:round/>
                      <a:headEnd len="med" w="med" type="none"/>
                      <a:tailEnd len="med" w="med" type="none"/>
                    </a:lnT>
                  </a:tcPr>
                </a:tc>
              </a:tr>
              <a:tr h="12700">
                <a:tc vMerge="1"/>
                <a:tc>
                  <a:txBody>
                    <a:bodyPr>
                      <a:noAutofit/>
                    </a:bodyPr>
                    <a:lstStyle/>
                    <a:p>
                      <a:pPr indent="0" lvl="0" marL="0" rtl="0" algn="ctr">
                        <a:spcBef>
                          <a:spcPts val="0"/>
                        </a:spcBef>
                        <a:buNone/>
                      </a:pPr>
                      <a:r>
                        <a:rPr lang="en" sz="1100"/>
                        <a:t>NMF</a:t>
                      </a:r>
                    </a:p>
                  </a:txBody>
                  <a:tcPr marT="45725" marB="45725" marR="45725" marL="45725"/>
                </a:tc>
                <a:tc>
                  <a:txBody>
                    <a:bodyPr>
                      <a:noAutofit/>
                    </a:bodyPr>
                    <a:lstStyle/>
                    <a:p>
                      <a:pPr indent="0" lvl="0" marL="0" rtl="0" algn="ctr">
                        <a:spcBef>
                          <a:spcPts val="0"/>
                        </a:spcBef>
                        <a:buNone/>
                      </a:pPr>
                      <a:r>
                        <a:rPr lang="en" sz="1100"/>
                        <a:t>SVM</a:t>
                      </a:r>
                    </a:p>
                  </a:txBody>
                  <a:tcPr marT="45725" marB="45725" marR="45725" marL="45725"/>
                </a:tc>
                <a:tc>
                  <a:txBody>
                    <a:bodyPr>
                      <a:noAutofit/>
                    </a:bodyPr>
                    <a:lstStyle/>
                    <a:p>
                      <a:pPr indent="0" lvl="0" marL="0" rtl="0" algn="ctr">
                        <a:spcBef>
                          <a:spcPts val="0"/>
                        </a:spcBef>
                        <a:buNone/>
                      </a:pPr>
                      <a:r>
                        <a:rPr lang="en" sz="1100"/>
                        <a:t>0.583</a:t>
                      </a:r>
                    </a:p>
                  </a:txBody>
                  <a:tcPr marT="45725" marB="45725" marR="45725" marL="45725"/>
                </a:tc>
              </a:tr>
              <a:tr h="12700">
                <a:tc vMerge="1"/>
                <a:tc>
                  <a:txBody>
                    <a:bodyPr>
                      <a:noAutofit/>
                    </a:bodyPr>
                    <a:lstStyle/>
                    <a:p>
                      <a:pPr indent="0" lvl="0" marL="0" rtl="0" algn="ctr">
                        <a:spcBef>
                          <a:spcPts val="0"/>
                        </a:spcBef>
                        <a:buNone/>
                      </a:pPr>
                      <a:r>
                        <a:rPr lang="en" sz="1100"/>
                        <a:t>PLSI</a:t>
                      </a:r>
                    </a:p>
                  </a:txBody>
                  <a:tcPr marT="45725" marB="45725" marR="45725" marL="45725"/>
                </a:tc>
                <a:tc>
                  <a:txBody>
                    <a:bodyPr>
                      <a:noAutofit/>
                    </a:bodyPr>
                    <a:lstStyle/>
                    <a:p>
                      <a:pPr indent="0" lvl="0" marL="0" rtl="0" algn="ctr">
                        <a:spcBef>
                          <a:spcPts val="0"/>
                        </a:spcBef>
                        <a:buNone/>
                      </a:pPr>
                      <a:r>
                        <a:rPr lang="en" sz="1100"/>
                        <a:t>Single Layer NN</a:t>
                      </a:r>
                    </a:p>
                  </a:txBody>
                  <a:tcPr marT="45725" marB="45725" marR="45725" marL="45725"/>
                </a:tc>
                <a:tc>
                  <a:txBody>
                    <a:bodyPr>
                      <a:noAutofit/>
                    </a:bodyPr>
                    <a:lstStyle/>
                    <a:p>
                      <a:pPr indent="0" lvl="0" marL="0" rtl="0" algn="ctr">
                        <a:spcBef>
                          <a:spcPts val="0"/>
                        </a:spcBef>
                        <a:buNone/>
                      </a:pPr>
                      <a:r>
                        <a:rPr lang="en" sz="1100"/>
                        <a:t>0.6881</a:t>
                      </a:r>
                    </a:p>
                  </a:txBody>
                  <a:tcPr marT="45725" marB="45725" marR="45725" marL="45725"/>
                </a:tc>
              </a:tr>
              <a:tr h="12700">
                <a:tc vMerge="1"/>
                <a:tc>
                  <a:txBody>
                    <a:bodyPr>
                      <a:noAutofit/>
                    </a:bodyPr>
                    <a:lstStyle/>
                    <a:p>
                      <a:pPr indent="0" lvl="0" marL="0" rtl="0" algn="ctr">
                        <a:spcBef>
                          <a:spcPts val="0"/>
                        </a:spcBef>
                        <a:buNone/>
                      </a:pPr>
                      <a:r>
                        <a:rPr lang="en" sz="1100"/>
                        <a:t>NMF</a:t>
                      </a:r>
                    </a:p>
                  </a:txBody>
                  <a:tcPr marT="45725" marB="45725" marR="45725" marL="45725"/>
                </a:tc>
                <a:tc>
                  <a:txBody>
                    <a:bodyPr>
                      <a:noAutofit/>
                    </a:bodyPr>
                    <a:lstStyle/>
                    <a:p>
                      <a:pPr indent="0" lvl="0" marL="0" rtl="0" algn="ctr">
                        <a:spcBef>
                          <a:spcPts val="0"/>
                        </a:spcBef>
                        <a:buNone/>
                      </a:pPr>
                      <a:r>
                        <a:rPr lang="en" sz="1100"/>
                        <a:t>Single Layer NN</a:t>
                      </a:r>
                    </a:p>
                  </a:txBody>
                  <a:tcPr marT="45725" marB="45725" marR="45725" marL="45725"/>
                </a:tc>
                <a:tc>
                  <a:txBody>
                    <a:bodyPr>
                      <a:noAutofit/>
                    </a:bodyPr>
                    <a:lstStyle/>
                    <a:p>
                      <a:pPr indent="0" lvl="0" marL="0" rtl="0" algn="ctr">
                        <a:spcBef>
                          <a:spcPts val="0"/>
                        </a:spcBef>
                        <a:buNone/>
                      </a:pPr>
                      <a:r>
                        <a:rPr lang="en" sz="1100"/>
                        <a:t>0.7885</a:t>
                      </a:r>
                    </a:p>
                  </a:txBody>
                  <a:tcPr marT="45725" marB="45725" marR="45725" marL="457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540450" y="255375"/>
            <a:ext cx="8728500" cy="626700"/>
          </a:xfrm>
          <a:prstGeom prst="rect">
            <a:avLst/>
          </a:prstGeom>
        </p:spPr>
        <p:txBody>
          <a:bodyPr anchorCtr="0" anchor="t" bIns="91425" lIns="91425" rIns="91425" wrap="square" tIns="91425">
            <a:noAutofit/>
          </a:bodyPr>
          <a:lstStyle/>
          <a:p>
            <a:pPr indent="0" lvl="0" marL="0">
              <a:spcBef>
                <a:spcPts val="0"/>
              </a:spcBef>
              <a:buNone/>
            </a:pPr>
            <a:r>
              <a:rPr lang="en" sz="2400"/>
              <a:t>Convolutional and Recurrent Neural Network (CRNN)</a:t>
            </a:r>
          </a:p>
        </p:txBody>
      </p:sp>
      <p:sp>
        <p:nvSpPr>
          <p:cNvPr id="135" name="Shape 135"/>
          <p:cNvSpPr/>
          <p:nvPr/>
        </p:nvSpPr>
        <p:spPr>
          <a:xfrm>
            <a:off x="-10475" y="5068075"/>
            <a:ext cx="7827000" cy="75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136" name="Shape 136"/>
          <p:cNvPicPr preferRelativeResize="0"/>
          <p:nvPr/>
        </p:nvPicPr>
        <p:blipFill rotWithShape="1">
          <a:blip r:embed="rId3">
            <a:alphaModFix/>
          </a:blip>
          <a:srcRect b="-15461" l="-2398" r="-18112" t="-5049"/>
          <a:stretch/>
        </p:blipFill>
        <p:spPr>
          <a:xfrm>
            <a:off x="139887" y="1198325"/>
            <a:ext cx="1900375" cy="1701475"/>
          </a:xfrm>
          <a:prstGeom prst="rect">
            <a:avLst/>
          </a:prstGeom>
          <a:noFill/>
          <a:ln>
            <a:noFill/>
          </a:ln>
        </p:spPr>
      </p:pic>
      <p:sp>
        <p:nvSpPr>
          <p:cNvPr id="137" name="Shape 137"/>
          <p:cNvSpPr txBox="1"/>
          <p:nvPr/>
        </p:nvSpPr>
        <p:spPr>
          <a:xfrm>
            <a:off x="495445" y="2739300"/>
            <a:ext cx="1077000" cy="160500"/>
          </a:xfrm>
          <a:prstGeom prst="rect">
            <a:avLst/>
          </a:prstGeom>
          <a:noFill/>
          <a:ln>
            <a:noFill/>
          </a:ln>
        </p:spPr>
        <p:txBody>
          <a:bodyPr anchorCtr="0" anchor="t" bIns="91425" lIns="91425" rIns="91425" wrap="square" tIns="91425">
            <a:noAutofit/>
          </a:bodyPr>
          <a:lstStyle/>
          <a:p>
            <a:pPr indent="0" lvl="0" marL="0">
              <a:spcBef>
                <a:spcPts val="0"/>
              </a:spcBef>
              <a:buNone/>
            </a:pPr>
            <a:r>
              <a:rPr lang="en" sz="1000"/>
              <a:t>Electrode Map</a:t>
            </a:r>
          </a:p>
        </p:txBody>
      </p:sp>
      <p:pic>
        <p:nvPicPr>
          <p:cNvPr id="138" name="Shape 138"/>
          <p:cNvPicPr preferRelativeResize="0"/>
          <p:nvPr/>
        </p:nvPicPr>
        <p:blipFill>
          <a:blip r:embed="rId4">
            <a:alphaModFix/>
          </a:blip>
          <a:stretch>
            <a:fillRect/>
          </a:stretch>
        </p:blipFill>
        <p:spPr>
          <a:xfrm>
            <a:off x="2185225" y="1277800"/>
            <a:ext cx="1566825" cy="2126750"/>
          </a:xfrm>
          <a:prstGeom prst="rect">
            <a:avLst/>
          </a:prstGeom>
          <a:noFill/>
          <a:ln>
            <a:noFill/>
          </a:ln>
        </p:spPr>
      </p:pic>
      <p:pic>
        <p:nvPicPr>
          <p:cNvPr id="139" name="Shape 139"/>
          <p:cNvPicPr preferRelativeResize="0"/>
          <p:nvPr/>
        </p:nvPicPr>
        <p:blipFill>
          <a:blip r:embed="rId5">
            <a:alphaModFix/>
          </a:blip>
          <a:stretch>
            <a:fillRect/>
          </a:stretch>
        </p:blipFill>
        <p:spPr>
          <a:xfrm>
            <a:off x="4141488" y="1349150"/>
            <a:ext cx="1809151" cy="1249350"/>
          </a:xfrm>
          <a:prstGeom prst="rect">
            <a:avLst/>
          </a:prstGeom>
          <a:noFill/>
          <a:ln>
            <a:noFill/>
          </a:ln>
        </p:spPr>
      </p:pic>
      <p:pic>
        <p:nvPicPr>
          <p:cNvPr id="140" name="Shape 140"/>
          <p:cNvPicPr preferRelativeResize="0"/>
          <p:nvPr/>
        </p:nvPicPr>
        <p:blipFill>
          <a:blip r:embed="rId6">
            <a:alphaModFix/>
          </a:blip>
          <a:stretch>
            <a:fillRect/>
          </a:stretch>
        </p:blipFill>
        <p:spPr>
          <a:xfrm>
            <a:off x="6454850" y="1245688"/>
            <a:ext cx="2677650" cy="1456275"/>
          </a:xfrm>
          <a:prstGeom prst="rect">
            <a:avLst/>
          </a:prstGeom>
          <a:noFill/>
          <a:ln>
            <a:noFill/>
          </a:ln>
        </p:spPr>
      </p:pic>
      <p:sp>
        <p:nvSpPr>
          <p:cNvPr id="141" name="Shape 141"/>
          <p:cNvSpPr txBox="1"/>
          <p:nvPr/>
        </p:nvSpPr>
        <p:spPr>
          <a:xfrm>
            <a:off x="2185225" y="3484025"/>
            <a:ext cx="1711500" cy="626700"/>
          </a:xfrm>
          <a:prstGeom prst="rect">
            <a:avLst/>
          </a:prstGeom>
          <a:noFill/>
          <a:ln>
            <a:noFill/>
          </a:ln>
        </p:spPr>
        <p:txBody>
          <a:bodyPr anchorCtr="0" anchor="t" bIns="91425" lIns="91425" rIns="91425" wrap="square" tIns="91425">
            <a:noAutofit/>
          </a:bodyPr>
          <a:lstStyle/>
          <a:p>
            <a:pPr indent="0" lvl="0" marL="0">
              <a:spcBef>
                <a:spcPts val="0"/>
              </a:spcBef>
              <a:buNone/>
            </a:pPr>
            <a:r>
              <a:rPr lang="en" sz="1000"/>
              <a:t>EEG Signals of all channels for one trial</a:t>
            </a:r>
          </a:p>
        </p:txBody>
      </p:sp>
      <p:sp>
        <p:nvSpPr>
          <p:cNvPr id="142" name="Shape 142"/>
          <p:cNvSpPr txBox="1"/>
          <p:nvPr/>
        </p:nvSpPr>
        <p:spPr>
          <a:xfrm>
            <a:off x="4114275" y="2749325"/>
            <a:ext cx="1863600" cy="605400"/>
          </a:xfrm>
          <a:prstGeom prst="rect">
            <a:avLst/>
          </a:prstGeom>
          <a:noFill/>
          <a:ln>
            <a:noFill/>
          </a:ln>
        </p:spPr>
        <p:txBody>
          <a:bodyPr anchorCtr="0" anchor="t" bIns="91425" lIns="91425" rIns="91425" wrap="square" tIns="91425">
            <a:noAutofit/>
          </a:bodyPr>
          <a:lstStyle/>
          <a:p>
            <a:pPr indent="0" lvl="0" marL="0" algn="just">
              <a:spcBef>
                <a:spcPts val="0"/>
              </a:spcBef>
              <a:buNone/>
            </a:pPr>
            <a:r>
              <a:rPr lang="en" sz="1000"/>
              <a:t>Data mesh containing values of each channel for one trial, at time t</a:t>
            </a:r>
          </a:p>
        </p:txBody>
      </p:sp>
      <p:sp>
        <p:nvSpPr>
          <p:cNvPr id="143" name="Shape 143"/>
          <p:cNvSpPr txBox="1"/>
          <p:nvPr/>
        </p:nvSpPr>
        <p:spPr>
          <a:xfrm>
            <a:off x="6878075" y="2830500"/>
            <a:ext cx="1477500" cy="605400"/>
          </a:xfrm>
          <a:prstGeom prst="rect">
            <a:avLst/>
          </a:prstGeom>
          <a:noFill/>
          <a:ln>
            <a:noFill/>
          </a:ln>
        </p:spPr>
        <p:txBody>
          <a:bodyPr anchorCtr="0" anchor="t" bIns="91425" lIns="91425" rIns="91425" wrap="square" tIns="91425">
            <a:noAutofit/>
          </a:bodyPr>
          <a:lstStyle/>
          <a:p>
            <a:pPr indent="0" lvl="0" marL="0">
              <a:spcBef>
                <a:spcPts val="0"/>
              </a:spcBef>
              <a:buNone/>
            </a:pPr>
            <a:r>
              <a:rPr lang="en" sz="1000"/>
              <a:t>Data mesh segments</a:t>
            </a:r>
          </a:p>
        </p:txBody>
      </p:sp>
      <p:sp>
        <p:nvSpPr>
          <p:cNvPr id="144" name="Shape 144"/>
          <p:cNvSpPr/>
          <p:nvPr/>
        </p:nvSpPr>
        <p:spPr>
          <a:xfrm>
            <a:off x="1797925" y="1757675"/>
            <a:ext cx="387300" cy="4323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p:nvPr/>
        </p:nvSpPr>
        <p:spPr>
          <a:xfrm>
            <a:off x="6009088" y="1757675"/>
            <a:ext cx="387300" cy="4323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46" name="Shape 146"/>
          <p:cNvSpPr/>
          <p:nvPr/>
        </p:nvSpPr>
        <p:spPr>
          <a:xfrm>
            <a:off x="3726975" y="1757675"/>
            <a:ext cx="387300" cy="4323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txBox="1"/>
          <p:nvPr/>
        </p:nvSpPr>
        <p:spPr>
          <a:xfrm>
            <a:off x="361000" y="766025"/>
            <a:ext cx="8224200" cy="432300"/>
          </a:xfrm>
          <a:prstGeom prst="rect">
            <a:avLst/>
          </a:prstGeom>
          <a:noFill/>
          <a:ln>
            <a:noFill/>
          </a:ln>
        </p:spPr>
        <p:txBody>
          <a:bodyPr anchorCtr="0" anchor="t" bIns="91425" lIns="91425" rIns="91425" wrap="square" tIns="91425">
            <a:noAutofit/>
          </a:bodyPr>
          <a:lstStyle/>
          <a:p>
            <a:pPr indent="-304800" lvl="0" marL="457200" rtl="0">
              <a:spcBef>
                <a:spcPts val="0"/>
              </a:spcBef>
              <a:buClr>
                <a:srgbClr val="666666"/>
              </a:buClr>
              <a:buSzPts val="1200"/>
              <a:buChar char="●"/>
            </a:pPr>
            <a:r>
              <a:rPr lang="en" sz="1200">
                <a:solidFill>
                  <a:srgbClr val="666666"/>
                </a:solidFill>
              </a:rPr>
              <a:t>The raw EEG signals are transformed into data mesh segments having 50% overlap.</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