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71" r:id="rId6"/>
    <p:sldId id="276" r:id="rId7"/>
    <p:sldId id="258" r:id="rId8"/>
    <p:sldId id="277" r:id="rId9"/>
    <p:sldId id="278" r:id="rId10"/>
    <p:sldId id="260" r:id="rId11"/>
    <p:sldId id="279" r:id="rId12"/>
    <p:sldId id="270" r:id="rId13"/>
    <p:sldId id="286" r:id="rId14"/>
    <p:sldId id="281" r:id="rId15"/>
    <p:sldId id="282" r:id="rId16"/>
    <p:sldId id="283" r:id="rId17"/>
    <p:sldId id="284" r:id="rId18"/>
    <p:sldId id="285"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Continue Development in Unity</a:t>
          </a:r>
        </a:p>
        <a:p>
          <a:r>
            <a:rPr lang="en-US" b="0" dirty="0">
              <a:solidFill>
                <a:schemeClr val="bg1"/>
              </a:solidFill>
              <a:latin typeface="Tenorite" pitchFamily="2" charset="0"/>
            </a:rPr>
            <a:t>Deploy Testing Strategies</a:t>
          </a: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Early February</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Sprint 1</a:t>
          </a:r>
        </a:p>
        <a:p>
          <a:r>
            <a:rPr lang="en-US" b="0" dirty="0">
              <a:solidFill>
                <a:schemeClr val="bg1"/>
              </a:solidFill>
              <a:latin typeface="Tenorite" pitchFamily="2" charset="0"/>
            </a:rPr>
            <a:t>Technical Plan</a:t>
          </a:r>
        </a:p>
        <a:p>
          <a:r>
            <a:rPr lang="en-US" b="0" dirty="0">
              <a:solidFill>
                <a:schemeClr val="bg1"/>
              </a:solidFill>
              <a:latin typeface="Tenorite" pitchFamily="2" charset="0"/>
            </a:rPr>
            <a:t>Schedule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Mid February</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Sprint</a:t>
          </a:r>
          <a:r>
            <a:rPr lang="en-US" b="0" baseline="0" dirty="0">
              <a:solidFill>
                <a:schemeClr val="bg1"/>
              </a:solidFill>
              <a:latin typeface="Tenorite" pitchFamily="2" charset="0"/>
            </a:rPr>
            <a:t> 2</a:t>
          </a:r>
        </a:p>
        <a:p>
          <a:r>
            <a:rPr lang="en-US" b="0" baseline="0" dirty="0">
              <a:solidFill>
                <a:schemeClr val="bg1"/>
              </a:solidFill>
              <a:latin typeface="Tenorite" pitchFamily="2" charset="0"/>
            </a:rPr>
            <a:t>Literature Reviews</a:t>
          </a:r>
        </a:p>
        <a:p>
          <a:r>
            <a:rPr lang="en-US" b="0" baseline="0" dirty="0">
              <a:solidFill>
                <a:schemeClr val="bg1"/>
              </a:solidFill>
              <a:latin typeface="Tenorite" pitchFamily="2" charset="0"/>
            </a:rPr>
            <a:t>Research</a:t>
          </a:r>
          <a:endParaRPr lang="en-US"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Early-Mid March</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Begin Sprint 3</a:t>
          </a:r>
        </a:p>
        <a:p>
          <a:r>
            <a:rPr lang="en-US" b="0" dirty="0">
              <a:solidFill>
                <a:schemeClr val="bg1"/>
              </a:solidFill>
              <a:latin typeface="Tenorite" pitchFamily="2" charset="0"/>
            </a:rPr>
            <a:t>Create Prototype</a:t>
          </a:r>
        </a:p>
        <a:p>
          <a:r>
            <a:rPr lang="en-US" b="0" dirty="0">
              <a:solidFill>
                <a:schemeClr val="bg1"/>
              </a:solidFill>
              <a:latin typeface="Tenorite" pitchFamily="2" charset="0"/>
            </a:rPr>
            <a:t>Begin basic setup for Unity</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Late March</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endParaRPr lang="en-US" b="0" dirty="0">
            <a:solidFill>
              <a:schemeClr val="bg1"/>
            </a:solidFill>
            <a:latin typeface="Tenorite" pitchFamily="2" charset="0"/>
          </a:endParaRPr>
        </a:p>
        <a:p>
          <a:r>
            <a:rPr lang="en-US" b="0" dirty="0">
              <a:solidFill>
                <a:schemeClr val="bg1"/>
              </a:solidFill>
              <a:latin typeface="Tenorite" pitchFamily="2" charset="0"/>
            </a:rPr>
            <a:t>Extension of Sprint 3</a:t>
          </a:r>
        </a:p>
        <a:p>
          <a:r>
            <a:rPr lang="en-US" b="0" dirty="0">
              <a:solidFill>
                <a:schemeClr val="bg1"/>
              </a:solidFill>
              <a:latin typeface="Tenorite" pitchFamily="2" charset="0"/>
            </a:rPr>
            <a:t>Begin Development in Unity</a:t>
          </a:r>
        </a:p>
        <a:p>
          <a:r>
            <a:rPr lang="en-US" b="0" dirty="0">
              <a:solidFill>
                <a:schemeClr val="bg1"/>
              </a:solidFill>
              <a:latin typeface="Tenorite" pitchFamily="2" charset="0"/>
            </a:rPr>
            <a:t>Begin Sprint 4</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April </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Sprint 1</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Technical Plan</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Schedule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Early February</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Sprint</a:t>
          </a:r>
          <a:r>
            <a:rPr lang="en-US" sz="1100" b="0" kern="1200" baseline="0" dirty="0">
              <a:solidFill>
                <a:schemeClr val="bg1"/>
              </a:solidFill>
              <a:latin typeface="Tenorite" pitchFamily="2" charset="0"/>
            </a:rPr>
            <a:t> 2</a:t>
          </a:r>
        </a:p>
        <a:p>
          <a:pPr marL="0" lvl="0" indent="0" algn="l" defTabSz="488950">
            <a:lnSpc>
              <a:spcPct val="90000"/>
            </a:lnSpc>
            <a:spcBef>
              <a:spcPct val="0"/>
            </a:spcBef>
            <a:spcAft>
              <a:spcPct val="35000"/>
            </a:spcAft>
            <a:buNone/>
          </a:pPr>
          <a:r>
            <a:rPr lang="en-US" sz="1100" b="0" kern="1200" baseline="0" dirty="0">
              <a:solidFill>
                <a:schemeClr val="bg1"/>
              </a:solidFill>
              <a:latin typeface="Tenorite" pitchFamily="2" charset="0"/>
            </a:rPr>
            <a:t>Literature Reviews</a:t>
          </a:r>
        </a:p>
        <a:p>
          <a:pPr marL="0" lvl="0" indent="0" algn="l" defTabSz="488950">
            <a:lnSpc>
              <a:spcPct val="90000"/>
            </a:lnSpc>
            <a:spcBef>
              <a:spcPct val="0"/>
            </a:spcBef>
            <a:spcAft>
              <a:spcPct val="35000"/>
            </a:spcAft>
            <a:buNone/>
          </a:pPr>
          <a:r>
            <a:rPr lang="en-US" sz="1100" b="0" kern="1200" baseline="0" dirty="0">
              <a:solidFill>
                <a:schemeClr val="bg1"/>
              </a:solidFill>
              <a:latin typeface="Tenorite" pitchFamily="2" charset="0"/>
            </a:rPr>
            <a:t>Research</a:t>
          </a:r>
          <a:endParaRPr lang="en-US" sz="1100" b="0" kern="1200" dirty="0">
            <a:solidFill>
              <a:schemeClr val="bg1"/>
            </a:solidFill>
            <a:latin typeface="Tenorite" pitchFamily="2" charset="0"/>
          </a:endParaRP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Mid February</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Begin Sprint 3</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Create Prototype</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Begin basic setup for Unity</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Early-Mid March</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Extension of Sprint 3</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Begin Development in Unity</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Begin Sprint 4</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Late March</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Continue Development in Unity</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Deploy Testing Strategies</a:t>
          </a: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April </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miro.com/app/board/uXjVPhAoXGY=/?share_link_id=428630202629" TargetMode="External"/><Relationship Id="rId2" Type="http://schemas.openxmlformats.org/officeDocument/2006/relationships/hyperlink" Target="https://trello.com/invite/userworkspace91709587/ATTI77cd0741103e6fb00d2448cce3587f6e97FD0C9B"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igma.com/proto/wGCYtN0gLStO9tQOxlWO5P/TheThirdEye?type=design&amp;node-id=1-2&amp;scaling=scale-down&amp;page-id=0%3A1&amp;starting-point-node-id=1%3A2" TargetMode="Externa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A-Eye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The visual assistant app</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AE2D-2163-E010-3697-AE234FD106E0}"/>
              </a:ext>
            </a:extLst>
          </p:cNvPr>
          <p:cNvSpPr>
            <a:spLocks noGrp="1"/>
          </p:cNvSpPr>
          <p:nvPr>
            <p:ph type="title"/>
          </p:nvPr>
        </p:nvSpPr>
        <p:spPr/>
        <p:txBody>
          <a:bodyPr/>
          <a:lstStyle/>
          <a:p>
            <a:r>
              <a:rPr lang="en-US" dirty="0"/>
              <a:t>Our App</a:t>
            </a:r>
          </a:p>
        </p:txBody>
      </p:sp>
      <p:sp>
        <p:nvSpPr>
          <p:cNvPr id="4" name="Date Placeholder 3">
            <a:extLst>
              <a:ext uri="{FF2B5EF4-FFF2-40B4-BE49-F238E27FC236}">
                <a16:creationId xmlns:a16="http://schemas.microsoft.com/office/drawing/2014/main" id="{94670AFC-0E97-2129-3F3F-F4DF29570CB3}"/>
              </a:ext>
            </a:extLst>
          </p:cNvPr>
          <p:cNvSpPr>
            <a:spLocks noGrp="1"/>
          </p:cNvSpPr>
          <p:nvPr>
            <p:ph type="dt" sz="half" idx="2"/>
          </p:nvPr>
        </p:nvSpPr>
        <p:spPr/>
        <p:txBody>
          <a:bodyPr/>
          <a:lstStyle/>
          <a:p>
            <a:r>
              <a:rPr lang="en-US" dirty="0"/>
              <a:t>Adithya – Scrum Master</a:t>
            </a:r>
          </a:p>
          <a:p>
            <a:r>
              <a:rPr lang="en-US" dirty="0"/>
              <a:t>Deneth - Developer</a:t>
            </a:r>
          </a:p>
        </p:txBody>
      </p:sp>
      <p:sp>
        <p:nvSpPr>
          <p:cNvPr id="5" name="Footer Placeholder 4">
            <a:extLst>
              <a:ext uri="{FF2B5EF4-FFF2-40B4-BE49-F238E27FC236}">
                <a16:creationId xmlns:a16="http://schemas.microsoft.com/office/drawing/2014/main" id="{B280CA2F-A28B-18B2-BCCF-4218C9A57B5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7908F76-964B-19C4-922A-3B5FB91491A4}"/>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8" name="Picture 7" descr="A picture containing screenshot, line&#10;&#10;Description automatically generated">
            <a:extLst>
              <a:ext uri="{FF2B5EF4-FFF2-40B4-BE49-F238E27FC236}">
                <a16:creationId xmlns:a16="http://schemas.microsoft.com/office/drawing/2014/main" id="{70EF7827-F3C7-C59F-9FF3-CD385FE0B45E}"/>
              </a:ext>
            </a:extLst>
          </p:cNvPr>
          <p:cNvPicPr>
            <a:picLocks noChangeAspect="1"/>
          </p:cNvPicPr>
          <p:nvPr/>
        </p:nvPicPr>
        <p:blipFill>
          <a:blip r:embed="rId2"/>
          <a:stretch>
            <a:fillRect/>
          </a:stretch>
        </p:blipFill>
        <p:spPr>
          <a:xfrm>
            <a:off x="1167492" y="1706563"/>
            <a:ext cx="3840813" cy="2415749"/>
          </a:xfrm>
          <a:prstGeom prst="rect">
            <a:avLst/>
          </a:prstGeom>
        </p:spPr>
      </p:pic>
      <p:pic>
        <p:nvPicPr>
          <p:cNvPr id="10" name="Picture 9" descr="A blue square with black background&#10;&#10;Description automatically generated with low confidence">
            <a:extLst>
              <a:ext uri="{FF2B5EF4-FFF2-40B4-BE49-F238E27FC236}">
                <a16:creationId xmlns:a16="http://schemas.microsoft.com/office/drawing/2014/main" id="{9724017B-BA2A-F013-2043-E3FCD9B7C7C8}"/>
              </a:ext>
            </a:extLst>
          </p:cNvPr>
          <p:cNvPicPr>
            <a:picLocks noChangeAspect="1"/>
          </p:cNvPicPr>
          <p:nvPr/>
        </p:nvPicPr>
        <p:blipFill>
          <a:blip r:embed="rId3"/>
          <a:stretch>
            <a:fillRect/>
          </a:stretch>
        </p:blipFill>
        <p:spPr>
          <a:xfrm>
            <a:off x="5123640" y="1706563"/>
            <a:ext cx="3707894" cy="2415749"/>
          </a:xfrm>
          <a:prstGeom prst="rect">
            <a:avLst/>
          </a:prstGeom>
        </p:spPr>
      </p:pic>
      <p:sp>
        <p:nvSpPr>
          <p:cNvPr id="11" name="TextBox 10">
            <a:extLst>
              <a:ext uri="{FF2B5EF4-FFF2-40B4-BE49-F238E27FC236}">
                <a16:creationId xmlns:a16="http://schemas.microsoft.com/office/drawing/2014/main" id="{8B1D47E7-0690-E09F-9A83-87004BBD70A3}"/>
              </a:ext>
            </a:extLst>
          </p:cNvPr>
          <p:cNvSpPr txBox="1"/>
          <p:nvPr/>
        </p:nvSpPr>
        <p:spPr>
          <a:xfrm>
            <a:off x="1167492" y="4122312"/>
            <a:ext cx="5337110" cy="369332"/>
          </a:xfrm>
          <a:prstGeom prst="rect">
            <a:avLst/>
          </a:prstGeom>
          <a:noFill/>
        </p:spPr>
        <p:txBody>
          <a:bodyPr wrap="square" rtlCol="0">
            <a:spAutoFit/>
          </a:bodyPr>
          <a:lstStyle/>
          <a:p>
            <a:r>
              <a:rPr lang="en-US" dirty="0"/>
              <a:t>Demonstration</a:t>
            </a:r>
          </a:p>
        </p:txBody>
      </p:sp>
    </p:spTree>
    <p:extLst>
      <p:ext uri="{BB962C8B-B14F-4D97-AF65-F5344CB8AC3E}">
        <p14:creationId xmlns:p14="http://schemas.microsoft.com/office/powerpoint/2010/main" val="75783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01A2-50D3-4331-5208-D12CA3F006E4}"/>
              </a:ext>
            </a:extLst>
          </p:cNvPr>
          <p:cNvSpPr>
            <a:spLocks noGrp="1"/>
          </p:cNvSpPr>
          <p:nvPr>
            <p:ph type="title"/>
          </p:nvPr>
        </p:nvSpPr>
        <p:spPr/>
        <p:txBody>
          <a:bodyPr/>
          <a:lstStyle/>
          <a:p>
            <a:r>
              <a:rPr lang="en-US" dirty="0"/>
              <a:t>Testing Strategies </a:t>
            </a:r>
          </a:p>
        </p:txBody>
      </p:sp>
      <p:sp>
        <p:nvSpPr>
          <p:cNvPr id="3" name="Text Placeholder 2">
            <a:extLst>
              <a:ext uri="{FF2B5EF4-FFF2-40B4-BE49-F238E27FC236}">
                <a16:creationId xmlns:a16="http://schemas.microsoft.com/office/drawing/2014/main" id="{09B8935B-FCE7-8FEE-1A12-6F13D58E8FF6}"/>
              </a:ext>
            </a:extLst>
          </p:cNvPr>
          <p:cNvSpPr>
            <a:spLocks noGrp="1"/>
          </p:cNvSpPr>
          <p:nvPr>
            <p:ph type="body" idx="1"/>
          </p:nvPr>
        </p:nvSpPr>
        <p:spPr/>
        <p:txBody>
          <a:bodyPr/>
          <a:lstStyle/>
          <a:p>
            <a:r>
              <a:rPr lang="en-US" dirty="0"/>
              <a:t>Continuous Integration: Integrating code changes on a frequent basis.</a:t>
            </a:r>
          </a:p>
          <a:p>
            <a:r>
              <a:rPr lang="en-US" dirty="0"/>
              <a:t>Regression Testing: Run tests on previously developed features after changes.</a:t>
            </a:r>
          </a:p>
          <a:p>
            <a:r>
              <a:rPr lang="en-US" dirty="0"/>
              <a:t>Manual Testing after each iteration.</a:t>
            </a:r>
          </a:p>
        </p:txBody>
      </p:sp>
      <p:sp>
        <p:nvSpPr>
          <p:cNvPr id="4" name="Date Placeholder 3">
            <a:extLst>
              <a:ext uri="{FF2B5EF4-FFF2-40B4-BE49-F238E27FC236}">
                <a16:creationId xmlns:a16="http://schemas.microsoft.com/office/drawing/2014/main" id="{0119BCCB-FB71-BACD-CC01-B39F7741526F}"/>
              </a:ext>
            </a:extLst>
          </p:cNvPr>
          <p:cNvSpPr>
            <a:spLocks noGrp="1"/>
          </p:cNvSpPr>
          <p:nvPr>
            <p:ph type="dt" sz="half" idx="10"/>
          </p:nvPr>
        </p:nvSpPr>
        <p:spPr/>
        <p:txBody>
          <a:bodyPr/>
          <a:lstStyle/>
          <a:p>
            <a:r>
              <a:rPr lang="en-US" dirty="0"/>
              <a:t>Deneth – Developer</a:t>
            </a:r>
          </a:p>
          <a:p>
            <a:r>
              <a:rPr lang="en-US" dirty="0"/>
              <a:t>Adithya – Scrum Master</a:t>
            </a:r>
          </a:p>
        </p:txBody>
      </p:sp>
      <p:sp>
        <p:nvSpPr>
          <p:cNvPr id="5" name="Footer Placeholder 4">
            <a:extLst>
              <a:ext uri="{FF2B5EF4-FFF2-40B4-BE49-F238E27FC236}">
                <a16:creationId xmlns:a16="http://schemas.microsoft.com/office/drawing/2014/main" id="{06AB3A1B-1BDC-F678-1078-FFC319728D7F}"/>
              </a:ext>
            </a:extLst>
          </p:cNvPr>
          <p:cNvSpPr>
            <a:spLocks noGrp="1"/>
          </p:cNvSpPr>
          <p:nvPr>
            <p:ph type="ftr" sz="quarter" idx="11"/>
          </p:nvPr>
        </p:nvSpPr>
        <p:spPr/>
        <p:txBody>
          <a:bodyPr/>
          <a:lstStyle/>
          <a:p>
            <a:r>
              <a:rPr lang="en-US" dirty="0"/>
              <a:t>A-Eye</a:t>
            </a:r>
          </a:p>
        </p:txBody>
      </p:sp>
      <p:sp>
        <p:nvSpPr>
          <p:cNvPr id="6" name="Slide Number Placeholder 5">
            <a:extLst>
              <a:ext uri="{FF2B5EF4-FFF2-40B4-BE49-F238E27FC236}">
                <a16:creationId xmlns:a16="http://schemas.microsoft.com/office/drawing/2014/main" id="{32E883F0-4DFE-F04D-F884-55C2FE529A02}"/>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84279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9C4E-782B-FD8C-3B67-FB81109F4615}"/>
              </a:ext>
            </a:extLst>
          </p:cNvPr>
          <p:cNvSpPr>
            <a:spLocks noGrp="1"/>
          </p:cNvSpPr>
          <p:nvPr>
            <p:ph type="title"/>
          </p:nvPr>
        </p:nvSpPr>
        <p:spPr/>
        <p:txBody>
          <a:bodyPr/>
          <a:lstStyle/>
          <a:p>
            <a:r>
              <a:rPr lang="en-US" dirty="0"/>
              <a:t>Problems we Faced</a:t>
            </a:r>
          </a:p>
        </p:txBody>
      </p:sp>
      <p:sp>
        <p:nvSpPr>
          <p:cNvPr id="3" name="Content Placeholder 2">
            <a:extLst>
              <a:ext uri="{FF2B5EF4-FFF2-40B4-BE49-F238E27FC236}">
                <a16:creationId xmlns:a16="http://schemas.microsoft.com/office/drawing/2014/main" id="{EDCBACC8-259C-9007-F2B3-144EC995E611}"/>
              </a:ext>
            </a:extLst>
          </p:cNvPr>
          <p:cNvSpPr>
            <a:spLocks noGrp="1"/>
          </p:cNvSpPr>
          <p:nvPr>
            <p:ph idx="1"/>
          </p:nvPr>
        </p:nvSpPr>
        <p:spPr/>
        <p:txBody>
          <a:bodyPr/>
          <a:lstStyle/>
          <a:p>
            <a:pPr marL="457200" indent="-457200">
              <a:buFont typeface="Arial" panose="020B0604020202020204" pitchFamily="34" charset="0"/>
              <a:buChar char="•"/>
            </a:pPr>
            <a:r>
              <a:rPr lang="en-US" dirty="0"/>
              <a:t>One Team Member leaving the project.</a:t>
            </a:r>
          </a:p>
          <a:p>
            <a:pPr marL="457200" indent="-457200">
              <a:buFont typeface="Arial" panose="020B0604020202020204" pitchFamily="34" charset="0"/>
              <a:buChar char="•"/>
            </a:pPr>
            <a:r>
              <a:rPr lang="en-US" dirty="0"/>
              <a:t>Delays in Sprint completion.</a:t>
            </a:r>
          </a:p>
          <a:p>
            <a:pPr marL="457200" indent="-457200">
              <a:buFont typeface="Arial" panose="020B0604020202020204" pitchFamily="34" charset="0"/>
              <a:buChar char="•"/>
            </a:pPr>
            <a:r>
              <a:rPr lang="en-US" dirty="0"/>
              <a:t>Irregular Meetings.</a:t>
            </a:r>
          </a:p>
          <a:p>
            <a:pPr marL="457200" indent="-457200">
              <a:buFont typeface="Arial" panose="020B0604020202020204" pitchFamily="34" charset="0"/>
              <a:buChar char="•"/>
            </a:pPr>
            <a:r>
              <a:rPr lang="en-US" dirty="0"/>
              <a:t>Several Build Errors.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AEF8928A-DF69-DEA0-34C2-91D8C1595F2C}"/>
              </a:ext>
            </a:extLst>
          </p:cNvPr>
          <p:cNvSpPr>
            <a:spLocks noGrp="1"/>
          </p:cNvSpPr>
          <p:nvPr>
            <p:ph type="dt" sz="half" idx="2"/>
          </p:nvPr>
        </p:nvSpPr>
        <p:spPr/>
        <p:txBody>
          <a:bodyPr/>
          <a:lstStyle/>
          <a:p>
            <a:r>
              <a:rPr lang="en-US" dirty="0"/>
              <a:t>Danidu - Developer</a:t>
            </a:r>
          </a:p>
        </p:txBody>
      </p:sp>
      <p:sp>
        <p:nvSpPr>
          <p:cNvPr id="5" name="Footer Placeholder 4">
            <a:extLst>
              <a:ext uri="{FF2B5EF4-FFF2-40B4-BE49-F238E27FC236}">
                <a16:creationId xmlns:a16="http://schemas.microsoft.com/office/drawing/2014/main" id="{07DBD649-0F22-E645-B7F8-0C999522E285}"/>
              </a:ext>
            </a:extLst>
          </p:cNvPr>
          <p:cNvSpPr>
            <a:spLocks noGrp="1"/>
          </p:cNvSpPr>
          <p:nvPr>
            <p:ph type="ftr" sz="quarter" idx="3"/>
          </p:nvPr>
        </p:nvSpPr>
        <p:spPr/>
        <p:txBody>
          <a:bodyPr/>
          <a:lstStyle/>
          <a:p>
            <a:r>
              <a:rPr lang="en-US" dirty="0"/>
              <a:t>A-Eye</a:t>
            </a:r>
          </a:p>
        </p:txBody>
      </p:sp>
      <p:sp>
        <p:nvSpPr>
          <p:cNvPr id="6" name="Slide Number Placeholder 5">
            <a:extLst>
              <a:ext uri="{FF2B5EF4-FFF2-40B4-BE49-F238E27FC236}">
                <a16:creationId xmlns:a16="http://schemas.microsoft.com/office/drawing/2014/main" id="{98315977-351D-EC63-E19F-44B094E4FED0}"/>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Picture 7" descr="A screenshot of a computer&#10;&#10;Description automatically generated">
            <a:extLst>
              <a:ext uri="{FF2B5EF4-FFF2-40B4-BE49-F238E27FC236}">
                <a16:creationId xmlns:a16="http://schemas.microsoft.com/office/drawing/2014/main" id="{FFDC0897-3993-5907-6625-9D060358BBC5}"/>
              </a:ext>
            </a:extLst>
          </p:cNvPr>
          <p:cNvPicPr>
            <a:picLocks noChangeAspect="1"/>
          </p:cNvPicPr>
          <p:nvPr/>
        </p:nvPicPr>
        <p:blipFill>
          <a:blip r:embed="rId2"/>
          <a:stretch>
            <a:fillRect/>
          </a:stretch>
        </p:blipFill>
        <p:spPr>
          <a:xfrm>
            <a:off x="1245325" y="4144990"/>
            <a:ext cx="4282811" cy="1760373"/>
          </a:xfrm>
          <a:prstGeom prst="rect">
            <a:avLst/>
          </a:prstGeom>
        </p:spPr>
      </p:pic>
    </p:spTree>
    <p:extLst>
      <p:ext uri="{BB962C8B-B14F-4D97-AF65-F5344CB8AC3E}">
        <p14:creationId xmlns:p14="http://schemas.microsoft.com/office/powerpoint/2010/main" val="264873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4883-8B21-341C-8145-3C268BE3D8A6}"/>
              </a:ext>
            </a:extLst>
          </p:cNvPr>
          <p:cNvSpPr>
            <a:spLocks noGrp="1"/>
          </p:cNvSpPr>
          <p:nvPr>
            <p:ph type="title"/>
          </p:nvPr>
        </p:nvSpPr>
        <p:spPr/>
        <p:txBody>
          <a:bodyPr/>
          <a:lstStyle/>
          <a:p>
            <a:r>
              <a:rPr lang="en-US" dirty="0"/>
              <a:t>Our Solutions</a:t>
            </a:r>
          </a:p>
        </p:txBody>
      </p:sp>
      <p:sp>
        <p:nvSpPr>
          <p:cNvPr id="3" name="Text Placeholder 2">
            <a:extLst>
              <a:ext uri="{FF2B5EF4-FFF2-40B4-BE49-F238E27FC236}">
                <a16:creationId xmlns:a16="http://schemas.microsoft.com/office/drawing/2014/main" id="{FC9DE890-D4CB-531C-1342-650E3425E67F}"/>
              </a:ext>
            </a:extLst>
          </p:cNvPr>
          <p:cNvSpPr>
            <a:spLocks noGrp="1"/>
          </p:cNvSpPr>
          <p:nvPr>
            <p:ph type="body" idx="1"/>
          </p:nvPr>
        </p:nvSpPr>
        <p:spPr/>
        <p:txBody>
          <a:bodyPr/>
          <a:lstStyle/>
          <a:p>
            <a:pPr marL="342900" indent="-342900">
              <a:buFont typeface="Arial" panose="020B0604020202020204" pitchFamily="34" charset="0"/>
              <a:buChar char="•"/>
            </a:pPr>
            <a:r>
              <a:rPr lang="en-US" dirty="0"/>
              <a:t>Redistributed the workload.</a:t>
            </a:r>
          </a:p>
          <a:p>
            <a:pPr marL="342900" indent="-342900">
              <a:buFont typeface="Arial" panose="020B0604020202020204" pitchFamily="34" charset="0"/>
              <a:buChar char="•"/>
            </a:pPr>
            <a:r>
              <a:rPr lang="en-US" dirty="0"/>
              <a:t>Extended Sprints to meet deadlines.</a:t>
            </a:r>
          </a:p>
          <a:p>
            <a:pPr marL="342900" indent="-342900">
              <a:buFont typeface="Arial" panose="020B0604020202020204" pitchFamily="34" charset="0"/>
              <a:buChar char="•"/>
            </a:pPr>
            <a:r>
              <a:rPr lang="en-US" dirty="0"/>
              <a:t>Made up for missed meetings.</a:t>
            </a:r>
          </a:p>
          <a:p>
            <a:pPr marL="342900" indent="-342900">
              <a:buFont typeface="Arial" panose="020B0604020202020204" pitchFamily="34" charset="0"/>
              <a:buChar char="•"/>
            </a:pPr>
            <a:r>
              <a:rPr lang="en-US" dirty="0"/>
              <a:t>Fixed Errors.</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131D9FC9-AC15-A985-7A03-E78E9314B550}"/>
              </a:ext>
            </a:extLst>
          </p:cNvPr>
          <p:cNvSpPr>
            <a:spLocks noGrp="1"/>
          </p:cNvSpPr>
          <p:nvPr>
            <p:ph type="dt" sz="half" idx="10"/>
          </p:nvPr>
        </p:nvSpPr>
        <p:spPr/>
        <p:txBody>
          <a:bodyPr/>
          <a:lstStyle/>
          <a:p>
            <a:r>
              <a:rPr lang="en-US" dirty="0"/>
              <a:t>Danidu - Developer</a:t>
            </a:r>
          </a:p>
        </p:txBody>
      </p:sp>
      <p:sp>
        <p:nvSpPr>
          <p:cNvPr id="5" name="Footer Placeholder 4">
            <a:extLst>
              <a:ext uri="{FF2B5EF4-FFF2-40B4-BE49-F238E27FC236}">
                <a16:creationId xmlns:a16="http://schemas.microsoft.com/office/drawing/2014/main" id="{F40985FE-12AC-DA40-C84C-AEB64E2AEE7E}"/>
              </a:ext>
            </a:extLst>
          </p:cNvPr>
          <p:cNvSpPr>
            <a:spLocks noGrp="1"/>
          </p:cNvSpPr>
          <p:nvPr>
            <p:ph type="ftr" sz="quarter" idx="11"/>
          </p:nvPr>
        </p:nvSpPr>
        <p:spPr/>
        <p:txBody>
          <a:bodyPr/>
          <a:lstStyle/>
          <a:p>
            <a:r>
              <a:rPr lang="en-US" dirty="0"/>
              <a:t>A-Eye</a:t>
            </a:r>
          </a:p>
        </p:txBody>
      </p:sp>
      <p:sp>
        <p:nvSpPr>
          <p:cNvPr id="6" name="Slide Number Placeholder 5">
            <a:extLst>
              <a:ext uri="{FF2B5EF4-FFF2-40B4-BE49-F238E27FC236}">
                <a16:creationId xmlns:a16="http://schemas.microsoft.com/office/drawing/2014/main" id="{F922D3BE-FC1F-3829-076A-0725BB7722DC}"/>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696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B76F-8355-699E-BC44-BD642BE16F8B}"/>
              </a:ext>
            </a:extLst>
          </p:cNvPr>
          <p:cNvSpPr>
            <a:spLocks noGrp="1"/>
          </p:cNvSpPr>
          <p:nvPr>
            <p:ph type="title"/>
          </p:nvPr>
        </p:nvSpPr>
        <p:spPr/>
        <p:txBody>
          <a:bodyPr/>
          <a:lstStyle/>
          <a:p>
            <a:r>
              <a:rPr lang="en-US" dirty="0"/>
              <a:t>What we’ve learnt</a:t>
            </a:r>
          </a:p>
        </p:txBody>
      </p:sp>
      <p:sp>
        <p:nvSpPr>
          <p:cNvPr id="3" name="Content Placeholder 2">
            <a:extLst>
              <a:ext uri="{FF2B5EF4-FFF2-40B4-BE49-F238E27FC236}">
                <a16:creationId xmlns:a16="http://schemas.microsoft.com/office/drawing/2014/main" id="{26473384-A601-0065-CE99-BE0B02278219}"/>
              </a:ext>
            </a:extLst>
          </p:cNvPr>
          <p:cNvSpPr>
            <a:spLocks noGrp="1"/>
          </p:cNvSpPr>
          <p:nvPr>
            <p:ph idx="1"/>
          </p:nvPr>
        </p:nvSpPr>
        <p:spPr/>
        <p:txBody>
          <a:bodyPr/>
          <a:lstStyle/>
          <a:p>
            <a:pPr marL="457200" indent="-457200">
              <a:buFont typeface="Arial" panose="020B0604020202020204" pitchFamily="34" charset="0"/>
              <a:buChar char="•"/>
            </a:pPr>
            <a:r>
              <a:rPr lang="en-US" sz="2000" dirty="0"/>
              <a:t>Teamwork – How to work as a team in a professional medium.</a:t>
            </a:r>
          </a:p>
          <a:p>
            <a:pPr marL="457200" indent="-457200">
              <a:buFont typeface="Arial" panose="020B0604020202020204" pitchFamily="34" charset="0"/>
              <a:buChar char="•"/>
            </a:pPr>
            <a:r>
              <a:rPr lang="en-US" sz="2000" dirty="0"/>
              <a:t>Technology – How to develop applications using Augmented Reality for mobile platforms.</a:t>
            </a:r>
          </a:p>
          <a:p>
            <a:pPr marL="457200" indent="-457200">
              <a:buFont typeface="Arial" panose="020B0604020202020204" pitchFamily="34" charset="0"/>
              <a:buChar char="•"/>
            </a:pPr>
            <a:r>
              <a:rPr lang="en-US" sz="2000" dirty="0"/>
              <a:t>Tools – How to use Trello, Miro and Unity.</a:t>
            </a:r>
          </a:p>
          <a:p>
            <a:pPr marL="457200" indent="-457200">
              <a:buFont typeface="Arial" panose="020B0604020202020204" pitchFamily="34" charset="0"/>
              <a:buChar char="•"/>
            </a:pPr>
            <a:r>
              <a:rPr lang="en-US" sz="2000" dirty="0"/>
              <a:t>Techniques and Agile Developments – Scrum, Sprints, Time Boxing, Meetings, Backlogs</a:t>
            </a:r>
          </a:p>
        </p:txBody>
      </p:sp>
      <p:sp>
        <p:nvSpPr>
          <p:cNvPr id="4" name="Date Placeholder 3">
            <a:extLst>
              <a:ext uri="{FF2B5EF4-FFF2-40B4-BE49-F238E27FC236}">
                <a16:creationId xmlns:a16="http://schemas.microsoft.com/office/drawing/2014/main" id="{19B51BA9-2679-818F-EAA5-2B09EB6E6273}"/>
              </a:ext>
            </a:extLst>
          </p:cNvPr>
          <p:cNvSpPr>
            <a:spLocks noGrp="1"/>
          </p:cNvSpPr>
          <p:nvPr>
            <p:ph type="dt" sz="half" idx="2"/>
          </p:nvPr>
        </p:nvSpPr>
        <p:spPr/>
        <p:txBody>
          <a:bodyPr/>
          <a:lstStyle/>
          <a:p>
            <a:r>
              <a:rPr lang="en-US" dirty="0"/>
              <a:t>Malintha – Product Owner</a:t>
            </a:r>
          </a:p>
          <a:p>
            <a:r>
              <a:rPr lang="en-US" dirty="0"/>
              <a:t>Danidu - Developer</a:t>
            </a:r>
          </a:p>
        </p:txBody>
      </p:sp>
      <p:sp>
        <p:nvSpPr>
          <p:cNvPr id="5" name="Footer Placeholder 4">
            <a:extLst>
              <a:ext uri="{FF2B5EF4-FFF2-40B4-BE49-F238E27FC236}">
                <a16:creationId xmlns:a16="http://schemas.microsoft.com/office/drawing/2014/main" id="{F1DB1C12-B23F-CF45-B06C-307CFC0DB876}"/>
              </a:ext>
            </a:extLst>
          </p:cNvPr>
          <p:cNvSpPr>
            <a:spLocks noGrp="1"/>
          </p:cNvSpPr>
          <p:nvPr>
            <p:ph type="ftr" sz="quarter" idx="3"/>
          </p:nvPr>
        </p:nvSpPr>
        <p:spPr/>
        <p:txBody>
          <a:bodyPr/>
          <a:lstStyle/>
          <a:p>
            <a:r>
              <a:rPr lang="en-US" dirty="0"/>
              <a:t>A-Eye</a:t>
            </a:r>
          </a:p>
        </p:txBody>
      </p:sp>
      <p:sp>
        <p:nvSpPr>
          <p:cNvPr id="6" name="Slide Number Placeholder 5">
            <a:extLst>
              <a:ext uri="{FF2B5EF4-FFF2-40B4-BE49-F238E27FC236}">
                <a16:creationId xmlns:a16="http://schemas.microsoft.com/office/drawing/2014/main" id="{651461E3-4EE0-D83C-B6BE-4C0F30547169}"/>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04739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BB38-F7AF-5850-9D59-19E538F0A8ED}"/>
              </a:ext>
            </a:extLst>
          </p:cNvPr>
          <p:cNvSpPr>
            <a:spLocks noGrp="1"/>
          </p:cNvSpPr>
          <p:nvPr>
            <p:ph type="title"/>
          </p:nvPr>
        </p:nvSpPr>
        <p:spPr/>
        <p:txBody>
          <a:bodyPr/>
          <a:lstStyle/>
          <a:p>
            <a:r>
              <a:rPr lang="en-US" dirty="0"/>
              <a:t>The Future</a:t>
            </a:r>
          </a:p>
        </p:txBody>
      </p:sp>
      <p:sp>
        <p:nvSpPr>
          <p:cNvPr id="3" name="Content Placeholder 2">
            <a:extLst>
              <a:ext uri="{FF2B5EF4-FFF2-40B4-BE49-F238E27FC236}">
                <a16:creationId xmlns:a16="http://schemas.microsoft.com/office/drawing/2014/main" id="{2B6E585B-10DE-0DF1-FDB6-26FCBC8CB7D1}"/>
              </a:ext>
            </a:extLst>
          </p:cNvPr>
          <p:cNvSpPr>
            <a:spLocks noGrp="1"/>
          </p:cNvSpPr>
          <p:nvPr>
            <p:ph idx="1"/>
          </p:nvPr>
        </p:nvSpPr>
        <p:spPr>
          <a:xfrm>
            <a:off x="1167493" y="1706563"/>
            <a:ext cx="9779182" cy="4649787"/>
          </a:xfrm>
        </p:spPr>
        <p:txBody>
          <a:bodyPr/>
          <a:lstStyle/>
          <a:p>
            <a:r>
              <a:rPr lang="en-US" sz="2000" dirty="0"/>
              <a:t>Differences we’d make:</a:t>
            </a:r>
          </a:p>
          <a:p>
            <a:pPr marL="342900" indent="-342900">
              <a:buFont typeface="Arial" panose="020B0604020202020204" pitchFamily="34" charset="0"/>
              <a:buChar char="•"/>
            </a:pPr>
            <a:r>
              <a:rPr lang="en-US" sz="2000" dirty="0"/>
              <a:t>Distribute the workload more evenly.</a:t>
            </a:r>
          </a:p>
          <a:p>
            <a:pPr marL="342900" indent="-342900">
              <a:buFont typeface="Arial" panose="020B0604020202020204" pitchFamily="34" charset="0"/>
              <a:buChar char="•"/>
            </a:pPr>
            <a:r>
              <a:rPr lang="en-US" sz="2000" dirty="0"/>
              <a:t>Research more on the tools used.</a:t>
            </a:r>
          </a:p>
          <a:p>
            <a:r>
              <a:rPr lang="en-US" sz="2000" dirty="0"/>
              <a:t>Improvements we’d make</a:t>
            </a:r>
          </a:p>
          <a:p>
            <a:pPr marL="342900" indent="-342900">
              <a:buFont typeface="Arial" panose="020B0604020202020204" pitchFamily="34" charset="0"/>
              <a:buChar char="•"/>
            </a:pPr>
            <a:r>
              <a:rPr lang="en-US" sz="2000" dirty="0"/>
              <a:t>Have meetings more regularly.</a:t>
            </a:r>
          </a:p>
          <a:p>
            <a:pPr marL="342900" indent="-342900">
              <a:buFont typeface="Arial" panose="020B0604020202020204" pitchFamily="34" charset="0"/>
              <a:buChar char="•"/>
            </a:pPr>
            <a:r>
              <a:rPr lang="en-US" sz="2000" dirty="0"/>
              <a:t>Follow scrum practices more closely.</a:t>
            </a:r>
          </a:p>
          <a:p>
            <a:r>
              <a:rPr lang="en-US" sz="2000" dirty="0"/>
              <a:t>If we had more time</a:t>
            </a:r>
          </a:p>
          <a:p>
            <a:pPr marL="342900" indent="-342900">
              <a:buFont typeface="Arial" panose="020B0604020202020204" pitchFamily="34" charset="0"/>
              <a:buChar char="•"/>
            </a:pPr>
            <a:r>
              <a:rPr lang="en-US" sz="2000" dirty="0"/>
              <a:t>Add more sprints to further develop the application.</a:t>
            </a:r>
          </a:p>
          <a:p>
            <a:pPr marL="342900" indent="-342900">
              <a:buFont typeface="Arial" panose="020B0604020202020204" pitchFamily="34" charset="0"/>
              <a:buChar char="•"/>
            </a:pPr>
            <a:r>
              <a:rPr lang="en-US" sz="2000" dirty="0"/>
              <a:t>Utilize more Testing Strategies such as UAT.</a:t>
            </a:r>
          </a:p>
          <a:p>
            <a:pPr marL="342900" indent="-342900">
              <a:buFont typeface="Arial" panose="020B0604020202020204" pitchFamily="34" charset="0"/>
              <a:buChar char="•"/>
            </a:pPr>
            <a:r>
              <a:rPr lang="en-US" sz="2000" dirty="0"/>
              <a:t>Fix our build errors.</a:t>
            </a:r>
          </a:p>
          <a:p>
            <a:pPr marL="342900" indent="-342900">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DA0EACFD-14C1-FA77-F43D-989E7223A712}"/>
              </a:ext>
            </a:extLst>
          </p:cNvPr>
          <p:cNvSpPr>
            <a:spLocks noGrp="1"/>
          </p:cNvSpPr>
          <p:nvPr>
            <p:ph type="dt" sz="half" idx="2"/>
          </p:nvPr>
        </p:nvSpPr>
        <p:spPr/>
        <p:txBody>
          <a:bodyPr/>
          <a:lstStyle/>
          <a:p>
            <a:r>
              <a:rPr lang="en-US" dirty="0"/>
              <a:t>Adithya – Scrum Master</a:t>
            </a:r>
          </a:p>
          <a:p>
            <a:r>
              <a:rPr lang="en-US" dirty="0"/>
              <a:t>Deneth - Developer</a:t>
            </a:r>
          </a:p>
        </p:txBody>
      </p:sp>
      <p:sp>
        <p:nvSpPr>
          <p:cNvPr id="5" name="Footer Placeholder 4">
            <a:extLst>
              <a:ext uri="{FF2B5EF4-FFF2-40B4-BE49-F238E27FC236}">
                <a16:creationId xmlns:a16="http://schemas.microsoft.com/office/drawing/2014/main" id="{F28BCD6C-CB3A-EBBD-22C6-A3A4ACB7B7E3}"/>
              </a:ext>
            </a:extLst>
          </p:cNvPr>
          <p:cNvSpPr>
            <a:spLocks noGrp="1"/>
          </p:cNvSpPr>
          <p:nvPr>
            <p:ph type="ftr" sz="quarter" idx="3"/>
          </p:nvPr>
        </p:nvSpPr>
        <p:spPr/>
        <p:txBody>
          <a:bodyPr/>
          <a:lstStyle/>
          <a:p>
            <a:r>
              <a:rPr lang="en-US" dirty="0"/>
              <a:t>A-Eye</a:t>
            </a:r>
          </a:p>
        </p:txBody>
      </p:sp>
      <p:sp>
        <p:nvSpPr>
          <p:cNvPr id="6" name="Slide Number Placeholder 5">
            <a:extLst>
              <a:ext uri="{FF2B5EF4-FFF2-40B4-BE49-F238E27FC236}">
                <a16:creationId xmlns:a16="http://schemas.microsoft.com/office/drawing/2014/main" id="{36044C0F-2A12-5217-D25E-00464F0AF791}"/>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14933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750430" y="1710398"/>
            <a:ext cx="2281237" cy="347662"/>
          </a:xfrm>
        </p:spPr>
        <p:txBody>
          <a:bodyPr/>
          <a:lstStyle/>
          <a:p>
            <a:r>
              <a:rPr lang="en-US" dirty="0"/>
              <a:t>Malintha Leitan </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750429" y="2095644"/>
            <a:ext cx="2281237" cy="1333356"/>
          </a:xfrm>
        </p:spPr>
        <p:txBody>
          <a:bodyPr/>
          <a:lstStyle/>
          <a:p>
            <a:r>
              <a:rPr lang="en-US" sz="1600" dirty="0"/>
              <a:t>Product Owner: </a:t>
            </a:r>
          </a:p>
          <a:p>
            <a:r>
              <a:rPr lang="en-US" dirty="0"/>
              <a:t>The person responsible for defining what the development team should build.</a:t>
            </a:r>
          </a:p>
          <a:p>
            <a:endParaRPr lang="en-US" dirty="0"/>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5497896" y="1706563"/>
            <a:ext cx="2281237" cy="347662"/>
          </a:xfrm>
        </p:spPr>
        <p:txBody>
          <a:bodyPr/>
          <a:lstStyle/>
          <a:p>
            <a:r>
              <a:rPr lang="en-US" dirty="0"/>
              <a:t>Adithya Perera</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5497895" y="2091808"/>
            <a:ext cx="2281237" cy="1287979"/>
          </a:xfrm>
        </p:spPr>
        <p:txBody>
          <a:bodyPr/>
          <a:lstStyle/>
          <a:p>
            <a:r>
              <a:rPr lang="en-US" sz="1600" dirty="0"/>
              <a:t>Scrum Master:</a:t>
            </a:r>
          </a:p>
          <a:p>
            <a:r>
              <a:rPr lang="en-US" dirty="0"/>
              <a:t>The person who facilitates the Scrum process and helps the development team work together more effectively.</a:t>
            </a:r>
          </a:p>
          <a:p>
            <a:endParaRPr lang="en-US" dirty="0"/>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750430" y="3782791"/>
            <a:ext cx="2281237" cy="347662"/>
          </a:xfrm>
        </p:spPr>
        <p:txBody>
          <a:bodyPr/>
          <a:lstStyle/>
          <a:p>
            <a:r>
              <a:rPr lang="en-US" dirty="0"/>
              <a:t>Deneth Gunawardena</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750429" y="4168037"/>
            <a:ext cx="2281237" cy="1333356"/>
          </a:xfrm>
        </p:spPr>
        <p:txBody>
          <a:bodyPr/>
          <a:lstStyle/>
          <a:p>
            <a:r>
              <a:rPr lang="en-US" sz="1600" dirty="0"/>
              <a:t>Developer:</a:t>
            </a:r>
          </a:p>
          <a:p>
            <a:r>
              <a:rPr lang="en-US" dirty="0"/>
              <a:t>A member of the development team responsible for building the product.</a:t>
            </a:r>
          </a:p>
          <a:p>
            <a:endParaRPr lang="en-US" dirty="0"/>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5497896" y="3782791"/>
            <a:ext cx="2281237" cy="347662"/>
          </a:xfrm>
        </p:spPr>
        <p:txBody>
          <a:bodyPr/>
          <a:lstStyle/>
          <a:p>
            <a:r>
              <a:rPr lang="en-US" dirty="0"/>
              <a:t>Danidu Dameera</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5497895" y="4168036"/>
            <a:ext cx="2281237" cy="1333355"/>
          </a:xfrm>
        </p:spPr>
        <p:txBody>
          <a:bodyPr/>
          <a:lstStyle/>
          <a:p>
            <a:r>
              <a:rPr lang="en-US" sz="1600" dirty="0"/>
              <a:t>Developer:</a:t>
            </a:r>
          </a:p>
          <a:p>
            <a:r>
              <a:rPr lang="en-US" dirty="0"/>
              <a:t>A member of the development team responsible for building the product.</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A-Eye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4E1C-E505-C402-9E64-B875A6DFEC19}"/>
              </a:ext>
            </a:extLst>
          </p:cNvPr>
          <p:cNvSpPr>
            <a:spLocks noGrp="1"/>
          </p:cNvSpPr>
          <p:nvPr>
            <p:ph type="title"/>
          </p:nvPr>
        </p:nvSpPr>
        <p:spPr/>
        <p:txBody>
          <a:bodyPr/>
          <a:lstStyle/>
          <a:p>
            <a:r>
              <a:rPr lang="en-US" dirty="0"/>
              <a:t>The Problem</a:t>
            </a:r>
          </a:p>
        </p:txBody>
      </p:sp>
      <p:sp>
        <p:nvSpPr>
          <p:cNvPr id="3" name="Text Placeholder 2">
            <a:extLst>
              <a:ext uri="{FF2B5EF4-FFF2-40B4-BE49-F238E27FC236}">
                <a16:creationId xmlns:a16="http://schemas.microsoft.com/office/drawing/2014/main" id="{0AA16843-2191-1FC6-960F-D8292E3DA0D5}"/>
              </a:ext>
            </a:extLst>
          </p:cNvPr>
          <p:cNvSpPr>
            <a:spLocks noGrp="1"/>
          </p:cNvSpPr>
          <p:nvPr>
            <p:ph type="body" idx="1"/>
          </p:nvPr>
        </p:nvSpPr>
        <p:spPr/>
        <p:txBody>
          <a:bodyPr/>
          <a:lstStyle/>
          <a:p>
            <a:pPr marL="342900" indent="-342900">
              <a:buFont typeface="Arial" panose="020B0604020202020204" pitchFamily="34" charset="0"/>
              <a:buChar char="•"/>
            </a:pPr>
            <a:r>
              <a:rPr lang="en-US" dirty="0"/>
              <a:t>A non-negligible number of students in Universities suffer from visual impairments such as Macular Degeneration or Cataracts.</a:t>
            </a:r>
          </a:p>
          <a:p>
            <a:pPr marL="342900" indent="-342900">
              <a:buFont typeface="Arial" panose="020B0604020202020204" pitchFamily="34" charset="0"/>
              <a:buChar char="•"/>
            </a:pPr>
            <a:r>
              <a:rPr lang="en-US" dirty="0"/>
              <a:t>This hinders their ability to read text which will cause problems when they are in a classroom.</a:t>
            </a:r>
          </a:p>
        </p:txBody>
      </p:sp>
      <p:sp>
        <p:nvSpPr>
          <p:cNvPr id="4" name="Date Placeholder 3">
            <a:extLst>
              <a:ext uri="{FF2B5EF4-FFF2-40B4-BE49-F238E27FC236}">
                <a16:creationId xmlns:a16="http://schemas.microsoft.com/office/drawing/2014/main" id="{87894EAC-64AE-8069-AD60-E133164AABB7}"/>
              </a:ext>
            </a:extLst>
          </p:cNvPr>
          <p:cNvSpPr>
            <a:spLocks noGrp="1"/>
          </p:cNvSpPr>
          <p:nvPr>
            <p:ph type="dt" sz="half" idx="10"/>
          </p:nvPr>
        </p:nvSpPr>
        <p:spPr/>
        <p:txBody>
          <a:bodyPr/>
          <a:lstStyle/>
          <a:p>
            <a:r>
              <a:rPr lang="en-US" dirty="0"/>
              <a:t>Malintha – Product Owner</a:t>
            </a:r>
          </a:p>
        </p:txBody>
      </p:sp>
      <p:sp>
        <p:nvSpPr>
          <p:cNvPr id="5" name="Footer Placeholder 4">
            <a:extLst>
              <a:ext uri="{FF2B5EF4-FFF2-40B4-BE49-F238E27FC236}">
                <a16:creationId xmlns:a16="http://schemas.microsoft.com/office/drawing/2014/main" id="{6A2F5CBF-BC2B-64DF-8ABF-E852338B13C8}"/>
              </a:ext>
            </a:extLst>
          </p:cNvPr>
          <p:cNvSpPr>
            <a:spLocks noGrp="1"/>
          </p:cNvSpPr>
          <p:nvPr>
            <p:ph type="ftr" sz="quarter" idx="11"/>
          </p:nvPr>
        </p:nvSpPr>
        <p:spPr/>
        <p:txBody>
          <a:bodyPr/>
          <a:lstStyle/>
          <a:p>
            <a:r>
              <a:rPr lang="en-US" dirty="0"/>
              <a:t>A-Eye</a:t>
            </a:r>
          </a:p>
        </p:txBody>
      </p:sp>
      <p:sp>
        <p:nvSpPr>
          <p:cNvPr id="6" name="Slide Number Placeholder 5">
            <a:extLst>
              <a:ext uri="{FF2B5EF4-FFF2-40B4-BE49-F238E27FC236}">
                <a16:creationId xmlns:a16="http://schemas.microsoft.com/office/drawing/2014/main" id="{FD027624-1FFE-CDC4-447F-26B47FD8C2A3}"/>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19514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is A-Eye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t>A-Eye is the solution to this problem.</a:t>
            </a:r>
          </a:p>
          <a:p>
            <a:pPr marL="342900" indent="-342900">
              <a:buFont typeface="Arial" panose="020B0604020202020204" pitchFamily="34" charset="0"/>
              <a:buChar char="•"/>
            </a:pPr>
            <a:r>
              <a:rPr lang="en-US" dirty="0"/>
              <a:t>It is an AR based text-to-speech application.</a:t>
            </a:r>
          </a:p>
          <a:p>
            <a:pPr marL="342900" indent="-342900">
              <a:buFont typeface="Arial" panose="020B0604020202020204" pitchFamily="34" charset="0"/>
              <a:buChar char="•"/>
            </a:pPr>
            <a:r>
              <a:rPr lang="en-US" dirty="0"/>
              <a:t>It scans the text using the phone’s camera and reads it out loud through the phone speaker for the user to hear.</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Malintha – Product Owner</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A-Eye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6BE5-AEE6-4AFB-D8DD-20328292AD94}"/>
              </a:ext>
            </a:extLst>
          </p:cNvPr>
          <p:cNvSpPr>
            <a:spLocks noGrp="1"/>
          </p:cNvSpPr>
          <p:nvPr>
            <p:ph type="title"/>
          </p:nvPr>
        </p:nvSpPr>
        <p:spPr>
          <a:xfrm>
            <a:off x="750430" y="381000"/>
            <a:ext cx="8401624" cy="755021"/>
          </a:xfrm>
        </p:spPr>
        <p:txBody>
          <a:bodyPr/>
          <a:lstStyle/>
          <a:p>
            <a:r>
              <a:rPr lang="en-US" dirty="0"/>
              <a:t>Our Agile Techniques</a:t>
            </a:r>
          </a:p>
        </p:txBody>
      </p:sp>
      <p:sp>
        <p:nvSpPr>
          <p:cNvPr id="4" name="Text Placeholder 3">
            <a:extLst>
              <a:ext uri="{FF2B5EF4-FFF2-40B4-BE49-F238E27FC236}">
                <a16:creationId xmlns:a16="http://schemas.microsoft.com/office/drawing/2014/main" id="{7C148F10-C8DF-BB3D-D37D-17778604C5D4}"/>
              </a:ext>
            </a:extLst>
          </p:cNvPr>
          <p:cNvSpPr>
            <a:spLocks noGrp="1"/>
          </p:cNvSpPr>
          <p:nvPr>
            <p:ph type="body" sz="quarter" idx="17"/>
          </p:nvPr>
        </p:nvSpPr>
        <p:spPr>
          <a:xfrm>
            <a:off x="772202" y="1546386"/>
            <a:ext cx="2281237" cy="347662"/>
          </a:xfrm>
        </p:spPr>
        <p:txBody>
          <a:bodyPr/>
          <a:lstStyle/>
          <a:p>
            <a:r>
              <a:rPr lang="en-US" dirty="0"/>
              <a:t>Time Boxing</a:t>
            </a:r>
          </a:p>
        </p:txBody>
      </p:sp>
      <p:sp>
        <p:nvSpPr>
          <p:cNvPr id="5" name="Text Placeholder 4">
            <a:extLst>
              <a:ext uri="{FF2B5EF4-FFF2-40B4-BE49-F238E27FC236}">
                <a16:creationId xmlns:a16="http://schemas.microsoft.com/office/drawing/2014/main" id="{C18488BC-A2B6-0D9E-7EC5-5D80CB86423E}"/>
              </a:ext>
            </a:extLst>
          </p:cNvPr>
          <p:cNvSpPr>
            <a:spLocks noGrp="1"/>
          </p:cNvSpPr>
          <p:nvPr>
            <p:ph type="body" sz="quarter" idx="18"/>
          </p:nvPr>
        </p:nvSpPr>
        <p:spPr>
          <a:xfrm>
            <a:off x="772202" y="1898854"/>
            <a:ext cx="2281237" cy="617354"/>
          </a:xfrm>
        </p:spPr>
        <p:txBody>
          <a:bodyPr/>
          <a:lstStyle/>
          <a:p>
            <a:r>
              <a:rPr lang="en-US" dirty="0"/>
              <a:t>Using the Trello boards, we allocated a fixed amount of time for each task.</a:t>
            </a:r>
          </a:p>
        </p:txBody>
      </p:sp>
      <p:sp>
        <p:nvSpPr>
          <p:cNvPr id="7" name="Text Placeholder 6">
            <a:extLst>
              <a:ext uri="{FF2B5EF4-FFF2-40B4-BE49-F238E27FC236}">
                <a16:creationId xmlns:a16="http://schemas.microsoft.com/office/drawing/2014/main" id="{BC116EDD-4B1D-F319-5F2F-11C9DF7553D6}"/>
              </a:ext>
            </a:extLst>
          </p:cNvPr>
          <p:cNvSpPr>
            <a:spLocks noGrp="1"/>
          </p:cNvSpPr>
          <p:nvPr>
            <p:ph type="body" sz="quarter" idx="19"/>
          </p:nvPr>
        </p:nvSpPr>
        <p:spPr>
          <a:xfrm>
            <a:off x="3290972" y="1546386"/>
            <a:ext cx="2281237" cy="347662"/>
          </a:xfrm>
        </p:spPr>
        <p:txBody>
          <a:bodyPr/>
          <a:lstStyle/>
          <a:p>
            <a:r>
              <a:rPr lang="en-US" dirty="0"/>
              <a:t>Planning Meetings</a:t>
            </a:r>
          </a:p>
        </p:txBody>
      </p:sp>
      <p:sp>
        <p:nvSpPr>
          <p:cNvPr id="8" name="Text Placeholder 7">
            <a:extLst>
              <a:ext uri="{FF2B5EF4-FFF2-40B4-BE49-F238E27FC236}">
                <a16:creationId xmlns:a16="http://schemas.microsoft.com/office/drawing/2014/main" id="{7B42B492-E184-3BD6-C229-F527609CE441}"/>
              </a:ext>
            </a:extLst>
          </p:cNvPr>
          <p:cNvSpPr>
            <a:spLocks noGrp="1"/>
          </p:cNvSpPr>
          <p:nvPr>
            <p:ph type="body" sz="quarter" idx="20"/>
          </p:nvPr>
        </p:nvSpPr>
        <p:spPr>
          <a:xfrm>
            <a:off x="3290972" y="1903214"/>
            <a:ext cx="2281237" cy="816975"/>
          </a:xfrm>
        </p:spPr>
        <p:txBody>
          <a:bodyPr/>
          <a:lstStyle/>
          <a:p>
            <a:r>
              <a:rPr lang="en-US" dirty="0"/>
              <a:t>Using Teams and Google Meets we held planning meetings to plan our sprints.</a:t>
            </a:r>
          </a:p>
        </p:txBody>
      </p:sp>
      <p:sp>
        <p:nvSpPr>
          <p:cNvPr id="10" name="Text Placeholder 9">
            <a:extLst>
              <a:ext uri="{FF2B5EF4-FFF2-40B4-BE49-F238E27FC236}">
                <a16:creationId xmlns:a16="http://schemas.microsoft.com/office/drawing/2014/main" id="{3F7739DA-0CEE-EFEE-E2C8-47BE1F93D679}"/>
              </a:ext>
            </a:extLst>
          </p:cNvPr>
          <p:cNvSpPr>
            <a:spLocks noGrp="1"/>
          </p:cNvSpPr>
          <p:nvPr>
            <p:ph type="body" sz="quarter" idx="21"/>
          </p:nvPr>
        </p:nvSpPr>
        <p:spPr>
          <a:xfrm>
            <a:off x="772201" y="2794593"/>
            <a:ext cx="2281237" cy="347662"/>
          </a:xfrm>
        </p:spPr>
        <p:txBody>
          <a:bodyPr/>
          <a:lstStyle/>
          <a:p>
            <a:r>
              <a:rPr lang="en-US" dirty="0"/>
              <a:t>Review Meetings</a:t>
            </a:r>
          </a:p>
        </p:txBody>
      </p:sp>
      <p:sp>
        <p:nvSpPr>
          <p:cNvPr id="11" name="Text Placeholder 10">
            <a:extLst>
              <a:ext uri="{FF2B5EF4-FFF2-40B4-BE49-F238E27FC236}">
                <a16:creationId xmlns:a16="http://schemas.microsoft.com/office/drawing/2014/main" id="{B634C134-C9B8-EF4B-3DBC-06D93B41F4E8}"/>
              </a:ext>
            </a:extLst>
          </p:cNvPr>
          <p:cNvSpPr>
            <a:spLocks noGrp="1"/>
          </p:cNvSpPr>
          <p:nvPr>
            <p:ph type="body" sz="quarter" idx="22"/>
          </p:nvPr>
        </p:nvSpPr>
        <p:spPr>
          <a:xfrm>
            <a:off x="772201" y="3137594"/>
            <a:ext cx="2281237" cy="821828"/>
          </a:xfrm>
        </p:spPr>
        <p:txBody>
          <a:bodyPr/>
          <a:lstStyle/>
          <a:p>
            <a:r>
              <a:rPr lang="en-US" dirty="0"/>
              <a:t>We had regular review meetings to see how each sprint is proceeding.</a:t>
            </a:r>
          </a:p>
        </p:txBody>
      </p:sp>
      <p:sp>
        <p:nvSpPr>
          <p:cNvPr id="13" name="Text Placeholder 12">
            <a:extLst>
              <a:ext uri="{FF2B5EF4-FFF2-40B4-BE49-F238E27FC236}">
                <a16:creationId xmlns:a16="http://schemas.microsoft.com/office/drawing/2014/main" id="{1488B9C9-9B8F-2D2F-8850-5E5B14D72550}"/>
              </a:ext>
            </a:extLst>
          </p:cNvPr>
          <p:cNvSpPr>
            <a:spLocks noGrp="1"/>
          </p:cNvSpPr>
          <p:nvPr>
            <p:ph type="body" sz="quarter" idx="23"/>
          </p:nvPr>
        </p:nvSpPr>
        <p:spPr>
          <a:xfrm>
            <a:off x="3290972" y="2784036"/>
            <a:ext cx="2281237" cy="347662"/>
          </a:xfrm>
        </p:spPr>
        <p:txBody>
          <a:bodyPr/>
          <a:lstStyle/>
          <a:p>
            <a:r>
              <a:rPr lang="en-US" dirty="0"/>
              <a:t>Sprint Retrospective</a:t>
            </a:r>
          </a:p>
        </p:txBody>
      </p:sp>
      <p:sp>
        <p:nvSpPr>
          <p:cNvPr id="14" name="Text Placeholder 13">
            <a:extLst>
              <a:ext uri="{FF2B5EF4-FFF2-40B4-BE49-F238E27FC236}">
                <a16:creationId xmlns:a16="http://schemas.microsoft.com/office/drawing/2014/main" id="{EB3FD23D-CFF8-C868-891E-9FD6C5C61397}"/>
              </a:ext>
            </a:extLst>
          </p:cNvPr>
          <p:cNvSpPr>
            <a:spLocks noGrp="1"/>
          </p:cNvSpPr>
          <p:nvPr>
            <p:ph type="body" sz="quarter" idx="24"/>
          </p:nvPr>
        </p:nvSpPr>
        <p:spPr>
          <a:xfrm>
            <a:off x="3290971" y="3122330"/>
            <a:ext cx="2281237" cy="1185872"/>
          </a:xfrm>
        </p:spPr>
        <p:txBody>
          <a:bodyPr/>
          <a:lstStyle/>
          <a:p>
            <a:r>
              <a:rPr lang="en-US" dirty="0"/>
              <a:t>We held retrospective meetings to reflect on the completed sprint. We added the takeaways to a Miro Board.</a:t>
            </a:r>
          </a:p>
        </p:txBody>
      </p:sp>
      <p:sp>
        <p:nvSpPr>
          <p:cNvPr id="15" name="Date Placeholder 14">
            <a:extLst>
              <a:ext uri="{FF2B5EF4-FFF2-40B4-BE49-F238E27FC236}">
                <a16:creationId xmlns:a16="http://schemas.microsoft.com/office/drawing/2014/main" id="{01C9DF4E-D8EC-2876-8D7B-C620773D3E77}"/>
              </a:ext>
            </a:extLst>
          </p:cNvPr>
          <p:cNvSpPr>
            <a:spLocks noGrp="1"/>
          </p:cNvSpPr>
          <p:nvPr>
            <p:ph type="dt" sz="half" idx="10"/>
          </p:nvPr>
        </p:nvSpPr>
        <p:spPr>
          <a:xfrm>
            <a:off x="381000" y="6356350"/>
            <a:ext cx="1932992" cy="365125"/>
          </a:xfrm>
        </p:spPr>
        <p:txBody>
          <a:bodyPr/>
          <a:lstStyle/>
          <a:p>
            <a:r>
              <a:rPr lang="en-US" dirty="0"/>
              <a:t>Adithya – Scrum Master</a:t>
            </a:r>
          </a:p>
        </p:txBody>
      </p:sp>
      <p:sp>
        <p:nvSpPr>
          <p:cNvPr id="16" name="Footer Placeholder 15">
            <a:extLst>
              <a:ext uri="{FF2B5EF4-FFF2-40B4-BE49-F238E27FC236}">
                <a16:creationId xmlns:a16="http://schemas.microsoft.com/office/drawing/2014/main" id="{60A4F6C5-2E42-AE75-9979-575C53FF519D}"/>
              </a:ext>
            </a:extLst>
          </p:cNvPr>
          <p:cNvSpPr>
            <a:spLocks noGrp="1"/>
          </p:cNvSpPr>
          <p:nvPr>
            <p:ph type="ftr" sz="quarter" idx="11"/>
          </p:nvPr>
        </p:nvSpPr>
        <p:spPr/>
        <p:txBody>
          <a:bodyPr/>
          <a:lstStyle/>
          <a:p>
            <a:r>
              <a:rPr lang="en-US" dirty="0"/>
              <a:t>A-Eye</a:t>
            </a:r>
          </a:p>
        </p:txBody>
      </p:sp>
      <p:sp>
        <p:nvSpPr>
          <p:cNvPr id="17" name="Slide Number Placeholder 16">
            <a:extLst>
              <a:ext uri="{FF2B5EF4-FFF2-40B4-BE49-F238E27FC236}">
                <a16:creationId xmlns:a16="http://schemas.microsoft.com/office/drawing/2014/main" id="{BD63A224-04C5-DA4F-93DD-124957E9F172}"/>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19" name="Text Placeholder 9">
            <a:extLst>
              <a:ext uri="{FF2B5EF4-FFF2-40B4-BE49-F238E27FC236}">
                <a16:creationId xmlns:a16="http://schemas.microsoft.com/office/drawing/2014/main" id="{AD8255B9-D859-750E-E403-605515D082B8}"/>
              </a:ext>
            </a:extLst>
          </p:cNvPr>
          <p:cNvSpPr txBox="1">
            <a:spLocks/>
          </p:cNvSpPr>
          <p:nvPr/>
        </p:nvSpPr>
        <p:spPr>
          <a:xfrm>
            <a:off x="772201" y="4256548"/>
            <a:ext cx="2281237" cy="347662"/>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 Backlog</a:t>
            </a:r>
          </a:p>
        </p:txBody>
      </p:sp>
      <p:sp>
        <p:nvSpPr>
          <p:cNvPr id="20" name="Text Placeholder 10">
            <a:extLst>
              <a:ext uri="{FF2B5EF4-FFF2-40B4-BE49-F238E27FC236}">
                <a16:creationId xmlns:a16="http://schemas.microsoft.com/office/drawing/2014/main" id="{F61B773C-9CD1-1731-CD59-A9523B94C3B6}"/>
              </a:ext>
            </a:extLst>
          </p:cNvPr>
          <p:cNvSpPr txBox="1">
            <a:spLocks/>
          </p:cNvSpPr>
          <p:nvPr/>
        </p:nvSpPr>
        <p:spPr>
          <a:xfrm>
            <a:off x="772201" y="4595841"/>
            <a:ext cx="2281237" cy="9515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Trello board also contains the Product backlog to see which are the requirements.</a:t>
            </a:r>
          </a:p>
        </p:txBody>
      </p:sp>
      <p:sp>
        <p:nvSpPr>
          <p:cNvPr id="21" name="Text Placeholder 9">
            <a:extLst>
              <a:ext uri="{FF2B5EF4-FFF2-40B4-BE49-F238E27FC236}">
                <a16:creationId xmlns:a16="http://schemas.microsoft.com/office/drawing/2014/main" id="{47BCB564-0C09-F5DB-16D8-CFA2A328441D}"/>
              </a:ext>
            </a:extLst>
          </p:cNvPr>
          <p:cNvSpPr txBox="1">
            <a:spLocks/>
          </p:cNvSpPr>
          <p:nvPr/>
        </p:nvSpPr>
        <p:spPr>
          <a:xfrm>
            <a:off x="3290972" y="4189929"/>
            <a:ext cx="2281237" cy="347662"/>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2" name="Text Placeholder 10">
            <a:extLst>
              <a:ext uri="{FF2B5EF4-FFF2-40B4-BE49-F238E27FC236}">
                <a16:creationId xmlns:a16="http://schemas.microsoft.com/office/drawing/2014/main" id="{10C99FA1-BE99-78D8-7C81-DD17F0F035CD}"/>
              </a:ext>
            </a:extLst>
          </p:cNvPr>
          <p:cNvSpPr txBox="1">
            <a:spLocks/>
          </p:cNvSpPr>
          <p:nvPr/>
        </p:nvSpPr>
        <p:spPr>
          <a:xfrm>
            <a:off x="3290969" y="4584656"/>
            <a:ext cx="2281237" cy="112384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Trello board was also used for Sprint Backlogs which are items selected from the product backlog to complete in a sprint.</a:t>
            </a:r>
          </a:p>
        </p:txBody>
      </p:sp>
      <p:sp>
        <p:nvSpPr>
          <p:cNvPr id="23" name="Text Placeholder 9">
            <a:extLst>
              <a:ext uri="{FF2B5EF4-FFF2-40B4-BE49-F238E27FC236}">
                <a16:creationId xmlns:a16="http://schemas.microsoft.com/office/drawing/2014/main" id="{79710702-DB98-1145-8D83-DA7D90BF1807}"/>
              </a:ext>
            </a:extLst>
          </p:cNvPr>
          <p:cNvSpPr txBox="1">
            <a:spLocks/>
          </p:cNvSpPr>
          <p:nvPr/>
        </p:nvSpPr>
        <p:spPr>
          <a:xfrm>
            <a:off x="3290970" y="4241583"/>
            <a:ext cx="2281237" cy="347662"/>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Sprint Backlog</a:t>
            </a:r>
          </a:p>
        </p:txBody>
      </p:sp>
      <p:sp>
        <p:nvSpPr>
          <p:cNvPr id="28" name="Text Placeholder 6">
            <a:extLst>
              <a:ext uri="{FF2B5EF4-FFF2-40B4-BE49-F238E27FC236}">
                <a16:creationId xmlns:a16="http://schemas.microsoft.com/office/drawing/2014/main" id="{398FD1E5-4164-A73E-74E0-94924C86544C}"/>
              </a:ext>
            </a:extLst>
          </p:cNvPr>
          <p:cNvSpPr txBox="1">
            <a:spLocks/>
          </p:cNvSpPr>
          <p:nvPr/>
        </p:nvSpPr>
        <p:spPr>
          <a:xfrm>
            <a:off x="5799131" y="1546462"/>
            <a:ext cx="2281237" cy="347662"/>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Sprints</a:t>
            </a:r>
          </a:p>
        </p:txBody>
      </p:sp>
      <p:sp>
        <p:nvSpPr>
          <p:cNvPr id="29" name="Text Placeholder 7">
            <a:extLst>
              <a:ext uri="{FF2B5EF4-FFF2-40B4-BE49-F238E27FC236}">
                <a16:creationId xmlns:a16="http://schemas.microsoft.com/office/drawing/2014/main" id="{14369841-6373-B730-38F5-CBC21B753935}"/>
              </a:ext>
            </a:extLst>
          </p:cNvPr>
          <p:cNvSpPr txBox="1">
            <a:spLocks/>
          </p:cNvSpPr>
          <p:nvPr/>
        </p:nvSpPr>
        <p:spPr>
          <a:xfrm>
            <a:off x="5799131" y="1903290"/>
            <a:ext cx="2281237" cy="129496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Using the Trello board as a reference, we prioritized items from the product backlog to work on in each sprint.</a:t>
            </a:r>
          </a:p>
        </p:txBody>
      </p:sp>
      <p:sp>
        <p:nvSpPr>
          <p:cNvPr id="30" name="TextBox 29">
            <a:extLst>
              <a:ext uri="{FF2B5EF4-FFF2-40B4-BE49-F238E27FC236}">
                <a16:creationId xmlns:a16="http://schemas.microsoft.com/office/drawing/2014/main" id="{E96853D4-14EB-4A42-A682-34DF3B53F72C}"/>
              </a:ext>
            </a:extLst>
          </p:cNvPr>
          <p:cNvSpPr txBox="1"/>
          <p:nvPr/>
        </p:nvSpPr>
        <p:spPr>
          <a:xfrm>
            <a:off x="5777359" y="3094999"/>
            <a:ext cx="3374695" cy="2862322"/>
          </a:xfrm>
          <a:prstGeom prst="rect">
            <a:avLst/>
          </a:prstGeom>
          <a:solidFill>
            <a:schemeClr val="accent1">
              <a:lumMod val="20000"/>
              <a:lumOff val="80000"/>
            </a:schemeClr>
          </a:solidFill>
        </p:spPr>
        <p:txBody>
          <a:bodyPr wrap="square" rtlCol="0">
            <a:spAutoFit/>
          </a:bodyPr>
          <a:lstStyle/>
          <a:p>
            <a:pPr algn="ctr"/>
            <a:r>
              <a:rPr lang="en-US" b="1" dirty="0"/>
              <a:t>Our Trello Board:</a:t>
            </a:r>
          </a:p>
          <a:p>
            <a:pPr algn="ctr"/>
            <a:r>
              <a:rPr lang="en-US" dirty="0">
                <a:hlinkClick r:id="rId2"/>
              </a:rPr>
              <a:t>https://trello.com/invite/userworkspace91709587/ATTI77cd0741103e6fb00d2448cce3587f6e97FD0C9B</a:t>
            </a:r>
            <a:endParaRPr lang="en-US" dirty="0"/>
          </a:p>
          <a:p>
            <a:pPr algn="ctr"/>
            <a:endParaRPr lang="en-US" dirty="0"/>
          </a:p>
          <a:p>
            <a:pPr algn="ctr"/>
            <a:r>
              <a:rPr lang="en-US" b="1" dirty="0"/>
              <a:t>Our Miro Board:</a:t>
            </a:r>
          </a:p>
          <a:p>
            <a:pPr algn="ctr"/>
            <a:r>
              <a:rPr lang="en-US" dirty="0">
                <a:hlinkClick r:id="rId3"/>
              </a:rPr>
              <a:t>https://miro.com/app/board/uXjVPhAoXGY=/?share_link_id=428630202629</a:t>
            </a:r>
            <a:endParaRPr lang="en-US" dirty="0"/>
          </a:p>
        </p:txBody>
      </p:sp>
    </p:spTree>
    <p:extLst>
      <p:ext uri="{BB962C8B-B14F-4D97-AF65-F5344CB8AC3E}">
        <p14:creationId xmlns:p14="http://schemas.microsoft.com/office/powerpoint/2010/main" val="386903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ED26-DEBE-C200-E2CB-E3C6C705E42C}"/>
              </a:ext>
            </a:extLst>
          </p:cNvPr>
          <p:cNvSpPr>
            <a:spLocks noGrp="1"/>
          </p:cNvSpPr>
          <p:nvPr>
            <p:ph type="title"/>
          </p:nvPr>
        </p:nvSpPr>
        <p:spPr/>
        <p:txBody>
          <a:bodyPr/>
          <a:lstStyle/>
          <a:p>
            <a:r>
              <a:rPr lang="en-US" dirty="0"/>
              <a:t>Our Design</a:t>
            </a:r>
            <a:endParaRPr lang="en-US" sz="2000" dirty="0"/>
          </a:p>
        </p:txBody>
      </p:sp>
      <p:sp>
        <p:nvSpPr>
          <p:cNvPr id="3" name="Content Placeholder 2">
            <a:extLst>
              <a:ext uri="{FF2B5EF4-FFF2-40B4-BE49-F238E27FC236}">
                <a16:creationId xmlns:a16="http://schemas.microsoft.com/office/drawing/2014/main" id="{B288C39E-0624-DC9D-A9E1-2CA72FA3255F}"/>
              </a:ext>
            </a:extLst>
          </p:cNvPr>
          <p:cNvSpPr>
            <a:spLocks noGrp="1"/>
          </p:cNvSpPr>
          <p:nvPr>
            <p:ph idx="1"/>
          </p:nvPr>
        </p:nvSpPr>
        <p:spPr/>
        <p:txBody>
          <a:bodyPr/>
          <a:lstStyle/>
          <a:p>
            <a:r>
              <a:rPr lang="en-US" sz="1400" dirty="0">
                <a:hlinkClick r:id="rId2"/>
              </a:rPr>
              <a:t>https://www.figma.com/proto/wGCYtN0gLStO9tQOxlWO5P/TheThirdEye?type=design&amp;node-id=1-2&amp;scaling=scale-down&amp;page-id=0%3A1&amp;starting-point-node-id=1%3A2</a:t>
            </a:r>
            <a:endParaRPr lang="en-US" sz="1400" dirty="0"/>
          </a:p>
        </p:txBody>
      </p:sp>
      <p:sp>
        <p:nvSpPr>
          <p:cNvPr id="4" name="Date Placeholder 3">
            <a:extLst>
              <a:ext uri="{FF2B5EF4-FFF2-40B4-BE49-F238E27FC236}">
                <a16:creationId xmlns:a16="http://schemas.microsoft.com/office/drawing/2014/main" id="{D67697B1-4B4F-EF77-503D-80BEC0C39B6F}"/>
              </a:ext>
            </a:extLst>
          </p:cNvPr>
          <p:cNvSpPr>
            <a:spLocks noGrp="1"/>
          </p:cNvSpPr>
          <p:nvPr>
            <p:ph type="dt" sz="half" idx="2"/>
          </p:nvPr>
        </p:nvSpPr>
        <p:spPr/>
        <p:txBody>
          <a:bodyPr/>
          <a:lstStyle/>
          <a:p>
            <a:r>
              <a:rPr lang="en-US" dirty="0"/>
              <a:t>Deneth - Developer</a:t>
            </a:r>
          </a:p>
        </p:txBody>
      </p:sp>
      <p:sp>
        <p:nvSpPr>
          <p:cNvPr id="5" name="Footer Placeholder 4">
            <a:extLst>
              <a:ext uri="{FF2B5EF4-FFF2-40B4-BE49-F238E27FC236}">
                <a16:creationId xmlns:a16="http://schemas.microsoft.com/office/drawing/2014/main" id="{140DDFEC-9AF1-DEAE-DDB8-17B8EFDAA0D0}"/>
              </a:ext>
            </a:extLst>
          </p:cNvPr>
          <p:cNvSpPr>
            <a:spLocks noGrp="1"/>
          </p:cNvSpPr>
          <p:nvPr>
            <p:ph type="ftr" sz="quarter" idx="3"/>
          </p:nvPr>
        </p:nvSpPr>
        <p:spPr/>
        <p:txBody>
          <a:bodyPr/>
          <a:lstStyle/>
          <a:p>
            <a:r>
              <a:rPr lang="en-US" dirty="0"/>
              <a:t>A-Eye</a:t>
            </a:r>
          </a:p>
        </p:txBody>
      </p:sp>
      <p:sp>
        <p:nvSpPr>
          <p:cNvPr id="6" name="Slide Number Placeholder 5">
            <a:extLst>
              <a:ext uri="{FF2B5EF4-FFF2-40B4-BE49-F238E27FC236}">
                <a16:creationId xmlns:a16="http://schemas.microsoft.com/office/drawing/2014/main" id="{03E35167-E539-D691-4B51-9608F85EC34A}"/>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1" name="Content Placeholder 10" descr="A picture containing graphics, text, cartoon, drawing&#10;&#10;Description automatically generated">
            <a:extLst>
              <a:ext uri="{FF2B5EF4-FFF2-40B4-BE49-F238E27FC236}">
                <a16:creationId xmlns:a16="http://schemas.microsoft.com/office/drawing/2014/main" id="{AEB8D567-3C2E-661D-3AFC-AA19FE0911B2}"/>
              </a:ext>
            </a:extLst>
          </p:cNvPr>
          <p:cNvPicPr>
            <a:picLocks noGrp="1" noChangeAspect="1"/>
          </p:cNvPicPr>
          <p:nvPr>
            <p:ph idx="10"/>
          </p:nvPr>
        </p:nvPicPr>
        <p:blipFill>
          <a:blip r:embed="rId3"/>
          <a:stretch>
            <a:fillRect/>
          </a:stretch>
        </p:blipFill>
        <p:spPr>
          <a:xfrm>
            <a:off x="1167491" y="3227340"/>
            <a:ext cx="1199877" cy="2130391"/>
          </a:xfrm>
        </p:spPr>
      </p:pic>
      <p:sp>
        <p:nvSpPr>
          <p:cNvPr id="8" name="Content Placeholder 7">
            <a:extLst>
              <a:ext uri="{FF2B5EF4-FFF2-40B4-BE49-F238E27FC236}">
                <a16:creationId xmlns:a16="http://schemas.microsoft.com/office/drawing/2014/main" id="{F82D3803-99A9-B03F-5A74-95F54E425CF4}"/>
              </a:ext>
            </a:extLst>
          </p:cNvPr>
          <p:cNvSpPr>
            <a:spLocks noGrp="1"/>
          </p:cNvSpPr>
          <p:nvPr>
            <p:ph idx="11"/>
          </p:nvPr>
        </p:nvSpPr>
        <p:spPr/>
        <p:txBody>
          <a:bodyPr/>
          <a:lstStyle/>
          <a:p>
            <a:r>
              <a:rPr lang="en-US" dirty="0"/>
              <a:t>Prototype made using Figma</a:t>
            </a:r>
          </a:p>
        </p:txBody>
      </p:sp>
      <p:pic>
        <p:nvPicPr>
          <p:cNvPr id="13" name="Picture 12" descr="A screen shot of a login screen&#10;&#10;Description automatically generated with medium confidence">
            <a:extLst>
              <a:ext uri="{FF2B5EF4-FFF2-40B4-BE49-F238E27FC236}">
                <a16:creationId xmlns:a16="http://schemas.microsoft.com/office/drawing/2014/main" id="{8B9239BF-E1CE-B366-EF72-033068E2BEF1}"/>
              </a:ext>
            </a:extLst>
          </p:cNvPr>
          <p:cNvPicPr>
            <a:picLocks noChangeAspect="1"/>
          </p:cNvPicPr>
          <p:nvPr/>
        </p:nvPicPr>
        <p:blipFill>
          <a:blip r:embed="rId4"/>
          <a:stretch>
            <a:fillRect/>
          </a:stretch>
        </p:blipFill>
        <p:spPr>
          <a:xfrm>
            <a:off x="2432146" y="3227340"/>
            <a:ext cx="1199877" cy="2131761"/>
          </a:xfrm>
          <a:prstGeom prst="rect">
            <a:avLst/>
          </a:prstGeom>
        </p:spPr>
      </p:pic>
      <p:pic>
        <p:nvPicPr>
          <p:cNvPr id="15" name="Picture 14" descr="A screen shot of a phone&#10;&#10;Description automatically generated with medium confidence">
            <a:extLst>
              <a:ext uri="{FF2B5EF4-FFF2-40B4-BE49-F238E27FC236}">
                <a16:creationId xmlns:a16="http://schemas.microsoft.com/office/drawing/2014/main" id="{6D815086-7AD1-F467-D1AF-71BAA592BF3F}"/>
              </a:ext>
            </a:extLst>
          </p:cNvPr>
          <p:cNvPicPr>
            <a:picLocks noChangeAspect="1"/>
          </p:cNvPicPr>
          <p:nvPr/>
        </p:nvPicPr>
        <p:blipFill>
          <a:blip r:embed="rId5"/>
          <a:stretch>
            <a:fillRect/>
          </a:stretch>
        </p:blipFill>
        <p:spPr>
          <a:xfrm>
            <a:off x="3696801" y="3227338"/>
            <a:ext cx="1211599" cy="2129478"/>
          </a:xfrm>
          <a:prstGeom prst="rect">
            <a:avLst/>
          </a:prstGeom>
        </p:spPr>
      </p:pic>
      <p:pic>
        <p:nvPicPr>
          <p:cNvPr id="17" name="Picture 16" descr="A picture containing text, screenshot, font, electric blue&#10;&#10;Description automatically generated">
            <a:extLst>
              <a:ext uri="{FF2B5EF4-FFF2-40B4-BE49-F238E27FC236}">
                <a16:creationId xmlns:a16="http://schemas.microsoft.com/office/drawing/2014/main" id="{5CEAEDFD-CF5B-EF6C-DF8F-431310D720F3}"/>
              </a:ext>
            </a:extLst>
          </p:cNvPr>
          <p:cNvPicPr>
            <a:picLocks noChangeAspect="1"/>
          </p:cNvPicPr>
          <p:nvPr/>
        </p:nvPicPr>
        <p:blipFill>
          <a:blip r:embed="rId6"/>
          <a:stretch>
            <a:fillRect/>
          </a:stretch>
        </p:blipFill>
        <p:spPr>
          <a:xfrm>
            <a:off x="4973178" y="3220814"/>
            <a:ext cx="1199588" cy="2136002"/>
          </a:xfrm>
          <a:prstGeom prst="rect">
            <a:avLst/>
          </a:prstGeom>
        </p:spPr>
      </p:pic>
      <p:sp>
        <p:nvSpPr>
          <p:cNvPr id="18" name="TextBox 17">
            <a:extLst>
              <a:ext uri="{FF2B5EF4-FFF2-40B4-BE49-F238E27FC236}">
                <a16:creationId xmlns:a16="http://schemas.microsoft.com/office/drawing/2014/main" id="{DE3D2613-DBD3-B7C5-5C1A-FC9C6326C9D4}"/>
              </a:ext>
            </a:extLst>
          </p:cNvPr>
          <p:cNvSpPr txBox="1"/>
          <p:nvPr/>
        </p:nvSpPr>
        <p:spPr>
          <a:xfrm>
            <a:off x="6512767" y="2996153"/>
            <a:ext cx="3640509" cy="2585323"/>
          </a:xfrm>
          <a:prstGeom prst="rect">
            <a:avLst/>
          </a:prstGeom>
          <a:noFill/>
        </p:spPr>
        <p:txBody>
          <a:bodyPr wrap="square" rtlCol="0">
            <a:spAutoFit/>
          </a:bodyPr>
          <a:lstStyle/>
          <a:p>
            <a:r>
              <a:rPr lang="en-US" sz="2400" b="1" dirty="0"/>
              <a:t>Notable Features</a:t>
            </a:r>
          </a:p>
          <a:p>
            <a:pPr marL="285750" indent="-285750">
              <a:buFont typeface="Arial" panose="020B0604020202020204" pitchFamily="34" charset="0"/>
              <a:buChar char="•"/>
            </a:pPr>
            <a:r>
              <a:rPr lang="en-US" sz="2000" dirty="0"/>
              <a:t>Simple navigation between screens.</a:t>
            </a:r>
          </a:p>
          <a:p>
            <a:pPr marL="285750" indent="-285750">
              <a:buFont typeface="Arial" panose="020B0604020202020204" pitchFamily="34" charset="0"/>
              <a:buChar char="•"/>
            </a:pPr>
            <a:r>
              <a:rPr lang="en-US" sz="2000" dirty="0"/>
              <a:t>Use of Images and Logo.</a:t>
            </a:r>
          </a:p>
          <a:p>
            <a:pPr marL="285750" indent="-285750">
              <a:buFont typeface="Arial" panose="020B0604020202020204" pitchFamily="34" charset="0"/>
              <a:buChar char="•"/>
            </a:pPr>
            <a:r>
              <a:rPr lang="en-US" sz="2000" dirty="0"/>
              <a:t>Consistent color theme.</a:t>
            </a:r>
          </a:p>
          <a:p>
            <a:pPr marL="285750" indent="-285750">
              <a:buFont typeface="Arial" panose="020B0604020202020204" pitchFamily="34" charset="0"/>
              <a:buChar char="•"/>
            </a:pPr>
            <a:r>
              <a:rPr lang="en-US" sz="2000" dirty="0"/>
              <a:t>Use of larger buttons, text and symbols.</a:t>
            </a:r>
          </a:p>
          <a:p>
            <a:endParaRPr lang="en-US" dirty="0"/>
          </a:p>
        </p:txBody>
      </p:sp>
    </p:spTree>
    <p:extLst>
      <p:ext uri="{BB962C8B-B14F-4D97-AF65-F5344CB8AC3E}">
        <p14:creationId xmlns:p14="http://schemas.microsoft.com/office/powerpoint/2010/main" val="74165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Legal, Social, Ethical and Professional Issues we faced </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0999" y="6356350"/>
            <a:ext cx="3024673" cy="365125"/>
          </a:xfrm>
        </p:spPr>
        <p:txBody>
          <a:bodyPr/>
          <a:lstStyle/>
          <a:p>
            <a:r>
              <a:rPr lang="en-US" dirty="0"/>
              <a:t>Malintha – Product owner</a:t>
            </a:r>
          </a:p>
          <a:p>
            <a:r>
              <a:rPr lang="en-US" dirty="0"/>
              <a:t>Deneth – Developer </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A-Eye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8" name="Content Placeholder 7">
            <a:extLst>
              <a:ext uri="{FF2B5EF4-FFF2-40B4-BE49-F238E27FC236}">
                <a16:creationId xmlns:a16="http://schemas.microsoft.com/office/drawing/2014/main" id="{A1075EF8-DA20-0E09-C00F-B76FF3392B39}"/>
              </a:ext>
            </a:extLst>
          </p:cNvPr>
          <p:cNvSpPr>
            <a:spLocks noGrp="1"/>
          </p:cNvSpPr>
          <p:nvPr>
            <p:ph idx="1"/>
          </p:nvPr>
        </p:nvSpPr>
        <p:spPr/>
        <p:txBody>
          <a:bodyPr/>
          <a:lstStyle/>
          <a:p>
            <a:pPr marL="457200" indent="-457200">
              <a:buFont typeface="Arial" panose="020B0604020202020204" pitchFamily="34" charset="0"/>
              <a:buChar char="•"/>
            </a:pPr>
            <a:r>
              <a:rPr lang="en-US" sz="2000" dirty="0"/>
              <a:t>We had to ensure the app complies with the relevant laws regarding people with disabilities.</a:t>
            </a:r>
          </a:p>
          <a:p>
            <a:pPr marL="457200" indent="-457200">
              <a:buFont typeface="Arial" panose="020B0604020202020204" pitchFamily="34" charset="0"/>
              <a:buChar char="•"/>
            </a:pPr>
            <a:r>
              <a:rPr lang="en-US" sz="2000" dirty="0"/>
              <a:t>We had to design the app in a way that it does not discriminate against individuals with visual impairments and should be accessible to all individuals regardless of their disability status.</a:t>
            </a:r>
          </a:p>
          <a:p>
            <a:pPr marL="457200" indent="-457200">
              <a:buFont typeface="Arial" panose="020B0604020202020204" pitchFamily="34" charset="0"/>
              <a:buChar char="•"/>
            </a:pPr>
            <a:r>
              <a:rPr lang="en-US" sz="2000" dirty="0"/>
              <a:t>The app should be transparent about its functionality and how it uses user data. Provide clear explanations of how the app works, as well as any data it collects and how that data is used.</a:t>
            </a:r>
          </a:p>
          <a:p>
            <a:pPr marL="457200" indent="-457200">
              <a:buFont typeface="Arial" panose="020B0604020202020204" pitchFamily="34" charset="0"/>
              <a:buChar char="•"/>
            </a:pPr>
            <a:r>
              <a:rPr lang="en-US" sz="2000" dirty="0"/>
              <a:t>We had to ensure that the app respects the autonomy and dignity of people with visual impairments.</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B6FB-15AD-0DA5-303B-58D3C1860B84}"/>
              </a:ext>
            </a:extLst>
          </p:cNvPr>
          <p:cNvSpPr>
            <a:spLocks noGrp="1"/>
          </p:cNvSpPr>
          <p:nvPr>
            <p:ph type="title"/>
          </p:nvPr>
        </p:nvSpPr>
        <p:spPr/>
        <p:txBody>
          <a:bodyPr/>
          <a:lstStyle/>
          <a:p>
            <a:r>
              <a:rPr lang="en-US" dirty="0"/>
              <a:t>The Development Tool - Unity</a:t>
            </a:r>
          </a:p>
        </p:txBody>
      </p:sp>
      <p:sp>
        <p:nvSpPr>
          <p:cNvPr id="3" name="Text Placeholder 2">
            <a:extLst>
              <a:ext uri="{FF2B5EF4-FFF2-40B4-BE49-F238E27FC236}">
                <a16:creationId xmlns:a16="http://schemas.microsoft.com/office/drawing/2014/main" id="{F6381A3F-AE4C-288D-CCBD-67C2C5D87053}"/>
              </a:ext>
            </a:extLst>
          </p:cNvPr>
          <p:cNvSpPr>
            <a:spLocks noGrp="1"/>
          </p:cNvSpPr>
          <p:nvPr>
            <p:ph type="body" idx="1"/>
          </p:nvPr>
        </p:nvSpPr>
        <p:spPr/>
        <p:txBody>
          <a:bodyPr/>
          <a:lstStyle/>
          <a:p>
            <a:pPr marL="342900" indent="-342900">
              <a:buFont typeface="Arial" panose="020B0604020202020204" pitchFamily="34" charset="0"/>
              <a:buChar char="•"/>
            </a:pPr>
            <a:r>
              <a:rPr lang="en-US" sz="2000" dirty="0"/>
              <a:t>Unity is a cross-platform development tool.</a:t>
            </a:r>
          </a:p>
          <a:p>
            <a:pPr marL="342900" indent="-342900">
              <a:buFont typeface="Arial" panose="020B0604020202020204" pitchFamily="34" charset="0"/>
              <a:buChar char="•"/>
            </a:pPr>
            <a:r>
              <a:rPr lang="en-US" sz="2000" dirty="0"/>
              <a:t>Allows developers to create 2D and 3D interactive experiences.</a:t>
            </a:r>
          </a:p>
          <a:p>
            <a:pPr marL="342900" indent="-342900">
              <a:buFont typeface="Arial" panose="020B0604020202020204" pitchFamily="34" charset="0"/>
              <a:buChar char="•"/>
            </a:pPr>
            <a:r>
              <a:rPr lang="en-US" sz="2000" dirty="0"/>
              <a:t>Can develop for various platforms, including PC, mobile devices, consoles, and AR/VR devices.</a:t>
            </a:r>
          </a:p>
        </p:txBody>
      </p:sp>
      <p:sp>
        <p:nvSpPr>
          <p:cNvPr id="4" name="Date Placeholder 3">
            <a:extLst>
              <a:ext uri="{FF2B5EF4-FFF2-40B4-BE49-F238E27FC236}">
                <a16:creationId xmlns:a16="http://schemas.microsoft.com/office/drawing/2014/main" id="{7768CE11-2691-4A5D-A74F-DF1F91AD69C2}"/>
              </a:ext>
            </a:extLst>
          </p:cNvPr>
          <p:cNvSpPr>
            <a:spLocks noGrp="1"/>
          </p:cNvSpPr>
          <p:nvPr>
            <p:ph type="dt" sz="half" idx="10"/>
          </p:nvPr>
        </p:nvSpPr>
        <p:spPr/>
        <p:txBody>
          <a:bodyPr/>
          <a:lstStyle/>
          <a:p>
            <a:r>
              <a:rPr lang="en-US" dirty="0"/>
              <a:t>Deneth - Developer</a:t>
            </a:r>
          </a:p>
        </p:txBody>
      </p:sp>
      <p:sp>
        <p:nvSpPr>
          <p:cNvPr id="5" name="Footer Placeholder 4">
            <a:extLst>
              <a:ext uri="{FF2B5EF4-FFF2-40B4-BE49-F238E27FC236}">
                <a16:creationId xmlns:a16="http://schemas.microsoft.com/office/drawing/2014/main" id="{BC9D96CE-E3E8-3AFE-D895-C8096283287A}"/>
              </a:ext>
            </a:extLst>
          </p:cNvPr>
          <p:cNvSpPr>
            <a:spLocks noGrp="1"/>
          </p:cNvSpPr>
          <p:nvPr>
            <p:ph type="ftr" sz="quarter" idx="11"/>
          </p:nvPr>
        </p:nvSpPr>
        <p:spPr/>
        <p:txBody>
          <a:bodyPr/>
          <a:lstStyle/>
          <a:p>
            <a:r>
              <a:rPr lang="en-US" dirty="0"/>
              <a:t>A-Eye</a:t>
            </a:r>
          </a:p>
        </p:txBody>
      </p:sp>
      <p:sp>
        <p:nvSpPr>
          <p:cNvPr id="6" name="Slide Number Placeholder 5">
            <a:extLst>
              <a:ext uri="{FF2B5EF4-FFF2-40B4-BE49-F238E27FC236}">
                <a16:creationId xmlns:a16="http://schemas.microsoft.com/office/drawing/2014/main" id="{57C163C7-35BD-94AD-9A13-5157A6CC2EF0}"/>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71464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81851987"/>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a:xfrm>
            <a:off x="380999" y="6356350"/>
            <a:ext cx="2194249" cy="365125"/>
          </a:xfrm>
        </p:spPr>
        <p:txBody>
          <a:bodyPr/>
          <a:lstStyle/>
          <a:p>
            <a:r>
              <a:rPr lang="en-US" dirty="0"/>
              <a:t>Adithya – Scrum Master</a:t>
            </a:r>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A-Eye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{9DB1B121-D3CB-45F9-9355-6AF2B557A278}tf45331398_win32</Template>
  <TotalTime>257</TotalTime>
  <Words>890</Words>
  <Application>Microsoft Office PowerPoint</Application>
  <PresentationFormat>Widescreen</PresentationFormat>
  <Paragraphs>159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A-Eye</vt:lpstr>
      <vt:lpstr>Meet our team</vt:lpstr>
      <vt:lpstr>The Problem</vt:lpstr>
      <vt:lpstr>What is A-Eye</vt:lpstr>
      <vt:lpstr>Our Agile Techniques</vt:lpstr>
      <vt:lpstr>Our Design</vt:lpstr>
      <vt:lpstr>Legal, Social, Ethical and Professional Issues we faced </vt:lpstr>
      <vt:lpstr>The Development Tool - Unity</vt:lpstr>
      <vt:lpstr>Timeline</vt:lpstr>
      <vt:lpstr>Our App</vt:lpstr>
      <vt:lpstr>Testing Strategies </vt:lpstr>
      <vt:lpstr>Problems we Faced</vt:lpstr>
      <vt:lpstr>Our Solutions</vt:lpstr>
      <vt:lpstr>What we’ve learnt</vt:lpstr>
      <vt:lpstr>The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A-Eye</dc:title>
  <dc:creator>Malintha Leitan</dc:creator>
  <cp:lastModifiedBy>Adithya Randunu Perera</cp:lastModifiedBy>
  <cp:revision>19</cp:revision>
  <dcterms:created xsi:type="dcterms:W3CDTF">2023-04-26T10:57:53Z</dcterms:created>
  <dcterms:modified xsi:type="dcterms:W3CDTF">2023-04-28T04:21:53Z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