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060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683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0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475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8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178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5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1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85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3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1B2CFFB-AC44-49DF-B567-1DB53B23AA5A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C43FDF4-D737-4718-94BB-A26E04A34DF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6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4C568-798B-48C2-89C8-55695E133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9548" y="108155"/>
            <a:ext cx="11552903" cy="6656437"/>
          </a:xfrm>
        </p:spPr>
        <p:txBody>
          <a:bodyPr>
            <a:normAutofit/>
          </a:bodyPr>
          <a:lstStyle/>
          <a:p>
            <a:r>
              <a:rPr lang="en-US" b="1" dirty="0" err="1"/>
              <a:t>StudyMate</a:t>
            </a:r>
            <a:r>
              <a:rPr lang="en-US" b="1" dirty="0"/>
              <a:t>: An AI-Powered PDF Q&amp;A System</a:t>
            </a:r>
            <a:br>
              <a:rPr lang="en-US" b="1" dirty="0"/>
            </a:br>
            <a:r>
              <a:rPr lang="en-US" sz="4800" dirty="0"/>
              <a:t>Enhanced with a LangGraph Validation Agent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 </a:t>
            </a:r>
            <a:r>
              <a:rPr lang="en-US" sz="2400" b="1" dirty="0"/>
              <a:t>Date:</a:t>
            </a:r>
            <a:r>
              <a:rPr lang="en-US" sz="2400" dirty="0"/>
              <a:t> August 30, 2025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2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F3C65-CCBA-A77B-1889-F332E9B0D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615009"/>
          </a:xfrm>
        </p:spPr>
        <p:txBody>
          <a:bodyPr/>
          <a:lstStyle/>
          <a:p>
            <a:r>
              <a:rPr lang="en-US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E46F8-BD98-37DC-C585-FAA41528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738106"/>
          </a:xfrm>
        </p:spPr>
        <p:txBody>
          <a:bodyPr>
            <a:normAutofit/>
          </a:bodyPr>
          <a:lstStyle/>
          <a:p>
            <a:r>
              <a:rPr lang="en-US" b="1" dirty="0"/>
              <a:t>The Challenge:</a:t>
            </a:r>
            <a:r>
              <a:rPr lang="en-US" dirty="0"/>
              <a:t> Students face significant challenges with digital documents, including information overload, passive reading, and disconnected knowledge across multiple sources. Static PDFs lack the interactivity needed for effective learning.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Our Approach:</a:t>
            </a:r>
            <a:r>
              <a:rPr lang="en-US" dirty="0"/>
              <a:t> We developed </a:t>
            </a:r>
            <a:r>
              <a:rPr lang="en-US" dirty="0" err="1"/>
              <a:t>StudyMate</a:t>
            </a:r>
            <a:r>
              <a:rPr lang="en-US" dirty="0"/>
              <a:t>, an AI-powered academic assistant that transforms this passive process into an interactive, conversational experience, allowing students to ask direct questions and get grounded, verifiable answers from their study materials.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4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693D-8707-25FD-8115-C4E6012D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6" y="80125"/>
            <a:ext cx="8115546" cy="70230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Architecture: Agentic 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B005-16C9-D4FD-0A61-34DA2B5E6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303" y="782428"/>
            <a:ext cx="11792811" cy="55298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Our solution is built on an advanced Retrieval-Augmented Generation (RAG) architecture, powered by a LangGraph agent.</a:t>
            </a:r>
          </a:p>
          <a:p>
            <a:r>
              <a:rPr lang="en-US" b="1" dirty="0"/>
              <a:t>Technology Stack:</a:t>
            </a:r>
            <a:endParaRPr lang="en-US" dirty="0"/>
          </a:p>
          <a:p>
            <a:r>
              <a:rPr lang="en-US" b="1" dirty="0"/>
              <a:t>UI:</a:t>
            </a:r>
            <a:r>
              <a:rPr lang="en-US" dirty="0"/>
              <a:t>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b="1" dirty="0"/>
              <a:t>PDF Parsing:</a:t>
            </a:r>
            <a:r>
              <a:rPr lang="en-US" dirty="0"/>
              <a:t> </a:t>
            </a:r>
            <a:r>
              <a:rPr lang="en-US" dirty="0" err="1"/>
              <a:t>PyMuPDF</a:t>
            </a:r>
            <a:endParaRPr lang="en-US" dirty="0"/>
          </a:p>
          <a:p>
            <a:r>
              <a:rPr lang="en-US" b="1" dirty="0"/>
              <a:t>Retrieval:</a:t>
            </a:r>
            <a:r>
              <a:rPr lang="en-US" dirty="0"/>
              <a:t> Sentence Transformers &amp; FAISS</a:t>
            </a:r>
          </a:p>
          <a:p>
            <a:r>
              <a:rPr lang="en-US" b="1" dirty="0"/>
              <a:t>Core Logic:</a:t>
            </a:r>
            <a:r>
              <a:rPr lang="en-US" dirty="0"/>
              <a:t> LangGraph</a:t>
            </a:r>
          </a:p>
          <a:p>
            <a:r>
              <a:rPr lang="en-US" b="1" dirty="0"/>
              <a:t>Generation:</a:t>
            </a:r>
            <a:r>
              <a:rPr lang="en-US" dirty="0"/>
              <a:t> IBM Watsonx.ai</a:t>
            </a:r>
          </a:p>
          <a:p>
            <a:r>
              <a:rPr lang="en-US" b="1" dirty="0"/>
              <a:t>The Agentic Flow:</a:t>
            </a:r>
            <a:endParaRPr lang="en-US" dirty="0"/>
          </a:p>
          <a:p>
            <a:r>
              <a:rPr lang="en-US" b="1" dirty="0"/>
              <a:t>Retrieve:</a:t>
            </a:r>
            <a:r>
              <a:rPr lang="en-US" dirty="0"/>
              <a:t> The system fetches relevant text chunks from the user's PDFs.</a:t>
            </a:r>
          </a:p>
          <a:p>
            <a:r>
              <a:rPr lang="en-US" b="1" dirty="0"/>
              <a:t>Grade (Decision Point):</a:t>
            </a:r>
            <a:r>
              <a:rPr lang="en-US" dirty="0"/>
              <a:t> The LangGraph agent uses an AI "grader" to validate if the retrieved information is truly relevant to the question.</a:t>
            </a:r>
          </a:p>
          <a:p>
            <a:r>
              <a:rPr lang="en-US" b="1" dirty="0"/>
              <a:t>Generate:</a:t>
            </a:r>
            <a:r>
              <a:rPr lang="en-US" dirty="0"/>
              <a:t> If the information is deemed relevant, the agent synthesizes a final, accurate answer. This self-correction loop is our key innovation.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80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2579DAE-C141-48DB-810E-C070C3008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FD90C3-6350-4D5B-9738-6E94EDF30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497DE5-0939-4D1D-9350-0C5E1B209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CC70ED-6C63-4537-B7EB-51990D6C0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724" y="457200"/>
            <a:ext cx="11274552" cy="594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6E24C1-2968-40DC-A36E-F6B85F0F0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732" y="521208"/>
            <a:ext cx="11146536" cy="58155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B38292-C618-9AB7-3861-5D16A9121A6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04" b="11904"/>
          <a:stretch>
            <a:fillRect/>
          </a:stretch>
        </p:blipFill>
        <p:spPr>
          <a:xfrm>
            <a:off x="653143" y="518731"/>
            <a:ext cx="10812026" cy="561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4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FA976-E302-B4EB-E807-C65CF841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009" y="286603"/>
            <a:ext cx="6355572" cy="702303"/>
          </a:xfrm>
        </p:spPr>
        <p:txBody>
          <a:bodyPr>
            <a:normAutofit/>
          </a:bodyPr>
          <a:lstStyle/>
          <a:p>
            <a:r>
              <a:rPr lang="en-US" sz="4400" b="1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700B2-381D-080D-8857-72E8BB1706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494503"/>
            <a:ext cx="10723061" cy="4374591"/>
          </a:xfrm>
        </p:spPr>
        <p:txBody>
          <a:bodyPr/>
          <a:lstStyle/>
          <a:p>
            <a:r>
              <a:rPr lang="en-US" dirty="0" err="1"/>
              <a:t>StudyMate</a:t>
            </a:r>
            <a:r>
              <a:rPr lang="en-US" dirty="0"/>
              <a:t> provides a strong foundation for several exciting future enhancements that will further improve the learning experience.</a:t>
            </a:r>
          </a:p>
          <a:p>
            <a:r>
              <a:rPr lang="en-US" b="1" dirty="0"/>
              <a:t>Table &amp; Diagram Parsing:</a:t>
            </a:r>
            <a:r>
              <a:rPr lang="en-US" dirty="0"/>
              <a:t> Extend the system's capabilities to understand and answer questions about data presented in tables and diagrams.</a:t>
            </a:r>
          </a:p>
          <a:p>
            <a:r>
              <a:rPr lang="en-US" b="1" dirty="0"/>
              <a:t>OCR Integration:</a:t>
            </a:r>
            <a:r>
              <a:rPr lang="en-US" dirty="0"/>
              <a:t> Incorporate Optical Character Recognition (OCR) to support image-based and scanned PDFs, broadening document compatibility.</a:t>
            </a:r>
          </a:p>
          <a:p>
            <a:r>
              <a:rPr lang="en-US" b="1" dirty="0"/>
              <a:t>Confidence Scoring:</a:t>
            </a:r>
            <a:r>
              <a:rPr lang="en-US" dirty="0"/>
              <a:t> Display a confidence score with each answer, giving users insight into the system's certainty based on the source material.</a:t>
            </a:r>
          </a:p>
          <a:p>
            <a:r>
              <a:rPr lang="en-US" b="1" dirty="0"/>
              <a:t>Cloud Deployment:</a:t>
            </a:r>
            <a:r>
              <a:rPr lang="en-US" dirty="0"/>
              <a:t> Deploy </a:t>
            </a:r>
            <a:r>
              <a:rPr lang="en-US" dirty="0" err="1"/>
              <a:t>StudyMate</a:t>
            </a:r>
            <a:r>
              <a:rPr lang="en-US" dirty="0"/>
              <a:t> as a scalable, web-based service for broader access to students and educators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838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FD11-33B7-7282-C8B6-5AA8615F7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57" y="263528"/>
            <a:ext cx="8027055" cy="827854"/>
          </a:xfrm>
        </p:spPr>
        <p:txBody>
          <a:bodyPr>
            <a:normAutofit/>
          </a:bodyPr>
          <a:lstStyle/>
          <a:p>
            <a:r>
              <a:rPr lang="en-US" sz="5400" b="1" dirty="0"/>
              <a:t>The Solution: </a:t>
            </a:r>
            <a:r>
              <a:rPr lang="en-US" sz="5400" b="1" dirty="0" err="1"/>
              <a:t>StudyMate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46C34-76E9-7A75-ECDA-02266BBED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170039"/>
            <a:ext cx="10703396" cy="4699055"/>
          </a:xfrm>
        </p:spPr>
        <p:txBody>
          <a:bodyPr/>
          <a:lstStyle/>
          <a:p>
            <a:r>
              <a:rPr lang="en-US" dirty="0" err="1"/>
              <a:t>StudyMate</a:t>
            </a:r>
            <a:r>
              <a:rPr lang="en-US" dirty="0"/>
              <a:t> is a dynamic and intelligent tool designed for modern learning.</a:t>
            </a:r>
          </a:p>
          <a:p>
            <a:pPr marL="0" indent="0">
              <a:buNone/>
            </a:pPr>
            <a:r>
              <a:rPr lang="en-US" b="1" dirty="0"/>
              <a:t> </a:t>
            </a:r>
          </a:p>
          <a:p>
            <a:pPr marL="0" indent="0">
              <a:buNone/>
            </a:pPr>
            <a:r>
              <a:rPr lang="en-US" b="1" dirty="0"/>
              <a:t>  Key Features:</a:t>
            </a:r>
            <a:endParaRPr lang="en-US" dirty="0"/>
          </a:p>
          <a:p>
            <a:r>
              <a:rPr lang="en-US" b="1" dirty="0"/>
              <a:t>Multi-PDF Upload:</a:t>
            </a:r>
            <a:r>
              <a:rPr lang="en-US" dirty="0"/>
              <a:t> Allows users to upload and query multiple documents (textbooks, notes, papers) as a single knowledge base.</a:t>
            </a:r>
          </a:p>
          <a:p>
            <a:r>
              <a:rPr lang="en-US" b="1" dirty="0"/>
              <a:t>Natural Language Q&amp;A:</a:t>
            </a:r>
            <a:r>
              <a:rPr lang="en-US" dirty="0"/>
              <a:t> Users can ask questions in plain English and receive direct, concise answers.</a:t>
            </a:r>
          </a:p>
          <a:p>
            <a:r>
              <a:rPr lang="en-US" b="1" dirty="0"/>
              <a:t>Grounded &amp; Verifiable:</a:t>
            </a:r>
            <a:r>
              <a:rPr lang="en-US" dirty="0"/>
              <a:t> Every answer is based </a:t>
            </a:r>
            <a:r>
              <a:rPr lang="en-US" i="1" dirty="0"/>
              <a:t>only</a:t>
            </a:r>
            <a:r>
              <a:rPr lang="en-US" dirty="0"/>
              <a:t> on the provided documents and includes source references, ensuring academic integrity.</a:t>
            </a:r>
          </a:p>
          <a:p>
            <a:r>
              <a:rPr lang="en-US" b="1" dirty="0"/>
              <a:t>Intelligent Agent:</a:t>
            </a:r>
            <a:r>
              <a:rPr lang="en-US" dirty="0"/>
              <a:t> A LangGraph validation agent checks the relevance of information before generating an answer, increasing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546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0396-2DED-F027-2EA2-8348BE5C0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8826"/>
            <a:ext cx="5887556" cy="839213"/>
          </a:xfrm>
        </p:spPr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8CC2D-9E26-F02F-5873-12139CC14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10" y="908039"/>
            <a:ext cx="10939370" cy="5374774"/>
          </a:xfrm>
        </p:spPr>
        <p:txBody>
          <a:bodyPr>
            <a:normAutofit fontScale="85000" lnSpcReduction="10000"/>
          </a:bodyPr>
          <a:lstStyle/>
          <a:p>
            <a:r>
              <a:rPr lang="en-US" sz="2400" dirty="0" err="1"/>
              <a:t>StudyMate</a:t>
            </a:r>
            <a:r>
              <a:rPr lang="en-US" sz="2400" dirty="0"/>
              <a:t> successfully meets its objective to serve as an intelligent study assistant that makes learning more efficient, interactive, and effective.</a:t>
            </a:r>
          </a:p>
          <a:p>
            <a:r>
              <a:rPr lang="en-US" b="1" dirty="0"/>
              <a:t>Key Achievements:</a:t>
            </a:r>
            <a:endParaRPr lang="en-US" dirty="0"/>
          </a:p>
          <a:p>
            <a:r>
              <a:rPr lang="en-US" dirty="0"/>
              <a:t>A fully functional, interactive Q&amp;A system for academic PDFs.</a:t>
            </a:r>
          </a:p>
          <a:p>
            <a:r>
              <a:rPr lang="en-US" dirty="0"/>
              <a:t>Guaranteed answer traceability and academic integrity through a strict RAG implementation.</a:t>
            </a:r>
          </a:p>
          <a:p>
            <a:r>
              <a:rPr lang="en-US" b="1" dirty="0"/>
              <a:t>The LangGraph Advantage:</a:t>
            </a:r>
            <a:r>
              <a:rPr lang="en-US" dirty="0"/>
              <a:t> The integration of a LangGraph agent significantly increases the system's reliability and trustworthiness by actively filtering out irrelevant information and checking its own work before providing an answer.</a:t>
            </a:r>
          </a:p>
          <a:p>
            <a:r>
              <a:rPr lang="en-US" sz="2200" b="1" dirty="0" err="1"/>
              <a:t>StudyMate</a:t>
            </a:r>
            <a:r>
              <a:rPr lang="en-US" sz="2200" b="1" dirty="0"/>
              <a:t> provides a strong foundation for several exciting future enhancements that will further improve the learning experience.</a:t>
            </a:r>
          </a:p>
          <a:p>
            <a:r>
              <a:rPr lang="en-US" b="1" dirty="0"/>
              <a:t>Table &amp; Diagram Parsing:</a:t>
            </a:r>
            <a:r>
              <a:rPr lang="en-US" dirty="0"/>
              <a:t> Extend the system's capabilities to understand and answer questions about data presented in tables and diagrams.</a:t>
            </a:r>
          </a:p>
          <a:p>
            <a:r>
              <a:rPr lang="en-US" b="1" dirty="0"/>
              <a:t>OCR Integration:</a:t>
            </a:r>
            <a:r>
              <a:rPr lang="en-US" dirty="0"/>
              <a:t> Incorporate Optical Character Recognition (OCR) to support image-based and scanned PDFs, broadening document compatibility.</a:t>
            </a:r>
          </a:p>
          <a:p>
            <a:r>
              <a:rPr lang="en-US" b="1" dirty="0"/>
              <a:t>Confidence Scoring:</a:t>
            </a:r>
            <a:r>
              <a:rPr lang="en-US" dirty="0"/>
              <a:t> Display a confidence score with each answer, giving users insight into the system's certainty based on the source material.</a:t>
            </a:r>
          </a:p>
          <a:p>
            <a:r>
              <a:rPr lang="en-US" b="1" dirty="0"/>
              <a:t>Cloud Deployment:</a:t>
            </a:r>
            <a:r>
              <a:rPr lang="en-US" dirty="0"/>
              <a:t> Deploy </a:t>
            </a:r>
            <a:r>
              <a:rPr lang="en-US" dirty="0" err="1"/>
              <a:t>StudyMate</a:t>
            </a:r>
            <a:r>
              <a:rPr lang="en-US" dirty="0"/>
              <a:t> as a scalable, web-based service for broader access to students and educators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77380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</TotalTime>
  <Words>622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StudyMate: An AI-Powered PDF Q&amp;A System Enhanced with a LangGraph Validation Agent   Date: August 30, 2025 </vt:lpstr>
      <vt:lpstr>Introduction</vt:lpstr>
      <vt:lpstr>Architecture: Agentic RAG</vt:lpstr>
      <vt:lpstr>PowerPoint Presentation</vt:lpstr>
      <vt:lpstr>Future Scope</vt:lpstr>
      <vt:lpstr>The Solution: StudyMate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Ranjith Malipatel</dc:creator>
  <cp:lastModifiedBy>Ranjith Malipatel</cp:lastModifiedBy>
  <cp:revision>1</cp:revision>
  <dcterms:created xsi:type="dcterms:W3CDTF">2025-08-30T06:56:14Z</dcterms:created>
  <dcterms:modified xsi:type="dcterms:W3CDTF">2025-08-30T07:28:49Z</dcterms:modified>
</cp:coreProperties>
</file>