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A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24221B-DA0A-9507-3A8F-060F6B46D3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87083-3065-A5E5-BA6A-09C9F67250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B4DAF-F544-4BC7-B6D7-8D0778236FBC}" type="datetimeFigureOut">
              <a:rPr lang="en-AS" smtClean="0"/>
              <a:t>2/25/2024</a:t>
            </a:fld>
            <a:endParaRPr lang="en-A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581A0-0E91-5521-393E-ABDF6F6500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A1144-B445-F156-0676-CB184CA1A4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A0F3-3A5E-43F6-A3B4-5587E7CE1C91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9802279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9FCA8-EDBE-46C4-97C3-297F57FFD12E}" type="datetimeFigureOut">
              <a:rPr lang="en-AS" smtClean="0"/>
              <a:t>2/25/2024</a:t>
            </a:fld>
            <a:endParaRPr lang="en-A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EB508-7893-46AC-AA8D-D7D90A0CB4A9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3843955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4600-DCEB-2B68-16C0-102B52AE0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7A2FA-0596-F4C7-0A21-887CD766F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241A3-2535-000F-EB0A-7DA27C81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S"/>
              <a:t>5/27/2022 2:18 PM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CBC18-F465-440B-B9FE-56873B0E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63E04-998F-4AC9-9EE5-6A371E8E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847-1593-434F-8287-58913B512700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06965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1C01-F217-C023-AF8A-E3DB6E91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9DE47-A8D6-509D-321F-7C131F7A3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13193-5E4C-EB4A-966F-AB0199F29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S"/>
              <a:t>5/27/2022 2:18 PM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29C9B-1987-DEDC-7B65-C55A3F2C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6B5BB-D7E9-6A90-DBBB-961F8879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847-1593-434F-8287-58913B512700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91790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CBDAD2-C981-F552-FAFC-0D023EC56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43F74-BB41-BF5C-15FC-47E933C1E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0BA32-50C5-2E00-75FA-757D61B6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S"/>
              <a:t>5/27/2022 2:18 PM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4BF95-3250-AEF2-ADA2-64A8E13E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4F00E-5DFF-1CF2-38BF-B607BD1F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847-1593-434F-8287-58913B512700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92721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2730-ECF2-6E13-435F-47429504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07700-023D-8C84-E561-E3DDF5116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17990-0797-0499-C941-3FAF0281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S"/>
              <a:t>5/27/2022 2:18 PM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43E52-8122-CFD9-0031-029CBE63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FFA63-91A0-4231-407E-AF7FA8BF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847-1593-434F-8287-58913B512700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48890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CC157-660B-BCFF-1CAE-24BA5A34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16C-C6D0-0264-2A27-6E7435B78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309EF-CCA8-7844-BDBD-D7ABAB2A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S"/>
              <a:t>5/27/2022 2:18 PM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19ECE-FE9D-FF51-F358-7385D854E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D0690-196F-07CB-DAF4-730A8112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847-1593-434F-8287-58913B512700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41612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39B0-3EA2-2056-6767-B5DFED0E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3014B-2201-A811-01AA-EA42B1E3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9C976-B19E-AAA3-AF57-A7C287E5A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72E6F-EA24-B54C-449E-1E10A138A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S"/>
              <a:t>5/27/2022 2:18 PM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B8139-1348-4812-7164-57A87276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87666-45FE-41D5-2C74-3E61C11B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847-1593-434F-8287-58913B512700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72420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C293-A6E3-7D9E-89C8-FBC7AC392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80445-85B1-63E5-4CCC-9474F4863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02834-FA04-8463-EDD3-0CD0B2925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7851B-0A37-D84C-9431-F5AC89CAE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5B075-0435-3918-1539-D2810B88D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1E4BBA-1D4B-4711-A8A8-C8DFAB0C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S"/>
              <a:t>5/27/2022 2:18 PM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FF90E7-65C9-8AF8-5ABC-568329A1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992BF9-84A6-5D60-25E5-98C8CFED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847-1593-434F-8287-58913B512700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23023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A954-3F5A-BF17-F625-958195A7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3DC97-6E3B-E4B7-5541-39627790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S"/>
              <a:t>5/27/2022 2:18 PM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67B19-64E2-A468-ADD5-00EB3EE1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9A509-C235-70FB-A91E-0A72DB0E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847-1593-434F-8287-58913B512700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56216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B528E-2435-6CC9-D0AE-40ABEC326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S"/>
              <a:t>5/27/2022 2:18 PM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BA6BE-4420-D23F-17F4-36828775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77B85-4193-9C04-53D6-18945E2B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847-1593-434F-8287-58913B512700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82216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B157-58A6-EC05-7B52-FC55886E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24531-4F8F-4B53-902B-B1612185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9EE71-8659-7E61-A7E4-D55DCBE24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3740A-6BFF-BD6A-8DFA-A8CAC6F6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S"/>
              <a:t>5/27/2022 2:18 PM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B1CBB-90A6-3334-07EB-7EB84B10B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016C9-F133-90AE-B542-4544AA73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847-1593-434F-8287-58913B512700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59283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8905-F7E2-557B-1C17-36722B373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262A3B-2EB2-45F4-37B0-287D361BF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C05E6-B905-FA93-A98F-6590E7FDA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49910-6236-0A94-25F8-5A350A03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S"/>
              <a:t>5/27/2022 2:18 PM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C3DB4-8DCF-29EA-A202-56B6B336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1486C-C128-B03B-4397-D79D47728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847-1593-434F-8287-58913B512700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09792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3E565-BE52-3A9B-4632-688AEB25C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5E512-D8C4-D0B7-F59A-175D13A47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45B2B-5346-00C6-2147-EFC57F6C1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S"/>
              <a:t>5/27/2022 2:18 PM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9140E-FC67-DC09-D3EC-82614BCEF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EEC84-94A3-8F11-DEC2-7DCD7E430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0C847-1593-434F-8287-58913B512700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58458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12" descr="Blue glass building">
            <a:extLst>
              <a:ext uri="{FF2B5EF4-FFF2-40B4-BE49-F238E27FC236}">
                <a16:creationId xmlns:a16="http://schemas.microsoft.com/office/drawing/2014/main" id="{C30125D8-BFD2-1DBE-CEE4-56913DC736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5" name="Hexagon 4">
            <a:extLst>
              <a:ext uri="{FF2B5EF4-FFF2-40B4-BE49-F238E27FC236}">
                <a16:creationId xmlns:a16="http://schemas.microsoft.com/office/drawing/2014/main" id="{C81B5526-3B84-E277-933A-C585D29F8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57345" y="903483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FDE20B-D054-F66B-C97F-85B78D5CE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193" y="1010163"/>
            <a:ext cx="2857500" cy="1998279"/>
          </a:xfrm>
          <a:prstGeom prst="rect">
            <a:avLst/>
          </a:prstGeom>
          <a:effectLst>
            <a:glow rad="127000">
              <a:schemeClr val="accent1"/>
            </a:glow>
          </a:effectLst>
        </p:spPr>
      </p:pic>
      <p:sp>
        <p:nvSpPr>
          <p:cNvPr id="8" name="Title 6">
            <a:extLst>
              <a:ext uri="{FF2B5EF4-FFF2-40B4-BE49-F238E27FC236}">
                <a16:creationId xmlns:a16="http://schemas.microsoft.com/office/drawing/2014/main" id="{6A8B24D9-A466-67D3-62B7-36BDD1CC5593}"/>
              </a:ext>
            </a:extLst>
          </p:cNvPr>
          <p:cNvSpPr txBox="1">
            <a:spLocks/>
          </p:cNvSpPr>
          <p:nvPr/>
        </p:nvSpPr>
        <p:spPr>
          <a:xfrm>
            <a:off x="4093828" y="3115122"/>
            <a:ext cx="3927953" cy="1582713"/>
          </a:xfrm>
          <a:prstGeom prst="rect">
            <a:avLst/>
          </a:prstGeom>
          <a:effectLst>
            <a:glow rad="127000">
              <a:schemeClr val="accent2">
                <a:lumMod val="50000"/>
              </a:schemeClr>
            </a:glo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i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SANITARY SERVICE, PRODUCT SALES AND PRODUCTION SYSTEM </a:t>
            </a:r>
            <a:r>
              <a:rPr lang="en-US" sz="1800" b="1" i="1" cap="all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800" b="1" i="1" cap="all" dirty="0">
                <a:solidFill>
                  <a:schemeClr val="bg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US" sz="1800" b="1" i="1" cap="all" dirty="0">
                <a:solidFill>
                  <a:schemeClr val="bg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i="1" cap="all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Reza Hygiene (pvt) Ltd.</a:t>
            </a:r>
            <a:br>
              <a:rPr lang="en-AS" sz="1800" i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 Unicode MS"/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306B01-5643-75F0-7A95-D361B5D1DD9C}"/>
              </a:ext>
            </a:extLst>
          </p:cNvPr>
          <p:cNvSpPr txBox="1"/>
          <p:nvPr/>
        </p:nvSpPr>
        <p:spPr>
          <a:xfrm>
            <a:off x="4991450" y="4882393"/>
            <a:ext cx="2285999" cy="10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3300"/>
              </a:spcAft>
            </a:pPr>
            <a:r>
              <a:rPr lang="en-AS" sz="1400" cap="all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 Unicode MS"/>
              </a:rPr>
              <a:t>D.M.M.N.Dissanyake </a:t>
            </a:r>
            <a:b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 Unicode MS"/>
              </a:rPr>
            </a:br>
            <a:r>
              <a:rPr lang="en-A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 Unicode MS"/>
              </a:rPr>
              <a:t>R190809</a:t>
            </a:r>
            <a:b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 Unicode MS"/>
              </a:rPr>
            </a:br>
            <a:r>
              <a:rPr lang="en-A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 Unicode MS"/>
              </a:rPr>
              <a:t>1908091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A28E87C1-8C0C-8D73-6E82-6BBA06E94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79352" y="2009302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4D52EA20-1D75-D20B-1E7C-19CC8F098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8A1EE343-8DC8-F991-4D19-EE640A84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77B8AFD-6833-202C-C682-83D3AB816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64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BBF8-37B2-751C-C1DE-7207751B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S" sz="4000" dirty="0"/>
              <a:t>ABOUT THE CLIENT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DA5CA-4FAA-269D-E33A-ED3E40D6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S"/>
              <a:t>5/27/2022 2:18 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11329-0E9E-5E92-CF27-521569EF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847-1593-434F-8287-58913B512700}" type="slidenum">
              <a:rPr lang="en-AS" smtClean="0"/>
              <a:t>2</a:t>
            </a:fld>
            <a:endParaRPr lang="en-A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E8759C-1BD1-B495-B641-587C83AA0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28" y="5540375"/>
            <a:ext cx="3048000" cy="190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6D4206-4FEC-58FE-6D6B-A931F1A968AB}"/>
              </a:ext>
            </a:extLst>
          </p:cNvPr>
          <p:cNvSpPr txBox="1"/>
          <p:nvPr/>
        </p:nvSpPr>
        <p:spPr>
          <a:xfrm>
            <a:off x="838200" y="1384182"/>
            <a:ext cx="8138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 Unicode MS"/>
              </a:rPr>
              <a:t>Reza Hygiene (Pvt) Ltd.’ is a one-stop provider of hygiene </a:t>
            </a:r>
            <a:r>
              <a:rPr lang="en-A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 Unicode MS"/>
              </a:rPr>
              <a:t>and 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 Unicode MS"/>
              </a:rPr>
              <a:t>leaning solutions for all industries, especially the food chain from farm to fork, healthcare and commerce</a:t>
            </a:r>
            <a:r>
              <a:rPr lang="en-A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 Unicode MS"/>
              </a:rPr>
              <a:t> which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 Unicode MS"/>
              </a:rPr>
              <a:t>have several branches island-wide. </a:t>
            </a:r>
            <a:endParaRPr lang="en-A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3F1E77-75B9-66A7-3EE5-C49CB709A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11" y="2506663"/>
            <a:ext cx="5009233" cy="268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2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A465-E999-72D8-48C9-965E64D3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MAIN</a:t>
            </a:r>
            <a:r>
              <a:rPr lang="en-US" sz="3600" b="1" spc="19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3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FUNCTIONS</a:t>
            </a:r>
            <a:r>
              <a:rPr lang="en-US" sz="3600" b="1" spc="2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3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n-US" sz="3600" b="1" spc="19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3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3600" b="1" spc="19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3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ORGANIZATION</a:t>
            </a:r>
            <a:br>
              <a:rPr lang="en-AS" sz="3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AS" sz="36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40520-1318-D5DC-DCB1-79EFBE98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S"/>
              <a:t>5/27/2022 2:18 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F5971-8EE7-A1D3-C6FB-80AC51A0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847-1593-434F-8287-58913B512700}" type="slidenum">
              <a:rPr lang="en-AS" smtClean="0"/>
              <a:t>3</a:t>
            </a:fld>
            <a:endParaRPr lang="en-A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FDF12-346F-FD7B-ED30-BF3678081577}"/>
              </a:ext>
            </a:extLst>
          </p:cNvPr>
          <p:cNvSpPr txBox="1"/>
          <p:nvPr/>
        </p:nvSpPr>
        <p:spPr>
          <a:xfrm>
            <a:off x="1149292" y="1921079"/>
            <a:ext cx="184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867B85-39F4-254A-CCB0-02F0FCB2DE09}"/>
              </a:ext>
            </a:extLst>
          </p:cNvPr>
          <p:cNvSpPr txBox="1"/>
          <p:nvPr/>
        </p:nvSpPr>
        <p:spPr>
          <a:xfrm>
            <a:off x="430306" y="1199626"/>
            <a:ext cx="752751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CMR10"/>
                <a:ea typeface="Times New Roman" panose="02020603050405020304" pitchFamily="18" charset="0"/>
                <a:cs typeface="CMR10"/>
              </a:rPr>
              <a:t>Customer information management</a:t>
            </a:r>
            <a:endParaRPr lang="en-AS" sz="1600" dirty="0">
              <a:effectLst/>
              <a:latin typeface="CMR10"/>
              <a:ea typeface="Times New Roman" panose="02020603050405020304" pitchFamily="18" charset="0"/>
              <a:cs typeface="CMR10"/>
            </a:endParaRPr>
          </a:p>
          <a:p>
            <a:pPr lvl="0"/>
            <a:endParaRPr lang="en-A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CMR10"/>
                <a:ea typeface="Times New Roman" panose="02020603050405020304" pitchFamily="18" charset="0"/>
                <a:cs typeface="CMR10"/>
              </a:rPr>
              <a:t>Customer contract detail management</a:t>
            </a:r>
            <a:endParaRPr lang="en-AS" sz="1600" dirty="0">
              <a:effectLst/>
              <a:latin typeface="CMR10"/>
              <a:ea typeface="Times New Roman" panose="02020603050405020304" pitchFamily="18" charset="0"/>
              <a:cs typeface="CMR10"/>
            </a:endParaRPr>
          </a:p>
          <a:p>
            <a:pPr lvl="0"/>
            <a:endParaRPr lang="en-A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CMR10"/>
                <a:ea typeface="Times New Roman" panose="02020603050405020304" pitchFamily="18" charset="0"/>
                <a:cs typeface="CMR10"/>
              </a:rPr>
              <a:t>Supplier detail management</a:t>
            </a:r>
            <a:endParaRPr lang="en-AS" sz="1600" dirty="0">
              <a:effectLst/>
              <a:latin typeface="CMR10"/>
              <a:ea typeface="Times New Roman" panose="02020603050405020304" pitchFamily="18" charset="0"/>
              <a:cs typeface="CMR10"/>
            </a:endParaRPr>
          </a:p>
          <a:p>
            <a:pPr lvl="0"/>
            <a:endParaRPr lang="en-A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CMR10"/>
                <a:ea typeface="Times New Roman" panose="02020603050405020304" pitchFamily="18" charset="0"/>
                <a:cs typeface="CMR10"/>
              </a:rPr>
              <a:t>Raw material detail management</a:t>
            </a:r>
            <a:endParaRPr lang="en-AS" sz="1600" dirty="0">
              <a:effectLst/>
              <a:latin typeface="CMR10"/>
              <a:ea typeface="Times New Roman" panose="02020603050405020304" pitchFamily="18" charset="0"/>
              <a:cs typeface="CMR10"/>
            </a:endParaRPr>
          </a:p>
          <a:p>
            <a:pPr lvl="0"/>
            <a:endParaRPr lang="en-A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CMR10"/>
                <a:ea typeface="Times New Roman" panose="02020603050405020304" pitchFamily="18" charset="0"/>
                <a:cs typeface="CMR10"/>
              </a:rPr>
              <a:t>Purchasing management</a:t>
            </a:r>
            <a:endParaRPr lang="en-AS" sz="1600" dirty="0">
              <a:effectLst/>
              <a:latin typeface="CMR10"/>
              <a:ea typeface="Times New Roman" panose="02020603050405020304" pitchFamily="18" charset="0"/>
              <a:cs typeface="CMR10"/>
            </a:endParaRPr>
          </a:p>
          <a:p>
            <a:pPr lvl="0"/>
            <a:endParaRPr lang="en-A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CMR10"/>
                <a:ea typeface="Times New Roman" panose="02020603050405020304" pitchFamily="18" charset="0"/>
                <a:cs typeface="CMR10"/>
              </a:rPr>
              <a:t>Inventory management</a:t>
            </a:r>
            <a:endParaRPr lang="en-AS" sz="1600" dirty="0">
              <a:effectLst/>
              <a:latin typeface="CMR10"/>
              <a:ea typeface="Times New Roman" panose="02020603050405020304" pitchFamily="18" charset="0"/>
              <a:cs typeface="CMR10"/>
            </a:endParaRPr>
          </a:p>
          <a:p>
            <a:pPr lvl="0"/>
            <a:endParaRPr lang="en-A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CMR10"/>
                <a:ea typeface="Times New Roman" panose="02020603050405020304" pitchFamily="18" charset="0"/>
                <a:cs typeface="CMR10"/>
              </a:rPr>
              <a:t>Payment management</a:t>
            </a:r>
            <a:endParaRPr lang="en-AS" sz="1600" dirty="0">
              <a:effectLst/>
              <a:latin typeface="CMR10"/>
              <a:ea typeface="Times New Roman" panose="02020603050405020304" pitchFamily="18" charset="0"/>
              <a:cs typeface="CMR10"/>
            </a:endParaRPr>
          </a:p>
          <a:p>
            <a:pPr lvl="0"/>
            <a:endParaRPr lang="en-A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CMR10"/>
                <a:ea typeface="Times New Roman" panose="02020603050405020304" pitchFamily="18" charset="0"/>
                <a:cs typeface="CMR10"/>
              </a:rPr>
              <a:t>Return management</a:t>
            </a:r>
            <a:endParaRPr lang="en-AS" sz="1600" dirty="0">
              <a:effectLst/>
              <a:latin typeface="CMR10"/>
              <a:ea typeface="Times New Roman" panose="02020603050405020304" pitchFamily="18" charset="0"/>
              <a:cs typeface="CMR10"/>
            </a:endParaRPr>
          </a:p>
          <a:p>
            <a:pPr lvl="0"/>
            <a:endParaRPr lang="en-A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CMR10"/>
                <a:ea typeface="Times New Roman" panose="02020603050405020304" pitchFamily="18" charset="0"/>
                <a:cs typeface="CMR10"/>
              </a:rPr>
              <a:t>Customer order management</a:t>
            </a:r>
            <a:endParaRPr lang="en-AS" sz="1600" dirty="0">
              <a:effectLst/>
              <a:latin typeface="CMR10"/>
              <a:ea typeface="Times New Roman" panose="02020603050405020304" pitchFamily="18" charset="0"/>
              <a:cs typeface="CMR10"/>
            </a:endParaRPr>
          </a:p>
          <a:p>
            <a:pPr lvl="0"/>
            <a:endParaRPr lang="en-A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CMR10"/>
                <a:ea typeface="Times New Roman" panose="02020603050405020304" pitchFamily="18" charset="0"/>
                <a:cs typeface="CMR10"/>
              </a:rPr>
              <a:t>Generate various types of reports to support Owner, manager, and other employees</a:t>
            </a:r>
            <a:endParaRPr lang="en-A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A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44ECF1-0654-F6BE-75FF-F554662B1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28" y="5540375"/>
            <a:ext cx="3048000" cy="1900660"/>
          </a:xfrm>
          <a:prstGeom prst="rect">
            <a:avLst/>
          </a:prstGeom>
        </p:spPr>
      </p:pic>
      <p:pic>
        <p:nvPicPr>
          <p:cNvPr id="11" name="Picture Placeholder 3" descr="close up of building">
            <a:extLst>
              <a:ext uri="{FF2B5EF4-FFF2-40B4-BE49-F238E27FC236}">
                <a16:creationId xmlns:a16="http://schemas.microsoft.com/office/drawing/2014/main" id="{CC843B66-9A1E-1857-3A34-6D62FF5617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544" r="22544"/>
          <a:stretch>
            <a:fillRect/>
          </a:stretch>
        </p:blipFill>
        <p:spPr>
          <a:xfrm>
            <a:off x="8071920" y="2369842"/>
            <a:ext cx="3167775" cy="3846542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2573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22A8-A300-B6A9-254E-3541EC2FC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PROBLEMS</a:t>
            </a:r>
            <a:r>
              <a:rPr lang="en-US" sz="3600" spc="16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3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</a:t>
            </a:r>
            <a:r>
              <a:rPr lang="en-US" sz="3600" spc="1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3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EXISTING</a:t>
            </a:r>
            <a:r>
              <a:rPr lang="en-US" sz="3600" spc="19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3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SYSTEM</a:t>
            </a:r>
            <a:br>
              <a:rPr lang="en-AS" sz="3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AS" sz="36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AB06D-6AAE-4BD5-65C1-F9644B57D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S"/>
              <a:t>5/27/2022 2:18 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D4231-A617-FABC-702E-526BDE15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847-1593-434F-8287-58913B512700}" type="slidenum">
              <a:rPr lang="en-AS" smtClean="0"/>
              <a:t>4</a:t>
            </a:fld>
            <a:endParaRPr lang="en-A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90317-9153-B8A1-D969-91B8A99BA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28" y="5540375"/>
            <a:ext cx="3048000" cy="190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D6F216-4113-B422-CCC8-60538D573FD3}"/>
              </a:ext>
            </a:extLst>
          </p:cNvPr>
          <p:cNvSpPr txBox="1"/>
          <p:nvPr/>
        </p:nvSpPr>
        <p:spPr>
          <a:xfrm>
            <a:off x="290557" y="1529697"/>
            <a:ext cx="11063243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15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 Unicode MS"/>
              </a:rPr>
              <a:t>•</a:t>
            </a:r>
            <a:r>
              <a:rPr lang="en-AS" dirty="0">
                <a:latin typeface="Times New Roman" panose="02020603050405020304" pitchFamily="18" charset="0"/>
                <a:ea typeface="Calibri" panose="020F0502020204030204" pitchFamily="34" charset="0"/>
                <a:cs typeface="Arial Unicode MS"/>
              </a:rPr>
              <a:t>They do not have an Material management system for the current Existing system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 Unicode MS"/>
              </a:rPr>
              <a:t>.</a:t>
            </a:r>
            <a:endParaRPr lang="en-A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 Unicode MS"/>
            </a:endParaRPr>
          </a:p>
          <a:p>
            <a:pPr marL="457200" algn="just">
              <a:lnSpc>
                <a:spcPct val="150000"/>
              </a:lnSpc>
              <a:spcAft>
                <a:spcPts val="15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 Unicode MS"/>
              </a:rPr>
              <a:t>•</a:t>
            </a:r>
            <a:r>
              <a:rPr lang="en-A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 Unicode MS"/>
              </a:rPr>
              <a:t>No supplier m</a:t>
            </a:r>
            <a:r>
              <a:rPr lang="en-AS" dirty="0">
                <a:latin typeface="Times New Roman" panose="02020603050405020304" pitchFamily="18" charset="0"/>
                <a:ea typeface="Calibri" panose="020F0502020204030204" pitchFamily="34" charset="0"/>
                <a:cs typeface="Arial Unicode MS"/>
              </a:rPr>
              <a:t>anagement system uses paper base system to keep track of them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 Unicode MS"/>
              </a:rPr>
              <a:t>.</a:t>
            </a:r>
            <a:endParaRPr lang="en-A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 Unicode MS"/>
            </a:endParaRPr>
          </a:p>
          <a:p>
            <a:pPr marL="742950" indent="-285750" algn="just">
              <a:lnSpc>
                <a:spcPct val="150000"/>
              </a:lnSpc>
              <a:spcAft>
                <a:spcPts val="1500"/>
              </a:spcAft>
              <a:buFont typeface="Arial" panose="020B0604020202020204" pitchFamily="34" charset="0"/>
              <a:buChar char="•"/>
            </a:pPr>
            <a:endParaRPr lang="en-A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 Unicode MS"/>
            </a:endParaRPr>
          </a:p>
          <a:p>
            <a:pPr marL="457200" algn="just">
              <a:lnSpc>
                <a:spcPct val="150000"/>
              </a:lnSpc>
              <a:spcAft>
                <a:spcPts val="1500"/>
              </a:spcAft>
            </a:pPr>
            <a:endParaRPr lang="en-A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 Unicode MS"/>
            </a:endParaRPr>
          </a:p>
          <a:p>
            <a:endParaRPr lang="en-AS" sz="1100" dirty="0"/>
          </a:p>
        </p:txBody>
      </p:sp>
    </p:spTree>
    <p:extLst>
      <p:ext uri="{BB962C8B-B14F-4D97-AF65-F5344CB8AC3E}">
        <p14:creationId xmlns:p14="http://schemas.microsoft.com/office/powerpoint/2010/main" val="17117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89DD-25CA-5323-EB9C-74BAEA5A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S" b="1" dirty="0"/>
              <a:t>Scope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15954-EB1E-A61D-A365-CD4448E0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S"/>
              <a:t>5/27/2022 2:18 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B791F-66DE-BE28-1FBE-5FCF7765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847-1593-434F-8287-58913B512700}" type="slidenum">
              <a:rPr lang="en-AS" smtClean="0"/>
              <a:t>5</a:t>
            </a:fld>
            <a:endParaRPr lang="en-A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B08670-C385-CFB3-C980-ECFB3508C863}"/>
              </a:ext>
            </a:extLst>
          </p:cNvPr>
          <p:cNvSpPr txBox="1"/>
          <p:nvPr/>
        </p:nvSpPr>
        <p:spPr>
          <a:xfrm>
            <a:off x="169664" y="1494745"/>
            <a:ext cx="3558988" cy="3618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350"/>
              </a:spcAft>
            </a:pPr>
            <a:r>
              <a:rPr lang="en-US" sz="1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 Unicode MS"/>
              </a:rPr>
              <a:t>•	Managing supplier information</a:t>
            </a:r>
            <a:endParaRPr lang="en-AS" sz="11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Iskoola Pota" panose="020B0502040204020203" pitchFamily="34" charset="0"/>
            </a:endParaRPr>
          </a:p>
          <a:p>
            <a:pPr marL="457200" algn="just">
              <a:lnSpc>
                <a:spcPct val="150000"/>
              </a:lnSpc>
              <a:spcAft>
                <a:spcPts val="350"/>
              </a:spcAft>
            </a:pPr>
            <a:r>
              <a:rPr lang="en-US" sz="1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 Unicode MS"/>
              </a:rPr>
              <a:t>•	Managing supplier payment information</a:t>
            </a:r>
            <a:endParaRPr lang="en-AS" sz="11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Iskoola Pota" panose="020B0502040204020203" pitchFamily="34" charset="0"/>
            </a:endParaRPr>
          </a:p>
          <a:p>
            <a:pPr marL="457200" algn="just">
              <a:lnSpc>
                <a:spcPct val="150000"/>
              </a:lnSpc>
              <a:spcAft>
                <a:spcPts val="350"/>
              </a:spcAft>
            </a:pPr>
            <a:r>
              <a:rPr lang="en-US" sz="1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 Unicode MS"/>
              </a:rPr>
              <a:t>•	Managing raw material information</a:t>
            </a:r>
            <a:endParaRPr lang="en-AS" sz="11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Iskoola Pota" panose="020B0502040204020203" pitchFamily="34" charset="0"/>
            </a:endParaRPr>
          </a:p>
          <a:p>
            <a:pPr marL="457200" algn="just">
              <a:lnSpc>
                <a:spcPct val="150000"/>
              </a:lnSpc>
              <a:spcAft>
                <a:spcPts val="350"/>
              </a:spcAft>
            </a:pPr>
            <a:r>
              <a:rPr lang="en-US" sz="1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 Unicode MS"/>
              </a:rPr>
              <a:t>•	Managing manufacturing process</a:t>
            </a:r>
            <a:endParaRPr lang="en-AS" sz="11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Iskoola Pota" panose="020B0502040204020203" pitchFamily="34" charset="0"/>
            </a:endParaRPr>
          </a:p>
          <a:p>
            <a:pPr marL="457200" algn="just">
              <a:lnSpc>
                <a:spcPct val="150000"/>
              </a:lnSpc>
              <a:spcAft>
                <a:spcPts val="350"/>
              </a:spcAft>
            </a:pPr>
            <a:r>
              <a:rPr lang="en-US" sz="1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 Unicode MS"/>
              </a:rPr>
              <a:t>•	Managing branch information</a:t>
            </a:r>
            <a:endParaRPr lang="en-AS" sz="11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Iskoola Pota" panose="020B0502040204020203" pitchFamily="34" charset="0"/>
            </a:endParaRPr>
          </a:p>
          <a:p>
            <a:pPr marL="457200" algn="just">
              <a:lnSpc>
                <a:spcPct val="150000"/>
              </a:lnSpc>
              <a:spcAft>
                <a:spcPts val="350"/>
              </a:spcAft>
            </a:pPr>
            <a:r>
              <a:rPr lang="en-US" sz="1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 Unicode MS"/>
              </a:rPr>
              <a:t>•	Managing customer contract</a:t>
            </a:r>
            <a:endParaRPr lang="en-AS" sz="11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Iskoola Pota" panose="020B0502040204020203" pitchFamily="34" charset="0"/>
            </a:endParaRPr>
          </a:p>
          <a:p>
            <a:pPr marL="457200" algn="just">
              <a:lnSpc>
                <a:spcPct val="150000"/>
              </a:lnSpc>
              <a:spcAft>
                <a:spcPts val="350"/>
              </a:spcAft>
            </a:pPr>
            <a:r>
              <a:rPr lang="en-US" sz="1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 Unicode MS"/>
              </a:rPr>
              <a:t>•	Managing customer information</a:t>
            </a:r>
            <a:endParaRPr lang="en-AS" sz="11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Iskoola Pota" panose="020B0502040204020203" pitchFamily="34" charset="0"/>
            </a:endParaRPr>
          </a:p>
          <a:p>
            <a:pPr marL="457200" algn="just">
              <a:lnSpc>
                <a:spcPct val="150000"/>
              </a:lnSpc>
              <a:spcAft>
                <a:spcPts val="350"/>
              </a:spcAft>
            </a:pPr>
            <a:r>
              <a:rPr lang="en-US" sz="1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 Unicode MS"/>
              </a:rPr>
              <a:t>•	Managing customer payments</a:t>
            </a:r>
            <a:endParaRPr lang="en-AS" sz="11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Iskoola Pota" panose="020B0502040204020203" pitchFamily="34" charset="0"/>
            </a:endParaRPr>
          </a:p>
          <a:p>
            <a:pPr marL="457200" algn="just">
              <a:lnSpc>
                <a:spcPct val="150000"/>
              </a:lnSpc>
              <a:spcAft>
                <a:spcPts val="350"/>
              </a:spcAft>
            </a:pPr>
            <a:r>
              <a:rPr lang="en-US" sz="1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 Unicode MS"/>
              </a:rPr>
              <a:t>•	Managing customer order</a:t>
            </a:r>
            <a:endParaRPr lang="en-AS" sz="11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Iskoola Pota" panose="020B0502040204020203" pitchFamily="34" charset="0"/>
            </a:endParaRPr>
          </a:p>
          <a:p>
            <a:pPr marL="457200" algn="just">
              <a:lnSpc>
                <a:spcPct val="150000"/>
              </a:lnSpc>
              <a:spcAft>
                <a:spcPts val="350"/>
              </a:spcAft>
            </a:pPr>
            <a:r>
              <a:rPr lang="en-US" sz="1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 Unicode MS"/>
              </a:rPr>
              <a:t>•	Managing sales information</a:t>
            </a:r>
            <a:endParaRPr lang="en-AS" sz="11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Iskoola Pota" panose="020B0502040204020203" pitchFamily="34" charset="0"/>
            </a:endParaRPr>
          </a:p>
          <a:p>
            <a:pPr marL="457200" algn="just">
              <a:lnSpc>
                <a:spcPct val="150000"/>
              </a:lnSpc>
              <a:spcAft>
                <a:spcPts val="350"/>
              </a:spcAft>
            </a:pPr>
            <a:r>
              <a:rPr lang="en-US" sz="1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 Unicode MS"/>
              </a:rPr>
              <a:t>•	Managing rental cleaning vehicles</a:t>
            </a:r>
            <a:endParaRPr lang="en-AS" sz="11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Iskoola Pota" panose="020B0502040204020203" pitchFamily="34" charset="0"/>
            </a:endParaRPr>
          </a:p>
          <a:p>
            <a:endParaRPr lang="en-A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3EFC2D-0A08-A1D5-AD6A-0DD7C6041CBD}"/>
              </a:ext>
            </a:extLst>
          </p:cNvPr>
          <p:cNvSpPr txBox="1"/>
          <p:nvPr/>
        </p:nvSpPr>
        <p:spPr>
          <a:xfrm>
            <a:off x="5554955" y="1408824"/>
            <a:ext cx="3055645" cy="2200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350"/>
              </a:spcAft>
            </a:pPr>
            <a:r>
              <a:rPr lang="en-US" sz="1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 Unicode MS"/>
              </a:rPr>
              <a:t>•	Managing delivery information</a:t>
            </a:r>
            <a:endParaRPr lang="en-AS" sz="11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Iskoola Pota" panose="020B0502040204020203" pitchFamily="34" charset="0"/>
            </a:endParaRPr>
          </a:p>
          <a:p>
            <a:pPr marL="457200" algn="just">
              <a:lnSpc>
                <a:spcPct val="150000"/>
              </a:lnSpc>
              <a:spcAft>
                <a:spcPts val="350"/>
              </a:spcAft>
            </a:pPr>
            <a:r>
              <a:rPr lang="en-US" sz="1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 Unicode MS"/>
              </a:rPr>
              <a:t>•	Managing purchase information</a:t>
            </a:r>
            <a:endParaRPr lang="en-AS" sz="11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Iskoola Pota" panose="020B0502040204020203" pitchFamily="34" charset="0"/>
            </a:endParaRPr>
          </a:p>
          <a:p>
            <a:pPr marL="457200" algn="just">
              <a:lnSpc>
                <a:spcPct val="150000"/>
              </a:lnSpc>
              <a:spcAft>
                <a:spcPts val="350"/>
              </a:spcAft>
            </a:pPr>
            <a:r>
              <a:rPr lang="en-US" sz="1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 Unicode MS"/>
              </a:rPr>
              <a:t>•	Managing raw material returns</a:t>
            </a:r>
            <a:endParaRPr lang="en-AS" sz="11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Iskoola Pota" panose="020B0502040204020203" pitchFamily="34" charset="0"/>
            </a:endParaRPr>
          </a:p>
          <a:p>
            <a:pPr marL="457200" algn="just">
              <a:lnSpc>
                <a:spcPct val="150000"/>
              </a:lnSpc>
              <a:spcAft>
                <a:spcPts val="350"/>
              </a:spcAft>
            </a:pPr>
            <a:r>
              <a:rPr lang="en-US" sz="1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 Unicode MS"/>
              </a:rPr>
              <a:t>•	Managing disposal items</a:t>
            </a:r>
            <a:endParaRPr lang="en-AS" sz="11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Iskoola Pota" panose="020B0502040204020203" pitchFamily="34" charset="0"/>
            </a:endParaRPr>
          </a:p>
          <a:p>
            <a:pPr marL="457200" algn="just">
              <a:lnSpc>
                <a:spcPct val="150000"/>
              </a:lnSpc>
              <a:spcAft>
                <a:spcPts val="350"/>
              </a:spcAft>
            </a:pPr>
            <a:r>
              <a:rPr lang="en-US" sz="1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 Unicode MS"/>
              </a:rPr>
              <a:t>•	Managing product inventory</a:t>
            </a:r>
            <a:endParaRPr lang="en-AS" sz="11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Iskoola Pota" panose="020B0502040204020203" pitchFamily="34" charset="0"/>
            </a:endParaRPr>
          </a:p>
          <a:p>
            <a:pPr marL="457200" algn="just">
              <a:lnSpc>
                <a:spcPct val="150000"/>
              </a:lnSpc>
              <a:spcAft>
                <a:spcPts val="350"/>
              </a:spcAft>
            </a:pPr>
            <a:r>
              <a:rPr lang="en-US" sz="1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 Unicode MS"/>
              </a:rPr>
              <a:t>•	Managing material inventory </a:t>
            </a:r>
            <a:endParaRPr lang="en-AS" sz="11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Iskoola Pota" panose="020B0502040204020203" pitchFamily="34" charset="0"/>
            </a:endParaRPr>
          </a:p>
          <a:p>
            <a:endParaRPr lang="en-A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B97085-EAE6-FDD1-3037-FD4FC9A0B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28" y="5540375"/>
            <a:ext cx="3048000" cy="190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7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7DE7-5BDB-32B7-1FC2-7AE2C4175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SOLUTIONS</a:t>
            </a:r>
            <a:br>
              <a:rPr lang="en-AS" sz="3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AS" sz="36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B1F0F3-EE6F-842E-68D3-11D5BDBA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S"/>
              <a:t>5/27/2022 2:18 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82664-78DA-7B45-5C46-DDEA9504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847-1593-434F-8287-58913B512700}" type="slidenum">
              <a:rPr lang="en-AS" smtClean="0"/>
              <a:t>6</a:t>
            </a:fld>
            <a:endParaRPr lang="en-A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C8A23-6917-78A2-90E4-C7FD93426231}"/>
              </a:ext>
            </a:extLst>
          </p:cNvPr>
          <p:cNvSpPr txBox="1"/>
          <p:nvPr/>
        </p:nvSpPr>
        <p:spPr>
          <a:xfrm>
            <a:off x="838200" y="1182848"/>
            <a:ext cx="95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A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157A87-AC5C-6474-3812-DB32F25CF717}"/>
              </a:ext>
            </a:extLst>
          </p:cNvPr>
          <p:cNvSpPr txBox="1"/>
          <p:nvPr/>
        </p:nvSpPr>
        <p:spPr>
          <a:xfrm>
            <a:off x="955646" y="1767916"/>
            <a:ext cx="1039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S" dirty="0"/>
              <a:t>Create a Material management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714656-EA70-AE3B-E2A4-E95D5E71C5BF}"/>
              </a:ext>
            </a:extLst>
          </p:cNvPr>
          <p:cNvSpPr txBox="1"/>
          <p:nvPr/>
        </p:nvSpPr>
        <p:spPr>
          <a:xfrm>
            <a:off x="955645" y="2258800"/>
            <a:ext cx="828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S" dirty="0"/>
              <a:t>Create a Supplier management system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0B681D-5506-A048-EE3B-2E60BE66F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28" y="5540375"/>
            <a:ext cx="3048000" cy="19006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39B675-1CC8-4962-A739-861EF292A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528" y="3471912"/>
            <a:ext cx="5730035" cy="239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6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70F2-CD2A-7DAA-0647-927BBC5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S" sz="3600" dirty="0"/>
              <a:t>Technical Background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038F9C-CA48-A434-9F2F-525451F1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S"/>
              <a:t>5/27/2022 2:18 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41DF0-E089-D0D1-D0E3-B63AB74D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847-1593-434F-8287-58913B512700}" type="slidenum">
              <a:rPr lang="en-AS" smtClean="0"/>
              <a:t>7</a:t>
            </a:fld>
            <a:endParaRPr lang="en-A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0D1190-0E03-5953-B2EF-E22C85BD5163}"/>
              </a:ext>
            </a:extLst>
          </p:cNvPr>
          <p:cNvSpPr txBox="1"/>
          <p:nvPr/>
        </p:nvSpPr>
        <p:spPr>
          <a:xfrm>
            <a:off x="1436914" y="3041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AB77AA-3B3E-4626-99CD-8A23FD10B762}"/>
              </a:ext>
            </a:extLst>
          </p:cNvPr>
          <p:cNvSpPr txBox="1"/>
          <p:nvPr/>
        </p:nvSpPr>
        <p:spPr>
          <a:xfrm>
            <a:off x="903514" y="1344690"/>
            <a:ext cx="601824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• Google Chrome</a:t>
            </a:r>
            <a:r>
              <a:rPr lang="en-AS" sz="1600" dirty="0"/>
              <a:t>  			</a:t>
            </a:r>
            <a:r>
              <a:rPr lang="en-GB" sz="1600" dirty="0"/>
              <a:t>• Node </a:t>
            </a:r>
            <a:endParaRPr lang="en-AS" sz="1600" dirty="0"/>
          </a:p>
          <a:p>
            <a:endParaRPr lang="en-AS" sz="1600" dirty="0"/>
          </a:p>
          <a:p>
            <a:r>
              <a:rPr lang="en-GB" sz="1600" dirty="0"/>
              <a:t>• IntelliJ Idea 2020.0.1</a:t>
            </a:r>
            <a:r>
              <a:rPr lang="en-AS" sz="1600" dirty="0"/>
              <a:t>		</a:t>
            </a:r>
            <a:r>
              <a:rPr lang="en-GB" sz="1600" dirty="0"/>
              <a:t>• GitHub Desktop </a:t>
            </a:r>
            <a:endParaRPr lang="en-AS" sz="1600" dirty="0"/>
          </a:p>
          <a:p>
            <a:endParaRPr lang="en-AS" sz="1600" dirty="0"/>
          </a:p>
          <a:p>
            <a:r>
              <a:rPr lang="en-GB" sz="1600" dirty="0"/>
              <a:t>• Windows 1</a:t>
            </a:r>
            <a:r>
              <a:rPr lang="en-AS" sz="1600" dirty="0"/>
              <a:t>0			</a:t>
            </a:r>
            <a:r>
              <a:rPr lang="en-GB" sz="1600" dirty="0"/>
              <a:t>• Microsoft word 2016 </a:t>
            </a:r>
            <a:endParaRPr lang="en-AS" sz="1600" dirty="0"/>
          </a:p>
          <a:p>
            <a:endParaRPr lang="en-AS" sz="1600" dirty="0"/>
          </a:p>
          <a:p>
            <a:r>
              <a:rPr lang="en-GB" sz="1600" dirty="0"/>
              <a:t>• Postman 7.0 </a:t>
            </a:r>
            <a:r>
              <a:rPr lang="en-AS" sz="1600" dirty="0"/>
              <a:t>			</a:t>
            </a:r>
            <a:r>
              <a:rPr lang="en-GB" sz="1600" dirty="0"/>
              <a:t>• Visual Paradigm 8.0 </a:t>
            </a:r>
            <a:endParaRPr lang="en-AS" sz="1600" dirty="0"/>
          </a:p>
          <a:p>
            <a:endParaRPr lang="en-AS" sz="1600" dirty="0"/>
          </a:p>
          <a:p>
            <a:r>
              <a:rPr lang="en-GB" sz="1600" dirty="0"/>
              <a:t>• MySQL server 8 </a:t>
            </a:r>
            <a:endParaRPr lang="en-AS" sz="1600" dirty="0"/>
          </a:p>
          <a:p>
            <a:endParaRPr lang="en-AS" sz="1600" dirty="0"/>
          </a:p>
          <a:p>
            <a:r>
              <a:rPr lang="en-GB" sz="1600" dirty="0"/>
              <a:t>• MySQL Workbench 8.2 9</a:t>
            </a:r>
            <a:endParaRPr lang="en-AS" sz="1600" dirty="0"/>
          </a:p>
          <a:p>
            <a:r>
              <a:rPr lang="en-GB" sz="1600" dirty="0"/>
              <a:t> </a:t>
            </a:r>
          </a:p>
          <a:p>
            <a:r>
              <a:rPr lang="en-GB" sz="1600" dirty="0"/>
              <a:t>• Java 11 </a:t>
            </a:r>
            <a:endParaRPr lang="en-A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AD3FAE-ADD8-00F8-9474-4EC9C8790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28" y="5540375"/>
            <a:ext cx="3048000" cy="190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6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332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CMR10</vt:lpstr>
      <vt:lpstr>Symbol</vt:lpstr>
      <vt:lpstr>Times New Roman</vt:lpstr>
      <vt:lpstr>Office Theme</vt:lpstr>
      <vt:lpstr>PowerPoint Presentation</vt:lpstr>
      <vt:lpstr>ABOUT THE CLIENT</vt:lpstr>
      <vt:lpstr>MAIN FUNCTIONS OF THE ORGANIZATION </vt:lpstr>
      <vt:lpstr>PROBLEMS IN EXISTING SYSTEM </vt:lpstr>
      <vt:lpstr>Scope</vt:lpstr>
      <vt:lpstr>SOLUTIONS </vt:lpstr>
      <vt:lpstr>Technical Background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malishadr946@gmail.com</dc:creator>
  <cp:lastModifiedBy>Malisha Dissanayake</cp:lastModifiedBy>
  <cp:revision>5</cp:revision>
  <dcterms:created xsi:type="dcterms:W3CDTF">2022-05-27T09:23:26Z</dcterms:created>
  <dcterms:modified xsi:type="dcterms:W3CDTF">2024-02-25T03:08:05Z</dcterms:modified>
</cp:coreProperties>
</file>