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0" r:id="rId5"/>
    <p:sldMasterId id="2147483651" r:id="rId6"/>
  </p:sldMasterIdLst>
  <p:notesMasterIdLst>
    <p:notesMasterId r:id="rId8"/>
  </p:notesMasterIdLst>
  <p:sldIdLst>
    <p:sldId id="256" r:id="rId7"/>
  </p:sldIdLst>
  <p:sldSz cx="43891200" cy="32918400"/>
  <p:notesSz cx="6858000" cy="9144000"/>
  <p:defaultTextStyle>
    <a:defPPr>
      <a:defRPr lang="en-US"/>
    </a:defPPr>
    <a:lvl1pPr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1pPr>
    <a:lvl2pPr marL="457200"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2pPr>
    <a:lvl3pPr marL="914400"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3pPr>
    <a:lvl4pPr marL="1371600"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4pPr>
    <a:lvl5pPr marL="1828800" algn="l" rtl="0" eaLnBrk="0" fontAlgn="base" hangingPunct="0">
      <a:spcBef>
        <a:spcPct val="0"/>
      </a:spcBef>
      <a:spcAft>
        <a:spcPct val="0"/>
      </a:spcAft>
      <a:defRPr sz="2900" kern="1200">
        <a:solidFill>
          <a:schemeClr val="tx1"/>
        </a:solidFill>
        <a:latin typeface="Arial Narrow" panose="020B0606020202030204" pitchFamily="34" charset="0"/>
        <a:ea typeface="MS PGothic" panose="020B0600070205080204" pitchFamily="34" charset="-128"/>
        <a:cs typeface="+mn-cs"/>
      </a:defRPr>
    </a:lvl5pPr>
    <a:lvl6pPr marL="2286000" algn="l" defTabSz="914400" rtl="0" eaLnBrk="1" latinLnBrk="0" hangingPunct="1">
      <a:defRPr sz="2900" kern="1200">
        <a:solidFill>
          <a:schemeClr val="tx1"/>
        </a:solidFill>
        <a:latin typeface="Arial Narrow" panose="020B0606020202030204" pitchFamily="34" charset="0"/>
        <a:ea typeface="MS PGothic" panose="020B0600070205080204" pitchFamily="34" charset="-128"/>
        <a:cs typeface="+mn-cs"/>
      </a:defRPr>
    </a:lvl6pPr>
    <a:lvl7pPr marL="2743200" algn="l" defTabSz="914400" rtl="0" eaLnBrk="1" latinLnBrk="0" hangingPunct="1">
      <a:defRPr sz="2900" kern="1200">
        <a:solidFill>
          <a:schemeClr val="tx1"/>
        </a:solidFill>
        <a:latin typeface="Arial Narrow" panose="020B0606020202030204" pitchFamily="34" charset="0"/>
        <a:ea typeface="MS PGothic" panose="020B0600070205080204" pitchFamily="34" charset="-128"/>
        <a:cs typeface="+mn-cs"/>
      </a:defRPr>
    </a:lvl7pPr>
    <a:lvl8pPr marL="3200400" algn="l" defTabSz="914400" rtl="0" eaLnBrk="1" latinLnBrk="0" hangingPunct="1">
      <a:defRPr sz="2900" kern="1200">
        <a:solidFill>
          <a:schemeClr val="tx1"/>
        </a:solidFill>
        <a:latin typeface="Arial Narrow" panose="020B0606020202030204" pitchFamily="34" charset="0"/>
        <a:ea typeface="MS PGothic" panose="020B0600070205080204" pitchFamily="34" charset="-128"/>
        <a:cs typeface="+mn-cs"/>
      </a:defRPr>
    </a:lvl8pPr>
    <a:lvl9pPr marL="3657600" algn="l" defTabSz="914400" rtl="0" eaLnBrk="1" latinLnBrk="0" hangingPunct="1">
      <a:defRPr sz="2900" kern="1200">
        <a:solidFill>
          <a:schemeClr val="tx1"/>
        </a:solidFill>
        <a:latin typeface="Arial Narrow" panose="020B0606020202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8">
          <p15:clr>
            <a:srgbClr val="A4A3A4"/>
          </p15:clr>
        </p15:guide>
        <p15:guide id="6" pos="13526">
          <p15:clr>
            <a:srgbClr val="A4A3A4"/>
          </p15:clr>
        </p15:guide>
        <p15:guide id="7" pos="14030">
          <p15:clr>
            <a:srgbClr val="A4A3A4"/>
          </p15:clr>
        </p15:guide>
        <p15:guide id="8" pos="20318">
          <p15:clr>
            <a:srgbClr val="A4A3A4"/>
          </p15:clr>
        </p15:guide>
        <p15:guide id="9" pos="20837">
          <p15:clr>
            <a:srgbClr val="A4A3A4"/>
          </p15:clr>
        </p15:guide>
        <p15:guide id="10" pos="271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B"/>
    <a:srgbClr val="FFCE00"/>
    <a:srgbClr val="005596"/>
    <a:srgbClr val="B32215"/>
    <a:srgbClr val="183800"/>
    <a:srgbClr val="E7E0D5"/>
    <a:srgbClr val="005595"/>
    <a:srgbClr val="B2BB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471" autoAdjust="0"/>
    <p:restoredTop sz="95256" autoAdjust="0"/>
  </p:normalViewPr>
  <p:slideViewPr>
    <p:cSldViewPr snapToGrid="0" snapToObjects="1">
      <p:cViewPr>
        <p:scale>
          <a:sx n="30" d="100"/>
          <a:sy n="30" d="100"/>
        </p:scale>
        <p:origin x="283" y="19"/>
      </p:cViewPr>
      <p:guideLst>
        <p:guide orient="horz" pos="3552"/>
        <p:guide orient="horz" pos="20285"/>
        <p:guide pos="437"/>
        <p:guide pos="6725"/>
        <p:guide pos="7238"/>
        <p:guide pos="13526"/>
        <p:guide pos="14030"/>
        <p:guide pos="20318"/>
        <p:guide pos="20837"/>
        <p:guide pos="27125"/>
      </p:guideLst>
    </p:cSldViewPr>
  </p:slideViewPr>
  <p:notesTextViewPr>
    <p:cViewPr>
      <p:scale>
        <a:sx n="100" d="100"/>
        <a:sy n="100" d="100"/>
      </p:scale>
      <p:origin x="0" y="0"/>
    </p:cViewPr>
  </p:notesTextViewPr>
  <p:sorterViewPr>
    <p:cViewPr>
      <p:scale>
        <a:sx n="66" d="100"/>
        <a:sy n="66" d="100"/>
      </p:scale>
      <p:origin x="0" y="21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9512B4EF-B5FE-4AE4-A035-55E04B9582F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50531" name="Rectangle 3">
            <a:extLst>
              <a:ext uri="{FF2B5EF4-FFF2-40B4-BE49-F238E27FC236}">
                <a16:creationId xmlns:a16="http://schemas.microsoft.com/office/drawing/2014/main" id="{698124EC-6FC3-4AF6-9978-B5BA80C2A94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defRPr>
            </a:lvl1pPr>
          </a:lstStyle>
          <a:p>
            <a:pPr>
              <a:defRPr/>
            </a:pPr>
            <a:endParaRPr lang="en-US"/>
          </a:p>
        </p:txBody>
      </p:sp>
      <p:sp>
        <p:nvSpPr>
          <p:cNvPr id="4100" name="Rectangle 4">
            <a:extLst>
              <a:ext uri="{FF2B5EF4-FFF2-40B4-BE49-F238E27FC236}">
                <a16:creationId xmlns:a16="http://schemas.microsoft.com/office/drawing/2014/main" id="{7F54E41F-4DA0-4F88-8CFA-B3F0964E408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9FE4EF1D-86F4-4705-8260-8E8299876F0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28BD8D2B-2CB2-448F-A511-8AC46C5F028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defRPr>
            </a:lvl1pPr>
          </a:lstStyle>
          <a:p>
            <a:pPr>
              <a:defRPr/>
            </a:pPr>
            <a:endParaRPr lang="en-US"/>
          </a:p>
        </p:txBody>
      </p:sp>
      <p:sp>
        <p:nvSpPr>
          <p:cNvPr id="150535" name="Rectangle 7">
            <a:extLst>
              <a:ext uri="{FF2B5EF4-FFF2-40B4-BE49-F238E27FC236}">
                <a16:creationId xmlns:a16="http://schemas.microsoft.com/office/drawing/2014/main" id="{A41B947C-0598-4F43-B5E3-F11099AC418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E0055357-25C8-4E96-B0F0-62373EDF5C3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4070E65-9988-4C5B-90A1-687117A371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EBEE256-D857-42A9-9731-6553D70AA94F}" type="slidenum">
              <a:rPr lang="en-US" altLang="en-US" smtClean="0"/>
              <a:pPr>
                <a:spcBef>
                  <a:spcPct val="0"/>
                </a:spcBef>
              </a:pPr>
              <a:t>1</a:t>
            </a:fld>
            <a:endParaRPr lang="en-US" altLang="en-US"/>
          </a:p>
        </p:txBody>
      </p:sp>
      <p:sp>
        <p:nvSpPr>
          <p:cNvPr id="6147" name="Rectangle 2">
            <a:extLst>
              <a:ext uri="{FF2B5EF4-FFF2-40B4-BE49-F238E27FC236}">
                <a16:creationId xmlns:a16="http://schemas.microsoft.com/office/drawing/2014/main" id="{27E7EFC5-1321-4879-B51C-11B8436D196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6B6D1DE9-0873-49AF-96BC-DCC8099AEC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8756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93738" y="5638800"/>
            <a:ext cx="9974262" cy="26563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5862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1512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60875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3164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38895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495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9824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53458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221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7220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93738" y="5638800"/>
            <a:ext cx="9974262" cy="265636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48113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415988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0175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6750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396226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3269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171361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21018500"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864638" y="5638800"/>
            <a:ext cx="21020087" cy="265636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78665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3098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10504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009267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22093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88978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7566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337375" y="1273175"/>
            <a:ext cx="10547350" cy="30929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3738" y="1273175"/>
            <a:ext cx="31491237" cy="30929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892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3738" y="5638800"/>
            <a:ext cx="4910137"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56275" y="5638800"/>
            <a:ext cx="4911725" cy="265636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368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50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0710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29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889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1832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6A737B"/>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C6066DD7-1DC1-43FA-866C-2518AA8526F0}"/>
              </a:ext>
            </a:extLst>
          </p:cNvPr>
          <p:cNvSpPr>
            <a:spLocks noChangeArrowheads="1"/>
          </p:cNvSpPr>
          <p:nvPr userDrawn="1"/>
        </p:nvSpPr>
        <p:spPr bwMode="auto">
          <a:xfrm>
            <a:off x="0" y="0"/>
            <a:ext cx="43891200" cy="4800600"/>
          </a:xfrm>
          <a:prstGeom prst="rect">
            <a:avLst/>
          </a:prstGeom>
          <a:solidFill>
            <a:srgbClr val="005596"/>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1027" name="Rectangle 9">
            <a:extLst>
              <a:ext uri="{FF2B5EF4-FFF2-40B4-BE49-F238E27FC236}">
                <a16:creationId xmlns:a16="http://schemas.microsoft.com/office/drawing/2014/main" id="{FDC7DBF4-7110-484A-A1C8-AB04F47B9330}"/>
              </a:ext>
            </a:extLst>
          </p:cNvPr>
          <p:cNvSpPr>
            <a:spLocks noChangeArrowheads="1"/>
          </p:cNvSpPr>
          <p:nvPr userDrawn="1"/>
        </p:nvSpPr>
        <p:spPr bwMode="auto">
          <a:xfrm>
            <a:off x="0" y="4800600"/>
            <a:ext cx="43891200" cy="130175"/>
          </a:xfrm>
          <a:prstGeom prst="rect">
            <a:avLst/>
          </a:prstGeom>
          <a:solidFill>
            <a:srgbClr val="FFCE00"/>
          </a:solidFill>
          <a:ln w="152400">
            <a:solidFill>
              <a:srgbClr val="FFCE00"/>
            </a:solidFill>
            <a:miter lim="800000"/>
            <a:headEnd/>
            <a:tailEnd/>
          </a:ln>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1028" name="Rectangle 15">
            <a:extLst>
              <a:ext uri="{FF2B5EF4-FFF2-40B4-BE49-F238E27FC236}">
                <a16:creationId xmlns:a16="http://schemas.microsoft.com/office/drawing/2014/main" id="{5629BA10-C15F-4D17-86F6-7FACD9AAE00F}"/>
              </a:ext>
            </a:extLst>
          </p:cNvPr>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1029" name="Rectangle 25">
            <a:extLst>
              <a:ext uri="{FF2B5EF4-FFF2-40B4-BE49-F238E27FC236}">
                <a16:creationId xmlns:a16="http://schemas.microsoft.com/office/drawing/2014/main" id="{AFBAEA51-1514-4B88-9D11-8DEED1687E38}"/>
              </a:ext>
            </a:extLst>
          </p:cNvPr>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rtl="0" eaLnBrk="0" fontAlgn="base" hangingPunct="0">
        <a:spcBef>
          <a:spcPct val="0"/>
        </a:spcBef>
        <a:spcAft>
          <a:spcPct val="0"/>
        </a:spcAft>
        <a:defRPr sz="8600">
          <a:solidFill>
            <a:srgbClr val="FFFFFF"/>
          </a:solidFill>
          <a:latin typeface="+mj-lt"/>
          <a:ea typeface="MS PGothic" panose="020B0600070205080204" pitchFamily="34" charset="-128"/>
          <a:cs typeface="+mj-cs"/>
        </a:defRPr>
      </a:lvl1pPr>
      <a:lvl2pPr algn="ctr" rtl="0" eaLnBrk="0" fontAlgn="base" hangingPunct="0">
        <a:spcBef>
          <a:spcPct val="0"/>
        </a:spcBef>
        <a:spcAft>
          <a:spcPct val="0"/>
        </a:spcAft>
        <a:defRPr sz="8600">
          <a:solidFill>
            <a:srgbClr val="FFFFFF"/>
          </a:solidFill>
          <a:latin typeface="Arial Black" pitchFamily="34" charset="0"/>
          <a:ea typeface="MS PGothic" panose="020B0600070205080204" pitchFamily="34" charset="-128"/>
        </a:defRPr>
      </a:lvl2pPr>
      <a:lvl3pPr algn="ctr" rtl="0" eaLnBrk="0" fontAlgn="base" hangingPunct="0">
        <a:spcBef>
          <a:spcPct val="0"/>
        </a:spcBef>
        <a:spcAft>
          <a:spcPct val="0"/>
        </a:spcAft>
        <a:defRPr sz="8600">
          <a:solidFill>
            <a:srgbClr val="FFFFFF"/>
          </a:solidFill>
          <a:latin typeface="Arial Black" pitchFamily="34" charset="0"/>
          <a:ea typeface="MS PGothic" panose="020B0600070205080204" pitchFamily="34" charset="-128"/>
        </a:defRPr>
      </a:lvl3pPr>
      <a:lvl4pPr algn="ctr" rtl="0" eaLnBrk="0" fontAlgn="base" hangingPunct="0">
        <a:spcBef>
          <a:spcPct val="0"/>
        </a:spcBef>
        <a:spcAft>
          <a:spcPct val="0"/>
        </a:spcAft>
        <a:defRPr sz="8600">
          <a:solidFill>
            <a:srgbClr val="FFFFFF"/>
          </a:solidFill>
          <a:latin typeface="Arial Black" pitchFamily="34" charset="0"/>
          <a:ea typeface="MS PGothic" panose="020B0600070205080204" pitchFamily="34" charset="-128"/>
        </a:defRPr>
      </a:lvl4pPr>
      <a:lvl5pPr algn="ctr" rtl="0" eaLnBrk="0" fontAlgn="base" hangingPunct="0">
        <a:spcBef>
          <a:spcPct val="0"/>
        </a:spcBef>
        <a:spcAft>
          <a:spcPct val="0"/>
        </a:spcAft>
        <a:defRPr sz="8600">
          <a:solidFill>
            <a:srgbClr val="FFFFFF"/>
          </a:solidFill>
          <a:latin typeface="Arial Black" pitchFamily="34" charset="0"/>
          <a:ea typeface="MS PGothic" panose="020B0600070205080204" pitchFamily="34" charset="-128"/>
        </a:defRPr>
      </a:lvl5pPr>
      <a:lvl6pPr marL="457200" algn="ctr" rtl="0" fontAlgn="base">
        <a:spcBef>
          <a:spcPct val="0"/>
        </a:spcBef>
        <a:spcAft>
          <a:spcPct val="0"/>
        </a:spcAft>
        <a:defRPr sz="8600">
          <a:solidFill>
            <a:srgbClr val="FFFFFF"/>
          </a:solidFill>
          <a:latin typeface="Arial Black" pitchFamily="34" charset="0"/>
        </a:defRPr>
      </a:lvl6pPr>
      <a:lvl7pPr marL="914400" algn="ctr" rtl="0" fontAlgn="base">
        <a:spcBef>
          <a:spcPct val="0"/>
        </a:spcBef>
        <a:spcAft>
          <a:spcPct val="0"/>
        </a:spcAft>
        <a:defRPr sz="8600">
          <a:solidFill>
            <a:srgbClr val="FFFFFF"/>
          </a:solidFill>
          <a:latin typeface="Arial Black" pitchFamily="34" charset="0"/>
        </a:defRPr>
      </a:lvl7pPr>
      <a:lvl8pPr marL="1371600" algn="ctr" rtl="0" fontAlgn="base">
        <a:spcBef>
          <a:spcPct val="0"/>
        </a:spcBef>
        <a:spcAft>
          <a:spcPct val="0"/>
        </a:spcAft>
        <a:defRPr sz="8600">
          <a:solidFill>
            <a:srgbClr val="FFFFFF"/>
          </a:solidFill>
          <a:latin typeface="Arial Black" pitchFamily="34" charset="0"/>
        </a:defRPr>
      </a:lvl8pPr>
      <a:lvl9pPr marL="1828800" algn="ctr" rtl="0" fontAlgn="base">
        <a:spcBef>
          <a:spcPct val="0"/>
        </a:spcBef>
        <a:spcAft>
          <a:spcPct val="0"/>
        </a:spcAft>
        <a:defRPr sz="8600">
          <a:solidFill>
            <a:srgbClr val="FFFFFF"/>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S PGothic" panose="020B0600070205080204" pitchFamily="34" charset="-128"/>
          <a:cs typeface="+mn-cs"/>
        </a:defRPr>
      </a:lvl1pPr>
      <a:lvl2pPr marL="739775" indent="-282575" algn="l" rtl="0" eaLnBrk="0" fontAlgn="base" hangingPunct="0">
        <a:spcBef>
          <a:spcPct val="20000"/>
        </a:spcBef>
        <a:spcAft>
          <a:spcPct val="0"/>
        </a:spcAft>
        <a:buChar char="–"/>
        <a:defRPr sz="29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9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9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8C5E34D-1D1C-4EEA-A8B3-EB5A5FE6B126}"/>
              </a:ext>
            </a:extLst>
          </p:cNvPr>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2051" name="Rectangle 3">
            <a:extLst>
              <a:ext uri="{FF2B5EF4-FFF2-40B4-BE49-F238E27FC236}">
                <a16:creationId xmlns:a16="http://schemas.microsoft.com/office/drawing/2014/main" id="{A5EB4210-C459-4793-891E-28E0CF19DA88}"/>
              </a:ext>
            </a:extLst>
          </p:cNvPr>
          <p:cNvSpPr>
            <a:spLocks noChangeArrowheads="1"/>
          </p:cNvSpPr>
          <p:nvPr userDrawn="1"/>
        </p:nvSpPr>
        <p:spPr bwMode="auto">
          <a:xfrm>
            <a:off x="693738" y="5638800"/>
            <a:ext cx="9974262"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2052" name="Rectangle 4">
            <a:extLst>
              <a:ext uri="{FF2B5EF4-FFF2-40B4-BE49-F238E27FC236}">
                <a16:creationId xmlns:a16="http://schemas.microsoft.com/office/drawing/2014/main" id="{580EA145-9D69-4D51-B92F-59217CE3D016}"/>
              </a:ext>
            </a:extLst>
          </p:cNvPr>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2053" name="Text Box 5">
            <a:extLst>
              <a:ext uri="{FF2B5EF4-FFF2-40B4-BE49-F238E27FC236}">
                <a16:creationId xmlns:a16="http://schemas.microsoft.com/office/drawing/2014/main" id="{021E6250-E18A-4CEB-90E1-3D3E92039EE5}"/>
              </a:ext>
            </a:extLst>
          </p:cNvPr>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nSpc>
                <a:spcPct val="65000"/>
              </a:lnSpc>
              <a:spcBef>
                <a:spcPct val="50000"/>
              </a:spcBef>
              <a:defRPr/>
            </a:pPr>
            <a:r>
              <a:rPr lang="en-US" altLang="en-US" sz="500" b="1">
                <a:solidFill>
                  <a:schemeClr val="bg2"/>
                </a:solidFill>
                <a:latin typeface="Arial" panose="020B0604020202020204" pitchFamily="34" charset="0"/>
              </a:rPr>
              <a:t>POSTER TEMPLATE BY:</a:t>
            </a:r>
          </a:p>
          <a:p>
            <a:pPr>
              <a:lnSpc>
                <a:spcPct val="65000"/>
              </a:lnSpc>
              <a:spcBef>
                <a:spcPct val="50000"/>
              </a:spcBef>
              <a:defRPr/>
            </a:pPr>
            <a:r>
              <a:rPr lang="en-US" altLang="en-US" sz="1000" b="1">
                <a:solidFill>
                  <a:schemeClr val="bg2"/>
                </a:solidFill>
                <a:latin typeface="Arial" panose="020B0604020202020204" pitchFamily="34" charset="0"/>
              </a:rPr>
              <a:t>www.PosterPresentations.com</a:t>
            </a:r>
          </a:p>
        </p:txBody>
      </p:sp>
      <p:sp>
        <p:nvSpPr>
          <p:cNvPr id="2054" name="Rectangle 6">
            <a:extLst>
              <a:ext uri="{FF2B5EF4-FFF2-40B4-BE49-F238E27FC236}">
                <a16:creationId xmlns:a16="http://schemas.microsoft.com/office/drawing/2014/main" id="{64CF2CA9-435E-46EE-87AB-4B6EBE0D598F}"/>
              </a:ext>
            </a:extLst>
          </p:cNvPr>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2055" name="Rectangle 7">
            <a:extLst>
              <a:ext uri="{FF2B5EF4-FFF2-40B4-BE49-F238E27FC236}">
                <a16:creationId xmlns:a16="http://schemas.microsoft.com/office/drawing/2014/main" id="{6DA211ED-F4DD-4D75-8C86-D230A0C229EE}"/>
              </a:ext>
            </a:extLst>
          </p:cNvPr>
          <p:cNvSpPr>
            <a:spLocks noGrp="1" noChangeArrowheads="1"/>
          </p:cNvSpPr>
          <p:nvPr>
            <p:ph type="body" idx="1"/>
          </p:nvPr>
        </p:nvSpPr>
        <p:spPr bwMode="auto">
          <a:xfrm>
            <a:off x="693738" y="5638800"/>
            <a:ext cx="9974262"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6" name="Rectangle 8">
            <a:extLst>
              <a:ext uri="{FF2B5EF4-FFF2-40B4-BE49-F238E27FC236}">
                <a16:creationId xmlns:a16="http://schemas.microsoft.com/office/drawing/2014/main" id="{E4BEA167-E8B8-451F-9C8F-7833314FC96B}"/>
              </a:ext>
            </a:extLst>
          </p:cNvPr>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2057" name="Rectangle 9">
            <a:extLst>
              <a:ext uri="{FF2B5EF4-FFF2-40B4-BE49-F238E27FC236}">
                <a16:creationId xmlns:a16="http://schemas.microsoft.com/office/drawing/2014/main" id="{2F91BD51-39D8-461E-8ADF-B133AE297A6B}"/>
              </a:ext>
            </a:extLst>
          </p:cNvPr>
          <p:cNvSpPr>
            <a:spLocks noChangeArrowheads="1"/>
          </p:cNvSpPr>
          <p:nvPr userDrawn="1"/>
        </p:nvSpPr>
        <p:spPr bwMode="auto">
          <a:xfrm>
            <a:off x="11490325" y="5638800"/>
            <a:ext cx="207645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2058" name="Rectangle 11">
            <a:extLst>
              <a:ext uri="{FF2B5EF4-FFF2-40B4-BE49-F238E27FC236}">
                <a16:creationId xmlns:a16="http://schemas.microsoft.com/office/drawing/2014/main" id="{698AD797-6382-4205-A8D4-1B18E39221E1}"/>
              </a:ext>
            </a:extLst>
          </p:cNvPr>
          <p:cNvSpPr>
            <a:spLocks noChangeArrowheads="1"/>
          </p:cNvSpPr>
          <p:nvPr userDrawn="1"/>
        </p:nvSpPr>
        <p:spPr bwMode="auto">
          <a:xfrm>
            <a:off x="33078738" y="5638800"/>
            <a:ext cx="9982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86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8600">
          <a:solidFill>
            <a:schemeClr val="tx2"/>
          </a:solidFill>
          <a:latin typeface="Arial Black" pitchFamily="34" charset="0"/>
          <a:ea typeface="MS PGothic" panose="020B0600070205080204" pitchFamily="34" charset="-128"/>
        </a:defRPr>
      </a:lvl2pPr>
      <a:lvl3pPr algn="ctr" rtl="0" eaLnBrk="0" fontAlgn="base" hangingPunct="0">
        <a:spcBef>
          <a:spcPct val="0"/>
        </a:spcBef>
        <a:spcAft>
          <a:spcPct val="0"/>
        </a:spcAft>
        <a:defRPr sz="8600">
          <a:solidFill>
            <a:schemeClr val="tx2"/>
          </a:solidFill>
          <a:latin typeface="Arial Black" pitchFamily="34" charset="0"/>
          <a:ea typeface="MS PGothic" panose="020B0600070205080204" pitchFamily="34" charset="-128"/>
        </a:defRPr>
      </a:lvl3pPr>
      <a:lvl4pPr algn="ctr" rtl="0" eaLnBrk="0" fontAlgn="base" hangingPunct="0">
        <a:spcBef>
          <a:spcPct val="0"/>
        </a:spcBef>
        <a:spcAft>
          <a:spcPct val="0"/>
        </a:spcAft>
        <a:defRPr sz="8600">
          <a:solidFill>
            <a:schemeClr val="tx2"/>
          </a:solidFill>
          <a:latin typeface="Arial Black" pitchFamily="34" charset="0"/>
          <a:ea typeface="MS PGothic" panose="020B0600070205080204" pitchFamily="34" charset="-128"/>
        </a:defRPr>
      </a:lvl4pPr>
      <a:lvl5pPr algn="ctr" rtl="0" eaLnBrk="0" fontAlgn="base" hangingPunct="0">
        <a:spcBef>
          <a:spcPct val="0"/>
        </a:spcBef>
        <a:spcAft>
          <a:spcPct val="0"/>
        </a:spcAft>
        <a:defRPr sz="8600">
          <a:solidFill>
            <a:schemeClr val="tx2"/>
          </a:solidFill>
          <a:latin typeface="Arial Black" pitchFamily="34" charset="0"/>
          <a:ea typeface="MS PGothic" panose="020B0600070205080204" pitchFamily="34" charset="-128"/>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S PGothic" panose="020B0600070205080204" pitchFamily="34" charset="-128"/>
          <a:cs typeface="+mn-cs"/>
        </a:defRPr>
      </a:lvl1pPr>
      <a:lvl2pPr marL="739775" indent="-282575" algn="l" rtl="0" eaLnBrk="0" fontAlgn="base" hangingPunct="0">
        <a:spcBef>
          <a:spcPct val="20000"/>
        </a:spcBef>
        <a:spcAft>
          <a:spcPct val="0"/>
        </a:spcAft>
        <a:buChar char="–"/>
        <a:defRPr sz="29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9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9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19E81F2-217D-46FF-8910-B2E2A06BFA9F}"/>
              </a:ext>
            </a:extLst>
          </p:cNvPr>
          <p:cNvSpPr>
            <a:spLocks noChangeArrowheads="1"/>
          </p:cNvSpPr>
          <p:nvPr userDrawn="1"/>
        </p:nvSpPr>
        <p:spPr bwMode="auto">
          <a:xfrm>
            <a:off x="0" y="0"/>
            <a:ext cx="43891200" cy="4800600"/>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3075" name="Rectangle 3">
            <a:extLst>
              <a:ext uri="{FF2B5EF4-FFF2-40B4-BE49-F238E27FC236}">
                <a16:creationId xmlns:a16="http://schemas.microsoft.com/office/drawing/2014/main" id="{5CD19931-2BA2-4F1E-949C-740D5A8396C7}"/>
              </a:ext>
            </a:extLst>
          </p:cNvPr>
          <p:cNvSpPr>
            <a:spLocks noChangeArrowheads="1"/>
          </p:cNvSpPr>
          <p:nvPr userDrawn="1"/>
        </p:nvSpPr>
        <p:spPr bwMode="auto">
          <a:xfrm>
            <a:off x="693738" y="5638800"/>
            <a:ext cx="42367200" cy="26563638"/>
          </a:xfrm>
          <a:prstGeom prst="rect">
            <a:avLst/>
          </a:prstGeom>
          <a:solidFill>
            <a:schemeClr val="accent1"/>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3076" name="Rectangle 4">
            <a:extLst>
              <a:ext uri="{FF2B5EF4-FFF2-40B4-BE49-F238E27FC236}">
                <a16:creationId xmlns:a16="http://schemas.microsoft.com/office/drawing/2014/main" id="{E81670A4-3395-4D93-B82F-BE1433B28CAC}"/>
              </a:ext>
            </a:extLst>
          </p:cNvPr>
          <p:cNvSpPr>
            <a:spLocks noChangeArrowheads="1"/>
          </p:cNvSpPr>
          <p:nvPr userDrawn="1"/>
        </p:nvSpPr>
        <p:spPr bwMode="auto">
          <a:xfrm>
            <a:off x="0" y="4800600"/>
            <a:ext cx="438912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
        <p:nvSpPr>
          <p:cNvPr id="3077" name="Text Box 5">
            <a:extLst>
              <a:ext uri="{FF2B5EF4-FFF2-40B4-BE49-F238E27FC236}">
                <a16:creationId xmlns:a16="http://schemas.microsoft.com/office/drawing/2014/main" id="{E287B438-14BD-48F5-9B0E-5AB47D254E66}"/>
              </a:ext>
            </a:extLst>
          </p:cNvPr>
          <p:cNvSpPr txBox="1">
            <a:spLocks noChangeArrowheads="1"/>
          </p:cNvSpPr>
          <p:nvPr userDrawn="1"/>
        </p:nvSpPr>
        <p:spPr bwMode="auto">
          <a:xfrm>
            <a:off x="609600" y="32445325"/>
            <a:ext cx="25146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67" tIns="45624" rIns="91267" bIns="45624">
            <a:spAutoFit/>
          </a:bodyP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nSpc>
                <a:spcPct val="65000"/>
              </a:lnSpc>
              <a:spcBef>
                <a:spcPct val="50000"/>
              </a:spcBef>
              <a:defRPr/>
            </a:pPr>
            <a:r>
              <a:rPr lang="en-US" altLang="en-US" sz="500" b="1">
                <a:solidFill>
                  <a:schemeClr val="bg2"/>
                </a:solidFill>
                <a:latin typeface="Arial" panose="020B0604020202020204" pitchFamily="34" charset="0"/>
              </a:rPr>
              <a:t>POSTER TEMPLATE BY:</a:t>
            </a:r>
          </a:p>
          <a:p>
            <a:pPr>
              <a:lnSpc>
                <a:spcPct val="65000"/>
              </a:lnSpc>
              <a:spcBef>
                <a:spcPct val="50000"/>
              </a:spcBef>
              <a:defRPr/>
            </a:pPr>
            <a:r>
              <a:rPr lang="en-US" altLang="en-US" sz="1000" b="1">
                <a:solidFill>
                  <a:schemeClr val="bg2"/>
                </a:solidFill>
                <a:latin typeface="Arial" panose="020B0604020202020204" pitchFamily="34" charset="0"/>
              </a:rPr>
              <a:t>www.PosterPresentations.com</a:t>
            </a:r>
          </a:p>
        </p:txBody>
      </p:sp>
      <p:sp>
        <p:nvSpPr>
          <p:cNvPr id="3078" name="Rectangle 6">
            <a:extLst>
              <a:ext uri="{FF2B5EF4-FFF2-40B4-BE49-F238E27FC236}">
                <a16:creationId xmlns:a16="http://schemas.microsoft.com/office/drawing/2014/main" id="{533BEFDE-6D44-4286-9E96-7C1A2E77A10A}"/>
              </a:ext>
            </a:extLst>
          </p:cNvPr>
          <p:cNvSpPr>
            <a:spLocks noGrp="1" noChangeArrowheads="1"/>
          </p:cNvSpPr>
          <p:nvPr>
            <p:ph type="title"/>
          </p:nvPr>
        </p:nvSpPr>
        <p:spPr bwMode="auto">
          <a:xfrm>
            <a:off x="960438" y="1273175"/>
            <a:ext cx="419242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267" tIns="45624" rIns="91267" bIns="45624" numCol="1" anchor="ctr" anchorCtr="0" compatLnSpc="1">
            <a:prstTxWarp prst="textNoShape">
              <a:avLst/>
            </a:prstTxWarp>
          </a:bodyPr>
          <a:lstStyle/>
          <a:p>
            <a:pPr lvl="0"/>
            <a:r>
              <a:rPr lang="en-US" altLang="en-US"/>
              <a:t>Click to edit Master title style</a:t>
            </a:r>
          </a:p>
        </p:txBody>
      </p:sp>
      <p:sp>
        <p:nvSpPr>
          <p:cNvPr id="3079" name="Rectangle 7">
            <a:extLst>
              <a:ext uri="{FF2B5EF4-FFF2-40B4-BE49-F238E27FC236}">
                <a16:creationId xmlns:a16="http://schemas.microsoft.com/office/drawing/2014/main" id="{B3368208-F968-437C-9309-AB393CF67A75}"/>
              </a:ext>
            </a:extLst>
          </p:cNvPr>
          <p:cNvSpPr>
            <a:spLocks noGrp="1" noChangeArrowheads="1"/>
          </p:cNvSpPr>
          <p:nvPr>
            <p:ph type="body" idx="1"/>
          </p:nvPr>
        </p:nvSpPr>
        <p:spPr bwMode="auto">
          <a:xfrm>
            <a:off x="693738" y="5638800"/>
            <a:ext cx="42190987" cy="265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6408" tIns="456408" rIns="456408" bIns="456408"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Rectangle 8">
            <a:extLst>
              <a:ext uri="{FF2B5EF4-FFF2-40B4-BE49-F238E27FC236}">
                <a16:creationId xmlns:a16="http://schemas.microsoft.com/office/drawing/2014/main" id="{D44F747E-51A2-435E-B12A-8B1A16DE095D}"/>
              </a:ext>
            </a:extLst>
          </p:cNvPr>
          <p:cNvSpPr>
            <a:spLocks noChangeArrowheads="1"/>
          </p:cNvSpPr>
          <p:nvPr userDrawn="1"/>
        </p:nvSpPr>
        <p:spPr bwMode="auto">
          <a:xfrm>
            <a:off x="0" y="0"/>
            <a:ext cx="438912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900">
                <a:solidFill>
                  <a:schemeClr val="tx1"/>
                </a:solidFill>
                <a:latin typeface="Arial Narrow" panose="020B0606020202030204" pitchFamily="34" charset="0"/>
                <a:ea typeface="MS PGothic" panose="020B0600070205080204" pitchFamily="34" charset="-128"/>
              </a:defRPr>
            </a:lvl1pPr>
            <a:lvl2pPr marL="742950" indent="-285750" eaLnBrk="0" hangingPunct="0">
              <a:defRPr sz="2900">
                <a:solidFill>
                  <a:schemeClr val="tx1"/>
                </a:solidFill>
                <a:latin typeface="Arial Narrow" panose="020B0606020202030204" pitchFamily="34" charset="0"/>
                <a:ea typeface="MS PGothic" panose="020B0600070205080204" pitchFamily="34" charset="-128"/>
              </a:defRPr>
            </a:lvl2pPr>
            <a:lvl3pPr marL="1143000" indent="-228600" eaLnBrk="0" hangingPunct="0">
              <a:defRPr sz="2900">
                <a:solidFill>
                  <a:schemeClr val="tx1"/>
                </a:solidFill>
                <a:latin typeface="Arial Narrow" panose="020B0606020202030204" pitchFamily="34" charset="0"/>
                <a:ea typeface="MS PGothic" panose="020B0600070205080204" pitchFamily="34" charset="-128"/>
              </a:defRPr>
            </a:lvl3pPr>
            <a:lvl4pPr marL="1600200" indent="-228600" eaLnBrk="0" hangingPunct="0">
              <a:defRPr sz="2900">
                <a:solidFill>
                  <a:schemeClr val="tx1"/>
                </a:solidFill>
                <a:latin typeface="Arial Narrow" panose="020B0606020202030204" pitchFamily="34" charset="0"/>
                <a:ea typeface="MS PGothic" panose="020B0600070205080204" pitchFamily="34" charset="-128"/>
              </a:defRPr>
            </a:lvl4pPr>
            <a:lvl5pPr marL="2057400" indent="-228600" eaLnBrk="0" hangingPunct="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86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8600">
          <a:solidFill>
            <a:schemeClr val="tx2"/>
          </a:solidFill>
          <a:latin typeface="Arial Black" pitchFamily="34" charset="0"/>
          <a:ea typeface="MS PGothic" panose="020B0600070205080204" pitchFamily="34" charset="-128"/>
        </a:defRPr>
      </a:lvl2pPr>
      <a:lvl3pPr algn="ctr" rtl="0" eaLnBrk="0" fontAlgn="base" hangingPunct="0">
        <a:spcBef>
          <a:spcPct val="0"/>
        </a:spcBef>
        <a:spcAft>
          <a:spcPct val="0"/>
        </a:spcAft>
        <a:defRPr sz="8600">
          <a:solidFill>
            <a:schemeClr val="tx2"/>
          </a:solidFill>
          <a:latin typeface="Arial Black" pitchFamily="34" charset="0"/>
          <a:ea typeface="MS PGothic" panose="020B0600070205080204" pitchFamily="34" charset="-128"/>
        </a:defRPr>
      </a:lvl3pPr>
      <a:lvl4pPr algn="ctr" rtl="0" eaLnBrk="0" fontAlgn="base" hangingPunct="0">
        <a:spcBef>
          <a:spcPct val="0"/>
        </a:spcBef>
        <a:spcAft>
          <a:spcPct val="0"/>
        </a:spcAft>
        <a:defRPr sz="8600">
          <a:solidFill>
            <a:schemeClr val="tx2"/>
          </a:solidFill>
          <a:latin typeface="Arial Black" pitchFamily="34" charset="0"/>
          <a:ea typeface="MS PGothic" panose="020B0600070205080204" pitchFamily="34" charset="-128"/>
        </a:defRPr>
      </a:lvl4pPr>
      <a:lvl5pPr algn="ctr" rtl="0" eaLnBrk="0" fontAlgn="base" hangingPunct="0">
        <a:spcBef>
          <a:spcPct val="0"/>
        </a:spcBef>
        <a:spcAft>
          <a:spcPct val="0"/>
        </a:spcAft>
        <a:defRPr sz="8600">
          <a:solidFill>
            <a:schemeClr val="tx2"/>
          </a:solidFill>
          <a:latin typeface="Arial Black" pitchFamily="34" charset="0"/>
          <a:ea typeface="MS PGothic" panose="020B0600070205080204" pitchFamily="34" charset="-128"/>
        </a:defRPr>
      </a:lvl5pPr>
      <a:lvl6pPr marL="457200" algn="ctr" rtl="0" fontAlgn="base">
        <a:spcBef>
          <a:spcPct val="0"/>
        </a:spcBef>
        <a:spcAft>
          <a:spcPct val="0"/>
        </a:spcAft>
        <a:defRPr sz="8600">
          <a:solidFill>
            <a:schemeClr val="tx2"/>
          </a:solidFill>
          <a:latin typeface="Arial Black" pitchFamily="34" charset="0"/>
        </a:defRPr>
      </a:lvl6pPr>
      <a:lvl7pPr marL="914400" algn="ctr" rtl="0" fontAlgn="base">
        <a:spcBef>
          <a:spcPct val="0"/>
        </a:spcBef>
        <a:spcAft>
          <a:spcPct val="0"/>
        </a:spcAft>
        <a:defRPr sz="8600">
          <a:solidFill>
            <a:schemeClr val="tx2"/>
          </a:solidFill>
          <a:latin typeface="Arial Black" pitchFamily="34" charset="0"/>
        </a:defRPr>
      </a:lvl7pPr>
      <a:lvl8pPr marL="1371600" algn="ctr" rtl="0" fontAlgn="base">
        <a:spcBef>
          <a:spcPct val="0"/>
        </a:spcBef>
        <a:spcAft>
          <a:spcPct val="0"/>
        </a:spcAft>
        <a:defRPr sz="8600">
          <a:solidFill>
            <a:schemeClr val="tx2"/>
          </a:solidFill>
          <a:latin typeface="Arial Black" pitchFamily="34" charset="0"/>
        </a:defRPr>
      </a:lvl8pPr>
      <a:lvl9pPr marL="1828800" algn="ctr"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S PGothic" panose="020B0600070205080204" pitchFamily="34" charset="-128"/>
          <a:cs typeface="+mn-cs"/>
        </a:defRPr>
      </a:lvl1pPr>
      <a:lvl2pPr marL="739775" indent="-282575" algn="l" rtl="0" eaLnBrk="0" fontAlgn="base" hangingPunct="0">
        <a:spcBef>
          <a:spcPct val="20000"/>
        </a:spcBef>
        <a:spcAft>
          <a:spcPct val="0"/>
        </a:spcAft>
        <a:buChar char="–"/>
        <a:defRPr sz="29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19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19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20000"/>
            <a:lumOff val="80000"/>
          </a:schemeClr>
        </a:solidFill>
        <a:effectLst/>
      </p:bgPr>
    </p:bg>
    <p:spTree>
      <p:nvGrpSpPr>
        <p:cNvPr id="1" name=""/>
        <p:cNvGrpSpPr/>
        <p:nvPr/>
      </p:nvGrpSpPr>
      <p:grpSpPr>
        <a:xfrm>
          <a:off x="0" y="0"/>
          <a:ext cx="0" cy="0"/>
          <a:chOff x="0" y="0"/>
          <a:chExt cx="0" cy="0"/>
        </a:xfrm>
      </p:grpSpPr>
      <p:sp>
        <p:nvSpPr>
          <p:cNvPr id="5122" name="Rectangle 33">
            <a:extLst>
              <a:ext uri="{FF2B5EF4-FFF2-40B4-BE49-F238E27FC236}">
                <a16:creationId xmlns:a16="http://schemas.microsoft.com/office/drawing/2014/main" id="{2904CFD4-AD7E-438D-867F-F67F1446A2BB}"/>
              </a:ext>
            </a:extLst>
          </p:cNvPr>
          <p:cNvSpPr>
            <a:spLocks noChangeArrowheads="1"/>
          </p:cNvSpPr>
          <p:nvPr/>
        </p:nvSpPr>
        <p:spPr bwMode="auto">
          <a:xfrm>
            <a:off x="-55889" y="5594432"/>
            <a:ext cx="10723890" cy="29787768"/>
          </a:xfrm>
          <a:prstGeom prst="rect">
            <a:avLst/>
          </a:prstGeom>
          <a:solidFill>
            <a:srgbClr val="FFFFFF"/>
          </a:solidFill>
          <a:ln w="9525">
            <a:solidFill>
              <a:schemeClr val="tx1"/>
            </a:solidFill>
            <a:miter lim="800000"/>
            <a:headEnd/>
            <a:tailEnd/>
          </a:ln>
        </p:spPr>
        <p:txBody>
          <a:bodyPr wrap="none" anchor="ct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endParaRPr lang="en-US" altLang="en-US" dirty="0"/>
          </a:p>
        </p:txBody>
      </p:sp>
      <p:sp>
        <p:nvSpPr>
          <p:cNvPr id="5125" name="Rectangle 35">
            <a:extLst>
              <a:ext uri="{FF2B5EF4-FFF2-40B4-BE49-F238E27FC236}">
                <a16:creationId xmlns:a16="http://schemas.microsoft.com/office/drawing/2014/main" id="{4F153F72-E4CF-4748-A81D-ECCB29E41EDD}"/>
              </a:ext>
            </a:extLst>
          </p:cNvPr>
          <p:cNvSpPr>
            <a:spLocks noChangeArrowheads="1"/>
          </p:cNvSpPr>
          <p:nvPr/>
        </p:nvSpPr>
        <p:spPr bwMode="auto">
          <a:xfrm>
            <a:off x="27222900" y="5591466"/>
            <a:ext cx="16668300" cy="29761436"/>
          </a:xfrm>
          <a:prstGeom prst="rect">
            <a:avLst/>
          </a:prstGeom>
          <a:solidFill>
            <a:srgbClr val="FFFFFF"/>
          </a:solidFill>
          <a:ln w="9525">
            <a:solidFill>
              <a:schemeClr val="tx1"/>
            </a:solidFill>
            <a:miter lim="800000"/>
            <a:headEnd/>
            <a:tailEnd/>
          </a:ln>
        </p:spPr>
        <p:txBody>
          <a:bodyPr wrap="none" anchor="ct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eaLnBrk="1" hangingPunct="1"/>
            <a:endParaRPr lang="en-US" altLang="en-US" dirty="0"/>
          </a:p>
        </p:txBody>
      </p:sp>
      <p:sp>
        <p:nvSpPr>
          <p:cNvPr id="5126" name="Text Box 480">
            <a:extLst>
              <a:ext uri="{FF2B5EF4-FFF2-40B4-BE49-F238E27FC236}">
                <a16:creationId xmlns:a16="http://schemas.microsoft.com/office/drawing/2014/main" id="{F93A8FB4-8C37-4694-911B-BCC3A21601C4}"/>
              </a:ext>
            </a:extLst>
          </p:cNvPr>
          <p:cNvSpPr txBox="1">
            <a:spLocks noChangeArrowheads="1"/>
          </p:cNvSpPr>
          <p:nvPr/>
        </p:nvSpPr>
        <p:spPr bwMode="auto">
          <a:xfrm>
            <a:off x="27543819" y="31673012"/>
            <a:ext cx="15855123" cy="584582"/>
          </a:xfrm>
          <a:prstGeom prst="rect">
            <a:avLst/>
          </a:prstGeom>
          <a:solidFill>
            <a:srgbClr val="B32215"/>
          </a:solidFill>
          <a:ln w="3175">
            <a:solidFill>
              <a:schemeClr val="tx1"/>
            </a:solidFill>
            <a:miter lim="800000"/>
            <a:headEnd/>
            <a:tailEnd/>
          </a:ln>
        </p:spPr>
        <p:txBody>
          <a:bodyPr wrap="square" lIns="91267" tIns="45624" rIns="91267" bIns="45624">
            <a:spAutoFit/>
          </a:bodyP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200" b="1" dirty="0">
                <a:solidFill>
                  <a:srgbClr val="F8F8F8"/>
                </a:solidFill>
              </a:rPr>
              <a:t>Acknowledgements &amp;  References</a:t>
            </a:r>
          </a:p>
        </p:txBody>
      </p:sp>
      <p:sp>
        <p:nvSpPr>
          <p:cNvPr id="5127" name="Rectangle 5">
            <a:extLst>
              <a:ext uri="{FF2B5EF4-FFF2-40B4-BE49-F238E27FC236}">
                <a16:creationId xmlns:a16="http://schemas.microsoft.com/office/drawing/2014/main" id="{07501D9D-149E-4C64-AAF2-983C2CFE086B}"/>
              </a:ext>
            </a:extLst>
          </p:cNvPr>
          <p:cNvSpPr>
            <a:spLocks noChangeArrowheads="1"/>
          </p:cNvSpPr>
          <p:nvPr/>
        </p:nvSpPr>
        <p:spPr bwMode="auto">
          <a:xfrm>
            <a:off x="4502871" y="914253"/>
            <a:ext cx="34771012" cy="3569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243" tIns="45614" rIns="91243" bIns="45614">
            <a:spAutoFit/>
          </a:bodyP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ctr" eaLnBrk="1" hangingPunct="1">
              <a:spcBef>
                <a:spcPct val="50000"/>
              </a:spcBef>
            </a:pPr>
            <a:r>
              <a:rPr lang="en-US" altLang="en-US" sz="6600" dirty="0">
                <a:solidFill>
                  <a:srgbClr val="FFFFFF"/>
                </a:solidFill>
                <a:latin typeface="Arial Black" panose="020B0A04020102020204" pitchFamily="34" charset="0"/>
              </a:rPr>
              <a:t>Vista - Windsor Plant</a:t>
            </a:r>
          </a:p>
          <a:p>
            <a:pPr algn="ctr"/>
            <a:r>
              <a:rPr lang="en-US" altLang="en-US" sz="4000" b="1" dirty="0">
                <a:solidFill>
                  <a:srgbClr val="FFFFFF"/>
                </a:solidFill>
                <a:latin typeface="Arial" panose="020B0604020202020204" pitchFamily="34" charset="0"/>
              </a:rPr>
              <a:t>Malita Dodti</a:t>
            </a:r>
          </a:p>
          <a:p>
            <a:pPr algn="ctr"/>
            <a:r>
              <a:rPr lang="en-US" altLang="en-US" sz="4000" b="1" dirty="0">
                <a:solidFill>
                  <a:srgbClr val="FFFFFF"/>
                </a:solidFill>
                <a:latin typeface="Arial" panose="020B0604020202020204" pitchFamily="34" charset="0"/>
              </a:rPr>
              <a:t>dodti@uwindsor.ca</a:t>
            </a:r>
          </a:p>
          <a:p>
            <a:pPr algn="ctr"/>
            <a:r>
              <a:rPr lang="en-US" altLang="en-US" sz="4000" b="1" dirty="0">
                <a:solidFill>
                  <a:srgbClr val="FFFFFF"/>
                </a:solidFill>
                <a:latin typeface="Arial" panose="020B0604020202020204" pitchFamily="34" charset="0"/>
              </a:rPr>
              <a:t>MSc Computer Science Co-op, Summer 2021- Fall 2021 Work Term</a:t>
            </a:r>
          </a:p>
          <a:p>
            <a:pPr algn="ctr"/>
            <a:r>
              <a:rPr lang="en-US" altLang="en-US" sz="4000" b="1" dirty="0">
                <a:solidFill>
                  <a:srgbClr val="FFFFFF"/>
                </a:solidFill>
                <a:latin typeface="Arial" panose="020B0604020202020204" pitchFamily="34" charset="0"/>
              </a:rPr>
              <a:t>School of Computer Science, University of Windsor</a:t>
            </a:r>
          </a:p>
        </p:txBody>
      </p:sp>
      <p:sp>
        <p:nvSpPr>
          <p:cNvPr id="5128" name="Text Box 7">
            <a:extLst>
              <a:ext uri="{FF2B5EF4-FFF2-40B4-BE49-F238E27FC236}">
                <a16:creationId xmlns:a16="http://schemas.microsoft.com/office/drawing/2014/main" id="{81DB207B-7C9B-4828-B859-0A2CC849D442}"/>
              </a:ext>
            </a:extLst>
          </p:cNvPr>
          <p:cNvSpPr txBox="1">
            <a:spLocks noChangeArrowheads="1"/>
          </p:cNvSpPr>
          <p:nvPr/>
        </p:nvSpPr>
        <p:spPr bwMode="auto">
          <a:xfrm>
            <a:off x="336008" y="5870519"/>
            <a:ext cx="9982200" cy="579438"/>
          </a:xfrm>
          <a:prstGeom prst="rect">
            <a:avLst/>
          </a:prstGeom>
          <a:solidFill>
            <a:srgbClr val="B32215"/>
          </a:solidFill>
          <a:ln w="3175">
            <a:solidFill>
              <a:schemeClr val="tx1"/>
            </a:solidFill>
            <a:miter lim="800000"/>
            <a:headEnd/>
            <a:tailEnd/>
          </a:ln>
        </p:spPr>
        <p:txBody>
          <a:bodyPr lIns="91267" tIns="45624" rIns="91267" bIns="45624">
            <a:spAutoFit/>
          </a:bodyP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200" b="1" dirty="0">
                <a:solidFill>
                  <a:srgbClr val="F8F8F8"/>
                </a:solidFill>
              </a:rPr>
              <a:t>About Vista</a:t>
            </a:r>
          </a:p>
        </p:txBody>
      </p:sp>
      <p:sp>
        <p:nvSpPr>
          <p:cNvPr id="5129" name="Text Box 388">
            <a:extLst>
              <a:ext uri="{FF2B5EF4-FFF2-40B4-BE49-F238E27FC236}">
                <a16:creationId xmlns:a16="http://schemas.microsoft.com/office/drawing/2014/main" id="{D3FCB680-D37A-4143-9483-D672EC22F557}"/>
              </a:ext>
            </a:extLst>
          </p:cNvPr>
          <p:cNvSpPr txBox="1">
            <a:spLocks noChangeArrowheads="1"/>
          </p:cNvSpPr>
          <p:nvPr/>
        </p:nvSpPr>
        <p:spPr bwMode="auto">
          <a:xfrm>
            <a:off x="336008" y="13983266"/>
            <a:ext cx="9932392" cy="579438"/>
          </a:xfrm>
          <a:prstGeom prst="rect">
            <a:avLst/>
          </a:prstGeom>
          <a:solidFill>
            <a:srgbClr val="B32215"/>
          </a:solidFill>
          <a:ln w="3175">
            <a:solidFill>
              <a:schemeClr val="tx1"/>
            </a:solidFill>
            <a:miter lim="800000"/>
            <a:headEnd/>
            <a:tailEnd/>
          </a:ln>
        </p:spPr>
        <p:txBody>
          <a:bodyPr wrap="square" lIns="91267" tIns="45624" rIns="91267" bIns="45624">
            <a:spAutoFit/>
          </a:bodyP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200" b="1" dirty="0">
                <a:solidFill>
                  <a:srgbClr val="F8F8F8"/>
                </a:solidFill>
              </a:rPr>
              <a:t>About Analytics team</a:t>
            </a:r>
          </a:p>
        </p:txBody>
      </p:sp>
      <p:sp>
        <p:nvSpPr>
          <p:cNvPr id="5131" name="Text Box 406">
            <a:extLst>
              <a:ext uri="{FF2B5EF4-FFF2-40B4-BE49-F238E27FC236}">
                <a16:creationId xmlns:a16="http://schemas.microsoft.com/office/drawing/2014/main" id="{1EFEBCA5-E7DF-4106-B730-8526E4F8223F}"/>
              </a:ext>
            </a:extLst>
          </p:cNvPr>
          <p:cNvSpPr txBox="1">
            <a:spLocks noChangeArrowheads="1"/>
          </p:cNvSpPr>
          <p:nvPr/>
        </p:nvSpPr>
        <p:spPr bwMode="auto">
          <a:xfrm>
            <a:off x="0" y="6617018"/>
            <a:ext cx="10777024" cy="738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a:defRPr sz="2900">
                <a:solidFill>
                  <a:schemeClr val="tx1"/>
                </a:solidFill>
                <a:latin typeface="Arial Narrow" panose="020B0606020202030204" pitchFamily="34" charset="0"/>
                <a:ea typeface="MS PGothic" panose="020B0600070205080204" pitchFamily="34" charset="-128"/>
              </a:defRPr>
            </a:lvl1pPr>
            <a:lvl2pPr marL="742950" indent="-285750" defTabSz="4389438">
              <a:defRPr sz="2900">
                <a:solidFill>
                  <a:schemeClr val="tx1"/>
                </a:solidFill>
                <a:latin typeface="Arial Narrow" panose="020B0606020202030204" pitchFamily="34" charset="0"/>
                <a:ea typeface="MS PGothic" panose="020B0600070205080204" pitchFamily="34" charset="-128"/>
              </a:defRPr>
            </a:lvl2pPr>
            <a:lvl3pPr marL="1143000" indent="-228600" defTabSz="4389438">
              <a:defRPr sz="2900">
                <a:solidFill>
                  <a:schemeClr val="tx1"/>
                </a:solidFill>
                <a:latin typeface="Arial Narrow" panose="020B0606020202030204" pitchFamily="34" charset="0"/>
                <a:ea typeface="MS PGothic" panose="020B0600070205080204" pitchFamily="34" charset="-128"/>
              </a:defRPr>
            </a:lvl3pPr>
            <a:lvl4pPr marL="1600200" indent="-228600" defTabSz="4389438">
              <a:defRPr sz="2900">
                <a:solidFill>
                  <a:schemeClr val="tx1"/>
                </a:solidFill>
                <a:latin typeface="Arial Narrow" panose="020B0606020202030204" pitchFamily="34" charset="0"/>
                <a:ea typeface="MS PGothic" panose="020B0600070205080204" pitchFamily="34" charset="-128"/>
              </a:defRPr>
            </a:lvl4pPr>
            <a:lvl5pPr marL="2057400" indent="-228600" defTabSz="4389438">
              <a:defRPr sz="2900">
                <a:solidFill>
                  <a:schemeClr val="tx1"/>
                </a:solidFill>
                <a:latin typeface="Arial Narrow" panose="020B0606020202030204" pitchFamily="34" charset="0"/>
                <a:ea typeface="MS PGothic" panose="020B0600070205080204" pitchFamily="34" charset="-128"/>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eaLnBrk="1" hangingPunct="1"/>
            <a:r>
              <a:rPr lang="en-US" altLang="en-US" sz="3000" dirty="0">
                <a:latin typeface="Arial" panose="020B0604020202020204" pitchFamily="34" charset="0"/>
                <a:cs typeface="Arial" panose="020B0604020202020204" pitchFamily="34" charset="0"/>
              </a:rPr>
              <a:t>Vista, a subsidiary of Cimpress, is a market leader in personalized physical and digital goods. It offers a wide range of small business marketing products, as well as real-time access to expert advice and ideas for those who require it, as well as a simple, easy experience for those who know exactly what they want.</a:t>
            </a:r>
          </a:p>
          <a:p>
            <a:pPr algn="just" eaLnBrk="1" hangingPunct="1"/>
            <a:r>
              <a:rPr lang="en-US" altLang="en-US" sz="3000" dirty="0">
                <a:latin typeface="Arial" panose="020B0604020202020204" pitchFamily="34" charset="0"/>
                <a:cs typeface="Arial" panose="020B0604020202020204" pitchFamily="34" charset="0"/>
              </a:rPr>
              <a:t>Vista is aware of the many factors that must be present in order to appear knowledgeable, prepared, and connected. It focuses on providing value to customers through easy-to-use, cutting-edge technology. As a result, our customers and team members will have more chances for exploration, cooperation, innovation, and growth. Vista made $1.508 billion in revenue last year via customized print items, signage, clothes, websites, and more.</a:t>
            </a:r>
          </a:p>
        </p:txBody>
      </p:sp>
      <p:sp>
        <p:nvSpPr>
          <p:cNvPr id="5133" name="Text Box 478">
            <a:extLst>
              <a:ext uri="{FF2B5EF4-FFF2-40B4-BE49-F238E27FC236}">
                <a16:creationId xmlns:a16="http://schemas.microsoft.com/office/drawing/2014/main" id="{81E90C3F-DA1D-409E-8576-AFE58C16A32E}"/>
              </a:ext>
            </a:extLst>
          </p:cNvPr>
          <p:cNvSpPr txBox="1">
            <a:spLocks noChangeArrowheads="1"/>
          </p:cNvSpPr>
          <p:nvPr/>
        </p:nvSpPr>
        <p:spPr bwMode="auto">
          <a:xfrm>
            <a:off x="27660601" y="5730472"/>
            <a:ext cx="15894591" cy="584582"/>
          </a:xfrm>
          <a:prstGeom prst="rect">
            <a:avLst/>
          </a:prstGeom>
          <a:solidFill>
            <a:srgbClr val="B32215"/>
          </a:solidFill>
          <a:ln w="3175">
            <a:solidFill>
              <a:schemeClr val="tx1"/>
            </a:solidFill>
            <a:miter lim="800000"/>
            <a:headEnd/>
            <a:tailEnd/>
          </a:ln>
        </p:spPr>
        <p:txBody>
          <a:bodyPr wrap="square" lIns="91267" tIns="45624" rIns="91267" bIns="45624">
            <a:spAutoFit/>
          </a:bodyPr>
          <a:lstStyle>
            <a:lvl1pPr>
              <a:defRPr sz="2900">
                <a:solidFill>
                  <a:schemeClr val="tx1"/>
                </a:solidFill>
                <a:latin typeface="Arial Narrow" panose="020B0606020202030204" pitchFamily="34" charset="0"/>
                <a:ea typeface="MS PGothic" panose="020B0600070205080204" pitchFamily="34" charset="-128"/>
              </a:defRPr>
            </a:lvl1pPr>
            <a:lvl2pPr marL="742950" indent="-285750">
              <a:defRPr sz="2900">
                <a:solidFill>
                  <a:schemeClr val="tx1"/>
                </a:solidFill>
                <a:latin typeface="Arial Narrow" panose="020B0606020202030204" pitchFamily="34" charset="0"/>
                <a:ea typeface="MS PGothic" panose="020B0600070205080204" pitchFamily="34" charset="-128"/>
              </a:defRPr>
            </a:lvl2pPr>
            <a:lvl3pPr marL="1143000" indent="-228600">
              <a:defRPr sz="2900">
                <a:solidFill>
                  <a:schemeClr val="tx1"/>
                </a:solidFill>
                <a:latin typeface="Arial Narrow" panose="020B0606020202030204" pitchFamily="34" charset="0"/>
                <a:ea typeface="MS PGothic" panose="020B0600070205080204" pitchFamily="34" charset="-128"/>
              </a:defRPr>
            </a:lvl3pPr>
            <a:lvl4pPr marL="1600200" indent="-228600">
              <a:defRPr sz="2900">
                <a:solidFill>
                  <a:schemeClr val="tx1"/>
                </a:solidFill>
                <a:latin typeface="Arial Narrow" panose="020B0606020202030204" pitchFamily="34" charset="0"/>
                <a:ea typeface="MS PGothic" panose="020B0600070205080204" pitchFamily="34" charset="-128"/>
              </a:defRPr>
            </a:lvl4pPr>
            <a:lvl5pPr marL="2057400" indent="-228600">
              <a:defRPr sz="2900">
                <a:solidFill>
                  <a:schemeClr val="tx1"/>
                </a:solidFill>
                <a:latin typeface="Arial Narrow" panose="020B0606020202030204" pitchFamily="34" charset="0"/>
                <a:ea typeface="MS PGothic" panose="020B0600070205080204" pitchFamily="34" charset="-128"/>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ctr">
              <a:spcBef>
                <a:spcPct val="50000"/>
              </a:spcBef>
            </a:pPr>
            <a:r>
              <a:rPr lang="en-US" altLang="en-US" sz="3200" b="1" dirty="0">
                <a:solidFill>
                  <a:srgbClr val="F8F8F8"/>
                </a:solidFill>
              </a:rPr>
              <a:t>Accomplishments</a:t>
            </a:r>
          </a:p>
        </p:txBody>
      </p:sp>
      <p:sp>
        <p:nvSpPr>
          <p:cNvPr id="5139" name="Text Box 389">
            <a:extLst>
              <a:ext uri="{FF2B5EF4-FFF2-40B4-BE49-F238E27FC236}">
                <a16:creationId xmlns:a16="http://schemas.microsoft.com/office/drawing/2014/main" id="{013525F3-ACF0-40A3-A0C2-400D20B9706B}"/>
              </a:ext>
            </a:extLst>
          </p:cNvPr>
          <p:cNvSpPr txBox="1">
            <a:spLocks noChangeArrowheads="1"/>
          </p:cNvSpPr>
          <p:nvPr/>
        </p:nvSpPr>
        <p:spPr bwMode="auto">
          <a:xfrm>
            <a:off x="-37584" y="14357352"/>
            <a:ext cx="10723890" cy="830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4389438">
              <a:defRPr sz="2900">
                <a:solidFill>
                  <a:schemeClr val="tx1"/>
                </a:solidFill>
                <a:latin typeface="Arial Narrow" panose="020B0606020202030204" pitchFamily="34" charset="0"/>
                <a:ea typeface="MS PGothic" panose="020B0600070205080204" pitchFamily="34" charset="-128"/>
              </a:defRPr>
            </a:lvl1pPr>
            <a:lvl2pPr marL="742950" indent="-285750" defTabSz="4389438">
              <a:defRPr sz="2900">
                <a:solidFill>
                  <a:schemeClr val="tx1"/>
                </a:solidFill>
                <a:latin typeface="Arial Narrow" panose="020B0606020202030204" pitchFamily="34" charset="0"/>
                <a:ea typeface="MS PGothic" panose="020B0600070205080204" pitchFamily="34" charset="-128"/>
              </a:defRPr>
            </a:lvl2pPr>
            <a:lvl3pPr marL="1143000" indent="-228600" defTabSz="4389438">
              <a:defRPr sz="2900">
                <a:solidFill>
                  <a:schemeClr val="tx1"/>
                </a:solidFill>
                <a:latin typeface="Arial Narrow" panose="020B0606020202030204" pitchFamily="34" charset="0"/>
                <a:ea typeface="MS PGothic" panose="020B0600070205080204" pitchFamily="34" charset="-128"/>
              </a:defRPr>
            </a:lvl3pPr>
            <a:lvl4pPr marL="1600200" indent="-228600" defTabSz="4389438">
              <a:defRPr sz="2900">
                <a:solidFill>
                  <a:schemeClr val="tx1"/>
                </a:solidFill>
                <a:latin typeface="Arial Narrow" panose="020B0606020202030204" pitchFamily="34" charset="0"/>
                <a:ea typeface="MS PGothic" panose="020B0600070205080204" pitchFamily="34" charset="-128"/>
              </a:defRPr>
            </a:lvl4pPr>
            <a:lvl5pPr marL="2057400" indent="-228600" defTabSz="4389438">
              <a:defRPr sz="2900">
                <a:solidFill>
                  <a:schemeClr val="tx1"/>
                </a:solidFill>
                <a:latin typeface="Arial Narrow" panose="020B0606020202030204" pitchFamily="34" charset="0"/>
                <a:ea typeface="MS PGothic" panose="020B0600070205080204" pitchFamily="34" charset="-128"/>
              </a:defRPr>
            </a:lvl5pPr>
            <a:lvl6pPr marL="2514600" indent="-228600" defTabSz="4389438"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6pPr>
            <a:lvl7pPr marL="2971800" indent="-228600" defTabSz="4389438"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7pPr>
            <a:lvl8pPr marL="3429000" indent="-228600" defTabSz="4389438"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8pPr>
            <a:lvl9pPr marL="3886200" indent="-228600" defTabSz="4389438" eaLnBrk="0" fontAlgn="base" hangingPunct="0">
              <a:spcBef>
                <a:spcPct val="0"/>
              </a:spcBef>
              <a:spcAft>
                <a:spcPct val="0"/>
              </a:spcAft>
              <a:defRPr sz="2900">
                <a:solidFill>
                  <a:schemeClr val="tx1"/>
                </a:solidFill>
                <a:latin typeface="Arial Narrow" panose="020B0606020202030204" pitchFamily="34" charset="0"/>
                <a:ea typeface="MS PGothic" panose="020B0600070205080204" pitchFamily="34" charset="-128"/>
              </a:defRPr>
            </a:lvl9pPr>
          </a:lstStyle>
          <a:p>
            <a:pPr algn="just" eaLnBrk="1" hangingPunct="1"/>
            <a:r>
              <a:rPr lang="en-US" sz="3000" b="0" i="0" u="none" strike="noStrike" dirty="0">
                <a:solidFill>
                  <a:schemeClr val="tx1">
                    <a:lumMod val="95000"/>
                    <a:lumOff val="5000"/>
                  </a:schemeClr>
                </a:solidFill>
                <a:effectLst/>
                <a:latin typeface="+mn-lt"/>
              </a:rPr>
              <a:t>The Windsor Production Systems &amp; Analytics Team at Vista contributes to the development and deployment of solutions for tracking and reporting on the performance of various Manufacturing streams. Streamlining the present process of creating and publishing key performance indicators on a daily, weekly, and monthly basis (KPIs). Creating mechanisms to track </a:t>
            </a:r>
            <a:r>
              <a:rPr lang="en-US" sz="3000" b="0" i="0" u="none" strike="noStrike" dirty="0" err="1">
                <a:solidFill>
                  <a:schemeClr val="tx1">
                    <a:lumMod val="95000"/>
                    <a:lumOff val="5000"/>
                  </a:schemeClr>
                </a:solidFill>
                <a:effectLst/>
                <a:latin typeface="+mn-lt"/>
              </a:rPr>
              <a:t>labour</a:t>
            </a:r>
            <a:r>
              <a:rPr lang="en-US" sz="3000" b="0" i="0" u="none" strike="noStrike" dirty="0">
                <a:solidFill>
                  <a:schemeClr val="tx1">
                    <a:lumMod val="95000"/>
                    <a:lumOff val="5000"/>
                  </a:schemeClr>
                </a:solidFill>
                <a:effectLst/>
                <a:latin typeface="+mn-lt"/>
              </a:rPr>
              <a:t> skill sets more effectively. Methods for tracking and assessing trends in efficiency, scrap, and customer-facing performance measurements are being developed. Creating a throughput-time compliance model to better understand how much time is spent on each step of the manufacturing process. Work with other departments, such as Engineering, Supply Chain, and Finance, to do exploratory data analysis in order to improve Manufacturing's performance.</a:t>
            </a:r>
            <a:endParaRPr lang="en-US" altLang="en-US" sz="3000" dirty="0">
              <a:solidFill>
                <a:schemeClr val="tx1">
                  <a:lumMod val="95000"/>
                  <a:lumOff val="5000"/>
                </a:schemeClr>
              </a:solidFill>
              <a:latin typeface="+mn-lt"/>
              <a:cs typeface="Arial" panose="020B0604020202020204" pitchFamily="34" charset="0"/>
            </a:endParaRPr>
          </a:p>
        </p:txBody>
      </p:sp>
      <p:pic>
        <p:nvPicPr>
          <p:cNvPr id="5164" name="Picture 1">
            <a:extLst>
              <a:ext uri="{FF2B5EF4-FFF2-40B4-BE49-F238E27FC236}">
                <a16:creationId xmlns:a16="http://schemas.microsoft.com/office/drawing/2014/main" id="{2ADF5819-AF35-4E20-AAFB-E7FF4493300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60188" y="1643063"/>
            <a:ext cx="6038850"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2C1BC278-2D2C-4F9B-857D-3823001F1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842" y="1121177"/>
            <a:ext cx="6467724" cy="3379386"/>
          </a:xfrm>
          <a:prstGeom prst="rect">
            <a:avLst/>
          </a:prstGeom>
        </p:spPr>
      </p:pic>
      <p:graphicFrame>
        <p:nvGraphicFramePr>
          <p:cNvPr id="5" name="Table 4">
            <a:extLst>
              <a:ext uri="{FF2B5EF4-FFF2-40B4-BE49-F238E27FC236}">
                <a16:creationId xmlns:a16="http://schemas.microsoft.com/office/drawing/2014/main" id="{15988DE5-3567-411A-B8EE-09FF14CDD234}"/>
              </a:ext>
            </a:extLst>
          </p:cNvPr>
          <p:cNvGraphicFramePr>
            <a:graphicFrameLocks noGrp="1"/>
          </p:cNvGraphicFramePr>
          <p:nvPr>
            <p:extLst>
              <p:ext uri="{D42A27DB-BD31-4B8C-83A1-F6EECF244321}">
                <p14:modId xmlns:p14="http://schemas.microsoft.com/office/powerpoint/2010/main" val="1007483014"/>
              </p:ext>
            </p:extLst>
          </p:nvPr>
        </p:nvGraphicFramePr>
        <p:xfrm>
          <a:off x="27660599" y="6819960"/>
          <a:ext cx="9956799" cy="20675174"/>
        </p:xfrm>
        <a:graphic>
          <a:graphicData uri="http://schemas.openxmlformats.org/drawingml/2006/table">
            <a:tbl>
              <a:tblPr/>
              <a:tblGrid>
                <a:gridCol w="9956799">
                  <a:extLst>
                    <a:ext uri="{9D8B030D-6E8A-4147-A177-3AD203B41FA5}">
                      <a16:colId xmlns:a16="http://schemas.microsoft.com/office/drawing/2014/main" val="181166252"/>
                    </a:ext>
                  </a:extLst>
                </a:gridCol>
              </a:tblGrid>
              <a:tr h="20675174">
                <a:tc>
                  <a:txBody>
                    <a:bodyPr/>
                    <a:lstStyle/>
                    <a:p>
                      <a:pPr algn="just" rtl="0"/>
                      <a:r>
                        <a:rPr lang="en-US" sz="3000" b="1" dirty="0">
                          <a:effectLst/>
                          <a:latin typeface="Arial" panose="020B0604020202020204" pitchFamily="34" charset="0"/>
                        </a:rPr>
                        <a:t>Primary Package Audit Application:</a:t>
                      </a:r>
                    </a:p>
                    <a:p>
                      <a:pPr algn="just" rtl="0"/>
                      <a:r>
                        <a:rPr lang="en-US" sz="3000" b="0" i="0" u="none" strike="noStrike" kern="1200" dirty="0">
                          <a:solidFill>
                            <a:schemeClr val="tx1"/>
                          </a:solidFill>
                          <a:effectLst/>
                          <a:latin typeface="+mn-lt"/>
                          <a:ea typeface="+mn-ea"/>
                          <a:cs typeface="+mn-cs"/>
                        </a:rPr>
                        <a:t>Auditors use the PPAT application to audit the packages for quality inspection before being shipped out to customers. It accepts the data from the application and compares it with the viper(Vista Proprietary Software) data for that particular CP number; if the contents of the field match, the Audit is passed; else, based on the dissimilarities in data, the Audit is failed with different reasons. The Audited package data is stored in the database every time a package is audited. The Application uses PHP as the primary programming language and HTML form and CSS styling to develop the interface. jQuery and AJAX insert data into the database.</a:t>
                      </a:r>
                    </a:p>
                    <a:p>
                      <a:pPr algn="just"/>
                      <a:r>
                        <a:rPr lang="en-US" sz="3000" b="1" i="0" u="none" strike="noStrike" kern="1200" dirty="0">
                          <a:solidFill>
                            <a:schemeClr val="tx1"/>
                          </a:solidFill>
                          <a:effectLst/>
                          <a:latin typeface="+mn-lt"/>
                          <a:ea typeface="+mn-ea"/>
                          <a:cs typeface="+mn-cs"/>
                        </a:rPr>
                        <a:t>Primary Package Application Dashboard:</a:t>
                      </a:r>
                    </a:p>
                    <a:p>
                      <a:pPr algn="just"/>
                      <a:r>
                        <a:rPr lang="en-US" sz="3000" dirty="0">
                          <a:effectLst/>
                          <a:latin typeface="+mn-lt"/>
                        </a:rPr>
                        <a:t>The Audit statistics for the Primary Package Audit Application are displayed on the Dynamic Dashboard. The right-hand filters allow the user to tailor their search. The data for the Tableau dashboard comes from a database that is connected to the tableau in real-time. </a:t>
                      </a:r>
                    </a:p>
                    <a:p>
                      <a:pPr algn="just"/>
                      <a:r>
                        <a:rPr lang="en-US" sz="3000" b="1" dirty="0">
                          <a:effectLst/>
                          <a:latin typeface="+mn-lt"/>
                        </a:rPr>
                        <a:t>HR Dashboard:</a:t>
                      </a:r>
                    </a:p>
                    <a:p>
                      <a:pPr algn="just"/>
                      <a:r>
                        <a:rPr lang="en-US" sz="3000" dirty="0">
                          <a:effectLst/>
                          <a:latin typeface="+mn-lt"/>
                        </a:rPr>
                        <a:t>The temporary employees data, overtime shifts worked, temp employees working each day, the number of temps who resigned/ended, and reasons for job termination are all displayed on the dashboard. It assists HR in determining the amount of overtime performed by temporary employees at each shift and the reasons for employee's termination at various times throughout the year, and drawing inferences for future overtime shift planning and scheduling.</a:t>
                      </a:r>
                    </a:p>
                    <a:p>
                      <a:pPr algn="just"/>
                      <a:endParaRPr lang="en-US" sz="3000" dirty="0">
                        <a:effectLst/>
                        <a:latin typeface="+mn-lt"/>
                      </a:endParaRPr>
                    </a:p>
                    <a:p>
                      <a:pPr marL="457200" indent="-457200" algn="just" defTabSz="914400" rtl="0" eaLnBrk="1" latinLnBrk="0" hangingPunct="1">
                        <a:buFont typeface="Arial" panose="020B0604020202020204" pitchFamily="34" charset="0"/>
                        <a:buChar char="•"/>
                      </a:pPr>
                      <a:r>
                        <a:rPr lang="en-US" sz="3000" kern="1200" dirty="0">
                          <a:solidFill>
                            <a:schemeClr val="tx1"/>
                          </a:solidFill>
                          <a:effectLst/>
                          <a:latin typeface="+mn-lt"/>
                          <a:ea typeface="+mn-ea"/>
                          <a:cs typeface="+mn-cs"/>
                        </a:rPr>
                        <a:t>Queried database to retrieve information requested by partners who are looking into processes to improve efficiency, solve problems, and so on.</a:t>
                      </a:r>
                    </a:p>
                    <a:p>
                      <a:pPr marL="457200" indent="-457200" algn="just" defTabSz="914400" rtl="0" eaLnBrk="1" latinLnBrk="0" hangingPunct="1">
                        <a:buFont typeface="Arial" panose="020B0604020202020204" pitchFamily="34" charset="0"/>
                        <a:buChar char="•"/>
                      </a:pPr>
                      <a:r>
                        <a:rPr lang="en-US" sz="3000" kern="1200" dirty="0">
                          <a:solidFill>
                            <a:schemeClr val="tx1"/>
                          </a:solidFill>
                          <a:effectLst/>
                          <a:latin typeface="+mn-lt"/>
                          <a:ea typeface="+mn-ea"/>
                          <a:cs typeface="+mn-cs"/>
                        </a:rPr>
                        <a:t>Indexed over 15 tables in the database to reduce query execution time and increase overall performance. The Table indexed were pre-studied for their jobs performed, productivity and priority in the daily functions. After the indexing procedure was done, efficiency increased by an average of 15%.</a:t>
                      </a:r>
                    </a:p>
                    <a:p>
                      <a:pPr marL="457200" indent="-457200" rtl="0">
                        <a:buFont typeface="Arial" panose="020B0604020202020204" pitchFamily="34" charset="0"/>
                        <a:buChar char="•"/>
                      </a:pPr>
                      <a:r>
                        <a:rPr lang="en-US" sz="3000" kern="1200" dirty="0">
                          <a:solidFill>
                            <a:schemeClr val="tx1"/>
                          </a:solidFill>
                          <a:effectLst/>
                          <a:latin typeface="+mn-lt"/>
                          <a:ea typeface="+mn-ea"/>
                          <a:cs typeface="+mn-cs"/>
                        </a:rPr>
                        <a:t>Created SSRS dashboard requested by customers to monitor the retail rates, such as Bin Pack rate, Fetch rate and put away rate with history option available. Modified an SSRS dashboard to add teams and related content when selected on the Dashboard.</a:t>
                      </a:r>
                    </a:p>
                  </a:txBody>
                  <a:tcPr>
                    <a:lnL>
                      <a:noFill/>
                    </a:lnL>
                    <a:lnR>
                      <a:noFill/>
                    </a:lnR>
                    <a:lnT>
                      <a:noFill/>
                    </a:lnT>
                    <a:lnB>
                      <a:noFill/>
                    </a:lnB>
                    <a:solidFill>
                      <a:srgbClr val="FFFFFF"/>
                    </a:solidFill>
                  </a:tcPr>
                </a:tc>
                <a:extLst>
                  <a:ext uri="{0D108BD9-81ED-4DB2-BD59-A6C34878D82A}">
                    <a16:rowId xmlns:a16="http://schemas.microsoft.com/office/drawing/2014/main" val="322803077"/>
                  </a:ext>
                </a:extLst>
              </a:tr>
            </a:tbl>
          </a:graphicData>
        </a:graphic>
      </p:graphicFrame>
      <p:sp>
        <p:nvSpPr>
          <p:cNvPr id="6" name="TextBox 5">
            <a:extLst>
              <a:ext uri="{FF2B5EF4-FFF2-40B4-BE49-F238E27FC236}">
                <a16:creationId xmlns:a16="http://schemas.microsoft.com/office/drawing/2014/main" id="{9F555651-EB6F-4E38-AA5D-41082B3B6CD7}"/>
              </a:ext>
            </a:extLst>
          </p:cNvPr>
          <p:cNvSpPr txBox="1"/>
          <p:nvPr/>
        </p:nvSpPr>
        <p:spPr>
          <a:xfrm>
            <a:off x="336009" y="23333859"/>
            <a:ext cx="10197476" cy="584775"/>
          </a:xfrm>
          <a:prstGeom prst="rect">
            <a:avLst/>
          </a:prstGeom>
          <a:solidFill>
            <a:srgbClr val="C00000"/>
          </a:solidFill>
        </p:spPr>
        <p:txBody>
          <a:bodyPr wrap="square" rtlCol="0">
            <a:spAutoFit/>
          </a:bodyPr>
          <a:lstStyle/>
          <a:p>
            <a:pPr algn="ctr">
              <a:spcBef>
                <a:spcPct val="50000"/>
              </a:spcBef>
            </a:pPr>
            <a:r>
              <a:rPr lang="en-US" sz="3200" b="1" dirty="0">
                <a:solidFill>
                  <a:srgbClr val="F8F8F8"/>
                </a:solidFill>
              </a:rPr>
              <a:t>Primary Package Application</a:t>
            </a:r>
          </a:p>
        </p:txBody>
      </p:sp>
      <p:pic>
        <p:nvPicPr>
          <p:cNvPr id="5173" name="Picture 53">
            <a:extLst>
              <a:ext uri="{FF2B5EF4-FFF2-40B4-BE49-F238E27FC236}">
                <a16:creationId xmlns:a16="http://schemas.microsoft.com/office/drawing/2014/main" id="{E1447C13-3103-48BF-8C82-C800CA8FE5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428" t="670" r="22942" b="51832"/>
          <a:stretch/>
        </p:blipFill>
        <p:spPr bwMode="auto">
          <a:xfrm>
            <a:off x="492257" y="24002999"/>
            <a:ext cx="9776144" cy="3275943"/>
          </a:xfrm>
          <a:prstGeom prst="rect">
            <a:avLst/>
          </a:prstGeom>
          <a:noFill/>
          <a:extLst>
            <a:ext uri="{909E8E84-426E-40DD-AFC4-6F175D3DCCD1}">
              <a14:hiddenFill xmlns:a14="http://schemas.microsoft.com/office/drawing/2010/main">
                <a:solidFill>
                  <a:srgbClr val="FFFFFF"/>
                </a:solidFill>
              </a14:hiddenFill>
            </a:ext>
          </a:extLst>
        </p:spPr>
      </p:pic>
      <p:pic>
        <p:nvPicPr>
          <p:cNvPr id="5175" name="Picture 55">
            <a:extLst>
              <a:ext uri="{FF2B5EF4-FFF2-40B4-BE49-F238E27FC236}">
                <a16:creationId xmlns:a16="http://schemas.microsoft.com/office/drawing/2014/main" id="{FFF7B976-44CA-400E-B4DA-564B7EB9A9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257" y="27278943"/>
            <a:ext cx="9776143" cy="7978389"/>
          </a:xfrm>
          <a:prstGeom prst="rect">
            <a:avLst/>
          </a:prstGeom>
          <a:noFill/>
          <a:extLst>
            <a:ext uri="{909E8E84-426E-40DD-AFC4-6F175D3DCCD1}">
              <a14:hiddenFill xmlns:a14="http://schemas.microsoft.com/office/drawing/2010/main">
                <a:solidFill>
                  <a:srgbClr val="FFFFFF"/>
                </a:solidFill>
              </a14:hiddenFill>
            </a:ext>
          </a:extLst>
        </p:spPr>
      </p:pic>
      <p:pic>
        <p:nvPicPr>
          <p:cNvPr id="5177" name="Picture 57">
            <a:extLst>
              <a:ext uri="{FF2B5EF4-FFF2-40B4-BE49-F238E27FC236}">
                <a16:creationId xmlns:a16="http://schemas.microsoft.com/office/drawing/2014/main" id="{49DC99F4-C8DE-4697-BA08-4781DBD796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11677" y="6298670"/>
            <a:ext cx="16294441" cy="8711503"/>
          </a:xfrm>
          <a:prstGeom prst="rect">
            <a:avLst/>
          </a:prstGeom>
          <a:noFill/>
          <a:extLst>
            <a:ext uri="{909E8E84-426E-40DD-AFC4-6F175D3DCCD1}">
              <a14:hiddenFill xmlns:a14="http://schemas.microsoft.com/office/drawing/2010/main">
                <a:solidFill>
                  <a:srgbClr val="FFFFFF"/>
                </a:solidFill>
              </a14:hiddenFill>
            </a:ext>
          </a:extLst>
        </p:spPr>
      </p:pic>
      <p:pic>
        <p:nvPicPr>
          <p:cNvPr id="5179" name="Picture 59">
            <a:extLst>
              <a:ext uri="{FF2B5EF4-FFF2-40B4-BE49-F238E27FC236}">
                <a16:creationId xmlns:a16="http://schemas.microsoft.com/office/drawing/2014/main" id="{F79DA2D0-FC1C-48A5-A4D6-84A0DBB2D6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67189" y="14993702"/>
            <a:ext cx="16338929" cy="54784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F8245B1-4EF1-4282-8FAD-EB9F97626282}"/>
              </a:ext>
            </a:extLst>
          </p:cNvPr>
          <p:cNvSpPr txBox="1"/>
          <p:nvPr/>
        </p:nvSpPr>
        <p:spPr>
          <a:xfrm>
            <a:off x="10811676" y="5641919"/>
            <a:ext cx="16294442" cy="584775"/>
          </a:xfrm>
          <a:prstGeom prst="rect">
            <a:avLst/>
          </a:prstGeom>
          <a:solidFill>
            <a:srgbClr val="C00000"/>
          </a:solidFill>
        </p:spPr>
        <p:txBody>
          <a:bodyPr wrap="square" rtlCol="0">
            <a:spAutoFit/>
          </a:bodyPr>
          <a:lstStyle/>
          <a:p>
            <a:pPr algn="ctr">
              <a:spcBef>
                <a:spcPct val="50000"/>
              </a:spcBef>
            </a:pPr>
            <a:r>
              <a:rPr lang="en-US" sz="3200" b="1" dirty="0">
                <a:solidFill>
                  <a:srgbClr val="F8F8F8"/>
                </a:solidFill>
              </a:rPr>
              <a:t>Primary Package Application Dashboard</a:t>
            </a:r>
          </a:p>
        </p:txBody>
      </p:sp>
      <p:sp>
        <p:nvSpPr>
          <p:cNvPr id="8" name="TextBox 7">
            <a:extLst>
              <a:ext uri="{FF2B5EF4-FFF2-40B4-BE49-F238E27FC236}">
                <a16:creationId xmlns:a16="http://schemas.microsoft.com/office/drawing/2014/main" id="{EF5FBCD1-6219-4C55-BFFE-520D805EE0CC}"/>
              </a:ext>
            </a:extLst>
          </p:cNvPr>
          <p:cNvSpPr txBox="1"/>
          <p:nvPr/>
        </p:nvSpPr>
        <p:spPr>
          <a:xfrm>
            <a:off x="10803087" y="20833301"/>
            <a:ext cx="16303032" cy="584775"/>
          </a:xfrm>
          <a:prstGeom prst="rect">
            <a:avLst/>
          </a:prstGeom>
          <a:solidFill>
            <a:srgbClr val="C00000"/>
          </a:solidFill>
        </p:spPr>
        <p:txBody>
          <a:bodyPr wrap="square" rtlCol="0">
            <a:spAutoFit/>
          </a:bodyPr>
          <a:lstStyle/>
          <a:p>
            <a:pPr algn="ctr">
              <a:spcBef>
                <a:spcPct val="50000"/>
              </a:spcBef>
            </a:pPr>
            <a:r>
              <a:rPr lang="en-US" sz="3200" b="1" dirty="0">
                <a:solidFill>
                  <a:srgbClr val="F8F8F8"/>
                </a:solidFill>
              </a:rPr>
              <a:t>HR Dashboard</a:t>
            </a:r>
          </a:p>
        </p:txBody>
      </p:sp>
      <p:pic>
        <p:nvPicPr>
          <p:cNvPr id="5181" name="Picture 61">
            <a:extLst>
              <a:ext uri="{FF2B5EF4-FFF2-40B4-BE49-F238E27FC236}">
                <a16:creationId xmlns:a16="http://schemas.microsoft.com/office/drawing/2014/main" id="{292A0747-53E7-4B76-AA38-A767BD25D31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47801" y="21617317"/>
            <a:ext cx="16258318" cy="7768566"/>
          </a:xfrm>
          <a:prstGeom prst="rect">
            <a:avLst/>
          </a:prstGeom>
          <a:noFill/>
          <a:extLst>
            <a:ext uri="{909E8E84-426E-40DD-AFC4-6F175D3DCCD1}">
              <a14:hiddenFill xmlns:a14="http://schemas.microsoft.com/office/drawing/2010/main">
                <a:solidFill>
                  <a:srgbClr val="FFFFFF"/>
                </a:solidFill>
              </a14:hiddenFill>
            </a:ext>
          </a:extLst>
        </p:spPr>
      </p:pic>
      <p:pic>
        <p:nvPicPr>
          <p:cNvPr id="5187" name="Picture 67">
            <a:extLst>
              <a:ext uri="{FF2B5EF4-FFF2-40B4-BE49-F238E27FC236}">
                <a16:creationId xmlns:a16="http://schemas.microsoft.com/office/drawing/2014/main" id="{109ED914-4BC6-405C-92D9-E83331B82F9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86048" y="29479030"/>
            <a:ext cx="16220070" cy="59031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A768707-5CBC-45E5-8B61-C635B5B4EF01}"/>
              </a:ext>
            </a:extLst>
          </p:cNvPr>
          <p:cNvSpPr txBox="1"/>
          <p:nvPr/>
        </p:nvSpPr>
        <p:spPr>
          <a:xfrm>
            <a:off x="346236" y="22714358"/>
            <a:ext cx="10197476" cy="553998"/>
          </a:xfrm>
          <a:prstGeom prst="rect">
            <a:avLst/>
          </a:prstGeom>
          <a:solidFill>
            <a:schemeClr val="bg1">
              <a:lumMod val="75000"/>
            </a:schemeClr>
          </a:solidFill>
        </p:spPr>
        <p:txBody>
          <a:bodyPr wrap="square" rtlCol="0">
            <a:spAutoFit/>
          </a:bodyPr>
          <a:lstStyle/>
          <a:p>
            <a:pPr algn="ctr"/>
            <a:r>
              <a:rPr lang="en-US" sz="3000" b="1" dirty="0">
                <a:solidFill>
                  <a:schemeClr val="bg1">
                    <a:lumMod val="20000"/>
                    <a:lumOff val="80000"/>
                  </a:schemeClr>
                </a:solidFill>
                <a:latin typeface="+mn-lt"/>
              </a:rPr>
              <a:t>Work Term Profile: Manufacturing Analyst Co-op</a:t>
            </a:r>
          </a:p>
        </p:txBody>
      </p:sp>
      <p:sp>
        <p:nvSpPr>
          <p:cNvPr id="10" name="TextBox 9">
            <a:extLst>
              <a:ext uri="{FF2B5EF4-FFF2-40B4-BE49-F238E27FC236}">
                <a16:creationId xmlns:a16="http://schemas.microsoft.com/office/drawing/2014/main" id="{E3B20BED-16B8-4662-895B-886DE3335D8A}"/>
              </a:ext>
            </a:extLst>
          </p:cNvPr>
          <p:cNvSpPr txBox="1"/>
          <p:nvPr/>
        </p:nvSpPr>
        <p:spPr>
          <a:xfrm>
            <a:off x="27660600" y="27312174"/>
            <a:ext cx="15738342" cy="584775"/>
          </a:xfrm>
          <a:prstGeom prst="rect">
            <a:avLst/>
          </a:prstGeom>
          <a:solidFill>
            <a:srgbClr val="C00000"/>
          </a:solidFill>
        </p:spPr>
        <p:txBody>
          <a:bodyPr wrap="square" rtlCol="0">
            <a:spAutoFit/>
          </a:bodyPr>
          <a:lstStyle/>
          <a:p>
            <a:pPr algn="ctr"/>
            <a:r>
              <a:rPr lang="en-US" sz="3200" b="1" dirty="0">
                <a:solidFill>
                  <a:srgbClr val="F8F8F8"/>
                </a:solidFill>
              </a:rPr>
              <a:t>Conclusion</a:t>
            </a:r>
          </a:p>
        </p:txBody>
      </p:sp>
      <p:sp>
        <p:nvSpPr>
          <p:cNvPr id="12" name="TextBox 11">
            <a:extLst>
              <a:ext uri="{FF2B5EF4-FFF2-40B4-BE49-F238E27FC236}">
                <a16:creationId xmlns:a16="http://schemas.microsoft.com/office/drawing/2014/main" id="{B8F12205-5296-4F1F-B28D-5BA25475018D}"/>
              </a:ext>
            </a:extLst>
          </p:cNvPr>
          <p:cNvSpPr txBox="1"/>
          <p:nvPr/>
        </p:nvSpPr>
        <p:spPr>
          <a:xfrm>
            <a:off x="27660601" y="27861230"/>
            <a:ext cx="15738342" cy="3658437"/>
          </a:xfrm>
          <a:prstGeom prst="rect">
            <a:avLst/>
          </a:prstGeom>
          <a:noFill/>
        </p:spPr>
        <p:txBody>
          <a:bodyPr wrap="square" rtlCol="0">
            <a:spAutoFit/>
          </a:bodyPr>
          <a:lstStyle/>
          <a:p>
            <a:pPr marL="457200" marR="0" indent="-457200" algn="just">
              <a:lnSpc>
                <a:spcPct val="107000"/>
              </a:lnSpc>
              <a:spcBef>
                <a:spcPts val="0"/>
              </a:spcBef>
              <a:spcAft>
                <a:spcPts val="800"/>
              </a:spcAft>
              <a:buFont typeface="Arial" panose="020B0604020202020204" pitchFamily="34" charset="0"/>
              <a:buChar char="•"/>
            </a:pPr>
            <a:r>
              <a:rPr lang="en-US" sz="3000" dirty="0">
                <a:solidFill>
                  <a:srgbClr val="333333"/>
                </a:solidFill>
                <a:effectLst/>
                <a:latin typeface="+mn-lt"/>
                <a:ea typeface="Calibri" panose="020F0502020204030204" pitchFamily="34" charset="0"/>
                <a:cs typeface="Times New Roman" panose="02020603050405020304" pitchFamily="18" charset="0"/>
              </a:rPr>
              <a:t>Co-op enabled an opportunity to explore my capabilities and develop skills that would be important for my professional endeavors.</a:t>
            </a:r>
            <a:endParaRPr lang="en-US" sz="3000" dirty="0">
              <a:effectLst/>
              <a:latin typeface="+mn-lt"/>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buFont typeface="Arial" panose="020B0604020202020204" pitchFamily="34" charset="0"/>
              <a:buChar char="•"/>
            </a:pPr>
            <a:r>
              <a:rPr lang="en-US" sz="3000" dirty="0">
                <a:effectLst/>
                <a:latin typeface="+mn-lt"/>
                <a:ea typeface="Calibri" panose="020F0502020204030204" pitchFamily="34" charset="0"/>
                <a:cs typeface="Times New Roman" panose="02020603050405020304" pitchFamily="18" charset="0"/>
              </a:rPr>
              <a:t>Queried large databases for reporting and provided insights for business decisions using tableau dashboards showcasing a data story.</a:t>
            </a:r>
          </a:p>
          <a:p>
            <a:pPr marL="457200" indent="-457200" algn="just">
              <a:buFont typeface="Arial" panose="020B0604020202020204" pitchFamily="34" charset="0"/>
              <a:buChar char="•"/>
            </a:pPr>
            <a:r>
              <a:rPr lang="en-US" sz="3000" dirty="0">
                <a:solidFill>
                  <a:srgbClr val="333333"/>
                </a:solidFill>
                <a:effectLst/>
                <a:latin typeface="+mn-lt"/>
                <a:ea typeface="Calibri" panose="020F0502020204030204" pitchFamily="34" charset="0"/>
              </a:rPr>
              <a:t>Strategized the approximate time required to complete the assigned task, keeping the supervisor in the loop with the updates, Revisiting the deadlines when faced with a hurdle. etc. are a few of many aspects I learned during my tenure with Vista.</a:t>
            </a:r>
            <a:endParaRPr lang="en-US" sz="3000" dirty="0">
              <a:latin typeface="+mn-lt"/>
            </a:endParaRPr>
          </a:p>
        </p:txBody>
      </p:sp>
      <p:sp>
        <p:nvSpPr>
          <p:cNvPr id="15" name="TextBox 14">
            <a:extLst>
              <a:ext uri="{FF2B5EF4-FFF2-40B4-BE49-F238E27FC236}">
                <a16:creationId xmlns:a16="http://schemas.microsoft.com/office/drawing/2014/main" id="{BD6424D5-B6A5-4003-9318-60641B0675B6}"/>
              </a:ext>
            </a:extLst>
          </p:cNvPr>
          <p:cNvSpPr txBox="1"/>
          <p:nvPr/>
        </p:nvSpPr>
        <p:spPr>
          <a:xfrm>
            <a:off x="27660601" y="32410400"/>
            <a:ext cx="14350999" cy="3339376"/>
          </a:xfrm>
          <a:prstGeom prst="rect">
            <a:avLst/>
          </a:prstGeom>
          <a:noFill/>
        </p:spPr>
        <p:txBody>
          <a:bodyPr wrap="square" rtlCol="0">
            <a:spAutoFit/>
          </a:bodyPr>
          <a:lstStyle/>
          <a:p>
            <a:pPr marL="457200" marR="0" lvl="0" indent="-457200" algn="l" defTabSz="6524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3000" kern="1200" dirty="0">
                <a:solidFill>
                  <a:srgbClr val="333333"/>
                </a:solidFill>
                <a:effectLst/>
                <a:latin typeface="+mn-lt"/>
                <a:cs typeface="+mn-cs"/>
              </a:rPr>
              <a:t>Muhammad Bukhari </a:t>
            </a:r>
            <a:r>
              <a:rPr lang="en-US" sz="3000" kern="1200" dirty="0">
                <a:solidFill>
                  <a:srgbClr val="333333"/>
                </a:solidFill>
                <a:effectLst/>
                <a:latin typeface="+mn-lt"/>
                <a:ea typeface="+mn-ea"/>
                <a:cs typeface="+mn-cs"/>
              </a:rPr>
              <a:t>, Manager Analytics, North America, Vista</a:t>
            </a:r>
          </a:p>
          <a:p>
            <a:pPr marL="457200" marR="0" lvl="0" indent="-457200" algn="l" defTabSz="6524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3000" kern="1200" dirty="0">
                <a:solidFill>
                  <a:srgbClr val="333333"/>
                </a:solidFill>
                <a:effectLst/>
                <a:latin typeface="+mn-lt"/>
                <a:ea typeface="+mn-ea"/>
                <a:cs typeface="+mn-cs"/>
              </a:rPr>
              <a:t>Alexendra krasowski, Manufacturing Analyst, Vista</a:t>
            </a:r>
          </a:p>
          <a:p>
            <a:pPr marL="457200" marR="0" lvl="0" indent="-457200" algn="l" defTabSz="6524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3000" kern="1200" dirty="0">
                <a:solidFill>
                  <a:srgbClr val="333333"/>
                </a:solidFill>
                <a:effectLst/>
                <a:latin typeface="+mn-lt"/>
                <a:ea typeface="+mn-ea"/>
                <a:cs typeface="+mn-cs"/>
              </a:rPr>
              <a:t>Devin P., Software Engineer, Vista</a:t>
            </a:r>
          </a:p>
          <a:p>
            <a:pPr marL="457200" marR="0" lvl="0" indent="-457200" algn="l" defTabSz="6524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3000" kern="1200" dirty="0">
                <a:solidFill>
                  <a:srgbClr val="333333"/>
                </a:solidFill>
                <a:effectLst/>
                <a:latin typeface="+mn-lt"/>
                <a:ea typeface="+mn-ea"/>
                <a:cs typeface="+mn-cs"/>
              </a:rPr>
              <a:t>Romina Oulevey, Co-op Coordinator, University of Windsor</a:t>
            </a:r>
          </a:p>
          <a:p>
            <a:pPr marL="457200" indent="-457200" defTabSz="652463" eaLnBrk="1" hangingPunct="1">
              <a:buFont typeface="Arial" panose="020B0604020202020204" pitchFamily="34" charset="0"/>
              <a:buChar char="•"/>
            </a:pPr>
            <a:r>
              <a:rPr lang="en-US" sz="3000" dirty="0">
                <a:solidFill>
                  <a:srgbClr val="333333"/>
                </a:solidFill>
                <a:latin typeface="+mn-lt"/>
                <a:ea typeface="+mn-ea"/>
              </a:rPr>
              <a:t>https://en.wikipedia.org/wiki/Windows_Vista</a:t>
            </a:r>
          </a:p>
          <a:p>
            <a:pPr marL="457200" marR="0" lvl="0" indent="-457200" algn="l" defTabSz="652463" rtl="0" eaLnBrk="1" fontAlgn="base" latinLnBrk="0" hangingPunct="1">
              <a:lnSpc>
                <a:spcPct val="100000"/>
              </a:lnSpc>
              <a:spcBef>
                <a:spcPct val="0"/>
              </a:spcBef>
              <a:spcAft>
                <a:spcPct val="0"/>
              </a:spcAft>
              <a:buClrTx/>
              <a:buSzTx/>
              <a:buFont typeface="Arial" panose="020B0604020202020204" pitchFamily="34" charset="0"/>
              <a:buChar char="•"/>
              <a:tabLst/>
            </a:pPr>
            <a:r>
              <a:rPr lang="en-US" sz="3000" kern="1200" dirty="0">
                <a:solidFill>
                  <a:srgbClr val="333333"/>
                </a:solidFill>
                <a:effectLst/>
                <a:latin typeface="+mn-lt"/>
                <a:ea typeface="+mn-ea"/>
                <a:cs typeface="+mn-cs"/>
              </a:rPr>
              <a:t>https://www.vistaprint.com/</a:t>
            </a:r>
          </a:p>
          <a:p>
            <a:endParaRPr lang="en-US" dirty="0"/>
          </a:p>
        </p:txBody>
      </p:sp>
      <p:pic>
        <p:nvPicPr>
          <p:cNvPr id="17" name="Picture 16">
            <a:extLst>
              <a:ext uri="{FF2B5EF4-FFF2-40B4-BE49-F238E27FC236}">
                <a16:creationId xmlns:a16="http://schemas.microsoft.com/office/drawing/2014/main" id="{DBD4E076-5E9B-4444-9D45-548E14EDE9F5}"/>
              </a:ext>
            </a:extLst>
          </p:cNvPr>
          <p:cNvPicPr>
            <a:picLocks noChangeAspect="1"/>
          </p:cNvPicPr>
          <p:nvPr/>
        </p:nvPicPr>
        <p:blipFill>
          <a:blip r:embed="rId11"/>
          <a:stretch>
            <a:fillRect/>
          </a:stretch>
        </p:blipFill>
        <p:spPr>
          <a:xfrm>
            <a:off x="37617400" y="6864110"/>
            <a:ext cx="6273800" cy="201360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457200" tIns="457200" rIns="457200" bIns="457200" numCol="1" anchor="t" anchorCtr="0" compatLnSpc="1">
        <a:prstTxWarp prst="textNoShape">
          <a:avLst/>
        </a:prstTxWarp>
        <a:spAutoFit/>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FFC158AE41DE4AA5CB5388265BC94B" ma:contentTypeVersion="10" ma:contentTypeDescription="Create a new document." ma:contentTypeScope="" ma:versionID="c36f90c153547dbcaf7da6df65c16599">
  <xsd:schema xmlns:xsd="http://www.w3.org/2001/XMLSchema" xmlns:xs="http://www.w3.org/2001/XMLSchema" xmlns:p="http://schemas.microsoft.com/office/2006/metadata/properties" xmlns:ns2="6b698712-4ce3-4bf4-b6bd-901507252b6c" xmlns:ns3="219725b5-1bd6-42a7-880d-2e55d014a73f" targetNamespace="http://schemas.microsoft.com/office/2006/metadata/properties" ma:root="true" ma:fieldsID="db1b2aa6c7103f99fc559652b8e89d40" ns2:_="" ns3:_="">
    <xsd:import namespace="6b698712-4ce3-4bf4-b6bd-901507252b6c"/>
    <xsd:import namespace="219725b5-1bd6-42a7-880d-2e55d014a73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3:SharedWithUsers" minOccurs="0"/>
                <xsd:element ref="ns3:SharedWithDetail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698712-4ce3-4bf4-b6bd-901507252b6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9725b5-1bd6-42a7-880d-2e55d014a73f"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7C977A-F4F7-4C3C-AEE7-6B839B833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698712-4ce3-4bf4-b6bd-901507252b6c"/>
    <ds:schemaRef ds:uri="219725b5-1bd6-42a7-880d-2e55d014a7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8114F8-6AE5-4E4A-8E98-0D3168B31850}">
  <ds:schemaRefs>
    <ds:schemaRef ds:uri="http://schemas.microsoft.com/office/2006/documentManagement/types"/>
    <ds:schemaRef ds:uri="http://schemas.microsoft.com/office/infopath/2007/PartnerControls"/>
    <ds:schemaRef ds:uri="http://www.w3.org/XML/1998/namespace"/>
    <ds:schemaRef ds:uri="http://purl.org/dc/elements/1.1/"/>
    <ds:schemaRef ds:uri="http://purl.org/dc/terms/"/>
    <ds:schemaRef ds:uri="http://schemas.microsoft.com/office/2006/metadata/properties"/>
    <ds:schemaRef ds:uri="http://schemas.openxmlformats.org/package/2006/metadata/core-properties"/>
    <ds:schemaRef ds:uri="http://purl.org/dc/dcmitype/"/>
    <ds:schemaRef ds:uri="219725b5-1bd6-42a7-880d-2e55d014a73f"/>
    <ds:schemaRef ds:uri="6b698712-4ce3-4bf4-b6bd-901507252b6c"/>
  </ds:schemaRefs>
</ds:datastoreItem>
</file>

<file path=customXml/itemProps3.xml><?xml version="1.0" encoding="utf-8"?>
<ds:datastoreItem xmlns:ds="http://schemas.openxmlformats.org/officeDocument/2006/customXml" ds:itemID="{278518CE-A2C3-4A79-9068-769B697BAB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18426</TotalTime>
  <Words>841</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2007 Canterbury Media Services, Inc</dc:description>
  <cp:lastModifiedBy>Malita Dodti</cp:lastModifiedBy>
  <cp:revision>209</cp:revision>
  <dcterms:created xsi:type="dcterms:W3CDTF">2005-05-18T01:24:28Z</dcterms:created>
  <dcterms:modified xsi:type="dcterms:W3CDTF">2022-02-04T18:53:53Z</dcterms:modified>
  <cp:category>Powerpoint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0x0101004AFFC158AE41DE4AA5CB5388265BC94B</vt:lpwstr>
  </property>
</Properties>
</file>