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36"/>
  </p:notesMasterIdLst>
  <p:sldIdLst>
    <p:sldId id="256" r:id="rId2"/>
    <p:sldId id="298" r:id="rId3"/>
    <p:sldId id="258" r:id="rId4"/>
    <p:sldId id="259" r:id="rId5"/>
    <p:sldId id="261" r:id="rId6"/>
    <p:sldId id="262" r:id="rId7"/>
    <p:sldId id="263" r:id="rId8"/>
    <p:sldId id="264" r:id="rId9"/>
    <p:sldId id="265" r:id="rId10"/>
    <p:sldId id="286" r:id="rId11"/>
    <p:sldId id="282" r:id="rId12"/>
    <p:sldId id="283" r:id="rId13"/>
    <p:sldId id="268" r:id="rId14"/>
    <p:sldId id="284" r:id="rId15"/>
    <p:sldId id="285" r:id="rId16"/>
    <p:sldId id="290" r:id="rId17"/>
    <p:sldId id="291" r:id="rId18"/>
    <p:sldId id="292" r:id="rId19"/>
    <p:sldId id="293" r:id="rId20"/>
    <p:sldId id="296" r:id="rId21"/>
    <p:sldId id="294" r:id="rId22"/>
    <p:sldId id="295" r:id="rId23"/>
    <p:sldId id="297" r:id="rId24"/>
    <p:sldId id="269" r:id="rId25"/>
    <p:sldId id="287" r:id="rId26"/>
    <p:sldId id="270" r:id="rId27"/>
    <p:sldId id="271" r:id="rId28"/>
    <p:sldId id="272" r:id="rId29"/>
    <p:sldId id="273" r:id="rId30"/>
    <p:sldId id="274" r:id="rId31"/>
    <p:sldId id="275" r:id="rId32"/>
    <p:sldId id="276" r:id="rId33"/>
    <p:sldId id="277" r:id="rId34"/>
    <p:sldId id="278" r:id="rId35"/>
  </p:sldIdLst>
  <p:sldSz cx="12192000" cy="6858000"/>
  <p:notesSz cx="6858000" cy="9144000"/>
  <p:embeddedFontLst>
    <p:embeddedFont>
      <p:font typeface="Cambria Math" panose="02040503050406030204" pitchFamily="18" charset="0"/>
      <p:regular r:id="rId37"/>
    </p:embeddedFont>
    <p:embeddedFont>
      <p:font typeface="Calibri" panose="020F0502020204030204" pitchFamily="34" charset="0"/>
      <p:regular r:id="rId38"/>
      <p:bold r:id="rId39"/>
      <p:italic r:id="rId40"/>
      <p:boldItalic r:id="rId41"/>
    </p:embeddedFont>
    <p:embeddedFont>
      <p:font typeface="Century Gothic" panose="020B0502020202020204"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A636C99D-14CD-43D3-9E7D-7315A0DFEEFF}">
  <a:tblStyle styleId="{A636C99D-14CD-43D3-9E7D-7315A0DFEEFF}"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CD9E369A-7447-4344-BAF5-8B3077BC978A}"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932" autoAdjust="0"/>
  </p:normalViewPr>
  <p:slideViewPr>
    <p:cSldViewPr snapToGrid="0">
      <p:cViewPr varScale="1">
        <p:scale>
          <a:sx n="56" d="100"/>
          <a:sy n="56" d="100"/>
        </p:scale>
        <p:origin x="127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chemeClr val="dk1"/>
                </a:solidFill>
                <a:latin typeface="Calibri"/>
                <a:ea typeface="Calibri"/>
                <a:cs typeface="Calibri"/>
                <a:sym typeface="Calibri"/>
              </a:rPr>
              <a:t>Explain about the drone</a:t>
            </a:r>
            <a:r>
              <a:rPr lang="en-US" sz="1200" b="0" i="0" u="none" strike="noStrike" cap="none" baseline="0" dirty="0">
                <a:solidFill>
                  <a:schemeClr val="dk1"/>
                </a:solidFill>
                <a:latin typeface="Calibri"/>
                <a:ea typeface="Calibri"/>
                <a:cs typeface="Calibri"/>
                <a:sym typeface="Calibri"/>
              </a:rPr>
              <a:t> video feed hack</a:t>
            </a: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chemeClr val="accent2">
                    <a:lumMod val="75000"/>
                  </a:schemeClr>
                </a:solidFill>
                <a:effectLst/>
                <a:latin typeface="Calibri"/>
                <a:ea typeface="Calibri"/>
                <a:cs typeface="Calibri"/>
                <a:sym typeface="Calibri"/>
              </a:rPr>
              <a:t>https://www.telegraph.co.uk/news/worldnews/middleeast/iraq/6834884/Iraq-insurgents-hacked-Predator-drone-video-feed.html</a:t>
            </a:r>
          </a:p>
          <a:p>
            <a:pPr marL="0" marR="0" lvl="0" indent="0" algn="l" rtl="0">
              <a:lnSpc>
                <a:spcPct val="100000"/>
              </a:lnSpc>
              <a:spcBef>
                <a:spcPts val="0"/>
              </a:spcBef>
              <a:spcAft>
                <a:spcPts val="0"/>
              </a:spcAft>
              <a:buClr>
                <a:srgbClr val="000000"/>
              </a:buClr>
              <a:buSzPts val="1400"/>
              <a:buFont typeface="Arial"/>
              <a:buNone/>
            </a:pPr>
            <a:endParaRPr lang="en-US" sz="1200" b="0" i="0" u="none" strike="noStrike" cap="none" dirty="0">
              <a:solidFill>
                <a:schemeClr val="accent2">
                  <a:lumMod val="75000"/>
                </a:schemeClr>
              </a:solidFill>
              <a:effectLst/>
              <a:latin typeface="Calibri"/>
              <a:ea typeface="Calibri"/>
              <a:cs typeface="Calibri"/>
              <a:sym typeface="Calibri"/>
            </a:endParaRPr>
          </a:p>
          <a:p>
            <a:pPr marL="171450" marR="0" lvl="0" indent="-171450" algn="l" rtl="0">
              <a:lnSpc>
                <a:spcPct val="100000"/>
              </a:lnSpc>
              <a:spcBef>
                <a:spcPts val="0"/>
              </a:spcBef>
              <a:spcAft>
                <a:spcPts val="0"/>
              </a:spcAft>
              <a:buClr>
                <a:srgbClr val="000000"/>
              </a:buClr>
              <a:buSzPts val="1400"/>
              <a:buFontTx/>
              <a:buChar char="-"/>
            </a:pPr>
            <a:r>
              <a:rPr lang="en-US" sz="1200" b="0" i="0" u="none" strike="noStrike" cap="none" dirty="0">
                <a:solidFill>
                  <a:schemeClr val="accent2">
                    <a:lumMod val="75000"/>
                  </a:schemeClr>
                </a:solidFill>
                <a:effectLst/>
                <a:latin typeface="Calibri"/>
                <a:ea typeface="Calibri"/>
                <a:cs typeface="Calibri"/>
                <a:sym typeface="Calibri"/>
              </a:rPr>
              <a:t>Securing streamed</a:t>
            </a:r>
            <a:r>
              <a:rPr lang="en-US" sz="1200" b="0" i="0" u="none" strike="noStrike" cap="none" baseline="0" dirty="0">
                <a:solidFill>
                  <a:schemeClr val="accent2">
                    <a:lumMod val="75000"/>
                  </a:schemeClr>
                </a:solidFill>
                <a:effectLst/>
                <a:latin typeface="Calibri"/>
                <a:ea typeface="Calibri"/>
                <a:cs typeface="Calibri"/>
                <a:sym typeface="Calibri"/>
              </a:rPr>
              <a:t> data feeds though encryption is mandatory</a:t>
            </a:r>
          </a:p>
          <a:p>
            <a:pPr marL="171450" marR="0" lvl="0" indent="-171450" algn="l" rtl="0">
              <a:lnSpc>
                <a:spcPct val="100000"/>
              </a:lnSpc>
              <a:spcBef>
                <a:spcPts val="0"/>
              </a:spcBef>
              <a:spcAft>
                <a:spcPts val="0"/>
              </a:spcAft>
              <a:buClr>
                <a:srgbClr val="000000"/>
              </a:buClr>
              <a:buSzPts val="1400"/>
              <a:buFontTx/>
              <a:buChar char="-"/>
            </a:pPr>
            <a:r>
              <a:rPr lang="en-US" sz="1200" b="0" i="0" u="none" strike="noStrike" cap="none" baseline="0" dirty="0">
                <a:solidFill>
                  <a:schemeClr val="accent2">
                    <a:lumMod val="75000"/>
                  </a:schemeClr>
                </a:solidFill>
                <a:effectLst/>
                <a:latin typeface="Calibri"/>
                <a:ea typeface="Calibri"/>
                <a:cs typeface="Calibri"/>
                <a:sym typeface="Calibri"/>
              </a:rPr>
              <a:t>Which means stream lined data should be sent through secure channels</a:t>
            </a:r>
          </a:p>
          <a:p>
            <a:pPr marL="171450" marR="0" lvl="0" indent="-171450" algn="l" rtl="0">
              <a:lnSpc>
                <a:spcPct val="100000"/>
              </a:lnSpc>
              <a:spcBef>
                <a:spcPts val="0"/>
              </a:spcBef>
              <a:spcAft>
                <a:spcPts val="0"/>
              </a:spcAft>
              <a:buClr>
                <a:srgbClr val="000000"/>
              </a:buClr>
              <a:buSzPts val="1400"/>
              <a:buFontTx/>
              <a:buChar char="-"/>
            </a:pPr>
            <a:r>
              <a:rPr lang="en-US" sz="1200" b="0" i="0" u="none" strike="noStrike" cap="none" baseline="0" dirty="0">
                <a:solidFill>
                  <a:schemeClr val="accent2">
                    <a:lumMod val="75000"/>
                  </a:schemeClr>
                </a:solidFill>
                <a:effectLst/>
                <a:latin typeface="Calibri"/>
                <a:ea typeface="Calibri"/>
                <a:cs typeface="Calibri"/>
                <a:sym typeface="Calibri"/>
              </a:rPr>
              <a:t>Cyber criminals use many techniques to hack in to cryptographic devices </a:t>
            </a:r>
          </a:p>
          <a:p>
            <a:pPr marL="171450" marR="0" lvl="0" indent="-171450" algn="l" rtl="0">
              <a:lnSpc>
                <a:spcPct val="100000"/>
              </a:lnSpc>
              <a:spcBef>
                <a:spcPts val="0"/>
              </a:spcBef>
              <a:spcAft>
                <a:spcPts val="0"/>
              </a:spcAft>
              <a:buClr>
                <a:srgbClr val="000000"/>
              </a:buClr>
              <a:buSzPts val="1400"/>
              <a:buFontTx/>
              <a:buChar char="-"/>
            </a:pPr>
            <a:r>
              <a:rPr lang="en-US" sz="1200" b="0" i="0" u="none" strike="noStrike" cap="none" baseline="0" dirty="0">
                <a:solidFill>
                  <a:schemeClr val="accent2">
                    <a:lumMod val="75000"/>
                  </a:schemeClr>
                </a:solidFill>
                <a:effectLst/>
                <a:latin typeface="Calibri"/>
                <a:ea typeface="Calibri"/>
                <a:cs typeface="Calibri"/>
                <a:sym typeface="Calibri"/>
              </a:rPr>
              <a:t>Power analysis attack is one form of them</a:t>
            </a:r>
          </a:p>
          <a:p>
            <a:pPr marL="171450" marR="0" lvl="0" indent="-171450" algn="l" rtl="0">
              <a:lnSpc>
                <a:spcPct val="100000"/>
              </a:lnSpc>
              <a:spcBef>
                <a:spcPts val="0"/>
              </a:spcBef>
              <a:spcAft>
                <a:spcPts val="0"/>
              </a:spcAft>
              <a:buClr>
                <a:srgbClr val="000000"/>
              </a:buClr>
              <a:buSzPts val="1400"/>
              <a:buFontTx/>
              <a:buChar char="-"/>
            </a:pPr>
            <a:r>
              <a:rPr lang="en-US" sz="1200" b="0" i="0" u="none" strike="noStrike" cap="none" baseline="0" dirty="0">
                <a:solidFill>
                  <a:schemeClr val="accent2">
                    <a:lumMod val="75000"/>
                  </a:schemeClr>
                </a:solidFill>
                <a:effectLst/>
                <a:latin typeface="Calibri"/>
                <a:ea typeface="Calibri"/>
                <a:cs typeface="Calibri"/>
                <a:sym typeface="Calibri"/>
              </a:rPr>
              <a:t>Here, we try to see if stream cipher, </a:t>
            </a:r>
            <a:r>
              <a:rPr lang="en-US" sz="1200" b="0" i="0" u="none" strike="noStrike" cap="none" baseline="0" dirty="0" err="1">
                <a:solidFill>
                  <a:schemeClr val="accent2">
                    <a:lumMod val="75000"/>
                  </a:schemeClr>
                </a:solidFill>
                <a:effectLst/>
                <a:latin typeface="Calibri"/>
                <a:ea typeface="Calibri"/>
                <a:cs typeface="Calibri"/>
                <a:sym typeface="Calibri"/>
              </a:rPr>
              <a:t>trivium</a:t>
            </a:r>
            <a:r>
              <a:rPr lang="en-US" sz="1200" b="0" i="0" u="none" strike="noStrike" cap="none" baseline="0" dirty="0">
                <a:solidFill>
                  <a:schemeClr val="accent2">
                    <a:lumMod val="75000"/>
                  </a:schemeClr>
                </a:solidFill>
                <a:effectLst/>
                <a:latin typeface="Calibri"/>
                <a:ea typeface="Calibri"/>
                <a:cs typeface="Calibri"/>
                <a:sym typeface="Calibri"/>
              </a:rPr>
              <a:t> is vulnerable against power analysis attacks </a:t>
            </a:r>
          </a:p>
          <a:p>
            <a:pPr marL="171450" marR="0" lvl="0" indent="-171450" algn="l" rtl="0">
              <a:lnSpc>
                <a:spcPct val="100000"/>
              </a:lnSpc>
              <a:spcBef>
                <a:spcPts val="0"/>
              </a:spcBef>
              <a:spcAft>
                <a:spcPts val="0"/>
              </a:spcAft>
              <a:buClr>
                <a:srgbClr val="000000"/>
              </a:buClr>
              <a:buSzPts val="1400"/>
              <a:buFontTx/>
              <a:buChar char="-"/>
            </a:pPr>
            <a:r>
              <a:rPr lang="en-US" sz="1200" b="0" i="0" u="none" strike="noStrike" cap="none" baseline="0" dirty="0">
                <a:solidFill>
                  <a:schemeClr val="accent2">
                    <a:lumMod val="75000"/>
                  </a:schemeClr>
                </a:solidFill>
                <a:effectLst/>
                <a:latin typeface="Calibri"/>
                <a:ea typeface="Calibri"/>
                <a:cs typeface="Calibri"/>
                <a:sym typeface="Calibri"/>
              </a:rPr>
              <a:t>If so we plan to deliver few countermeasures as well.</a:t>
            </a:r>
            <a:endParaRPr sz="1200" b="0" i="0" u="none" strike="noStrike" cap="none" dirty="0">
              <a:solidFill>
                <a:schemeClr val="accent2">
                  <a:lumMod val="75000"/>
                </a:schemeClr>
              </a:solidFill>
              <a:latin typeface="Calibri"/>
              <a:ea typeface="Calibri"/>
              <a:cs typeface="Calibri"/>
              <a:sym typeface="Calibri"/>
            </a:endParaRPr>
          </a:p>
        </p:txBody>
      </p:sp>
      <p:sp>
        <p:nvSpPr>
          <p:cNvPr id="172" name="Shape 17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Shape 332"/>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333" name="Shape 33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30757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340" name="Shape 34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31779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340" name="Shape 34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816258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Shape 351"/>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352" name="Shape 35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Evaluation</a:t>
            </a:r>
          </a:p>
          <a:p>
            <a:r>
              <a:rPr lang="en-US" dirty="0" err="1"/>
              <a:t>Kadirage</a:t>
            </a:r>
            <a:r>
              <a:rPr lang="en-US" baseline="0" dirty="0"/>
              <a:t> diff video </a:t>
            </a:r>
            <a:r>
              <a:rPr lang="en-US" baseline="0" dirty="0" err="1"/>
              <a:t>eka</a:t>
            </a:r>
            <a:r>
              <a:rPr lang="en-US" baseline="0" dirty="0"/>
              <a:t> and oscilloscope video </a:t>
            </a:r>
            <a:r>
              <a:rPr lang="en-US" baseline="0" dirty="0" err="1"/>
              <a:t>eka</a:t>
            </a:r>
            <a:endParaRPr lang="en-US" baseline="0" dirty="0"/>
          </a:p>
          <a:p>
            <a:endParaRPr lang="en-US" dirty="0"/>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71615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20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2147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23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573944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358" name="Shape 35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Shape 364"/>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65" name="Shape 36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Shape 372"/>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73" name="Shape 37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chemeClr val="dk1"/>
                </a:solidFill>
                <a:latin typeface="Calibri"/>
                <a:ea typeface="Calibri"/>
                <a:cs typeface="Calibri"/>
                <a:sym typeface="Calibri"/>
              </a:rPr>
              <a:t>Explain about the drone</a:t>
            </a:r>
            <a:r>
              <a:rPr lang="en-US" sz="1200" b="0" i="0" u="none" strike="noStrike" cap="none" baseline="0" dirty="0">
                <a:solidFill>
                  <a:schemeClr val="dk1"/>
                </a:solidFill>
                <a:latin typeface="Calibri"/>
                <a:ea typeface="Calibri"/>
                <a:cs typeface="Calibri"/>
                <a:sym typeface="Calibri"/>
              </a:rPr>
              <a:t> video feed hack</a:t>
            </a: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chemeClr val="accent2">
                    <a:lumMod val="75000"/>
                  </a:schemeClr>
                </a:solidFill>
                <a:effectLst/>
                <a:latin typeface="Calibri"/>
                <a:ea typeface="Calibri"/>
                <a:cs typeface="Calibri"/>
                <a:sym typeface="Calibri"/>
              </a:rPr>
              <a:t>https://www.telegraph.co.uk/news/worldnews/middleeast/iraq/6834884/Iraq-insurgents-hacked-Predator-drone-video-feed.html</a:t>
            </a:r>
          </a:p>
          <a:p>
            <a:pPr marL="0" marR="0" lvl="0" indent="0" algn="l" rtl="0">
              <a:lnSpc>
                <a:spcPct val="100000"/>
              </a:lnSpc>
              <a:spcBef>
                <a:spcPts val="0"/>
              </a:spcBef>
              <a:spcAft>
                <a:spcPts val="0"/>
              </a:spcAft>
              <a:buClr>
                <a:srgbClr val="000000"/>
              </a:buClr>
              <a:buSzPts val="1400"/>
              <a:buFont typeface="Arial"/>
              <a:buNone/>
            </a:pPr>
            <a:endParaRPr lang="en-US" sz="1200" b="0" i="0" u="none" strike="noStrike" cap="none" dirty="0">
              <a:solidFill>
                <a:schemeClr val="accent2">
                  <a:lumMod val="75000"/>
                </a:schemeClr>
              </a:solidFill>
              <a:effectLst/>
              <a:latin typeface="Calibri"/>
              <a:ea typeface="Calibri"/>
              <a:cs typeface="Calibri"/>
              <a:sym typeface="Calibri"/>
            </a:endParaRPr>
          </a:p>
          <a:p>
            <a:pPr marL="171450" marR="0" lvl="0" indent="-171450" algn="l" rtl="0">
              <a:lnSpc>
                <a:spcPct val="100000"/>
              </a:lnSpc>
              <a:spcBef>
                <a:spcPts val="0"/>
              </a:spcBef>
              <a:spcAft>
                <a:spcPts val="0"/>
              </a:spcAft>
              <a:buClr>
                <a:srgbClr val="000000"/>
              </a:buClr>
              <a:buSzPts val="1400"/>
              <a:buFontTx/>
              <a:buChar char="-"/>
            </a:pPr>
            <a:r>
              <a:rPr lang="en-US" sz="1200" b="0" i="0" u="none" strike="noStrike" cap="none" dirty="0">
                <a:solidFill>
                  <a:schemeClr val="accent2">
                    <a:lumMod val="75000"/>
                  </a:schemeClr>
                </a:solidFill>
                <a:effectLst/>
                <a:latin typeface="Calibri"/>
                <a:ea typeface="Calibri"/>
                <a:cs typeface="Calibri"/>
                <a:sym typeface="Calibri"/>
              </a:rPr>
              <a:t>Securing streamed</a:t>
            </a:r>
            <a:r>
              <a:rPr lang="en-US" sz="1200" b="0" i="0" u="none" strike="noStrike" cap="none" baseline="0" dirty="0">
                <a:solidFill>
                  <a:schemeClr val="accent2">
                    <a:lumMod val="75000"/>
                  </a:schemeClr>
                </a:solidFill>
                <a:effectLst/>
                <a:latin typeface="Calibri"/>
                <a:ea typeface="Calibri"/>
                <a:cs typeface="Calibri"/>
                <a:sym typeface="Calibri"/>
              </a:rPr>
              <a:t> data feeds though encryption is mandatory</a:t>
            </a:r>
          </a:p>
          <a:p>
            <a:pPr marL="171450" marR="0" lvl="0" indent="-171450" algn="l" rtl="0">
              <a:lnSpc>
                <a:spcPct val="100000"/>
              </a:lnSpc>
              <a:spcBef>
                <a:spcPts val="0"/>
              </a:spcBef>
              <a:spcAft>
                <a:spcPts val="0"/>
              </a:spcAft>
              <a:buClr>
                <a:srgbClr val="000000"/>
              </a:buClr>
              <a:buSzPts val="1400"/>
              <a:buFontTx/>
              <a:buChar char="-"/>
            </a:pPr>
            <a:r>
              <a:rPr lang="en-US" sz="1200" b="0" i="0" u="none" strike="noStrike" cap="none" baseline="0" dirty="0">
                <a:solidFill>
                  <a:schemeClr val="accent2">
                    <a:lumMod val="75000"/>
                  </a:schemeClr>
                </a:solidFill>
                <a:effectLst/>
                <a:latin typeface="Calibri"/>
                <a:ea typeface="Calibri"/>
                <a:cs typeface="Calibri"/>
                <a:sym typeface="Calibri"/>
              </a:rPr>
              <a:t>Which means stream lined data should be sent through secure channels</a:t>
            </a:r>
          </a:p>
          <a:p>
            <a:pPr marL="171450" marR="0" lvl="0" indent="-171450" algn="l" rtl="0">
              <a:lnSpc>
                <a:spcPct val="100000"/>
              </a:lnSpc>
              <a:spcBef>
                <a:spcPts val="0"/>
              </a:spcBef>
              <a:spcAft>
                <a:spcPts val="0"/>
              </a:spcAft>
              <a:buClr>
                <a:srgbClr val="000000"/>
              </a:buClr>
              <a:buSzPts val="1400"/>
              <a:buFontTx/>
              <a:buChar char="-"/>
            </a:pPr>
            <a:r>
              <a:rPr lang="en-US" sz="1200" b="0" i="0" u="none" strike="noStrike" cap="none" baseline="0" dirty="0">
                <a:solidFill>
                  <a:schemeClr val="accent2">
                    <a:lumMod val="75000"/>
                  </a:schemeClr>
                </a:solidFill>
                <a:effectLst/>
                <a:latin typeface="Calibri"/>
                <a:ea typeface="Calibri"/>
                <a:cs typeface="Calibri"/>
                <a:sym typeface="Calibri"/>
              </a:rPr>
              <a:t>Cyber criminals use many techniques to hack in to cryptographic devices </a:t>
            </a:r>
          </a:p>
          <a:p>
            <a:pPr marL="171450" marR="0" lvl="0" indent="-171450" algn="l" rtl="0">
              <a:lnSpc>
                <a:spcPct val="100000"/>
              </a:lnSpc>
              <a:spcBef>
                <a:spcPts val="0"/>
              </a:spcBef>
              <a:spcAft>
                <a:spcPts val="0"/>
              </a:spcAft>
              <a:buClr>
                <a:srgbClr val="000000"/>
              </a:buClr>
              <a:buSzPts val="1400"/>
              <a:buFontTx/>
              <a:buChar char="-"/>
            </a:pPr>
            <a:r>
              <a:rPr lang="en-US" sz="1200" b="0" i="0" u="none" strike="noStrike" cap="none" baseline="0" dirty="0">
                <a:solidFill>
                  <a:schemeClr val="accent2">
                    <a:lumMod val="75000"/>
                  </a:schemeClr>
                </a:solidFill>
                <a:effectLst/>
                <a:latin typeface="Calibri"/>
                <a:ea typeface="Calibri"/>
                <a:cs typeface="Calibri"/>
                <a:sym typeface="Calibri"/>
              </a:rPr>
              <a:t>Power analysis attack is one form of them</a:t>
            </a:r>
          </a:p>
          <a:p>
            <a:pPr marL="171450" marR="0" lvl="0" indent="-171450" algn="l" rtl="0">
              <a:lnSpc>
                <a:spcPct val="100000"/>
              </a:lnSpc>
              <a:spcBef>
                <a:spcPts val="0"/>
              </a:spcBef>
              <a:spcAft>
                <a:spcPts val="0"/>
              </a:spcAft>
              <a:buClr>
                <a:srgbClr val="000000"/>
              </a:buClr>
              <a:buSzPts val="1400"/>
              <a:buFontTx/>
              <a:buChar char="-"/>
            </a:pPr>
            <a:r>
              <a:rPr lang="en-US" sz="1200" b="0" i="0" u="none" strike="noStrike" cap="none" baseline="0" dirty="0">
                <a:solidFill>
                  <a:schemeClr val="accent2">
                    <a:lumMod val="75000"/>
                  </a:schemeClr>
                </a:solidFill>
                <a:effectLst/>
                <a:latin typeface="Calibri"/>
                <a:ea typeface="Calibri"/>
                <a:cs typeface="Calibri"/>
                <a:sym typeface="Calibri"/>
              </a:rPr>
              <a:t>Here, we try to see if stream cipher, </a:t>
            </a:r>
            <a:r>
              <a:rPr lang="en-US" sz="1200" b="0" i="0" u="none" strike="noStrike" cap="none" baseline="0" dirty="0" err="1">
                <a:solidFill>
                  <a:schemeClr val="accent2">
                    <a:lumMod val="75000"/>
                  </a:schemeClr>
                </a:solidFill>
                <a:effectLst/>
                <a:latin typeface="Calibri"/>
                <a:ea typeface="Calibri"/>
                <a:cs typeface="Calibri"/>
                <a:sym typeface="Calibri"/>
              </a:rPr>
              <a:t>trivium</a:t>
            </a:r>
            <a:r>
              <a:rPr lang="en-US" sz="1200" b="0" i="0" u="none" strike="noStrike" cap="none" baseline="0" dirty="0">
                <a:solidFill>
                  <a:schemeClr val="accent2">
                    <a:lumMod val="75000"/>
                  </a:schemeClr>
                </a:solidFill>
                <a:effectLst/>
                <a:latin typeface="Calibri"/>
                <a:ea typeface="Calibri"/>
                <a:cs typeface="Calibri"/>
                <a:sym typeface="Calibri"/>
              </a:rPr>
              <a:t> is vulnerable against power analysis attacks </a:t>
            </a:r>
          </a:p>
          <a:p>
            <a:pPr marL="171450" marR="0" lvl="0" indent="-171450" algn="l" rtl="0">
              <a:lnSpc>
                <a:spcPct val="100000"/>
              </a:lnSpc>
              <a:spcBef>
                <a:spcPts val="0"/>
              </a:spcBef>
              <a:spcAft>
                <a:spcPts val="0"/>
              </a:spcAft>
              <a:buClr>
                <a:srgbClr val="000000"/>
              </a:buClr>
              <a:buSzPts val="1400"/>
              <a:buFontTx/>
              <a:buChar char="-"/>
            </a:pPr>
            <a:r>
              <a:rPr lang="en-US" sz="1200" b="0" i="0" u="none" strike="noStrike" cap="none" baseline="0" dirty="0">
                <a:solidFill>
                  <a:schemeClr val="accent2">
                    <a:lumMod val="75000"/>
                  </a:schemeClr>
                </a:solidFill>
                <a:effectLst/>
                <a:latin typeface="Calibri"/>
                <a:ea typeface="Calibri"/>
                <a:cs typeface="Calibri"/>
                <a:sym typeface="Calibri"/>
              </a:rPr>
              <a:t>If so we plan to deliver few countermeasures as well.</a:t>
            </a:r>
            <a:endParaRPr sz="1200" b="0" i="0" u="none" strike="noStrike" cap="none" dirty="0">
              <a:solidFill>
                <a:schemeClr val="accent2">
                  <a:lumMod val="75000"/>
                </a:schemeClr>
              </a:solidFill>
              <a:latin typeface="Calibri"/>
              <a:ea typeface="Calibri"/>
              <a:cs typeface="Calibri"/>
              <a:sym typeface="Calibri"/>
            </a:endParaRPr>
          </a:p>
        </p:txBody>
      </p:sp>
      <p:sp>
        <p:nvSpPr>
          <p:cNvPr id="172" name="Shape 17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27489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80" name="Shape 38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Shape 386"/>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87" name="Shape 38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Shape 393"/>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94" name="Shape 39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01" name="Shape 40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Shape 407"/>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08" name="Shape 40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Shape 414"/>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15" name="Shape 41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Shape 421"/>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22" name="Shape 42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Algorithms used for encryption and decryption</a:t>
            </a:r>
            <a:endParaRPr/>
          </a:p>
          <a:p>
            <a:pPr marL="457200" marR="0" lvl="0" indent="-22860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Modern, rotary and traditional </a:t>
            </a:r>
            <a:endParaRPr/>
          </a:p>
          <a:p>
            <a:pPr marL="457200" marR="0" lvl="0" indent="-22860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Most modern ciphers can be categorized in several ways:</a:t>
            </a:r>
            <a:endParaRPr/>
          </a:p>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By whether they work on blocks of symbols usually of a fixed size (block ciphers), or on a continuous stream of symbols (stream ciphers).</a:t>
            </a:r>
            <a:endParaRPr/>
          </a:p>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226" name="Shape 2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57" name="Shape 25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chemeClr val="dk1"/>
                </a:solidFill>
                <a:latin typeface="Calibri"/>
                <a:ea typeface="Calibri"/>
                <a:cs typeface="Calibri"/>
                <a:sym typeface="Calibri"/>
              </a:rPr>
              <a:t>Trivium – meaning – 3 parts 3 registers and the simple implementation </a:t>
            </a:r>
          </a:p>
          <a:p>
            <a:pPr marL="0" marR="0" lvl="0" indent="0" algn="l" rtl="0">
              <a:lnSpc>
                <a:spcPct val="100000"/>
              </a:lnSpc>
              <a:spcBef>
                <a:spcPts val="0"/>
              </a:spcBef>
              <a:spcAft>
                <a:spcPts val="0"/>
              </a:spcAft>
              <a:buClr>
                <a:srgbClr val="000000"/>
              </a:buClr>
              <a:buSzPts val="1400"/>
              <a:buFont typeface="Arial"/>
              <a:buNone/>
            </a:pPr>
            <a:endParaRPr lang="en-US"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chemeClr val="dk1"/>
                </a:solidFill>
                <a:latin typeface="Calibri"/>
                <a:ea typeface="Calibri"/>
                <a:cs typeface="Calibri"/>
                <a:sym typeface="Calibri"/>
              </a:rPr>
              <a:t>Output can be a maximum of 64 bits</a:t>
            </a:r>
          </a:p>
          <a:p>
            <a:pPr marL="0" marR="0" lvl="0" indent="0" algn="l" rtl="0">
              <a:lnSpc>
                <a:spcPct val="100000"/>
              </a:lnSpc>
              <a:spcBef>
                <a:spcPts val="0"/>
              </a:spcBef>
              <a:spcAft>
                <a:spcPts val="0"/>
              </a:spcAft>
              <a:buClr>
                <a:srgbClr val="000000"/>
              </a:buClr>
              <a:buSzPts val="1400"/>
              <a:buFont typeface="Arial"/>
              <a:buNone/>
            </a:pPr>
            <a:endParaRPr lang="en-US"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lang="en-US"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chemeClr val="dk1"/>
                </a:solidFill>
                <a:latin typeface="Calibri"/>
                <a:ea typeface="Calibri"/>
                <a:cs typeface="Calibri"/>
                <a:sym typeface="Calibri"/>
              </a:rPr>
              <a:t>Advantage – can be used in compact environments </a:t>
            </a:r>
            <a:r>
              <a:rPr lang="en-US" sz="1200" b="0" i="0" u="none" strike="noStrike" cap="none" dirty="0" err="1">
                <a:solidFill>
                  <a:schemeClr val="dk1"/>
                </a:solidFill>
                <a:latin typeface="Calibri"/>
                <a:ea typeface="Calibri"/>
                <a:cs typeface="Calibri"/>
                <a:sym typeface="Calibri"/>
              </a:rPr>
              <a:t>cz</a:t>
            </a:r>
            <a:r>
              <a:rPr lang="en-US" sz="1200" b="0" i="0" u="none" strike="noStrike" cap="none" dirty="0">
                <a:solidFill>
                  <a:schemeClr val="dk1"/>
                </a:solidFill>
                <a:latin typeface="Calibri"/>
                <a:ea typeface="Calibri"/>
                <a:cs typeface="Calibri"/>
                <a:sym typeface="Calibri"/>
              </a:rPr>
              <a:t> less number of gates are used </a:t>
            </a:r>
          </a:p>
          <a:p>
            <a:pPr marL="0" marR="0" lvl="0" indent="0" algn="l" rtl="0">
              <a:lnSpc>
                <a:spcPct val="100000"/>
              </a:lnSpc>
              <a:spcBef>
                <a:spcPts val="0"/>
              </a:spcBef>
              <a:spcAft>
                <a:spcPts val="0"/>
              </a:spcAft>
              <a:buClr>
                <a:srgbClr val="000000"/>
              </a:buClr>
              <a:buSzPts val="1400"/>
              <a:buFont typeface="Arial"/>
              <a:buNone/>
            </a:pPr>
            <a:endParaRPr lang="en-US"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chemeClr val="dk1"/>
                </a:solidFill>
                <a:latin typeface="Calibri"/>
                <a:ea typeface="Calibri"/>
                <a:cs typeface="Calibri"/>
                <a:sym typeface="Calibri"/>
              </a:rPr>
              <a:t>Use cases??</a:t>
            </a:r>
          </a:p>
          <a:p>
            <a:pPr marL="0" marR="0" lvl="0" indent="0" algn="l" rtl="0">
              <a:lnSpc>
                <a:spcPct val="100000"/>
              </a:lnSpc>
              <a:spcBef>
                <a:spcPts val="0"/>
              </a:spcBef>
              <a:spcAft>
                <a:spcPts val="0"/>
              </a:spcAft>
              <a:buClr>
                <a:srgbClr val="000000"/>
              </a:buClr>
              <a:buSzPts val="1400"/>
              <a:buFont typeface="Arial"/>
              <a:buNone/>
            </a:pPr>
            <a:endParaRPr lang="en-US" sz="1200" b="0" i="0" u="none" strike="noStrike" cap="none" dirty="0">
              <a:solidFill>
                <a:schemeClr val="dk1"/>
              </a:solidFill>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u="none" strike="noStrike" cap="none" dirty="0">
                <a:solidFill>
                  <a:schemeClr val="dk1"/>
                </a:solidFill>
                <a:latin typeface="Calibri"/>
                <a:ea typeface="Calibri"/>
                <a:cs typeface="Calibri"/>
                <a:sym typeface="Calibri"/>
              </a:rPr>
              <a:t>3 registers modify each other by getting specific bits</a:t>
            </a:r>
          </a:p>
          <a:p>
            <a:pPr marL="0" marR="0" lvl="0" indent="0" algn="l" rtl="0">
              <a:lnSpc>
                <a:spcPct val="100000"/>
              </a:lnSpc>
              <a:spcBef>
                <a:spcPts val="0"/>
              </a:spcBef>
              <a:spcAft>
                <a:spcPts val="0"/>
              </a:spcAft>
              <a:buClr>
                <a:srgbClr val="000000"/>
              </a:buClr>
              <a:buSzPts val="1400"/>
              <a:buFont typeface="Arial"/>
              <a:buNone/>
            </a:pPr>
            <a:endParaRPr sz="1200" b="0" i="0" u="none" strike="noStrike" cap="none" dirty="0">
              <a:solidFill>
                <a:schemeClr val="dk1"/>
              </a:solidFill>
              <a:latin typeface="Calibri"/>
              <a:ea typeface="Calibri"/>
              <a:cs typeface="Calibri"/>
              <a:sym typeface="Calibri"/>
            </a:endParaRPr>
          </a:p>
        </p:txBody>
      </p:sp>
      <p:sp>
        <p:nvSpPr>
          <p:cNvPr id="301" name="Shape 30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Trivium generates up to 2</a:t>
            </a:r>
            <a:r>
              <a:rPr lang="en-US" sz="1200" b="0" i="0" u="none" strike="noStrike" cap="none" baseline="30000">
                <a:solidFill>
                  <a:schemeClr val="dk1"/>
                </a:solidFill>
                <a:latin typeface="Calibri"/>
                <a:ea typeface="Calibri"/>
                <a:cs typeface="Calibri"/>
                <a:sym typeface="Calibri"/>
              </a:rPr>
              <a:t>64</a:t>
            </a:r>
            <a:r>
              <a:rPr lang="en-US" sz="1200" b="0" i="0" u="none" strike="noStrike" cap="none">
                <a:solidFill>
                  <a:schemeClr val="dk1"/>
                </a:solidFill>
                <a:latin typeface="Calibri"/>
                <a:ea typeface="Calibri"/>
                <a:cs typeface="Calibri"/>
                <a:sym typeface="Calibri"/>
              </a:rPr>
              <a:t> bits of key stream from an 80-bit secret key and an 80-bit initial value (IV).</a:t>
            </a:r>
            <a:endParaRPr/>
          </a:p>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Internal state is 288 bits</a:t>
            </a:r>
            <a:endParaRPr/>
          </a:p>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308" name="Shape 30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Shape 314"/>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dirty="0">
              <a:solidFill>
                <a:schemeClr val="dk1"/>
              </a:solidFill>
              <a:latin typeface="Calibri"/>
              <a:ea typeface="Calibri"/>
              <a:cs typeface="Calibri"/>
              <a:sym typeface="Calibri"/>
            </a:endParaRPr>
          </a:p>
        </p:txBody>
      </p:sp>
      <p:sp>
        <p:nvSpPr>
          <p:cNvPr id="315" name="Shape 31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324" name="Shape 32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Shape 332"/>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333" name="Shape 33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42"/>
        <p:cNvGrpSpPr/>
        <p:nvPr/>
      </p:nvGrpSpPr>
      <p:grpSpPr>
        <a:xfrm>
          <a:off x="0" y="0"/>
          <a:ext cx="0" cy="0"/>
          <a:chOff x="0" y="0"/>
          <a:chExt cx="0" cy="0"/>
        </a:xfrm>
      </p:grpSpPr>
      <p:sp>
        <p:nvSpPr>
          <p:cNvPr id="43" name="Shape 43"/>
          <p:cNvSpPr txBox="1">
            <a:spLocks noGrp="1"/>
          </p:cNvSpPr>
          <p:nvPr>
            <p:ph type="ctrTitle"/>
          </p:nvPr>
        </p:nvSpPr>
        <p:spPr>
          <a:xfrm>
            <a:off x="2589213" y="2514600"/>
            <a:ext cx="8915399" cy="2262781"/>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168DBA"/>
              </a:buClr>
              <a:buSzPts val="5400"/>
              <a:buFont typeface="Century Gothic"/>
              <a:buNone/>
              <a:defRPr sz="5400" b="0" i="0" u="none" strike="noStrike" cap="none">
                <a:solidFill>
                  <a:srgbClr val="168DBA"/>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44" name="Shape 44"/>
          <p:cNvSpPr txBox="1">
            <a:spLocks noGrp="1"/>
          </p:cNvSpPr>
          <p:nvPr>
            <p:ph type="subTitle" idx="1"/>
          </p:nvPr>
        </p:nvSpPr>
        <p:spPr>
          <a:xfrm>
            <a:off x="2589213" y="4777379"/>
            <a:ext cx="8915399" cy="1126283"/>
          </a:xfrm>
          <a:prstGeom prst="rect">
            <a:avLst/>
          </a:prstGeom>
          <a:noFill/>
          <a:ln>
            <a:noFill/>
          </a:ln>
        </p:spPr>
        <p:txBody>
          <a:bodyPr spcFirstLastPara="1" wrap="square" lIns="91425" tIns="91425" rIns="91425" bIns="91425" anchor="t" anchorCtr="0"/>
          <a:lstStyle>
            <a:lvl1pPr marR="0" lvl="0" algn="l" rtl="0">
              <a:lnSpc>
                <a:spcPct val="100000"/>
              </a:lnSpc>
              <a:spcBef>
                <a:spcPts val="1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ctr" rtl="0">
              <a:lnSpc>
                <a:spcPct val="100000"/>
              </a:lnSpc>
              <a:spcBef>
                <a:spcPts val="1000"/>
              </a:spcBef>
              <a:spcAft>
                <a:spcPts val="0"/>
              </a:spcAft>
              <a:buClr>
                <a:schemeClr val="accent1"/>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2pPr>
            <a:lvl3pPr marR="0" lvl="2" algn="ctr" rtl="0">
              <a:lnSpc>
                <a:spcPct val="100000"/>
              </a:lnSpc>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3pPr>
            <a:lvl4pPr marR="0" lvl="3" algn="ctr" rtl="0">
              <a:lnSpc>
                <a:spcPct val="100000"/>
              </a:lnSpc>
              <a:spcBef>
                <a:spcPts val="1000"/>
              </a:spcBef>
              <a:spcAft>
                <a:spcPts val="0"/>
              </a:spcAft>
              <a:buClr>
                <a:schemeClr val="accent1"/>
              </a:buClr>
              <a:buSzPts val="1200"/>
              <a:buFont typeface="Noto Sans Symbols"/>
              <a:buNone/>
              <a:defRPr sz="1200" b="0" i="0" u="none" strike="noStrike" cap="none">
                <a:solidFill>
                  <a:srgbClr val="888888"/>
                </a:solidFill>
                <a:latin typeface="Century Gothic"/>
                <a:ea typeface="Century Gothic"/>
                <a:cs typeface="Century Gothic"/>
                <a:sym typeface="Century Gothic"/>
              </a:defRPr>
            </a:lvl4pPr>
            <a:lvl5pPr marR="0" lvl="4" algn="ctr" rtl="0">
              <a:lnSpc>
                <a:spcPct val="100000"/>
              </a:lnSpc>
              <a:spcBef>
                <a:spcPts val="1000"/>
              </a:spcBef>
              <a:spcAft>
                <a:spcPts val="0"/>
              </a:spcAft>
              <a:buClr>
                <a:schemeClr val="accent1"/>
              </a:buClr>
              <a:buSzPts val="1200"/>
              <a:buFont typeface="Noto Sans Symbols"/>
              <a:buNone/>
              <a:defRPr sz="1200" b="0" i="0" u="none" strike="noStrike" cap="none">
                <a:solidFill>
                  <a:srgbClr val="888888"/>
                </a:solidFill>
                <a:latin typeface="Century Gothic"/>
                <a:ea typeface="Century Gothic"/>
                <a:cs typeface="Century Gothic"/>
                <a:sym typeface="Century Gothic"/>
              </a:defRPr>
            </a:lvl5pPr>
            <a:lvl6pPr marR="0" lvl="5" algn="ctr" rtl="0">
              <a:lnSpc>
                <a:spcPct val="100000"/>
              </a:lnSpc>
              <a:spcBef>
                <a:spcPts val="1000"/>
              </a:spcBef>
              <a:spcAft>
                <a:spcPts val="0"/>
              </a:spcAft>
              <a:buClr>
                <a:schemeClr val="accent1"/>
              </a:buClr>
              <a:buSzPts val="1200"/>
              <a:buFont typeface="Noto Sans Symbols"/>
              <a:buNone/>
              <a:defRPr sz="1200" b="0" i="0" u="none" strike="noStrike" cap="none">
                <a:solidFill>
                  <a:srgbClr val="888888"/>
                </a:solidFill>
                <a:latin typeface="Century Gothic"/>
                <a:ea typeface="Century Gothic"/>
                <a:cs typeface="Century Gothic"/>
                <a:sym typeface="Century Gothic"/>
              </a:defRPr>
            </a:lvl6pPr>
            <a:lvl7pPr marR="0" lvl="6" algn="ctr" rtl="0">
              <a:lnSpc>
                <a:spcPct val="100000"/>
              </a:lnSpc>
              <a:spcBef>
                <a:spcPts val="1000"/>
              </a:spcBef>
              <a:spcAft>
                <a:spcPts val="0"/>
              </a:spcAft>
              <a:buClr>
                <a:schemeClr val="accent1"/>
              </a:buClr>
              <a:buSzPts val="1200"/>
              <a:buFont typeface="Noto Sans Symbols"/>
              <a:buNone/>
              <a:defRPr sz="1200" b="0" i="0" u="none" strike="noStrike" cap="none">
                <a:solidFill>
                  <a:srgbClr val="888888"/>
                </a:solidFill>
                <a:latin typeface="Century Gothic"/>
                <a:ea typeface="Century Gothic"/>
                <a:cs typeface="Century Gothic"/>
                <a:sym typeface="Century Gothic"/>
              </a:defRPr>
            </a:lvl7pPr>
            <a:lvl8pPr marR="0" lvl="7" algn="ctr" rtl="0">
              <a:lnSpc>
                <a:spcPct val="100000"/>
              </a:lnSpc>
              <a:spcBef>
                <a:spcPts val="1000"/>
              </a:spcBef>
              <a:spcAft>
                <a:spcPts val="0"/>
              </a:spcAft>
              <a:buClr>
                <a:schemeClr val="accent1"/>
              </a:buClr>
              <a:buSzPts val="1200"/>
              <a:buFont typeface="Noto Sans Symbols"/>
              <a:buNone/>
              <a:defRPr sz="1200" b="0" i="0" u="none" strike="noStrike" cap="none">
                <a:solidFill>
                  <a:srgbClr val="888888"/>
                </a:solidFill>
                <a:latin typeface="Century Gothic"/>
                <a:ea typeface="Century Gothic"/>
                <a:cs typeface="Century Gothic"/>
                <a:sym typeface="Century Gothic"/>
              </a:defRPr>
            </a:lvl8pPr>
            <a:lvl9pPr marR="0" lvl="8" algn="ctr" rtl="0">
              <a:lnSpc>
                <a:spcPct val="100000"/>
              </a:lnSpc>
              <a:spcBef>
                <a:spcPts val="1000"/>
              </a:spcBef>
              <a:spcAft>
                <a:spcPts val="0"/>
              </a:spcAft>
              <a:buClr>
                <a:schemeClr val="accent1"/>
              </a:buClr>
              <a:buSzPts val="1200"/>
              <a:buFont typeface="Noto Sans Symbols"/>
              <a:buNone/>
              <a:defRPr sz="1200" b="0" i="0" u="none" strike="noStrike" cap="none">
                <a:solidFill>
                  <a:srgbClr val="888888"/>
                </a:solidFill>
                <a:latin typeface="Century Gothic"/>
                <a:ea typeface="Century Gothic"/>
                <a:cs typeface="Century Gothic"/>
                <a:sym typeface="Century Gothic"/>
              </a:defRPr>
            </a:lvl9pPr>
          </a:lstStyle>
          <a:p>
            <a:endParaRPr/>
          </a:p>
        </p:txBody>
      </p:sp>
      <p:sp>
        <p:nvSpPr>
          <p:cNvPr id="45" name="Shape 45"/>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6" name="Shape 46"/>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7" name="Shape 47"/>
          <p:cNvSpPr/>
          <p:nvPr/>
        </p:nvSpPr>
        <p:spPr>
          <a:xfrm>
            <a:off x="0" y="4323810"/>
            <a:ext cx="1744652" cy="778589"/>
          </a:xfrm>
          <a:custGeom>
            <a:avLst/>
            <a:gdLst/>
            <a:ahLst/>
            <a:cxnLst/>
            <a:rect l="0" t="0" r="0" b="0"/>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Shape 48"/>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2589213" y="4800600"/>
            <a:ext cx="8915400" cy="566738"/>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168DBA"/>
              </a:buClr>
              <a:buSzPts val="2400"/>
              <a:buFont typeface="Century Gothic"/>
              <a:buNone/>
              <a:defRPr sz="2400" b="0" i="0" u="none" strike="noStrike" cap="none">
                <a:solidFill>
                  <a:srgbClr val="168DBA"/>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08" name="Shape 108"/>
          <p:cNvSpPr>
            <a:spLocks noGrp="1"/>
          </p:cNvSpPr>
          <p:nvPr>
            <p:ph type="pic" idx="2"/>
          </p:nvPr>
        </p:nvSpPr>
        <p:spPr>
          <a:xfrm>
            <a:off x="2589212" y="634965"/>
            <a:ext cx="8915400" cy="3854970"/>
          </a:xfrm>
          <a:prstGeom prst="rect">
            <a:avLst/>
          </a:prstGeom>
          <a:noFill/>
          <a:ln>
            <a:noFill/>
          </a:ln>
        </p:spPr>
        <p:txBody>
          <a:bodyPr spcFirstLastPara="1" wrap="square" lIns="91425" tIns="91425" rIns="91425" bIns="91425" anchor="t" anchorCtr="0"/>
          <a:lstStyle>
            <a:lvl1pPr marR="0" lvl="0" algn="ctr" rtl="0">
              <a:lnSpc>
                <a:spcPct val="100000"/>
              </a:lnSpc>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1pPr>
            <a:lvl2pPr marR="0" lvl="1" algn="l" rtl="0">
              <a:lnSpc>
                <a:spcPct val="100000"/>
              </a:lnSpc>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2pPr>
            <a:lvl3pPr marR="0" lvl="2" algn="l" rtl="0">
              <a:lnSpc>
                <a:spcPct val="100000"/>
              </a:lnSpc>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3pPr>
            <a:lvl4pPr marR="0" lvl="3" algn="l" rtl="0">
              <a:lnSpc>
                <a:spcPct val="100000"/>
              </a:lnSpc>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4pPr>
            <a:lvl5pPr marR="0" lvl="4" algn="l" rtl="0">
              <a:lnSpc>
                <a:spcPct val="100000"/>
              </a:lnSpc>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5pPr>
            <a:lvl6pPr marR="0" lvl="5" algn="l" rtl="0">
              <a:lnSpc>
                <a:spcPct val="100000"/>
              </a:lnSpc>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6pPr>
            <a:lvl7pPr marR="0" lvl="6" algn="l" rtl="0">
              <a:lnSpc>
                <a:spcPct val="100000"/>
              </a:lnSpc>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7pPr>
            <a:lvl8pPr marR="0" lvl="7" algn="l" rtl="0">
              <a:lnSpc>
                <a:spcPct val="100000"/>
              </a:lnSpc>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8pPr>
            <a:lvl9pPr marR="0" lvl="8" algn="l" rtl="0">
              <a:lnSpc>
                <a:spcPct val="100000"/>
              </a:lnSpc>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109" name="Shape 109"/>
          <p:cNvSpPr txBox="1">
            <a:spLocks noGrp="1"/>
          </p:cNvSpPr>
          <p:nvPr>
            <p:ph type="body" idx="1"/>
          </p:nvPr>
        </p:nvSpPr>
        <p:spPr>
          <a:xfrm>
            <a:off x="2589213" y="5367338"/>
            <a:ext cx="8915400" cy="493712"/>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00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1pPr>
            <a:lvl2pPr marL="914400" marR="0" lvl="1" indent="-228600" algn="l" rtl="0">
              <a:lnSpc>
                <a:spcPct val="100000"/>
              </a:lnSpc>
              <a:spcBef>
                <a:spcPts val="100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2pPr>
            <a:lvl3pPr marL="1371600" marR="0" lvl="2" indent="-228600" algn="l" rtl="0">
              <a:lnSpc>
                <a:spcPct val="100000"/>
              </a:lnSpc>
              <a:spcBef>
                <a:spcPts val="1000"/>
              </a:spcBef>
              <a:spcAft>
                <a:spcPts val="0"/>
              </a:spcAft>
              <a:buClr>
                <a:schemeClr val="accent1"/>
              </a:buClr>
              <a:buSzPts val="1000"/>
              <a:buFont typeface="Noto Sans Symbols"/>
              <a:buNone/>
              <a:defRPr sz="1000" b="0" i="0" u="none" strike="noStrike" cap="none">
                <a:solidFill>
                  <a:srgbClr val="3F3F3F"/>
                </a:solidFill>
                <a:latin typeface="Century Gothic"/>
                <a:ea typeface="Century Gothic"/>
                <a:cs typeface="Century Gothic"/>
                <a:sym typeface="Century Gothic"/>
              </a:defRPr>
            </a:lvl3pPr>
            <a:lvl4pPr marL="1828800" marR="0" lvl="3" indent="-228600" algn="l" rtl="0">
              <a:lnSpc>
                <a:spcPct val="100000"/>
              </a:lnSpc>
              <a:spcBef>
                <a:spcPts val="1000"/>
              </a:spcBef>
              <a:spcAft>
                <a:spcPts val="0"/>
              </a:spcAft>
              <a:buClr>
                <a:schemeClr val="accent1"/>
              </a:buClr>
              <a:buSzPts val="900"/>
              <a:buFont typeface="Noto Sans Symbols"/>
              <a:buNone/>
              <a:defRPr sz="900" b="0" i="0" u="none" strike="noStrike" cap="none">
                <a:solidFill>
                  <a:srgbClr val="3F3F3F"/>
                </a:solidFill>
                <a:latin typeface="Century Gothic"/>
                <a:ea typeface="Century Gothic"/>
                <a:cs typeface="Century Gothic"/>
                <a:sym typeface="Century Gothic"/>
              </a:defRPr>
            </a:lvl4pPr>
            <a:lvl5pPr marL="2286000" marR="0" lvl="4" indent="-228600" algn="l" rtl="0">
              <a:lnSpc>
                <a:spcPct val="100000"/>
              </a:lnSpc>
              <a:spcBef>
                <a:spcPts val="1000"/>
              </a:spcBef>
              <a:spcAft>
                <a:spcPts val="0"/>
              </a:spcAft>
              <a:buClr>
                <a:schemeClr val="accent1"/>
              </a:buClr>
              <a:buSzPts val="900"/>
              <a:buFont typeface="Noto Sans Symbols"/>
              <a:buNone/>
              <a:defRPr sz="900" b="0" i="0" u="none" strike="noStrike" cap="none">
                <a:solidFill>
                  <a:srgbClr val="3F3F3F"/>
                </a:solidFill>
                <a:latin typeface="Century Gothic"/>
                <a:ea typeface="Century Gothic"/>
                <a:cs typeface="Century Gothic"/>
                <a:sym typeface="Century Gothic"/>
              </a:defRPr>
            </a:lvl5pPr>
            <a:lvl6pPr marL="2743200" marR="0" lvl="5" indent="-228600" algn="l" rtl="0">
              <a:lnSpc>
                <a:spcPct val="100000"/>
              </a:lnSpc>
              <a:spcBef>
                <a:spcPts val="1000"/>
              </a:spcBef>
              <a:spcAft>
                <a:spcPts val="0"/>
              </a:spcAft>
              <a:buClr>
                <a:schemeClr val="accent1"/>
              </a:buClr>
              <a:buSzPts val="900"/>
              <a:buFont typeface="Noto Sans Symbols"/>
              <a:buNone/>
              <a:defRPr sz="900" b="0" i="0" u="none" strike="noStrike" cap="none">
                <a:solidFill>
                  <a:srgbClr val="3F3F3F"/>
                </a:solidFill>
                <a:latin typeface="Century Gothic"/>
                <a:ea typeface="Century Gothic"/>
                <a:cs typeface="Century Gothic"/>
                <a:sym typeface="Century Gothic"/>
              </a:defRPr>
            </a:lvl6pPr>
            <a:lvl7pPr marL="3200400" marR="0" lvl="6" indent="-228600" algn="l" rtl="0">
              <a:lnSpc>
                <a:spcPct val="100000"/>
              </a:lnSpc>
              <a:spcBef>
                <a:spcPts val="1000"/>
              </a:spcBef>
              <a:spcAft>
                <a:spcPts val="0"/>
              </a:spcAft>
              <a:buClr>
                <a:schemeClr val="accent1"/>
              </a:buClr>
              <a:buSzPts val="900"/>
              <a:buFont typeface="Noto Sans Symbols"/>
              <a:buNone/>
              <a:defRPr sz="900" b="0" i="0" u="none" strike="noStrike" cap="none">
                <a:solidFill>
                  <a:srgbClr val="3F3F3F"/>
                </a:solidFill>
                <a:latin typeface="Century Gothic"/>
                <a:ea typeface="Century Gothic"/>
                <a:cs typeface="Century Gothic"/>
                <a:sym typeface="Century Gothic"/>
              </a:defRPr>
            </a:lvl7pPr>
            <a:lvl8pPr marL="3657600" marR="0" lvl="7" indent="-228600" algn="l" rtl="0">
              <a:lnSpc>
                <a:spcPct val="100000"/>
              </a:lnSpc>
              <a:spcBef>
                <a:spcPts val="1000"/>
              </a:spcBef>
              <a:spcAft>
                <a:spcPts val="0"/>
              </a:spcAft>
              <a:buClr>
                <a:schemeClr val="accent1"/>
              </a:buClr>
              <a:buSzPts val="900"/>
              <a:buFont typeface="Noto Sans Symbols"/>
              <a:buNone/>
              <a:defRPr sz="900" b="0" i="0" u="none" strike="noStrike" cap="none">
                <a:solidFill>
                  <a:srgbClr val="3F3F3F"/>
                </a:solidFill>
                <a:latin typeface="Century Gothic"/>
                <a:ea typeface="Century Gothic"/>
                <a:cs typeface="Century Gothic"/>
                <a:sym typeface="Century Gothic"/>
              </a:defRPr>
            </a:lvl8pPr>
            <a:lvl9pPr marL="4114800" marR="0" lvl="8" indent="-228600" algn="l" rtl="0">
              <a:lnSpc>
                <a:spcPct val="100000"/>
              </a:lnSpc>
              <a:spcBef>
                <a:spcPts val="1000"/>
              </a:spcBef>
              <a:spcAft>
                <a:spcPts val="0"/>
              </a:spcAft>
              <a:buClr>
                <a:schemeClr val="accent1"/>
              </a:buClr>
              <a:buSzPts val="900"/>
              <a:buFont typeface="Noto Sans Symbols"/>
              <a:buNone/>
              <a:defRPr sz="900" b="0" i="0" u="none" strike="noStrike" cap="none">
                <a:solidFill>
                  <a:srgbClr val="3F3F3F"/>
                </a:solidFill>
                <a:latin typeface="Century Gothic"/>
                <a:ea typeface="Century Gothic"/>
                <a:cs typeface="Century Gothic"/>
                <a:sym typeface="Century Gothic"/>
              </a:defRPr>
            </a:lvl9pPr>
          </a:lstStyle>
          <a:p>
            <a:endParaRPr/>
          </a:p>
        </p:txBody>
      </p:sp>
      <p:sp>
        <p:nvSpPr>
          <p:cNvPr id="110" name="Shape 110"/>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11" name="Shape 111"/>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12" name="Shape 112"/>
          <p:cNvSpPr/>
          <p:nvPr/>
        </p:nvSpPr>
        <p:spPr>
          <a:xfrm rot="10800000" flipH="1">
            <a:off x="-4189" y="4911725"/>
            <a:ext cx="1588527" cy="507297"/>
          </a:xfrm>
          <a:custGeom>
            <a:avLst/>
            <a:gdLst/>
            <a:ahLst/>
            <a:cxnLst/>
            <a:rect l="0" t="0" r="0" b="0"/>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Shape 113"/>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2589212" y="609600"/>
            <a:ext cx="8915399" cy="311704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168DBA"/>
              </a:buClr>
              <a:buSzPts val="4800"/>
              <a:buFont typeface="Century Gothic"/>
              <a:buNone/>
              <a:defRPr sz="4800" b="0" i="0" u="none" strike="noStrike" cap="none">
                <a:solidFill>
                  <a:srgbClr val="168DBA"/>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16" name="Shape 116"/>
          <p:cNvSpPr txBox="1">
            <a:spLocks noGrp="1"/>
          </p:cNvSpPr>
          <p:nvPr>
            <p:ph type="body" idx="1"/>
          </p:nvPr>
        </p:nvSpPr>
        <p:spPr>
          <a:xfrm>
            <a:off x="2589212" y="4354046"/>
            <a:ext cx="8915399" cy="1555864"/>
          </a:xfrm>
          <a:prstGeom prst="rect">
            <a:avLst/>
          </a:prstGeom>
          <a:noFill/>
          <a:ln>
            <a:noFill/>
          </a:ln>
        </p:spPr>
        <p:txBody>
          <a:bodyPr spcFirstLastPara="1" wrap="square" lIns="91425" tIns="91425" rIns="91425" bIns="91425" anchor="ctr" anchorCtr="0"/>
          <a:lstStyle>
            <a:lvl1pPr marL="457200" marR="0" lvl="0" indent="-228600" algn="l" rtl="0">
              <a:lnSpc>
                <a:spcPct val="100000"/>
              </a:lnSpc>
              <a:spcBef>
                <a:spcPts val="1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10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L="1371600" marR="0" lvl="2" indent="-228600" algn="l" rtl="0">
              <a:lnSpc>
                <a:spcPct val="100000"/>
              </a:lnSpc>
              <a:spcBef>
                <a:spcPts val="1000"/>
              </a:spcBef>
              <a:spcAft>
                <a:spcPts val="0"/>
              </a:spcAft>
              <a:buClr>
                <a:schemeClr val="accent1"/>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3pPr>
            <a:lvl4pPr marL="1828800" marR="0" lvl="3" indent="-228600" algn="l" rtl="0">
              <a:lnSpc>
                <a:spcPct val="100000"/>
              </a:lnSpc>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4pPr>
            <a:lvl5pPr marL="2286000" marR="0" lvl="4" indent="-228600" algn="l" rtl="0">
              <a:lnSpc>
                <a:spcPct val="100000"/>
              </a:lnSpc>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5pPr>
            <a:lvl6pPr marL="2743200" marR="0" lvl="5" indent="-228600" algn="l" rtl="0">
              <a:lnSpc>
                <a:spcPct val="100000"/>
              </a:lnSpc>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6pPr>
            <a:lvl7pPr marL="3200400" marR="0" lvl="6" indent="-228600" algn="l" rtl="0">
              <a:lnSpc>
                <a:spcPct val="100000"/>
              </a:lnSpc>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7pPr>
            <a:lvl8pPr marL="3657600" marR="0" lvl="7" indent="-228600" algn="l" rtl="0">
              <a:lnSpc>
                <a:spcPct val="100000"/>
              </a:lnSpc>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8pPr>
            <a:lvl9pPr marL="4114800" marR="0" lvl="8" indent="-228600" algn="l" rtl="0">
              <a:lnSpc>
                <a:spcPct val="100000"/>
              </a:lnSpc>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9pPr>
          </a:lstStyle>
          <a:p>
            <a:endParaRPr/>
          </a:p>
        </p:txBody>
      </p:sp>
      <p:sp>
        <p:nvSpPr>
          <p:cNvPr id="117" name="Shape 117"/>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18" name="Shape 118"/>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19" name="Shape 119"/>
          <p:cNvSpPr/>
          <p:nvPr/>
        </p:nvSpPr>
        <p:spPr>
          <a:xfrm rot="10800000" flipH="1">
            <a:off x="-4189" y="3178175"/>
            <a:ext cx="1588527" cy="507297"/>
          </a:xfrm>
          <a:custGeom>
            <a:avLst/>
            <a:gdLst/>
            <a:ahLst/>
            <a:cxnLst/>
            <a:rect l="0" t="0" r="0" b="0"/>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Shape 120"/>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2849949" y="609600"/>
            <a:ext cx="8393926" cy="28956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168DBA"/>
              </a:buClr>
              <a:buSzPts val="4800"/>
              <a:buFont typeface="Century Gothic"/>
              <a:buNone/>
              <a:defRPr sz="4800" b="0" i="0" u="none" strike="noStrike" cap="none">
                <a:solidFill>
                  <a:srgbClr val="168DBA"/>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23" name="Shape 123"/>
          <p:cNvSpPr txBox="1">
            <a:spLocks noGrp="1"/>
          </p:cNvSpPr>
          <p:nvPr>
            <p:ph type="body" idx="1"/>
          </p:nvPr>
        </p:nvSpPr>
        <p:spPr>
          <a:xfrm>
            <a:off x="3275012" y="3505200"/>
            <a:ext cx="7536554" cy="381000"/>
          </a:xfrm>
          <a:prstGeom prst="rect">
            <a:avLst/>
          </a:prstGeom>
          <a:noFill/>
          <a:ln>
            <a:noFill/>
          </a:ln>
        </p:spPr>
        <p:txBody>
          <a:bodyPr spcFirstLastPara="1" wrap="square" lIns="91425" tIns="91425" rIns="91425" bIns="91425" anchor="ctr" anchorCtr="0"/>
          <a:lstStyle>
            <a:lvl1pPr marL="457200" marR="0" lvl="0" indent="-228600" algn="l" rtl="0">
              <a:lnSpc>
                <a:spcPct val="100000"/>
              </a:lnSpc>
              <a:spcBef>
                <a:spcPts val="1000"/>
              </a:spcBef>
              <a:spcAft>
                <a:spcPts val="0"/>
              </a:spcAft>
              <a:buClr>
                <a:schemeClr val="accent1"/>
              </a:buClr>
              <a:buSzPts val="1600"/>
              <a:buFont typeface="Noto Sans Symbols"/>
              <a:buNone/>
              <a:defRPr sz="1600" b="0" i="0" u="none" strike="noStrike" cap="none">
                <a:solidFill>
                  <a:srgbClr val="7F7F7F"/>
                </a:solidFill>
                <a:latin typeface="Century Gothic"/>
                <a:ea typeface="Century Gothic"/>
                <a:cs typeface="Century Gothic"/>
                <a:sym typeface="Century Gothic"/>
              </a:defRPr>
            </a:lvl1pPr>
            <a:lvl2pPr marL="914400" marR="0" lvl="1" indent="-228600" algn="l" rtl="0">
              <a:lnSpc>
                <a:spcPct val="100000"/>
              </a:lnSpc>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2pPr>
            <a:lvl3pPr marL="1371600" marR="0" lvl="2" indent="-228600" algn="l" rtl="0">
              <a:lnSpc>
                <a:spcPct val="100000"/>
              </a:lnSpc>
              <a:spcBef>
                <a:spcPts val="1000"/>
              </a:spcBef>
              <a:spcAft>
                <a:spcPts val="0"/>
              </a:spcAft>
              <a:buClr>
                <a:schemeClr val="accent1"/>
              </a:buClr>
              <a:buSzPts val="1400"/>
              <a:buFont typeface="Noto Sans Symbols"/>
              <a:buNone/>
              <a:defRPr sz="1400" b="0" i="0" u="none" strike="noStrike" cap="none">
                <a:solidFill>
                  <a:srgbClr val="3F3F3F"/>
                </a:solidFill>
                <a:latin typeface="Century Gothic"/>
                <a:ea typeface="Century Gothic"/>
                <a:cs typeface="Century Gothic"/>
                <a:sym typeface="Century Gothic"/>
              </a:defRPr>
            </a:lvl3pPr>
            <a:lvl4pPr marL="1828800" marR="0" lvl="3" indent="-228600" algn="l" rtl="0">
              <a:lnSpc>
                <a:spcPct val="100000"/>
              </a:lnSpc>
              <a:spcBef>
                <a:spcPts val="100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4pPr>
            <a:lvl5pPr marL="2286000" marR="0" lvl="4" indent="-228600" algn="l" rtl="0">
              <a:lnSpc>
                <a:spcPct val="100000"/>
              </a:lnSpc>
              <a:spcBef>
                <a:spcPts val="100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5pPr>
            <a:lvl6pPr marL="2743200" marR="0" lvl="5"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24" name="Shape 124"/>
          <p:cNvSpPr txBox="1">
            <a:spLocks noGrp="1"/>
          </p:cNvSpPr>
          <p:nvPr>
            <p:ph type="body" idx="2"/>
          </p:nvPr>
        </p:nvSpPr>
        <p:spPr>
          <a:xfrm>
            <a:off x="2589212" y="4354046"/>
            <a:ext cx="8915399" cy="1555864"/>
          </a:xfrm>
          <a:prstGeom prst="rect">
            <a:avLst/>
          </a:prstGeom>
          <a:noFill/>
          <a:ln>
            <a:noFill/>
          </a:ln>
        </p:spPr>
        <p:txBody>
          <a:bodyPr spcFirstLastPara="1" wrap="square" lIns="91425" tIns="91425" rIns="91425" bIns="91425" anchor="ctr" anchorCtr="0"/>
          <a:lstStyle>
            <a:lvl1pPr marL="457200" marR="0" lvl="0" indent="-228600" algn="l" rtl="0">
              <a:lnSpc>
                <a:spcPct val="100000"/>
              </a:lnSpc>
              <a:spcBef>
                <a:spcPts val="1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10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L="1371600" marR="0" lvl="2" indent="-228600" algn="l" rtl="0">
              <a:lnSpc>
                <a:spcPct val="100000"/>
              </a:lnSpc>
              <a:spcBef>
                <a:spcPts val="1000"/>
              </a:spcBef>
              <a:spcAft>
                <a:spcPts val="0"/>
              </a:spcAft>
              <a:buClr>
                <a:schemeClr val="accent1"/>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3pPr>
            <a:lvl4pPr marL="1828800" marR="0" lvl="3" indent="-228600" algn="l" rtl="0">
              <a:lnSpc>
                <a:spcPct val="100000"/>
              </a:lnSpc>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4pPr>
            <a:lvl5pPr marL="2286000" marR="0" lvl="4" indent="-228600" algn="l" rtl="0">
              <a:lnSpc>
                <a:spcPct val="100000"/>
              </a:lnSpc>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5pPr>
            <a:lvl6pPr marL="2743200" marR="0" lvl="5" indent="-228600" algn="l" rtl="0">
              <a:lnSpc>
                <a:spcPct val="100000"/>
              </a:lnSpc>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6pPr>
            <a:lvl7pPr marL="3200400" marR="0" lvl="6" indent="-228600" algn="l" rtl="0">
              <a:lnSpc>
                <a:spcPct val="100000"/>
              </a:lnSpc>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7pPr>
            <a:lvl8pPr marL="3657600" marR="0" lvl="7" indent="-228600" algn="l" rtl="0">
              <a:lnSpc>
                <a:spcPct val="100000"/>
              </a:lnSpc>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8pPr>
            <a:lvl9pPr marL="4114800" marR="0" lvl="8" indent="-228600" algn="l" rtl="0">
              <a:lnSpc>
                <a:spcPct val="100000"/>
              </a:lnSpc>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9pPr>
          </a:lstStyle>
          <a:p>
            <a:endParaRPr/>
          </a:p>
        </p:txBody>
      </p:sp>
      <p:sp>
        <p:nvSpPr>
          <p:cNvPr id="125" name="Shape 125"/>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6" name="Shape 126"/>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7" name="Shape 127"/>
          <p:cNvSpPr/>
          <p:nvPr/>
        </p:nvSpPr>
        <p:spPr>
          <a:xfrm rot="10800000" flipH="1">
            <a:off x="-4189" y="3178175"/>
            <a:ext cx="1588527" cy="507297"/>
          </a:xfrm>
          <a:custGeom>
            <a:avLst/>
            <a:gdLst/>
            <a:ahLst/>
            <a:cxnLst/>
            <a:rect l="0" t="0" r="0" b="0"/>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Shape 128"/>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
        <p:nvSpPr>
          <p:cNvPr id="129" name="Shape 129"/>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chemeClr val="accen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30" name="Shape 130"/>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chemeClr val="accen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2589213" y="2438400"/>
            <a:ext cx="8915400" cy="2724845"/>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168DBA"/>
              </a:buClr>
              <a:buSzPts val="4800"/>
              <a:buFont typeface="Century Gothic"/>
              <a:buNone/>
              <a:defRPr sz="4800" b="0" i="0" u="none" strike="noStrike" cap="none">
                <a:solidFill>
                  <a:srgbClr val="168DBA"/>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33" name="Shape 133"/>
          <p:cNvSpPr txBox="1">
            <a:spLocks noGrp="1"/>
          </p:cNvSpPr>
          <p:nvPr>
            <p:ph type="body" idx="1"/>
          </p:nvPr>
        </p:nvSpPr>
        <p:spPr>
          <a:xfrm>
            <a:off x="2589213" y="5181600"/>
            <a:ext cx="8915400" cy="729622"/>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330200" algn="l" rtl="0">
              <a:lnSpc>
                <a:spcPct val="100000"/>
              </a:lnSpc>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lnSpc>
                <a:spcPct val="100000"/>
              </a:lnSpc>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34" name="Shape 134"/>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35" name="Shape 135"/>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36" name="Shape 136"/>
          <p:cNvSpPr/>
          <p:nvPr/>
        </p:nvSpPr>
        <p:spPr>
          <a:xfrm rot="10800000" flipH="1">
            <a:off x="-4189" y="4911725"/>
            <a:ext cx="1588527" cy="507297"/>
          </a:xfrm>
          <a:custGeom>
            <a:avLst/>
            <a:gdLst/>
            <a:ahLst/>
            <a:cxnLst/>
            <a:rect l="0" t="0" r="0" b="0"/>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Shape 137"/>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Quote Name Card">
  <p:cSld name="Quote Name Car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2849949" y="609600"/>
            <a:ext cx="8393926" cy="28956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168DBA"/>
              </a:buClr>
              <a:buSzPts val="4800"/>
              <a:buFont typeface="Century Gothic"/>
              <a:buNone/>
              <a:defRPr sz="4800" b="0" i="0" u="none" strike="noStrike" cap="none">
                <a:solidFill>
                  <a:srgbClr val="168DBA"/>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40" name="Shape 140"/>
          <p:cNvSpPr txBox="1">
            <a:spLocks noGrp="1"/>
          </p:cNvSpPr>
          <p:nvPr>
            <p:ph type="body" idx="1"/>
          </p:nvPr>
        </p:nvSpPr>
        <p:spPr>
          <a:xfrm>
            <a:off x="2589212" y="4343400"/>
            <a:ext cx="8915400" cy="83820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1000"/>
              </a:spcBef>
              <a:spcAft>
                <a:spcPts val="0"/>
              </a:spcAft>
              <a:buClr>
                <a:schemeClr val="accent1"/>
              </a:buClr>
              <a:buSzPts val="2400"/>
              <a:buFont typeface="Noto Sans Symbols"/>
              <a:buNone/>
              <a:defRPr sz="2400" b="0" i="0" u="none" strike="noStrike" cap="none">
                <a:solidFill>
                  <a:schemeClr val="accent1"/>
                </a:solidFill>
                <a:latin typeface="Century Gothic"/>
                <a:ea typeface="Century Gothic"/>
                <a:cs typeface="Century Gothic"/>
                <a:sym typeface="Century Gothic"/>
              </a:defRPr>
            </a:lvl1pPr>
            <a:lvl2pPr marL="914400" marR="0" lvl="1" indent="-228600" algn="l" rtl="0">
              <a:lnSpc>
                <a:spcPct val="100000"/>
              </a:lnSpc>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2pPr>
            <a:lvl3pPr marL="1371600" marR="0" lvl="2" indent="-228600" algn="l" rtl="0">
              <a:lnSpc>
                <a:spcPct val="100000"/>
              </a:lnSpc>
              <a:spcBef>
                <a:spcPts val="1000"/>
              </a:spcBef>
              <a:spcAft>
                <a:spcPts val="0"/>
              </a:spcAft>
              <a:buClr>
                <a:schemeClr val="accent1"/>
              </a:buClr>
              <a:buSzPts val="1400"/>
              <a:buFont typeface="Noto Sans Symbols"/>
              <a:buNone/>
              <a:defRPr sz="1400" b="0" i="0" u="none" strike="noStrike" cap="none">
                <a:solidFill>
                  <a:srgbClr val="3F3F3F"/>
                </a:solidFill>
                <a:latin typeface="Century Gothic"/>
                <a:ea typeface="Century Gothic"/>
                <a:cs typeface="Century Gothic"/>
                <a:sym typeface="Century Gothic"/>
              </a:defRPr>
            </a:lvl3pPr>
            <a:lvl4pPr marL="1828800" marR="0" lvl="3" indent="-228600" algn="l" rtl="0">
              <a:lnSpc>
                <a:spcPct val="100000"/>
              </a:lnSpc>
              <a:spcBef>
                <a:spcPts val="100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4pPr>
            <a:lvl5pPr marL="2286000" marR="0" lvl="4" indent="-228600" algn="l" rtl="0">
              <a:lnSpc>
                <a:spcPct val="100000"/>
              </a:lnSpc>
              <a:spcBef>
                <a:spcPts val="100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5pPr>
            <a:lvl6pPr marL="2743200" marR="0" lvl="5"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41" name="Shape 141"/>
          <p:cNvSpPr txBox="1">
            <a:spLocks noGrp="1"/>
          </p:cNvSpPr>
          <p:nvPr>
            <p:ph type="body" idx="2"/>
          </p:nvPr>
        </p:nvSpPr>
        <p:spPr>
          <a:xfrm>
            <a:off x="2589213" y="5181600"/>
            <a:ext cx="8915400" cy="729622"/>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330200" algn="l" rtl="0">
              <a:lnSpc>
                <a:spcPct val="100000"/>
              </a:lnSpc>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lnSpc>
                <a:spcPct val="100000"/>
              </a:lnSpc>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42" name="Shape 142"/>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3" name="Shape 143"/>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4" name="Shape 144"/>
          <p:cNvSpPr/>
          <p:nvPr/>
        </p:nvSpPr>
        <p:spPr>
          <a:xfrm rot="10800000" flipH="1">
            <a:off x="-4189" y="4911725"/>
            <a:ext cx="1588527" cy="507297"/>
          </a:xfrm>
          <a:custGeom>
            <a:avLst/>
            <a:gdLst/>
            <a:ahLst/>
            <a:cxnLst/>
            <a:rect l="0" t="0" r="0" b="0"/>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Shape 145"/>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
        <p:nvSpPr>
          <p:cNvPr id="146" name="Shape 146"/>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chemeClr val="accen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47" name="Shape 147"/>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chemeClr val="accen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rue or False">
  <p:cSld name="True or False">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2589212" y="627407"/>
            <a:ext cx="8915399" cy="288002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168DBA"/>
              </a:buClr>
              <a:buSzPts val="4800"/>
              <a:buFont typeface="Century Gothic"/>
              <a:buNone/>
              <a:defRPr sz="4800" b="0" i="0" u="none" strike="noStrike" cap="none">
                <a:solidFill>
                  <a:srgbClr val="168DBA"/>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50" name="Shape 150"/>
          <p:cNvSpPr txBox="1">
            <a:spLocks noGrp="1"/>
          </p:cNvSpPr>
          <p:nvPr>
            <p:ph type="body" idx="1"/>
          </p:nvPr>
        </p:nvSpPr>
        <p:spPr>
          <a:xfrm>
            <a:off x="2589212" y="4343400"/>
            <a:ext cx="8915400" cy="83820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1000"/>
              </a:spcBef>
              <a:spcAft>
                <a:spcPts val="0"/>
              </a:spcAft>
              <a:buClr>
                <a:schemeClr val="accent1"/>
              </a:buClr>
              <a:buSzPts val="2400"/>
              <a:buFont typeface="Noto Sans Symbols"/>
              <a:buNone/>
              <a:defRPr sz="2400" b="0" i="0" u="none" strike="noStrike" cap="none">
                <a:solidFill>
                  <a:schemeClr val="accent1"/>
                </a:solidFill>
                <a:latin typeface="Century Gothic"/>
                <a:ea typeface="Century Gothic"/>
                <a:cs typeface="Century Gothic"/>
                <a:sym typeface="Century Gothic"/>
              </a:defRPr>
            </a:lvl1pPr>
            <a:lvl2pPr marL="914400" marR="0" lvl="1" indent="-228600" algn="l" rtl="0">
              <a:lnSpc>
                <a:spcPct val="100000"/>
              </a:lnSpc>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2pPr>
            <a:lvl3pPr marL="1371600" marR="0" lvl="2" indent="-228600" algn="l" rtl="0">
              <a:lnSpc>
                <a:spcPct val="100000"/>
              </a:lnSpc>
              <a:spcBef>
                <a:spcPts val="1000"/>
              </a:spcBef>
              <a:spcAft>
                <a:spcPts val="0"/>
              </a:spcAft>
              <a:buClr>
                <a:schemeClr val="accent1"/>
              </a:buClr>
              <a:buSzPts val="1400"/>
              <a:buFont typeface="Noto Sans Symbols"/>
              <a:buNone/>
              <a:defRPr sz="1400" b="0" i="0" u="none" strike="noStrike" cap="none">
                <a:solidFill>
                  <a:srgbClr val="3F3F3F"/>
                </a:solidFill>
                <a:latin typeface="Century Gothic"/>
                <a:ea typeface="Century Gothic"/>
                <a:cs typeface="Century Gothic"/>
                <a:sym typeface="Century Gothic"/>
              </a:defRPr>
            </a:lvl3pPr>
            <a:lvl4pPr marL="1828800" marR="0" lvl="3" indent="-228600" algn="l" rtl="0">
              <a:lnSpc>
                <a:spcPct val="100000"/>
              </a:lnSpc>
              <a:spcBef>
                <a:spcPts val="100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4pPr>
            <a:lvl5pPr marL="2286000" marR="0" lvl="4" indent="-228600" algn="l" rtl="0">
              <a:lnSpc>
                <a:spcPct val="100000"/>
              </a:lnSpc>
              <a:spcBef>
                <a:spcPts val="100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5pPr>
            <a:lvl6pPr marL="2743200" marR="0" lvl="5"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51" name="Shape 151"/>
          <p:cNvSpPr txBox="1">
            <a:spLocks noGrp="1"/>
          </p:cNvSpPr>
          <p:nvPr>
            <p:ph type="body" idx="2"/>
          </p:nvPr>
        </p:nvSpPr>
        <p:spPr>
          <a:xfrm>
            <a:off x="2589213" y="5181600"/>
            <a:ext cx="8915400" cy="729622"/>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330200" algn="l" rtl="0">
              <a:lnSpc>
                <a:spcPct val="100000"/>
              </a:lnSpc>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lnSpc>
                <a:spcPct val="100000"/>
              </a:lnSpc>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52" name="Shape 152"/>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53" name="Shape 153"/>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54" name="Shape 154"/>
          <p:cNvSpPr/>
          <p:nvPr/>
        </p:nvSpPr>
        <p:spPr>
          <a:xfrm rot="10800000" flipH="1">
            <a:off x="-4189" y="4911725"/>
            <a:ext cx="1588527" cy="507297"/>
          </a:xfrm>
          <a:custGeom>
            <a:avLst/>
            <a:gdLst/>
            <a:ahLst/>
            <a:cxnLst/>
            <a:rect l="0" t="0" r="0" b="0"/>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Shape 155"/>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2592924" y="624110"/>
            <a:ext cx="8911687" cy="128089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168DBA"/>
              </a:buClr>
              <a:buSzPts val="3600"/>
              <a:buFont typeface="Century Gothic"/>
              <a:buNone/>
              <a:defRPr sz="3600" b="0" i="0" u="none" strike="noStrike" cap="none">
                <a:solidFill>
                  <a:srgbClr val="168DBA"/>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58" name="Shape 158"/>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lnSpc>
                <a:spcPct val="100000"/>
              </a:lnSpc>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lnSpc>
                <a:spcPct val="100000"/>
              </a:lnSpc>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59" name="Shape 159"/>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60" name="Shape 160"/>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61" name="Shape 161"/>
          <p:cNvSpPr/>
          <p:nvPr/>
        </p:nvSpPr>
        <p:spPr>
          <a:xfrm rot="10800000" flipH="1">
            <a:off x="-4189" y="714375"/>
            <a:ext cx="1588527" cy="507297"/>
          </a:xfrm>
          <a:custGeom>
            <a:avLst/>
            <a:gdLst/>
            <a:ahLst/>
            <a:cxnLst/>
            <a:rect l="0" t="0" r="0" b="0"/>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Shape 16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rot="5400000">
            <a:off x="7756704" y="2165513"/>
            <a:ext cx="5283817" cy="2207601"/>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168DBA"/>
              </a:buClr>
              <a:buSzPts val="3600"/>
              <a:buFont typeface="Century Gothic"/>
              <a:buNone/>
              <a:defRPr sz="3600" b="0" i="0" u="none" strike="noStrike" cap="none">
                <a:solidFill>
                  <a:srgbClr val="168DBA"/>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65" name="Shape 165"/>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lnSpc>
                <a:spcPct val="100000"/>
              </a:lnSpc>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lnSpc>
                <a:spcPct val="100000"/>
              </a:lnSpc>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66" name="Shape 166"/>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67" name="Shape 167"/>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68" name="Shape 168"/>
          <p:cNvSpPr/>
          <p:nvPr/>
        </p:nvSpPr>
        <p:spPr>
          <a:xfrm rot="10800000" flipH="1">
            <a:off x="-4189" y="714375"/>
            <a:ext cx="1588527" cy="507297"/>
          </a:xfrm>
          <a:custGeom>
            <a:avLst/>
            <a:gdLst/>
            <a:ahLst/>
            <a:cxnLst/>
            <a:rect l="0" t="0" r="0" b="0"/>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Shape 16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2592925" y="624110"/>
            <a:ext cx="8911687" cy="128089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168DBA"/>
              </a:buClr>
              <a:buSzPts val="3600"/>
              <a:buFont typeface="Century Gothic"/>
              <a:buNone/>
              <a:defRPr sz="3600" b="0" i="0" u="none" strike="noStrike" cap="none">
                <a:solidFill>
                  <a:srgbClr val="168DBA"/>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51" name="Shape 51"/>
          <p:cNvSpPr txBox="1">
            <a:spLocks noGrp="1"/>
          </p:cNvSpPr>
          <p:nvPr>
            <p:ph type="body" idx="1"/>
          </p:nvPr>
        </p:nvSpPr>
        <p:spPr>
          <a:xfrm>
            <a:off x="2589212" y="2133600"/>
            <a:ext cx="8915400" cy="3777622"/>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lnSpc>
                <a:spcPct val="100000"/>
              </a:lnSpc>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lnSpc>
                <a:spcPct val="100000"/>
              </a:lnSpc>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52" name="Shape 52"/>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3" name="Shape 53"/>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4" name="Shape 54"/>
          <p:cNvSpPr/>
          <p:nvPr/>
        </p:nvSpPr>
        <p:spPr>
          <a:xfrm rot="10800000" flipH="1">
            <a:off x="-4189" y="714375"/>
            <a:ext cx="1588527" cy="507297"/>
          </a:xfrm>
          <a:custGeom>
            <a:avLst/>
            <a:gdLst/>
            <a:ahLst/>
            <a:cxnLst/>
            <a:rect l="0" t="0" r="0" b="0"/>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Shape 5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Text, and Content" type="txAndObj">
  <p:cSld name="TEXT_AND_OBJECT">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168DBA"/>
              </a:buClr>
              <a:buSzPts val="3600"/>
              <a:buFont typeface="Century Gothic"/>
              <a:buNone/>
              <a:defRPr sz="3600" b="0" i="0" u="none" strike="noStrike" cap="none">
                <a:solidFill>
                  <a:srgbClr val="168DBA"/>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58" name="Shape 58"/>
          <p:cNvSpPr txBox="1">
            <a:spLocks noGrp="1"/>
          </p:cNvSpPr>
          <p:nvPr>
            <p:ph type="body" idx="1"/>
          </p:nvPr>
        </p:nvSpPr>
        <p:spPr>
          <a:xfrm>
            <a:off x="609600" y="1600201"/>
            <a:ext cx="5384800" cy="4525963"/>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lnSpc>
                <a:spcPct val="100000"/>
              </a:lnSpc>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lnSpc>
                <a:spcPct val="100000"/>
              </a:lnSpc>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59" name="Shape 59"/>
          <p:cNvSpPr txBox="1">
            <a:spLocks noGrp="1"/>
          </p:cNvSpPr>
          <p:nvPr>
            <p:ph type="body" idx="2"/>
          </p:nvPr>
        </p:nvSpPr>
        <p:spPr>
          <a:xfrm>
            <a:off x="6197600" y="1600201"/>
            <a:ext cx="5384800" cy="4525963"/>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lnSpc>
                <a:spcPct val="100000"/>
              </a:lnSpc>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lnSpc>
                <a:spcPct val="100000"/>
              </a:lnSpc>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60" name="Shape 60"/>
          <p:cNvSpPr txBox="1">
            <a:spLocks noGrp="1"/>
          </p:cNvSpPr>
          <p:nvPr>
            <p:ph type="ftr" idx="11"/>
          </p:nvPr>
        </p:nvSpPr>
        <p:spPr>
          <a:xfrm>
            <a:off x="4165600" y="6245225"/>
            <a:ext cx="3860800" cy="47625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1" name="Shape 61"/>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2589212" y="2058750"/>
            <a:ext cx="8915399" cy="14688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168DBA"/>
              </a:buClr>
              <a:buSzPts val="4000"/>
              <a:buFont typeface="Century Gothic"/>
              <a:buNone/>
              <a:defRPr sz="4000" b="0" i="0" u="none" strike="noStrike" cap="none">
                <a:solidFill>
                  <a:srgbClr val="168DBA"/>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64" name="Shape 64"/>
          <p:cNvSpPr txBox="1">
            <a:spLocks noGrp="1"/>
          </p:cNvSpPr>
          <p:nvPr>
            <p:ph type="body" idx="1"/>
          </p:nvPr>
        </p:nvSpPr>
        <p:spPr>
          <a:xfrm>
            <a:off x="2589212" y="3530129"/>
            <a:ext cx="8915399" cy="8604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000"/>
              </a:spcBef>
              <a:spcAft>
                <a:spcPts val="0"/>
              </a:spcAft>
              <a:buClr>
                <a:schemeClr val="accent1"/>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10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L="1371600" marR="0" lvl="2" indent="-228600" algn="l" rtl="0">
              <a:lnSpc>
                <a:spcPct val="100000"/>
              </a:lnSpc>
              <a:spcBef>
                <a:spcPts val="1000"/>
              </a:spcBef>
              <a:spcAft>
                <a:spcPts val="0"/>
              </a:spcAft>
              <a:buClr>
                <a:schemeClr val="accent1"/>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3pPr>
            <a:lvl4pPr marL="1828800" marR="0" lvl="3" indent="-228600" algn="l" rtl="0">
              <a:lnSpc>
                <a:spcPct val="100000"/>
              </a:lnSpc>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4pPr>
            <a:lvl5pPr marL="2286000" marR="0" lvl="4" indent="-228600" algn="l" rtl="0">
              <a:lnSpc>
                <a:spcPct val="100000"/>
              </a:lnSpc>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5pPr>
            <a:lvl6pPr marL="2743200" marR="0" lvl="5" indent="-228600" algn="l" rtl="0">
              <a:lnSpc>
                <a:spcPct val="100000"/>
              </a:lnSpc>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6pPr>
            <a:lvl7pPr marL="3200400" marR="0" lvl="6" indent="-228600" algn="l" rtl="0">
              <a:lnSpc>
                <a:spcPct val="100000"/>
              </a:lnSpc>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7pPr>
            <a:lvl8pPr marL="3657600" marR="0" lvl="7" indent="-228600" algn="l" rtl="0">
              <a:lnSpc>
                <a:spcPct val="100000"/>
              </a:lnSpc>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8pPr>
            <a:lvl9pPr marL="4114800" marR="0" lvl="8" indent="-228600" algn="l" rtl="0">
              <a:lnSpc>
                <a:spcPct val="100000"/>
              </a:lnSpc>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9pPr>
          </a:lstStyle>
          <a:p>
            <a:endParaRPr/>
          </a:p>
        </p:txBody>
      </p:sp>
      <p:sp>
        <p:nvSpPr>
          <p:cNvPr id="65" name="Shape 65"/>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6" name="Shape 66"/>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7" name="Shape 67"/>
          <p:cNvSpPr/>
          <p:nvPr/>
        </p:nvSpPr>
        <p:spPr>
          <a:xfrm rot="10800000" flipH="1">
            <a:off x="-4189" y="3178175"/>
            <a:ext cx="1588527" cy="507297"/>
          </a:xfrm>
          <a:custGeom>
            <a:avLst/>
            <a:gdLst/>
            <a:ahLst/>
            <a:cxnLst/>
            <a:rect l="0" t="0" r="0" b="0"/>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Shape 68"/>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2592924" y="624110"/>
            <a:ext cx="8911687" cy="128089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168DBA"/>
              </a:buClr>
              <a:buSzPts val="3600"/>
              <a:buFont typeface="Century Gothic"/>
              <a:buNone/>
              <a:defRPr sz="3600" b="0" i="0" u="none" strike="noStrike" cap="none">
                <a:solidFill>
                  <a:srgbClr val="168DBA"/>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71" name="Shape 71"/>
          <p:cNvSpPr txBox="1">
            <a:spLocks noGrp="1"/>
          </p:cNvSpPr>
          <p:nvPr>
            <p:ph type="body" idx="1"/>
          </p:nvPr>
        </p:nvSpPr>
        <p:spPr>
          <a:xfrm>
            <a:off x="2589212" y="2133600"/>
            <a:ext cx="4313864" cy="3777622"/>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lnSpc>
                <a:spcPct val="100000"/>
              </a:lnSpc>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lnSpc>
                <a:spcPct val="100000"/>
              </a:lnSpc>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72" name="Shape 72"/>
          <p:cNvSpPr txBox="1">
            <a:spLocks noGrp="1"/>
          </p:cNvSpPr>
          <p:nvPr>
            <p:ph type="body" idx="2"/>
          </p:nvPr>
        </p:nvSpPr>
        <p:spPr>
          <a:xfrm>
            <a:off x="7190747" y="2126222"/>
            <a:ext cx="4313864" cy="3777622"/>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lnSpc>
                <a:spcPct val="100000"/>
              </a:lnSpc>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lnSpc>
                <a:spcPct val="100000"/>
              </a:lnSpc>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73" name="Shape 73"/>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4" name="Shape 74"/>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5" name="Shape 75"/>
          <p:cNvSpPr/>
          <p:nvPr/>
        </p:nvSpPr>
        <p:spPr>
          <a:xfrm rot="10800000" flipH="1">
            <a:off x="-4189" y="714375"/>
            <a:ext cx="1588527" cy="507297"/>
          </a:xfrm>
          <a:custGeom>
            <a:avLst/>
            <a:gdLst/>
            <a:ahLst/>
            <a:cxnLst/>
            <a:rect l="0" t="0" r="0" b="0"/>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Shape 7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2592924" y="624110"/>
            <a:ext cx="8911687" cy="128089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168DBA"/>
              </a:buClr>
              <a:buSzPts val="3600"/>
              <a:buFont typeface="Century Gothic"/>
              <a:buNone/>
              <a:defRPr sz="3600" b="0" i="0" u="none" strike="noStrike" cap="none">
                <a:solidFill>
                  <a:srgbClr val="168DBA"/>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79" name="Shape 79"/>
          <p:cNvSpPr txBox="1">
            <a:spLocks noGrp="1"/>
          </p:cNvSpPr>
          <p:nvPr>
            <p:ph type="body" idx="1"/>
          </p:nvPr>
        </p:nvSpPr>
        <p:spPr>
          <a:xfrm>
            <a:off x="2939373" y="1972703"/>
            <a:ext cx="3992732" cy="576262"/>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1000"/>
              </a:spcBef>
              <a:spcAft>
                <a:spcPts val="0"/>
              </a:spcAft>
              <a:buClr>
                <a:schemeClr val="accent1"/>
              </a:buClr>
              <a:buSzPts val="2400"/>
              <a:buFont typeface="Noto Sans Symbols"/>
              <a:buNone/>
              <a:defRPr sz="2400" b="0" i="0" u="none" strike="noStrike" cap="none">
                <a:solidFill>
                  <a:srgbClr val="3F3F3F"/>
                </a:solidFill>
                <a:latin typeface="Century Gothic"/>
                <a:ea typeface="Century Gothic"/>
                <a:cs typeface="Century Gothic"/>
                <a:sym typeface="Century Gothic"/>
              </a:defRPr>
            </a:lvl1pPr>
            <a:lvl2pPr marL="914400" marR="0" lvl="1" indent="-228600" algn="l" rtl="0">
              <a:lnSpc>
                <a:spcPct val="100000"/>
              </a:lnSpc>
              <a:spcBef>
                <a:spcPts val="1000"/>
              </a:spcBef>
              <a:spcAft>
                <a:spcPts val="0"/>
              </a:spcAft>
              <a:buClr>
                <a:schemeClr val="accent1"/>
              </a:buClr>
              <a:buSzPts val="2000"/>
              <a:buFont typeface="Noto Sans Symbols"/>
              <a:buNone/>
              <a:defRPr sz="2000" b="1" i="0" u="none" strike="noStrike" cap="none">
                <a:solidFill>
                  <a:srgbClr val="3F3F3F"/>
                </a:solidFill>
                <a:latin typeface="Century Gothic"/>
                <a:ea typeface="Century Gothic"/>
                <a:cs typeface="Century Gothic"/>
                <a:sym typeface="Century Gothic"/>
              </a:defRPr>
            </a:lvl2pPr>
            <a:lvl3pPr marL="1371600" marR="0" lvl="2" indent="-228600" algn="l" rtl="0">
              <a:lnSpc>
                <a:spcPct val="100000"/>
              </a:lnSpc>
              <a:spcBef>
                <a:spcPts val="1000"/>
              </a:spcBef>
              <a:spcAft>
                <a:spcPts val="0"/>
              </a:spcAft>
              <a:buClr>
                <a:schemeClr val="accent1"/>
              </a:buClr>
              <a:buSzPts val="1800"/>
              <a:buFont typeface="Noto Sans Symbols"/>
              <a:buNone/>
              <a:defRPr sz="1800" b="1" i="0" u="none" strike="noStrike" cap="none">
                <a:solidFill>
                  <a:srgbClr val="3F3F3F"/>
                </a:solidFill>
                <a:latin typeface="Century Gothic"/>
                <a:ea typeface="Century Gothic"/>
                <a:cs typeface="Century Gothic"/>
                <a:sym typeface="Century Gothic"/>
              </a:defRPr>
            </a:lvl3pPr>
            <a:lvl4pPr marL="1828800" marR="0" lvl="3" indent="-228600" algn="l" rtl="0">
              <a:lnSpc>
                <a:spcPct val="100000"/>
              </a:lnSpc>
              <a:spcBef>
                <a:spcPts val="1000"/>
              </a:spcBef>
              <a:spcAft>
                <a:spcPts val="0"/>
              </a:spcAft>
              <a:buClr>
                <a:schemeClr val="accent1"/>
              </a:buClr>
              <a:buSzPts val="1600"/>
              <a:buFont typeface="Noto Sans Symbols"/>
              <a:buNone/>
              <a:defRPr sz="1600" b="1" i="0" u="none" strike="noStrike" cap="none">
                <a:solidFill>
                  <a:srgbClr val="3F3F3F"/>
                </a:solidFill>
                <a:latin typeface="Century Gothic"/>
                <a:ea typeface="Century Gothic"/>
                <a:cs typeface="Century Gothic"/>
                <a:sym typeface="Century Gothic"/>
              </a:defRPr>
            </a:lvl4pPr>
            <a:lvl5pPr marL="2286000" marR="0" lvl="4" indent="-228600" algn="l" rtl="0">
              <a:lnSpc>
                <a:spcPct val="100000"/>
              </a:lnSpc>
              <a:spcBef>
                <a:spcPts val="1000"/>
              </a:spcBef>
              <a:spcAft>
                <a:spcPts val="0"/>
              </a:spcAft>
              <a:buClr>
                <a:schemeClr val="accent1"/>
              </a:buClr>
              <a:buSzPts val="1600"/>
              <a:buFont typeface="Noto Sans Symbols"/>
              <a:buNone/>
              <a:defRPr sz="1600" b="1" i="0" u="none" strike="noStrike" cap="none">
                <a:solidFill>
                  <a:srgbClr val="3F3F3F"/>
                </a:solidFill>
                <a:latin typeface="Century Gothic"/>
                <a:ea typeface="Century Gothic"/>
                <a:cs typeface="Century Gothic"/>
                <a:sym typeface="Century Gothic"/>
              </a:defRPr>
            </a:lvl5pPr>
            <a:lvl6pPr marL="2743200" marR="0" lvl="5" indent="-228600" algn="l" rtl="0">
              <a:lnSpc>
                <a:spcPct val="100000"/>
              </a:lnSpc>
              <a:spcBef>
                <a:spcPts val="1000"/>
              </a:spcBef>
              <a:spcAft>
                <a:spcPts val="0"/>
              </a:spcAft>
              <a:buClr>
                <a:schemeClr val="accent1"/>
              </a:buClr>
              <a:buSzPts val="1600"/>
              <a:buFont typeface="Noto Sans Symbols"/>
              <a:buNone/>
              <a:defRPr sz="1600" b="1" i="0" u="none" strike="noStrike" cap="none">
                <a:solidFill>
                  <a:srgbClr val="3F3F3F"/>
                </a:solidFill>
                <a:latin typeface="Century Gothic"/>
                <a:ea typeface="Century Gothic"/>
                <a:cs typeface="Century Gothic"/>
                <a:sym typeface="Century Gothic"/>
              </a:defRPr>
            </a:lvl6pPr>
            <a:lvl7pPr marL="3200400" marR="0" lvl="6" indent="-228600" algn="l" rtl="0">
              <a:lnSpc>
                <a:spcPct val="100000"/>
              </a:lnSpc>
              <a:spcBef>
                <a:spcPts val="1000"/>
              </a:spcBef>
              <a:spcAft>
                <a:spcPts val="0"/>
              </a:spcAft>
              <a:buClr>
                <a:schemeClr val="accent1"/>
              </a:buClr>
              <a:buSzPts val="1600"/>
              <a:buFont typeface="Noto Sans Symbols"/>
              <a:buNone/>
              <a:defRPr sz="1600" b="1" i="0" u="none" strike="noStrike" cap="none">
                <a:solidFill>
                  <a:srgbClr val="3F3F3F"/>
                </a:solidFill>
                <a:latin typeface="Century Gothic"/>
                <a:ea typeface="Century Gothic"/>
                <a:cs typeface="Century Gothic"/>
                <a:sym typeface="Century Gothic"/>
              </a:defRPr>
            </a:lvl7pPr>
            <a:lvl8pPr marL="3657600" marR="0" lvl="7" indent="-228600" algn="l" rtl="0">
              <a:lnSpc>
                <a:spcPct val="100000"/>
              </a:lnSpc>
              <a:spcBef>
                <a:spcPts val="1000"/>
              </a:spcBef>
              <a:spcAft>
                <a:spcPts val="0"/>
              </a:spcAft>
              <a:buClr>
                <a:schemeClr val="accent1"/>
              </a:buClr>
              <a:buSzPts val="1600"/>
              <a:buFont typeface="Noto Sans Symbols"/>
              <a:buNone/>
              <a:defRPr sz="1600" b="1" i="0" u="none" strike="noStrike" cap="none">
                <a:solidFill>
                  <a:srgbClr val="3F3F3F"/>
                </a:solidFill>
                <a:latin typeface="Century Gothic"/>
                <a:ea typeface="Century Gothic"/>
                <a:cs typeface="Century Gothic"/>
                <a:sym typeface="Century Gothic"/>
              </a:defRPr>
            </a:lvl8pPr>
            <a:lvl9pPr marL="4114800" marR="0" lvl="8" indent="-228600" algn="l" rtl="0">
              <a:lnSpc>
                <a:spcPct val="100000"/>
              </a:lnSpc>
              <a:spcBef>
                <a:spcPts val="1000"/>
              </a:spcBef>
              <a:spcAft>
                <a:spcPts val="0"/>
              </a:spcAft>
              <a:buClr>
                <a:schemeClr val="accent1"/>
              </a:buClr>
              <a:buSzPts val="1600"/>
              <a:buFont typeface="Noto Sans Symbols"/>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80" name="Shape 80"/>
          <p:cNvSpPr txBox="1">
            <a:spLocks noGrp="1"/>
          </p:cNvSpPr>
          <p:nvPr>
            <p:ph type="body" idx="2"/>
          </p:nvPr>
        </p:nvSpPr>
        <p:spPr>
          <a:xfrm>
            <a:off x="2589212" y="2548966"/>
            <a:ext cx="4342893" cy="3354060"/>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lnSpc>
                <a:spcPct val="100000"/>
              </a:lnSpc>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lnSpc>
                <a:spcPct val="100000"/>
              </a:lnSpc>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81" name="Shape 81"/>
          <p:cNvSpPr txBox="1">
            <a:spLocks noGrp="1"/>
          </p:cNvSpPr>
          <p:nvPr>
            <p:ph type="body" idx="3"/>
          </p:nvPr>
        </p:nvSpPr>
        <p:spPr>
          <a:xfrm>
            <a:off x="7506629" y="1969475"/>
            <a:ext cx="3999001" cy="576262"/>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1000"/>
              </a:spcBef>
              <a:spcAft>
                <a:spcPts val="0"/>
              </a:spcAft>
              <a:buClr>
                <a:schemeClr val="accent1"/>
              </a:buClr>
              <a:buSzPts val="2400"/>
              <a:buFont typeface="Noto Sans Symbols"/>
              <a:buNone/>
              <a:defRPr sz="2400" b="0" i="0" u="none" strike="noStrike" cap="none">
                <a:solidFill>
                  <a:srgbClr val="3F3F3F"/>
                </a:solidFill>
                <a:latin typeface="Century Gothic"/>
                <a:ea typeface="Century Gothic"/>
                <a:cs typeface="Century Gothic"/>
                <a:sym typeface="Century Gothic"/>
              </a:defRPr>
            </a:lvl1pPr>
            <a:lvl2pPr marL="914400" marR="0" lvl="1" indent="-228600" algn="l" rtl="0">
              <a:lnSpc>
                <a:spcPct val="100000"/>
              </a:lnSpc>
              <a:spcBef>
                <a:spcPts val="1000"/>
              </a:spcBef>
              <a:spcAft>
                <a:spcPts val="0"/>
              </a:spcAft>
              <a:buClr>
                <a:schemeClr val="accent1"/>
              </a:buClr>
              <a:buSzPts val="2000"/>
              <a:buFont typeface="Noto Sans Symbols"/>
              <a:buNone/>
              <a:defRPr sz="2000" b="1" i="0" u="none" strike="noStrike" cap="none">
                <a:solidFill>
                  <a:srgbClr val="3F3F3F"/>
                </a:solidFill>
                <a:latin typeface="Century Gothic"/>
                <a:ea typeface="Century Gothic"/>
                <a:cs typeface="Century Gothic"/>
                <a:sym typeface="Century Gothic"/>
              </a:defRPr>
            </a:lvl2pPr>
            <a:lvl3pPr marL="1371600" marR="0" lvl="2" indent="-228600" algn="l" rtl="0">
              <a:lnSpc>
                <a:spcPct val="100000"/>
              </a:lnSpc>
              <a:spcBef>
                <a:spcPts val="1000"/>
              </a:spcBef>
              <a:spcAft>
                <a:spcPts val="0"/>
              </a:spcAft>
              <a:buClr>
                <a:schemeClr val="accent1"/>
              </a:buClr>
              <a:buSzPts val="1800"/>
              <a:buFont typeface="Noto Sans Symbols"/>
              <a:buNone/>
              <a:defRPr sz="1800" b="1" i="0" u="none" strike="noStrike" cap="none">
                <a:solidFill>
                  <a:srgbClr val="3F3F3F"/>
                </a:solidFill>
                <a:latin typeface="Century Gothic"/>
                <a:ea typeface="Century Gothic"/>
                <a:cs typeface="Century Gothic"/>
                <a:sym typeface="Century Gothic"/>
              </a:defRPr>
            </a:lvl3pPr>
            <a:lvl4pPr marL="1828800" marR="0" lvl="3" indent="-228600" algn="l" rtl="0">
              <a:lnSpc>
                <a:spcPct val="100000"/>
              </a:lnSpc>
              <a:spcBef>
                <a:spcPts val="1000"/>
              </a:spcBef>
              <a:spcAft>
                <a:spcPts val="0"/>
              </a:spcAft>
              <a:buClr>
                <a:schemeClr val="accent1"/>
              </a:buClr>
              <a:buSzPts val="1600"/>
              <a:buFont typeface="Noto Sans Symbols"/>
              <a:buNone/>
              <a:defRPr sz="1600" b="1" i="0" u="none" strike="noStrike" cap="none">
                <a:solidFill>
                  <a:srgbClr val="3F3F3F"/>
                </a:solidFill>
                <a:latin typeface="Century Gothic"/>
                <a:ea typeface="Century Gothic"/>
                <a:cs typeface="Century Gothic"/>
                <a:sym typeface="Century Gothic"/>
              </a:defRPr>
            </a:lvl4pPr>
            <a:lvl5pPr marL="2286000" marR="0" lvl="4" indent="-228600" algn="l" rtl="0">
              <a:lnSpc>
                <a:spcPct val="100000"/>
              </a:lnSpc>
              <a:spcBef>
                <a:spcPts val="1000"/>
              </a:spcBef>
              <a:spcAft>
                <a:spcPts val="0"/>
              </a:spcAft>
              <a:buClr>
                <a:schemeClr val="accent1"/>
              </a:buClr>
              <a:buSzPts val="1600"/>
              <a:buFont typeface="Noto Sans Symbols"/>
              <a:buNone/>
              <a:defRPr sz="1600" b="1" i="0" u="none" strike="noStrike" cap="none">
                <a:solidFill>
                  <a:srgbClr val="3F3F3F"/>
                </a:solidFill>
                <a:latin typeface="Century Gothic"/>
                <a:ea typeface="Century Gothic"/>
                <a:cs typeface="Century Gothic"/>
                <a:sym typeface="Century Gothic"/>
              </a:defRPr>
            </a:lvl5pPr>
            <a:lvl6pPr marL="2743200" marR="0" lvl="5" indent="-228600" algn="l" rtl="0">
              <a:lnSpc>
                <a:spcPct val="100000"/>
              </a:lnSpc>
              <a:spcBef>
                <a:spcPts val="1000"/>
              </a:spcBef>
              <a:spcAft>
                <a:spcPts val="0"/>
              </a:spcAft>
              <a:buClr>
                <a:schemeClr val="accent1"/>
              </a:buClr>
              <a:buSzPts val="1600"/>
              <a:buFont typeface="Noto Sans Symbols"/>
              <a:buNone/>
              <a:defRPr sz="1600" b="1" i="0" u="none" strike="noStrike" cap="none">
                <a:solidFill>
                  <a:srgbClr val="3F3F3F"/>
                </a:solidFill>
                <a:latin typeface="Century Gothic"/>
                <a:ea typeface="Century Gothic"/>
                <a:cs typeface="Century Gothic"/>
                <a:sym typeface="Century Gothic"/>
              </a:defRPr>
            </a:lvl6pPr>
            <a:lvl7pPr marL="3200400" marR="0" lvl="6" indent="-228600" algn="l" rtl="0">
              <a:lnSpc>
                <a:spcPct val="100000"/>
              </a:lnSpc>
              <a:spcBef>
                <a:spcPts val="1000"/>
              </a:spcBef>
              <a:spcAft>
                <a:spcPts val="0"/>
              </a:spcAft>
              <a:buClr>
                <a:schemeClr val="accent1"/>
              </a:buClr>
              <a:buSzPts val="1600"/>
              <a:buFont typeface="Noto Sans Symbols"/>
              <a:buNone/>
              <a:defRPr sz="1600" b="1" i="0" u="none" strike="noStrike" cap="none">
                <a:solidFill>
                  <a:srgbClr val="3F3F3F"/>
                </a:solidFill>
                <a:latin typeface="Century Gothic"/>
                <a:ea typeface="Century Gothic"/>
                <a:cs typeface="Century Gothic"/>
                <a:sym typeface="Century Gothic"/>
              </a:defRPr>
            </a:lvl7pPr>
            <a:lvl8pPr marL="3657600" marR="0" lvl="7" indent="-228600" algn="l" rtl="0">
              <a:lnSpc>
                <a:spcPct val="100000"/>
              </a:lnSpc>
              <a:spcBef>
                <a:spcPts val="1000"/>
              </a:spcBef>
              <a:spcAft>
                <a:spcPts val="0"/>
              </a:spcAft>
              <a:buClr>
                <a:schemeClr val="accent1"/>
              </a:buClr>
              <a:buSzPts val="1600"/>
              <a:buFont typeface="Noto Sans Symbols"/>
              <a:buNone/>
              <a:defRPr sz="1600" b="1" i="0" u="none" strike="noStrike" cap="none">
                <a:solidFill>
                  <a:srgbClr val="3F3F3F"/>
                </a:solidFill>
                <a:latin typeface="Century Gothic"/>
                <a:ea typeface="Century Gothic"/>
                <a:cs typeface="Century Gothic"/>
                <a:sym typeface="Century Gothic"/>
              </a:defRPr>
            </a:lvl8pPr>
            <a:lvl9pPr marL="4114800" marR="0" lvl="8" indent="-228600" algn="l" rtl="0">
              <a:lnSpc>
                <a:spcPct val="100000"/>
              </a:lnSpc>
              <a:spcBef>
                <a:spcPts val="1000"/>
              </a:spcBef>
              <a:spcAft>
                <a:spcPts val="0"/>
              </a:spcAft>
              <a:buClr>
                <a:schemeClr val="accent1"/>
              </a:buClr>
              <a:buSzPts val="1600"/>
              <a:buFont typeface="Noto Sans Symbols"/>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82" name="Shape 82"/>
          <p:cNvSpPr txBox="1">
            <a:spLocks noGrp="1"/>
          </p:cNvSpPr>
          <p:nvPr>
            <p:ph type="body" idx="4"/>
          </p:nvPr>
        </p:nvSpPr>
        <p:spPr>
          <a:xfrm>
            <a:off x="7166957" y="2545738"/>
            <a:ext cx="4338674" cy="3354060"/>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lnSpc>
                <a:spcPct val="100000"/>
              </a:lnSpc>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lnSpc>
                <a:spcPct val="100000"/>
              </a:lnSpc>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83" name="Shape 83"/>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4" name="Shape 84"/>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5" name="Shape 85"/>
          <p:cNvSpPr/>
          <p:nvPr/>
        </p:nvSpPr>
        <p:spPr>
          <a:xfrm rot="10800000" flipH="1">
            <a:off x="-4189" y="714375"/>
            <a:ext cx="1588527" cy="507297"/>
          </a:xfrm>
          <a:custGeom>
            <a:avLst/>
            <a:gdLst/>
            <a:ahLst/>
            <a:cxnLst/>
            <a:rect l="0" t="0" r="0" b="0"/>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Shape 8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2592924" y="624110"/>
            <a:ext cx="8911687" cy="128089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168DBA"/>
              </a:buClr>
              <a:buSzPts val="3600"/>
              <a:buFont typeface="Century Gothic"/>
              <a:buNone/>
              <a:defRPr sz="3600" b="0" i="0" u="none" strike="noStrike" cap="none">
                <a:solidFill>
                  <a:srgbClr val="168DBA"/>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89" name="Shape 89"/>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0" name="Shape 90"/>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1" name="Shape 91"/>
          <p:cNvSpPr/>
          <p:nvPr/>
        </p:nvSpPr>
        <p:spPr>
          <a:xfrm rot="10800000" flipH="1">
            <a:off x="-4189" y="714375"/>
            <a:ext cx="1588527" cy="507297"/>
          </a:xfrm>
          <a:custGeom>
            <a:avLst/>
            <a:gdLst/>
            <a:ahLst/>
            <a:cxnLst/>
            <a:rect l="0" t="0" r="0" b="0"/>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Shape 9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93"/>
        <p:cNvGrpSpPr/>
        <p:nvPr/>
      </p:nvGrpSpPr>
      <p:grpSpPr>
        <a:xfrm>
          <a:off x="0" y="0"/>
          <a:ext cx="0" cy="0"/>
          <a:chOff x="0" y="0"/>
          <a:chExt cx="0" cy="0"/>
        </a:xfrm>
      </p:grpSpPr>
      <p:sp>
        <p:nvSpPr>
          <p:cNvPr id="94" name="Shape 94"/>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5" name="Shape 95"/>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6" name="Shape 96"/>
          <p:cNvSpPr/>
          <p:nvPr/>
        </p:nvSpPr>
        <p:spPr>
          <a:xfrm rot="10800000" flipH="1">
            <a:off x="-4189" y="714375"/>
            <a:ext cx="1588527" cy="507297"/>
          </a:xfrm>
          <a:custGeom>
            <a:avLst/>
            <a:gdLst/>
            <a:ahLst/>
            <a:cxnLst/>
            <a:rect l="0" t="0" r="0" b="0"/>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Shape 9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2589212" y="446088"/>
            <a:ext cx="3505199" cy="976312"/>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168DBA"/>
              </a:buClr>
              <a:buSzPts val="2000"/>
              <a:buFont typeface="Century Gothic"/>
              <a:buNone/>
              <a:defRPr sz="2000" b="0" i="0" u="none" strike="noStrike" cap="none">
                <a:solidFill>
                  <a:srgbClr val="168DBA"/>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00" name="Shape 100"/>
          <p:cNvSpPr txBox="1">
            <a:spLocks noGrp="1"/>
          </p:cNvSpPr>
          <p:nvPr>
            <p:ph type="body" idx="1"/>
          </p:nvPr>
        </p:nvSpPr>
        <p:spPr>
          <a:xfrm>
            <a:off x="6323012" y="446088"/>
            <a:ext cx="5181600" cy="5414963"/>
          </a:xfrm>
          <a:prstGeom prst="rect">
            <a:avLst/>
          </a:prstGeom>
          <a:noFill/>
          <a:ln>
            <a:noFill/>
          </a:ln>
        </p:spPr>
        <p:txBody>
          <a:bodyPr spcFirstLastPara="1" wrap="square" lIns="91425" tIns="91425" rIns="91425" bIns="91425" anchor="ctr" anchorCtr="0"/>
          <a:lstStyle>
            <a:lvl1pPr marL="457200" marR="0" lvl="0" indent="-342900" algn="l" rtl="0">
              <a:lnSpc>
                <a:spcPct val="100000"/>
              </a:lnSpc>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lnSpc>
                <a:spcPct val="100000"/>
              </a:lnSpc>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lnSpc>
                <a:spcPct val="100000"/>
              </a:lnSpc>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01" name="Shape 101"/>
          <p:cNvSpPr txBox="1">
            <a:spLocks noGrp="1"/>
          </p:cNvSpPr>
          <p:nvPr>
            <p:ph type="body" idx="2"/>
          </p:nvPr>
        </p:nvSpPr>
        <p:spPr>
          <a:xfrm>
            <a:off x="2589212" y="1598613"/>
            <a:ext cx="3505199" cy="4262436"/>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000"/>
              </a:spcBef>
              <a:spcAft>
                <a:spcPts val="0"/>
              </a:spcAft>
              <a:buClr>
                <a:schemeClr val="accent1"/>
              </a:buClr>
              <a:buSzPts val="1400"/>
              <a:buFont typeface="Noto Sans Symbols"/>
              <a:buNone/>
              <a:defRPr sz="1400" b="0" i="0" u="none" strike="noStrike" cap="none">
                <a:solidFill>
                  <a:srgbClr val="3F3F3F"/>
                </a:solidFill>
                <a:latin typeface="Century Gothic"/>
                <a:ea typeface="Century Gothic"/>
                <a:cs typeface="Century Gothic"/>
                <a:sym typeface="Century Gothic"/>
              </a:defRPr>
            </a:lvl1pPr>
            <a:lvl2pPr marL="914400" marR="0" lvl="1" indent="-228600" algn="l" rtl="0">
              <a:lnSpc>
                <a:spcPct val="100000"/>
              </a:lnSpc>
              <a:spcBef>
                <a:spcPts val="100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2pPr>
            <a:lvl3pPr marL="1371600" marR="0" lvl="2" indent="-228600" algn="l" rtl="0">
              <a:lnSpc>
                <a:spcPct val="100000"/>
              </a:lnSpc>
              <a:spcBef>
                <a:spcPts val="1000"/>
              </a:spcBef>
              <a:spcAft>
                <a:spcPts val="0"/>
              </a:spcAft>
              <a:buClr>
                <a:schemeClr val="accent1"/>
              </a:buClr>
              <a:buSzPts val="1000"/>
              <a:buFont typeface="Noto Sans Symbols"/>
              <a:buNone/>
              <a:defRPr sz="1000" b="0" i="0" u="none" strike="noStrike" cap="none">
                <a:solidFill>
                  <a:srgbClr val="3F3F3F"/>
                </a:solidFill>
                <a:latin typeface="Century Gothic"/>
                <a:ea typeface="Century Gothic"/>
                <a:cs typeface="Century Gothic"/>
                <a:sym typeface="Century Gothic"/>
              </a:defRPr>
            </a:lvl3pPr>
            <a:lvl4pPr marL="1828800" marR="0" lvl="3" indent="-228600" algn="l" rtl="0">
              <a:lnSpc>
                <a:spcPct val="100000"/>
              </a:lnSpc>
              <a:spcBef>
                <a:spcPts val="1000"/>
              </a:spcBef>
              <a:spcAft>
                <a:spcPts val="0"/>
              </a:spcAft>
              <a:buClr>
                <a:schemeClr val="accent1"/>
              </a:buClr>
              <a:buSzPts val="900"/>
              <a:buFont typeface="Noto Sans Symbols"/>
              <a:buNone/>
              <a:defRPr sz="900" b="0" i="0" u="none" strike="noStrike" cap="none">
                <a:solidFill>
                  <a:srgbClr val="3F3F3F"/>
                </a:solidFill>
                <a:latin typeface="Century Gothic"/>
                <a:ea typeface="Century Gothic"/>
                <a:cs typeface="Century Gothic"/>
                <a:sym typeface="Century Gothic"/>
              </a:defRPr>
            </a:lvl4pPr>
            <a:lvl5pPr marL="2286000" marR="0" lvl="4" indent="-228600" algn="l" rtl="0">
              <a:lnSpc>
                <a:spcPct val="100000"/>
              </a:lnSpc>
              <a:spcBef>
                <a:spcPts val="1000"/>
              </a:spcBef>
              <a:spcAft>
                <a:spcPts val="0"/>
              </a:spcAft>
              <a:buClr>
                <a:schemeClr val="accent1"/>
              </a:buClr>
              <a:buSzPts val="900"/>
              <a:buFont typeface="Noto Sans Symbols"/>
              <a:buNone/>
              <a:defRPr sz="900" b="0" i="0" u="none" strike="noStrike" cap="none">
                <a:solidFill>
                  <a:srgbClr val="3F3F3F"/>
                </a:solidFill>
                <a:latin typeface="Century Gothic"/>
                <a:ea typeface="Century Gothic"/>
                <a:cs typeface="Century Gothic"/>
                <a:sym typeface="Century Gothic"/>
              </a:defRPr>
            </a:lvl5pPr>
            <a:lvl6pPr marL="2743200" marR="0" lvl="5" indent="-228600" algn="l" rtl="0">
              <a:lnSpc>
                <a:spcPct val="100000"/>
              </a:lnSpc>
              <a:spcBef>
                <a:spcPts val="1000"/>
              </a:spcBef>
              <a:spcAft>
                <a:spcPts val="0"/>
              </a:spcAft>
              <a:buClr>
                <a:schemeClr val="accent1"/>
              </a:buClr>
              <a:buSzPts val="900"/>
              <a:buFont typeface="Noto Sans Symbols"/>
              <a:buNone/>
              <a:defRPr sz="900" b="0" i="0" u="none" strike="noStrike" cap="none">
                <a:solidFill>
                  <a:srgbClr val="3F3F3F"/>
                </a:solidFill>
                <a:latin typeface="Century Gothic"/>
                <a:ea typeface="Century Gothic"/>
                <a:cs typeface="Century Gothic"/>
                <a:sym typeface="Century Gothic"/>
              </a:defRPr>
            </a:lvl6pPr>
            <a:lvl7pPr marL="3200400" marR="0" lvl="6" indent="-228600" algn="l" rtl="0">
              <a:lnSpc>
                <a:spcPct val="100000"/>
              </a:lnSpc>
              <a:spcBef>
                <a:spcPts val="1000"/>
              </a:spcBef>
              <a:spcAft>
                <a:spcPts val="0"/>
              </a:spcAft>
              <a:buClr>
                <a:schemeClr val="accent1"/>
              </a:buClr>
              <a:buSzPts val="900"/>
              <a:buFont typeface="Noto Sans Symbols"/>
              <a:buNone/>
              <a:defRPr sz="900" b="0" i="0" u="none" strike="noStrike" cap="none">
                <a:solidFill>
                  <a:srgbClr val="3F3F3F"/>
                </a:solidFill>
                <a:latin typeface="Century Gothic"/>
                <a:ea typeface="Century Gothic"/>
                <a:cs typeface="Century Gothic"/>
                <a:sym typeface="Century Gothic"/>
              </a:defRPr>
            </a:lvl7pPr>
            <a:lvl8pPr marL="3657600" marR="0" lvl="7" indent="-228600" algn="l" rtl="0">
              <a:lnSpc>
                <a:spcPct val="100000"/>
              </a:lnSpc>
              <a:spcBef>
                <a:spcPts val="1000"/>
              </a:spcBef>
              <a:spcAft>
                <a:spcPts val="0"/>
              </a:spcAft>
              <a:buClr>
                <a:schemeClr val="accent1"/>
              </a:buClr>
              <a:buSzPts val="900"/>
              <a:buFont typeface="Noto Sans Symbols"/>
              <a:buNone/>
              <a:defRPr sz="900" b="0" i="0" u="none" strike="noStrike" cap="none">
                <a:solidFill>
                  <a:srgbClr val="3F3F3F"/>
                </a:solidFill>
                <a:latin typeface="Century Gothic"/>
                <a:ea typeface="Century Gothic"/>
                <a:cs typeface="Century Gothic"/>
                <a:sym typeface="Century Gothic"/>
              </a:defRPr>
            </a:lvl8pPr>
            <a:lvl9pPr marL="4114800" marR="0" lvl="8" indent="-228600" algn="l" rtl="0">
              <a:lnSpc>
                <a:spcPct val="100000"/>
              </a:lnSpc>
              <a:spcBef>
                <a:spcPts val="1000"/>
              </a:spcBef>
              <a:spcAft>
                <a:spcPts val="0"/>
              </a:spcAft>
              <a:buClr>
                <a:schemeClr val="accent1"/>
              </a:buClr>
              <a:buSzPts val="900"/>
              <a:buFont typeface="Noto Sans Symbols"/>
              <a:buNone/>
              <a:defRPr sz="900" b="0" i="0" u="none" strike="noStrike" cap="none">
                <a:solidFill>
                  <a:srgbClr val="3F3F3F"/>
                </a:solidFill>
                <a:latin typeface="Century Gothic"/>
                <a:ea typeface="Century Gothic"/>
                <a:cs typeface="Century Gothic"/>
                <a:sym typeface="Century Gothic"/>
              </a:defRPr>
            </a:lvl9pPr>
          </a:lstStyle>
          <a:p>
            <a:endParaRPr/>
          </a:p>
        </p:txBody>
      </p:sp>
      <p:sp>
        <p:nvSpPr>
          <p:cNvPr id="102" name="Shape 102"/>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03" name="Shape 103"/>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04" name="Shape 104"/>
          <p:cNvSpPr/>
          <p:nvPr/>
        </p:nvSpPr>
        <p:spPr>
          <a:xfrm rot="10800000" flipH="1">
            <a:off x="-4189" y="714375"/>
            <a:ext cx="1588527" cy="507297"/>
          </a:xfrm>
          <a:custGeom>
            <a:avLst/>
            <a:gdLst/>
            <a:ahLst/>
            <a:cxnLst/>
            <a:rect l="0" t="0" r="0" b="0"/>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Shape 10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4DCE3"/>
            </a:gs>
          </a:gsLst>
          <a:lin ang="5400000" scaled="0"/>
        </a:gradFill>
        <a:effectLst/>
      </p:bgPr>
    </p:bg>
    <p:spTree>
      <p:nvGrpSpPr>
        <p:cNvPr id="1" name="Shape 9"/>
        <p:cNvGrpSpPr/>
        <p:nvPr/>
      </p:nvGrpSpPr>
      <p:grpSpPr>
        <a:xfrm>
          <a:off x="0" y="0"/>
          <a:ext cx="0" cy="0"/>
          <a:chOff x="0" y="0"/>
          <a:chExt cx="0" cy="0"/>
        </a:xfrm>
      </p:grpSpPr>
      <p:grpSp>
        <p:nvGrpSpPr>
          <p:cNvPr id="10" name="Shape 10"/>
          <p:cNvGrpSpPr/>
          <p:nvPr/>
        </p:nvGrpSpPr>
        <p:grpSpPr>
          <a:xfrm>
            <a:off x="1" y="228600"/>
            <a:ext cx="2851516" cy="6638628"/>
            <a:chOff x="2487613" y="285750"/>
            <a:chExt cx="2428875" cy="5654676"/>
          </a:xfrm>
        </p:grpSpPr>
        <p:sp>
          <p:nvSpPr>
            <p:cNvPr id="11" name="Shape 11"/>
            <p:cNvSpPr/>
            <p:nvPr/>
          </p:nvSpPr>
          <p:spPr>
            <a:xfrm>
              <a:off x="2487613" y="2284413"/>
              <a:ext cx="85725" cy="533400"/>
            </a:xfrm>
            <a:custGeom>
              <a:avLst/>
              <a:gdLst/>
              <a:ahLst/>
              <a:cxnLst/>
              <a:rect l="0" t="0" r="0" b="0"/>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Shape 12"/>
            <p:cNvSpPr/>
            <p:nvPr/>
          </p:nvSpPr>
          <p:spPr>
            <a:xfrm>
              <a:off x="2597151" y="2779713"/>
              <a:ext cx="550863" cy="1978025"/>
            </a:xfrm>
            <a:custGeom>
              <a:avLst/>
              <a:gdLst/>
              <a:ahLst/>
              <a:cxnLst/>
              <a:rect l="0" t="0" r="0" b="0"/>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Shape 13"/>
            <p:cNvSpPr/>
            <p:nvPr/>
          </p:nvSpPr>
          <p:spPr>
            <a:xfrm>
              <a:off x="3175001" y="4730750"/>
              <a:ext cx="519113" cy="1209675"/>
            </a:xfrm>
            <a:custGeom>
              <a:avLst/>
              <a:gdLst/>
              <a:ahLst/>
              <a:cxnLst/>
              <a:rect l="0" t="0" r="0" b="0"/>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Shape 14"/>
            <p:cNvSpPr/>
            <p:nvPr/>
          </p:nvSpPr>
          <p:spPr>
            <a:xfrm>
              <a:off x="3305176" y="5630863"/>
              <a:ext cx="146050" cy="309563"/>
            </a:xfrm>
            <a:custGeom>
              <a:avLst/>
              <a:gdLst/>
              <a:ahLst/>
              <a:cxnLst/>
              <a:rect l="0" t="0" r="0" b="0"/>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Shape 15"/>
            <p:cNvSpPr/>
            <p:nvPr/>
          </p:nvSpPr>
          <p:spPr>
            <a:xfrm>
              <a:off x="2573338" y="2817813"/>
              <a:ext cx="700088" cy="2835275"/>
            </a:xfrm>
            <a:custGeom>
              <a:avLst/>
              <a:gdLst/>
              <a:ahLst/>
              <a:cxnLst/>
              <a:rect l="0" t="0" r="0" b="0"/>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Shape 16"/>
            <p:cNvSpPr/>
            <p:nvPr/>
          </p:nvSpPr>
          <p:spPr>
            <a:xfrm>
              <a:off x="2506663" y="285750"/>
              <a:ext cx="90488" cy="2493963"/>
            </a:xfrm>
            <a:custGeom>
              <a:avLst/>
              <a:gdLst/>
              <a:ahLst/>
              <a:cxnLst/>
              <a:rect l="0" t="0" r="0" b="0"/>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Shape 17"/>
            <p:cNvSpPr/>
            <p:nvPr/>
          </p:nvSpPr>
          <p:spPr>
            <a:xfrm>
              <a:off x="2554288" y="2598738"/>
              <a:ext cx="66675" cy="420688"/>
            </a:xfrm>
            <a:custGeom>
              <a:avLst/>
              <a:gdLst/>
              <a:ahLst/>
              <a:cxnLst/>
              <a:rect l="0" t="0" r="0" b="0"/>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Shape 18"/>
            <p:cNvSpPr/>
            <p:nvPr/>
          </p:nvSpPr>
          <p:spPr>
            <a:xfrm>
              <a:off x="3143251" y="4757738"/>
              <a:ext cx="161925" cy="873125"/>
            </a:xfrm>
            <a:custGeom>
              <a:avLst/>
              <a:gdLst/>
              <a:ahLst/>
              <a:cxnLst/>
              <a:rect l="0" t="0" r="0" b="0"/>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Shape 19"/>
            <p:cNvSpPr/>
            <p:nvPr/>
          </p:nvSpPr>
          <p:spPr>
            <a:xfrm>
              <a:off x="3148013" y="1282700"/>
              <a:ext cx="1768475" cy="3448050"/>
            </a:xfrm>
            <a:custGeom>
              <a:avLst/>
              <a:gdLst/>
              <a:ahLst/>
              <a:cxnLst/>
              <a:rect l="0" t="0" r="0" b="0"/>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Shape 20"/>
            <p:cNvSpPr/>
            <p:nvPr/>
          </p:nvSpPr>
          <p:spPr>
            <a:xfrm>
              <a:off x="3273426" y="5653088"/>
              <a:ext cx="138113" cy="287338"/>
            </a:xfrm>
            <a:custGeom>
              <a:avLst/>
              <a:gdLst/>
              <a:ahLst/>
              <a:cxnLst/>
              <a:rect l="0" t="0" r="0" b="0"/>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Shape 21"/>
            <p:cNvSpPr/>
            <p:nvPr/>
          </p:nvSpPr>
          <p:spPr>
            <a:xfrm>
              <a:off x="3143251" y="4656138"/>
              <a:ext cx="31750" cy="188913"/>
            </a:xfrm>
            <a:custGeom>
              <a:avLst/>
              <a:gdLst/>
              <a:ahLst/>
              <a:cxnLst/>
              <a:rect l="0" t="0" r="0" b="0"/>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Shape 22"/>
            <p:cNvSpPr/>
            <p:nvPr/>
          </p:nvSpPr>
          <p:spPr>
            <a:xfrm>
              <a:off x="3211513" y="5410200"/>
              <a:ext cx="203200" cy="530225"/>
            </a:xfrm>
            <a:custGeom>
              <a:avLst/>
              <a:gdLst/>
              <a:ahLst/>
              <a:cxnLst/>
              <a:rect l="0" t="0" r="0" b="0"/>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 name="Shape 23"/>
          <p:cNvGrpSpPr/>
          <p:nvPr/>
        </p:nvGrpSpPr>
        <p:grpSpPr>
          <a:xfrm>
            <a:off x="27222" y="157"/>
            <a:ext cx="2356674" cy="6853096"/>
            <a:chOff x="6627813" y="195610"/>
            <a:chExt cx="1952625" cy="5678141"/>
          </a:xfrm>
        </p:grpSpPr>
        <p:sp>
          <p:nvSpPr>
            <p:cNvPr id="24" name="Shape 24"/>
            <p:cNvSpPr/>
            <p:nvPr/>
          </p:nvSpPr>
          <p:spPr>
            <a:xfrm>
              <a:off x="6627813" y="195610"/>
              <a:ext cx="409575" cy="3646488"/>
            </a:xfrm>
            <a:custGeom>
              <a:avLst/>
              <a:gdLst/>
              <a:ahLst/>
              <a:cxnLst/>
              <a:rect l="0" t="0" r="0" b="0"/>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Shape 25"/>
            <p:cNvSpPr/>
            <p:nvPr/>
          </p:nvSpPr>
          <p:spPr>
            <a:xfrm>
              <a:off x="7061201" y="3771900"/>
              <a:ext cx="350838" cy="1309688"/>
            </a:xfrm>
            <a:custGeom>
              <a:avLst/>
              <a:gdLst/>
              <a:ahLst/>
              <a:cxnLst/>
              <a:rect l="0" t="0" r="0" b="0"/>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Shape 26"/>
            <p:cNvSpPr/>
            <p:nvPr/>
          </p:nvSpPr>
          <p:spPr>
            <a:xfrm>
              <a:off x="7439026" y="5053013"/>
              <a:ext cx="357188" cy="820738"/>
            </a:xfrm>
            <a:custGeom>
              <a:avLst/>
              <a:gdLst/>
              <a:ahLst/>
              <a:cxnLst/>
              <a:rect l="0" t="0" r="0" b="0"/>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Shape 27"/>
            <p:cNvSpPr/>
            <p:nvPr/>
          </p:nvSpPr>
          <p:spPr>
            <a:xfrm>
              <a:off x="7037388" y="3811588"/>
              <a:ext cx="457200" cy="1852613"/>
            </a:xfrm>
            <a:custGeom>
              <a:avLst/>
              <a:gdLst/>
              <a:ahLst/>
              <a:cxnLst/>
              <a:rect l="0" t="0" r="0" b="0"/>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Shape 28"/>
            <p:cNvSpPr/>
            <p:nvPr/>
          </p:nvSpPr>
          <p:spPr>
            <a:xfrm>
              <a:off x="6992938" y="1263650"/>
              <a:ext cx="144463" cy="2508250"/>
            </a:xfrm>
            <a:custGeom>
              <a:avLst/>
              <a:gdLst/>
              <a:ahLst/>
              <a:cxnLst/>
              <a:rect l="0" t="0" r="0" b="0"/>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Shape 29"/>
            <p:cNvSpPr/>
            <p:nvPr/>
          </p:nvSpPr>
          <p:spPr>
            <a:xfrm>
              <a:off x="7526338" y="5640388"/>
              <a:ext cx="111125" cy="233363"/>
            </a:xfrm>
            <a:custGeom>
              <a:avLst/>
              <a:gdLst/>
              <a:ahLst/>
              <a:cxnLst/>
              <a:rect l="0" t="0" r="0" b="0"/>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Shape 30"/>
            <p:cNvSpPr/>
            <p:nvPr/>
          </p:nvSpPr>
          <p:spPr>
            <a:xfrm>
              <a:off x="7021513" y="3598863"/>
              <a:ext cx="68263" cy="423863"/>
            </a:xfrm>
            <a:custGeom>
              <a:avLst/>
              <a:gdLst/>
              <a:ahLst/>
              <a:cxnLst/>
              <a:rect l="0" t="0" r="0" b="0"/>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Shape 31"/>
            <p:cNvSpPr/>
            <p:nvPr/>
          </p:nvSpPr>
          <p:spPr>
            <a:xfrm>
              <a:off x="7412038" y="2801938"/>
              <a:ext cx="1168400" cy="2251075"/>
            </a:xfrm>
            <a:custGeom>
              <a:avLst/>
              <a:gdLst/>
              <a:ahLst/>
              <a:cxnLst/>
              <a:rect l="0" t="0" r="0" b="0"/>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Shape 32"/>
            <p:cNvSpPr/>
            <p:nvPr/>
          </p:nvSpPr>
          <p:spPr>
            <a:xfrm>
              <a:off x="7494588" y="5664200"/>
              <a:ext cx="100013" cy="209550"/>
            </a:xfrm>
            <a:custGeom>
              <a:avLst/>
              <a:gdLst/>
              <a:ahLst/>
              <a:cxnLst/>
              <a:rect l="0" t="0" r="0" b="0"/>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Shape 33"/>
            <p:cNvSpPr/>
            <p:nvPr/>
          </p:nvSpPr>
          <p:spPr>
            <a:xfrm>
              <a:off x="7412038" y="5081588"/>
              <a:ext cx="114300" cy="558800"/>
            </a:xfrm>
            <a:custGeom>
              <a:avLst/>
              <a:gdLst/>
              <a:ahLst/>
              <a:cxnLst/>
              <a:rect l="0" t="0" r="0" b="0"/>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Shape 34"/>
            <p:cNvSpPr/>
            <p:nvPr/>
          </p:nvSpPr>
          <p:spPr>
            <a:xfrm>
              <a:off x="7412038" y="4978400"/>
              <a:ext cx="31750" cy="188913"/>
            </a:xfrm>
            <a:custGeom>
              <a:avLst/>
              <a:gdLst/>
              <a:ahLst/>
              <a:cxnLst/>
              <a:rect l="0" t="0" r="0" b="0"/>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Shape 35"/>
            <p:cNvSpPr/>
            <p:nvPr/>
          </p:nvSpPr>
          <p:spPr>
            <a:xfrm>
              <a:off x="7439026" y="5434013"/>
              <a:ext cx="174625" cy="439738"/>
            </a:xfrm>
            <a:custGeom>
              <a:avLst/>
              <a:gdLst/>
              <a:ahLst/>
              <a:cxnLst/>
              <a:rect l="0" t="0" r="0" b="0"/>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 name="Shape 36"/>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Shape 37"/>
          <p:cNvSpPr txBox="1">
            <a:spLocks noGrp="1"/>
          </p:cNvSpPr>
          <p:nvPr>
            <p:ph type="title"/>
          </p:nvPr>
        </p:nvSpPr>
        <p:spPr>
          <a:xfrm>
            <a:off x="2592924" y="624110"/>
            <a:ext cx="8911687" cy="128089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168DBA"/>
              </a:buClr>
              <a:buSzPts val="3600"/>
              <a:buFont typeface="Century Gothic"/>
              <a:buNone/>
              <a:defRPr sz="3600" b="0" i="0" u="none" strike="noStrike" cap="none">
                <a:solidFill>
                  <a:srgbClr val="168DBA"/>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38" name="Shape 38"/>
          <p:cNvSpPr txBox="1">
            <a:spLocks noGrp="1"/>
          </p:cNvSpPr>
          <p:nvPr>
            <p:ph type="body" idx="1"/>
          </p:nvPr>
        </p:nvSpPr>
        <p:spPr>
          <a:xfrm>
            <a:off x="2589212" y="2133600"/>
            <a:ext cx="8915400" cy="3886200"/>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lnSpc>
                <a:spcPct val="100000"/>
              </a:lnSpc>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lnSpc>
                <a:spcPct val="100000"/>
              </a:lnSpc>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9" name="Shape 39"/>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0" name="Shape 40"/>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1" name="Shape 4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hyperlink" Target="http://www.newworldencyclopedia.org/entry/Computer" TargetMode="External"/><Relationship Id="rId7" Type="http://schemas.openxmlformats.org/officeDocument/2006/relationships/hyperlink" Target="http://www.newworldencyclopedia.org/entry/Piracy"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www.newworldencyclopedia.org/entry/Reverse_engineering" TargetMode="External"/><Relationship Id="rId5" Type="http://schemas.openxmlformats.org/officeDocument/2006/relationships/hyperlink" Target="http://www.newworldencyclopedia.org/entry/E-commerce" TargetMode="External"/><Relationship Id="rId4" Type="http://schemas.openxmlformats.org/officeDocument/2006/relationships/hyperlink" Target="http://www.newworldencyclopedia.org/entry/Internet"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73"/>
        <p:cNvGrpSpPr/>
        <p:nvPr/>
      </p:nvGrpSpPr>
      <p:grpSpPr>
        <a:xfrm>
          <a:off x="0" y="0"/>
          <a:ext cx="0" cy="0"/>
          <a:chOff x="0" y="0"/>
          <a:chExt cx="0" cy="0"/>
        </a:xfrm>
      </p:grpSpPr>
      <p:sp>
        <p:nvSpPr>
          <p:cNvPr id="176" name="Shape 176"/>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0" i="0" u="none" strike="noStrike" cap="none">
                <a:solidFill>
                  <a:srgbClr val="FEFFFF"/>
                </a:solidFill>
                <a:latin typeface="Arial"/>
                <a:ea typeface="Arial"/>
                <a:cs typeface="Arial"/>
                <a:sym typeface="Arial"/>
              </a:rPr>
              <a:t>1</a:t>
            </a:fld>
            <a:endParaRPr sz="2000" b="0" i="0" u="none" strike="noStrike" cap="none" dirty="0">
              <a:solidFill>
                <a:srgbClr val="FEFFFF"/>
              </a:solidFill>
              <a:latin typeface="Arial"/>
              <a:ea typeface="Arial"/>
              <a:cs typeface="Arial"/>
              <a:sym typeface="Arial"/>
            </a:endParaRPr>
          </a:p>
        </p:txBody>
      </p:sp>
      <p:pic>
        <p:nvPicPr>
          <p:cNvPr id="7" name="Picture 6">
            <a:extLst>
              <a:ext uri="{FF2B5EF4-FFF2-40B4-BE49-F238E27FC236}">
                <a16:creationId xmlns:a16="http://schemas.microsoft.com/office/drawing/2014/main" id="{39A62FA8-7A9F-409A-A1BB-61452D3BF202}"/>
              </a:ext>
            </a:extLst>
          </p:cNvPr>
          <p:cNvPicPr>
            <a:picLocks noChangeAspect="1"/>
          </p:cNvPicPr>
          <p:nvPr/>
        </p:nvPicPr>
        <p:blipFill>
          <a:blip r:embed="rId3"/>
          <a:stretch>
            <a:fillRect/>
          </a:stretch>
        </p:blipFill>
        <p:spPr>
          <a:xfrm>
            <a:off x="0" y="0"/>
            <a:ext cx="12192000" cy="685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334"/>
        <p:cNvGrpSpPr/>
        <p:nvPr/>
      </p:nvGrpSpPr>
      <p:grpSpPr>
        <a:xfrm>
          <a:off x="0" y="0"/>
          <a:ext cx="0" cy="0"/>
          <a:chOff x="0" y="0"/>
          <a:chExt cx="0" cy="0"/>
        </a:xfrm>
      </p:grpSpPr>
      <p:sp>
        <p:nvSpPr>
          <p:cNvPr id="335" name="Shape 335"/>
          <p:cNvSpPr txBox="1">
            <a:spLocks noGrp="1"/>
          </p:cNvSpPr>
          <p:nvPr>
            <p:ph type="body" idx="1"/>
          </p:nvPr>
        </p:nvSpPr>
        <p:spPr>
          <a:xfrm>
            <a:off x="750159" y="872674"/>
            <a:ext cx="8915400" cy="569743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1"/>
              </a:buClr>
              <a:buSzPts val="4000"/>
              <a:buFont typeface="Noto Sans Symbols"/>
              <a:buNone/>
            </a:pPr>
            <a:r>
              <a:rPr lang="en-US" sz="4000" b="1" i="0" u="sng" strike="noStrike" cap="none" dirty="0">
                <a:solidFill>
                  <a:srgbClr val="1C426C"/>
                </a:solidFill>
                <a:latin typeface="Arial"/>
                <a:ea typeface="Arial"/>
                <a:cs typeface="Arial"/>
                <a:sym typeface="Arial"/>
              </a:rPr>
              <a:t>Review Paper</a:t>
            </a:r>
            <a:endParaRPr sz="4000" b="1" i="0" u="sng" strike="noStrike" cap="none" dirty="0">
              <a:solidFill>
                <a:srgbClr val="1C426C"/>
              </a:solidFill>
              <a:latin typeface="Arial"/>
              <a:ea typeface="Arial"/>
              <a:cs typeface="Arial"/>
              <a:sym typeface="Arial"/>
            </a:endParaRPr>
          </a:p>
          <a:p>
            <a:pPr marL="0" marR="0" lvl="0" indent="0" algn="l" rtl="0">
              <a:lnSpc>
                <a:spcPct val="100000"/>
              </a:lnSpc>
              <a:spcBef>
                <a:spcPts val="1000"/>
              </a:spcBef>
              <a:spcAft>
                <a:spcPts val="0"/>
              </a:spcAft>
              <a:buClr>
                <a:schemeClr val="accent1"/>
              </a:buClr>
              <a:buSzPts val="2400"/>
              <a:buFont typeface="Noto Sans Symbols"/>
              <a:buNone/>
            </a:pPr>
            <a:endParaRPr sz="2400" b="0" i="0" u="none" strike="noStrike" cap="none" dirty="0">
              <a:solidFill>
                <a:srgbClr val="1C426C"/>
              </a:solidFill>
              <a:latin typeface="Arial"/>
              <a:ea typeface="Arial"/>
              <a:cs typeface="Arial"/>
              <a:sym typeface="Arial"/>
            </a:endParaRPr>
          </a:p>
          <a:p>
            <a:pPr marL="495300">
              <a:buSzPts val="2400"/>
            </a:pPr>
            <a:r>
              <a:rPr lang="en-US" sz="2400" dirty="0">
                <a:solidFill>
                  <a:schemeClr val="tx1"/>
                </a:solidFill>
                <a:latin typeface="Arial"/>
                <a:ea typeface="Arial"/>
                <a:cs typeface="Arial"/>
                <a:sym typeface="Arial"/>
              </a:rPr>
              <a:t>Scope expanded – “On Power Analysis Against Hardware Stream Ciphers”</a:t>
            </a:r>
          </a:p>
          <a:p>
            <a:pPr marL="495300">
              <a:buSzPts val="2400"/>
            </a:pPr>
            <a:r>
              <a:rPr lang="en-US" sz="2400" dirty="0">
                <a:solidFill>
                  <a:schemeClr val="tx1"/>
                </a:solidFill>
                <a:latin typeface="Arial"/>
                <a:ea typeface="Arial"/>
                <a:cs typeface="Arial"/>
                <a:sym typeface="Arial"/>
              </a:rPr>
              <a:t>Review paper submitted to the </a:t>
            </a:r>
            <a:r>
              <a:rPr lang="en-US" sz="2400" b="1" dirty="0">
                <a:solidFill>
                  <a:schemeClr val="tx1"/>
                </a:solidFill>
                <a:latin typeface="Arial"/>
                <a:ea typeface="Arial"/>
                <a:cs typeface="Arial"/>
                <a:sym typeface="Arial"/>
              </a:rPr>
              <a:t>International Journal of Information and Computer Security </a:t>
            </a:r>
            <a:r>
              <a:rPr lang="en-US" sz="2400" dirty="0">
                <a:solidFill>
                  <a:schemeClr val="tx1"/>
                </a:solidFill>
                <a:latin typeface="Arial"/>
                <a:ea typeface="Arial"/>
                <a:cs typeface="Arial"/>
                <a:sym typeface="Arial"/>
              </a:rPr>
              <a:t>(</a:t>
            </a:r>
            <a:r>
              <a:rPr lang="en-US" sz="2400" b="1" dirty="0">
                <a:solidFill>
                  <a:schemeClr val="tx1"/>
                </a:solidFill>
                <a:latin typeface="Arial"/>
                <a:ea typeface="Arial"/>
                <a:cs typeface="Arial"/>
                <a:sym typeface="Arial"/>
              </a:rPr>
              <a:t>IJICS</a:t>
            </a:r>
            <a:r>
              <a:rPr lang="en-US" sz="2400" dirty="0">
                <a:solidFill>
                  <a:schemeClr val="tx1"/>
                </a:solidFill>
                <a:latin typeface="Arial"/>
                <a:ea typeface="Arial"/>
                <a:cs typeface="Arial"/>
                <a:sym typeface="Arial"/>
              </a:rPr>
              <a:t>)</a:t>
            </a:r>
          </a:p>
          <a:p>
            <a:pPr marL="495300">
              <a:buSzPts val="2400"/>
            </a:pPr>
            <a:r>
              <a:rPr lang="en-US" sz="2400" b="1" dirty="0">
                <a:solidFill>
                  <a:schemeClr val="tx1"/>
                </a:solidFill>
                <a:latin typeface="Arial"/>
                <a:ea typeface="Arial"/>
                <a:cs typeface="Arial"/>
                <a:sym typeface="Arial"/>
              </a:rPr>
              <a:t>IJICS</a:t>
            </a:r>
            <a:r>
              <a:rPr lang="en-US" sz="2400" dirty="0">
                <a:solidFill>
                  <a:schemeClr val="tx1"/>
                </a:solidFill>
                <a:latin typeface="Arial"/>
                <a:ea typeface="Arial"/>
                <a:cs typeface="Arial"/>
                <a:sym typeface="Arial"/>
              </a:rPr>
              <a:t> is indexed in Scopus(Elsevier), </a:t>
            </a:r>
            <a:r>
              <a:rPr lang="en-US" sz="2400" dirty="0" err="1">
                <a:solidFill>
                  <a:schemeClr val="tx1"/>
                </a:solidFill>
                <a:latin typeface="Arial"/>
                <a:ea typeface="Arial"/>
                <a:cs typeface="Arial"/>
                <a:sym typeface="Arial"/>
              </a:rPr>
              <a:t>Compendex</a:t>
            </a:r>
            <a:r>
              <a:rPr lang="en-US" sz="2400" dirty="0">
                <a:solidFill>
                  <a:schemeClr val="tx1"/>
                </a:solidFill>
                <a:latin typeface="Arial"/>
                <a:ea typeface="Arial"/>
                <a:cs typeface="Arial"/>
                <a:sym typeface="Arial"/>
              </a:rPr>
              <a:t> [formerly EI] (Elsevier), ACM Digital Library etc. </a:t>
            </a:r>
          </a:p>
          <a:p>
            <a:pPr marL="495300">
              <a:buSzPts val="2400"/>
            </a:pPr>
            <a:r>
              <a:rPr lang="en-US" sz="2400" dirty="0">
                <a:solidFill>
                  <a:schemeClr val="tx1"/>
                </a:solidFill>
                <a:latin typeface="Arial"/>
                <a:ea typeface="Arial"/>
                <a:cs typeface="Arial"/>
                <a:sym typeface="Arial"/>
              </a:rPr>
              <a:t>Currently the revised version is submitted after initial review.</a:t>
            </a:r>
          </a:p>
          <a:p>
            <a:pPr marL="495300">
              <a:buSzPts val="2400"/>
            </a:pPr>
            <a:endParaRPr sz="2400" b="1" i="0" u="none" strike="noStrike" cap="none" dirty="0">
              <a:solidFill>
                <a:srgbClr val="168DBA"/>
              </a:solidFill>
              <a:latin typeface="Arial"/>
              <a:ea typeface="Arial"/>
              <a:cs typeface="Arial"/>
              <a:sym typeface="Arial"/>
            </a:endParaRPr>
          </a:p>
          <a:p>
            <a:pPr marL="0" marR="0" lvl="0" indent="0" algn="l" rtl="0">
              <a:lnSpc>
                <a:spcPct val="100000"/>
              </a:lnSpc>
              <a:spcBef>
                <a:spcPts val="1000"/>
              </a:spcBef>
              <a:spcAft>
                <a:spcPts val="0"/>
              </a:spcAft>
              <a:buClr>
                <a:schemeClr val="accent1"/>
              </a:buClr>
              <a:buSzPts val="3200"/>
              <a:buFont typeface="Noto Sans Symbols"/>
              <a:buNone/>
            </a:pPr>
            <a:endParaRPr sz="3200" b="1" i="0" u="none" strike="noStrike" cap="none" dirty="0">
              <a:solidFill>
                <a:srgbClr val="1C426C"/>
              </a:solidFill>
              <a:latin typeface="Arial"/>
              <a:ea typeface="Arial"/>
              <a:cs typeface="Arial"/>
              <a:sym typeface="Arial"/>
            </a:endParaRPr>
          </a:p>
        </p:txBody>
      </p:sp>
      <p:sp>
        <p:nvSpPr>
          <p:cNvPr id="336" name="Shape 336"/>
          <p:cNvSpPr txBox="1">
            <a:spLocks noGrp="1"/>
          </p:cNvSpPr>
          <p:nvPr>
            <p:ph type="sldNum" idx="12"/>
          </p:nvPr>
        </p:nvSpPr>
        <p:spPr>
          <a:xfrm>
            <a:off x="11252820" y="6204984"/>
            <a:ext cx="779767"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0" i="0" u="none" strike="noStrike" cap="none">
                <a:solidFill>
                  <a:schemeClr val="bg2"/>
                </a:solidFill>
                <a:latin typeface="Arial"/>
                <a:ea typeface="Arial"/>
                <a:cs typeface="Arial"/>
                <a:sym typeface="Arial"/>
              </a:rPr>
              <a:t>10</a:t>
            </a:fld>
            <a:endParaRPr sz="2000" b="0" i="0" u="none" strike="noStrike" cap="none" dirty="0">
              <a:solidFill>
                <a:schemeClr val="bg2"/>
              </a:solidFill>
              <a:latin typeface="Arial"/>
              <a:ea typeface="Arial"/>
              <a:cs typeface="Arial"/>
              <a:sym typeface="Arial"/>
            </a:endParaRPr>
          </a:p>
        </p:txBody>
      </p:sp>
      <p:pic>
        <p:nvPicPr>
          <p:cNvPr id="3" name="Picture 2">
            <a:extLst>
              <a:ext uri="{FF2B5EF4-FFF2-40B4-BE49-F238E27FC236}">
                <a16:creationId xmlns:a16="http://schemas.microsoft.com/office/drawing/2014/main" id="{FDF02508-7FD7-4545-8EF3-805AA2A6F0A4}"/>
              </a:ext>
            </a:extLst>
          </p:cNvPr>
          <p:cNvPicPr>
            <a:picLocks noChangeAspect="1"/>
          </p:cNvPicPr>
          <p:nvPr/>
        </p:nvPicPr>
        <p:blipFill rotWithShape="1">
          <a:blip r:embed="rId3"/>
          <a:srcRect l="27750" r="26855"/>
          <a:stretch/>
        </p:blipFill>
        <p:spPr>
          <a:xfrm>
            <a:off x="9924352" y="1224950"/>
            <a:ext cx="1587261" cy="2331049"/>
          </a:xfrm>
          <a:prstGeom prst="rect">
            <a:avLst/>
          </a:prstGeom>
        </p:spPr>
      </p:pic>
    </p:spTree>
    <p:extLst>
      <p:ext uri="{BB962C8B-B14F-4D97-AF65-F5344CB8AC3E}">
        <p14:creationId xmlns:p14="http://schemas.microsoft.com/office/powerpoint/2010/main" val="600430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341"/>
        <p:cNvGrpSpPr/>
        <p:nvPr/>
      </p:nvGrpSpPr>
      <p:grpSpPr>
        <a:xfrm>
          <a:off x="0" y="0"/>
          <a:ext cx="0" cy="0"/>
          <a:chOff x="0" y="0"/>
          <a:chExt cx="0" cy="0"/>
        </a:xfrm>
      </p:grpSpPr>
      <p:sp>
        <p:nvSpPr>
          <p:cNvPr id="342" name="Shape 342"/>
          <p:cNvSpPr txBox="1">
            <a:spLocks noGrp="1"/>
          </p:cNvSpPr>
          <p:nvPr>
            <p:ph type="body" idx="1"/>
          </p:nvPr>
        </p:nvSpPr>
        <p:spPr>
          <a:xfrm>
            <a:off x="2337420" y="940904"/>
            <a:ext cx="8915400" cy="5446643"/>
          </a:xfrm>
          <a:prstGeom prst="rect">
            <a:avLst/>
          </a:prstGeom>
          <a:noFill/>
          <a:ln>
            <a:noFill/>
          </a:ln>
        </p:spPr>
        <p:txBody>
          <a:bodyPr spcFirstLastPara="1" wrap="square" lIns="91425" tIns="45700" rIns="91425" bIns="45700" anchor="t" anchorCtr="0">
            <a:noAutofit/>
          </a:bodyPr>
          <a:lstStyle/>
          <a:p>
            <a:pPr marL="342900" marR="0" lvl="0" indent="-190500" algn="l" rtl="0">
              <a:lnSpc>
                <a:spcPct val="100000"/>
              </a:lnSpc>
              <a:spcBef>
                <a:spcPts val="1000"/>
              </a:spcBef>
              <a:spcAft>
                <a:spcPts val="0"/>
              </a:spcAft>
              <a:buClr>
                <a:schemeClr val="accent1"/>
              </a:buClr>
              <a:buSzPts val="2400"/>
              <a:buFont typeface="Noto Sans Symbols"/>
              <a:buNone/>
            </a:pPr>
            <a:endParaRPr sz="2400" b="1" i="0" u="none" strike="noStrike" cap="none" dirty="0">
              <a:solidFill>
                <a:srgbClr val="168DBA"/>
              </a:solidFill>
              <a:latin typeface="Arial"/>
              <a:ea typeface="Arial"/>
              <a:cs typeface="Arial"/>
              <a:sym typeface="Arial"/>
            </a:endParaRPr>
          </a:p>
          <a:p>
            <a:pPr marL="342900" marR="0" lvl="0" indent="-190500" algn="l" rtl="0">
              <a:lnSpc>
                <a:spcPct val="100000"/>
              </a:lnSpc>
              <a:spcBef>
                <a:spcPts val="1000"/>
              </a:spcBef>
              <a:spcAft>
                <a:spcPts val="0"/>
              </a:spcAft>
              <a:buClr>
                <a:schemeClr val="accent1"/>
              </a:buClr>
              <a:buSzPts val="2400"/>
              <a:buFont typeface="Noto Sans Symbols"/>
              <a:buNone/>
            </a:pPr>
            <a:endParaRPr sz="2400" b="1" i="0" u="none" strike="noStrike" cap="none" dirty="0">
              <a:solidFill>
                <a:srgbClr val="168DBA"/>
              </a:solidFill>
              <a:latin typeface="Arial"/>
              <a:ea typeface="Arial"/>
              <a:cs typeface="Arial"/>
              <a:sym typeface="Arial"/>
            </a:endParaRPr>
          </a:p>
          <a:p>
            <a:pPr marL="0" marR="0" lvl="0" indent="0" algn="l" rtl="0">
              <a:lnSpc>
                <a:spcPct val="100000"/>
              </a:lnSpc>
              <a:spcBef>
                <a:spcPts val="1000"/>
              </a:spcBef>
              <a:spcAft>
                <a:spcPts val="0"/>
              </a:spcAft>
              <a:buClr>
                <a:schemeClr val="accent1"/>
              </a:buClr>
              <a:buSzPts val="3200"/>
              <a:buFont typeface="Noto Sans Symbols"/>
              <a:buNone/>
            </a:pPr>
            <a:endParaRPr sz="3200" b="1" i="0" u="none" strike="noStrike" cap="none" dirty="0">
              <a:solidFill>
                <a:srgbClr val="1C426C"/>
              </a:solidFill>
              <a:latin typeface="Arial"/>
              <a:ea typeface="Arial"/>
              <a:cs typeface="Arial"/>
              <a:sym typeface="Arial"/>
            </a:endParaRPr>
          </a:p>
        </p:txBody>
      </p:sp>
      <p:sp>
        <p:nvSpPr>
          <p:cNvPr id="343" name="Shape 343"/>
          <p:cNvSpPr txBox="1">
            <a:spLocks noGrp="1"/>
          </p:cNvSpPr>
          <p:nvPr>
            <p:ph type="sldNum" idx="12"/>
          </p:nvPr>
        </p:nvSpPr>
        <p:spPr>
          <a:xfrm>
            <a:off x="10473053" y="6022422"/>
            <a:ext cx="779767"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0" i="0" u="none" strike="noStrike" cap="none">
                <a:solidFill>
                  <a:schemeClr val="bg2"/>
                </a:solidFill>
                <a:latin typeface="Century Gothic"/>
                <a:ea typeface="Century Gothic"/>
                <a:cs typeface="Century Gothic"/>
                <a:sym typeface="Century Gothic"/>
              </a:rPr>
              <a:t>11</a:t>
            </a:fld>
            <a:endParaRPr sz="2000" b="0" i="0" u="none" strike="noStrike" cap="none" dirty="0">
              <a:solidFill>
                <a:schemeClr val="bg2"/>
              </a:solidFill>
              <a:latin typeface="Century Gothic"/>
              <a:ea typeface="Century Gothic"/>
              <a:cs typeface="Century Gothic"/>
              <a:sym typeface="Century Gothic"/>
            </a:endParaRPr>
          </a:p>
        </p:txBody>
      </p:sp>
      <p:sp>
        <p:nvSpPr>
          <p:cNvPr id="11" name="Title 1">
            <a:extLst>
              <a:ext uri="{FF2B5EF4-FFF2-40B4-BE49-F238E27FC236}">
                <a16:creationId xmlns:a16="http://schemas.microsoft.com/office/drawing/2014/main" id="{FF7856DB-042B-4FC4-8C24-C914EC14AE17}"/>
              </a:ext>
            </a:extLst>
          </p:cNvPr>
          <p:cNvSpPr>
            <a:spLocks noGrp="1"/>
          </p:cNvSpPr>
          <p:nvPr>
            <p:ph type="title"/>
          </p:nvPr>
        </p:nvSpPr>
        <p:spPr>
          <a:xfrm>
            <a:off x="1902812" y="329899"/>
            <a:ext cx="8911687" cy="1280890"/>
          </a:xfrm>
        </p:spPr>
        <p:txBody>
          <a:bodyPr/>
          <a:lstStyle/>
          <a:p>
            <a:pPr lvl="0" algn="ctr">
              <a:buClr>
                <a:schemeClr val="accent1"/>
              </a:buClr>
              <a:buSzPts val="4000"/>
            </a:pPr>
            <a:r>
              <a:rPr lang="en-US" b="1" u="sng" dirty="0">
                <a:solidFill>
                  <a:srgbClr val="1C426C"/>
                </a:solidFill>
                <a:latin typeface="Arial"/>
                <a:ea typeface="Arial"/>
                <a:cs typeface="Arial"/>
                <a:sym typeface="Arial"/>
              </a:rPr>
              <a:t>Overall Design</a:t>
            </a:r>
            <a:endParaRPr lang="en-US" sz="2000" dirty="0">
              <a:solidFill>
                <a:srgbClr val="1C426C"/>
              </a:solidFill>
              <a:latin typeface="Arial"/>
              <a:ea typeface="Arial"/>
              <a:cs typeface="Arial"/>
              <a:sym typeface="Arial"/>
            </a:endParaRPr>
          </a:p>
        </p:txBody>
      </p:sp>
      <p:grpSp>
        <p:nvGrpSpPr>
          <p:cNvPr id="12" name="Group 11">
            <a:extLst>
              <a:ext uri="{FF2B5EF4-FFF2-40B4-BE49-F238E27FC236}">
                <a16:creationId xmlns:a16="http://schemas.microsoft.com/office/drawing/2014/main" id="{F7E6F152-1586-4870-BEDD-6730BA8DEC2D}"/>
              </a:ext>
            </a:extLst>
          </p:cNvPr>
          <p:cNvGrpSpPr/>
          <p:nvPr/>
        </p:nvGrpSpPr>
        <p:grpSpPr>
          <a:xfrm>
            <a:off x="3951883" y="1394448"/>
            <a:ext cx="4813543" cy="5274359"/>
            <a:chOff x="3674848" y="1152907"/>
            <a:chExt cx="4813543" cy="5274359"/>
          </a:xfrm>
        </p:grpSpPr>
        <p:sp>
          <p:nvSpPr>
            <p:cNvPr id="13" name="Rectangle 12">
              <a:extLst>
                <a:ext uri="{FF2B5EF4-FFF2-40B4-BE49-F238E27FC236}">
                  <a16:creationId xmlns:a16="http://schemas.microsoft.com/office/drawing/2014/main" id="{748894FF-866C-4F80-9628-8631E6CEE070}"/>
                </a:ext>
              </a:extLst>
            </p:cNvPr>
            <p:cNvSpPr/>
            <p:nvPr/>
          </p:nvSpPr>
          <p:spPr>
            <a:xfrm>
              <a:off x="3674852" y="1152907"/>
              <a:ext cx="4813539" cy="545815"/>
            </a:xfrm>
            <a:prstGeom prst="rect">
              <a:avLst/>
            </a:prstGeom>
            <a:solidFill>
              <a:schemeClr val="tx2"/>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3">
                      <a:lumMod val="50000"/>
                    </a:schemeClr>
                  </a:solidFill>
                </a:rPr>
                <a:t>Developing a test bed </a:t>
              </a:r>
            </a:p>
          </p:txBody>
        </p:sp>
        <p:sp>
          <p:nvSpPr>
            <p:cNvPr id="14" name="Rectangle 13">
              <a:extLst>
                <a:ext uri="{FF2B5EF4-FFF2-40B4-BE49-F238E27FC236}">
                  <a16:creationId xmlns:a16="http://schemas.microsoft.com/office/drawing/2014/main" id="{42BAE807-2BC2-48D5-8195-4D9385B8C1E1}"/>
                </a:ext>
              </a:extLst>
            </p:cNvPr>
            <p:cNvSpPr/>
            <p:nvPr/>
          </p:nvSpPr>
          <p:spPr>
            <a:xfrm>
              <a:off x="3674849" y="2321452"/>
              <a:ext cx="4813539" cy="545815"/>
            </a:xfrm>
            <a:prstGeom prst="rect">
              <a:avLst/>
            </a:prstGeom>
            <a:solidFill>
              <a:schemeClr val="bg2">
                <a:lumMod val="20000"/>
                <a:lumOff val="8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3">
                      <a:lumMod val="75000"/>
                    </a:schemeClr>
                  </a:solidFill>
                </a:rPr>
                <a:t>Implementing </a:t>
              </a:r>
              <a:r>
                <a:rPr lang="en-US" sz="1800" dirty="0" err="1">
                  <a:solidFill>
                    <a:schemeClr val="accent3">
                      <a:lumMod val="75000"/>
                    </a:schemeClr>
                  </a:solidFill>
                </a:rPr>
                <a:t>Trivium</a:t>
              </a:r>
              <a:endParaRPr lang="en-US" sz="1800" dirty="0">
                <a:solidFill>
                  <a:schemeClr val="accent3">
                    <a:lumMod val="75000"/>
                  </a:schemeClr>
                </a:solidFill>
              </a:endParaRPr>
            </a:p>
          </p:txBody>
        </p:sp>
        <p:sp>
          <p:nvSpPr>
            <p:cNvPr id="15" name="Rectangle 14">
              <a:extLst>
                <a:ext uri="{FF2B5EF4-FFF2-40B4-BE49-F238E27FC236}">
                  <a16:creationId xmlns:a16="http://schemas.microsoft.com/office/drawing/2014/main" id="{43DAAE97-3237-493A-87D8-A3DF576EF7EA}"/>
                </a:ext>
              </a:extLst>
            </p:cNvPr>
            <p:cNvSpPr/>
            <p:nvPr/>
          </p:nvSpPr>
          <p:spPr>
            <a:xfrm>
              <a:off x="3674848" y="3521516"/>
              <a:ext cx="4813539" cy="545815"/>
            </a:xfrm>
            <a:prstGeom prst="rect">
              <a:avLst/>
            </a:prstGeom>
            <a:solidFill>
              <a:schemeClr val="tx2">
                <a:lumMod val="9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2">
                      <a:lumMod val="50000"/>
                    </a:schemeClr>
                  </a:solidFill>
                </a:rPr>
                <a:t>Obtain power traces</a:t>
              </a:r>
            </a:p>
          </p:txBody>
        </p:sp>
        <p:sp>
          <p:nvSpPr>
            <p:cNvPr id="16" name="Rectangle 15">
              <a:extLst>
                <a:ext uri="{FF2B5EF4-FFF2-40B4-BE49-F238E27FC236}">
                  <a16:creationId xmlns:a16="http://schemas.microsoft.com/office/drawing/2014/main" id="{39CA9EA1-DBFD-4F06-A0D6-B0F4C6A832BB}"/>
                </a:ext>
              </a:extLst>
            </p:cNvPr>
            <p:cNvSpPr/>
            <p:nvPr/>
          </p:nvSpPr>
          <p:spPr>
            <a:xfrm>
              <a:off x="3674848" y="4703137"/>
              <a:ext cx="4813539" cy="545815"/>
            </a:xfrm>
            <a:prstGeom prst="rect">
              <a:avLst/>
            </a:prstGeom>
            <a:solidFill>
              <a:schemeClr val="bg2">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2">
                      <a:lumMod val="50000"/>
                    </a:schemeClr>
                  </a:solidFill>
                </a:rPr>
                <a:t>Analyzing power traces </a:t>
              </a:r>
            </a:p>
          </p:txBody>
        </p:sp>
        <p:sp>
          <p:nvSpPr>
            <p:cNvPr id="17" name="Rectangle 16">
              <a:extLst>
                <a:ext uri="{FF2B5EF4-FFF2-40B4-BE49-F238E27FC236}">
                  <a16:creationId xmlns:a16="http://schemas.microsoft.com/office/drawing/2014/main" id="{8BDED61D-9427-4E05-9120-5A39FDB866D4}"/>
                </a:ext>
              </a:extLst>
            </p:cNvPr>
            <p:cNvSpPr/>
            <p:nvPr/>
          </p:nvSpPr>
          <p:spPr>
            <a:xfrm>
              <a:off x="3674848" y="5881451"/>
              <a:ext cx="4813539" cy="545815"/>
            </a:xfrm>
            <a:prstGeom prst="rect">
              <a:avLst/>
            </a:prstGeom>
            <a:solidFill>
              <a:schemeClr val="bg2">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2"/>
                  </a:solidFill>
                </a:rPr>
                <a:t>Deriving the secret key</a:t>
              </a:r>
            </a:p>
          </p:txBody>
        </p:sp>
      </p:grpSp>
      <p:grpSp>
        <p:nvGrpSpPr>
          <p:cNvPr id="18" name="Group 17">
            <a:extLst>
              <a:ext uri="{FF2B5EF4-FFF2-40B4-BE49-F238E27FC236}">
                <a16:creationId xmlns:a16="http://schemas.microsoft.com/office/drawing/2014/main" id="{D14AED23-3875-4D15-B910-CCBA5A1772EC}"/>
              </a:ext>
            </a:extLst>
          </p:cNvPr>
          <p:cNvGrpSpPr/>
          <p:nvPr/>
        </p:nvGrpSpPr>
        <p:grpSpPr>
          <a:xfrm>
            <a:off x="6358653" y="1940263"/>
            <a:ext cx="4" cy="4182729"/>
            <a:chOff x="6358653" y="1940263"/>
            <a:chExt cx="4" cy="4182729"/>
          </a:xfrm>
        </p:grpSpPr>
        <p:cxnSp>
          <p:nvCxnSpPr>
            <p:cNvPr id="19" name="Straight Arrow Connector 18">
              <a:extLst>
                <a:ext uri="{FF2B5EF4-FFF2-40B4-BE49-F238E27FC236}">
                  <a16:creationId xmlns:a16="http://schemas.microsoft.com/office/drawing/2014/main" id="{02D22AA8-6C9C-48D3-80F1-22182A0B4820}"/>
                </a:ext>
              </a:extLst>
            </p:cNvPr>
            <p:cNvCxnSpPr/>
            <p:nvPr/>
          </p:nvCxnSpPr>
          <p:spPr>
            <a:xfrm flipH="1">
              <a:off x="6358654" y="1940263"/>
              <a:ext cx="3" cy="622730"/>
            </a:xfrm>
            <a:prstGeom prst="straightConnector1">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905EA89-2675-42F2-BAE0-BEEE925DE856}"/>
                </a:ext>
              </a:extLst>
            </p:cNvPr>
            <p:cNvCxnSpPr/>
            <p:nvPr/>
          </p:nvCxnSpPr>
          <p:spPr>
            <a:xfrm flipH="1">
              <a:off x="6358653" y="3108808"/>
              <a:ext cx="1" cy="654249"/>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BFED653-4CCA-4DC7-9201-C67DAE5EC012}"/>
                </a:ext>
              </a:extLst>
            </p:cNvPr>
            <p:cNvCxnSpPr/>
            <p:nvPr/>
          </p:nvCxnSpPr>
          <p:spPr>
            <a:xfrm>
              <a:off x="6358653" y="4308872"/>
              <a:ext cx="0" cy="635806"/>
            </a:xfrm>
            <a:prstGeom prst="straightConnector1">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06B587C-2211-46CC-8ACE-50B535E465FB}"/>
                </a:ext>
              </a:extLst>
            </p:cNvPr>
            <p:cNvCxnSpPr/>
            <p:nvPr/>
          </p:nvCxnSpPr>
          <p:spPr>
            <a:xfrm>
              <a:off x="6358653" y="5490493"/>
              <a:ext cx="0" cy="632499"/>
            </a:xfrm>
            <a:prstGeom prst="straightConnector1">
              <a:avLst/>
            </a:prstGeom>
            <a:ln>
              <a:solidFill>
                <a:schemeClr val="tx2">
                  <a:lumMod val="2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9527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341"/>
        <p:cNvGrpSpPr/>
        <p:nvPr/>
      </p:nvGrpSpPr>
      <p:grpSpPr>
        <a:xfrm>
          <a:off x="0" y="0"/>
          <a:ext cx="0" cy="0"/>
          <a:chOff x="0" y="0"/>
          <a:chExt cx="0" cy="0"/>
        </a:xfrm>
      </p:grpSpPr>
      <p:sp>
        <p:nvSpPr>
          <p:cNvPr id="342" name="Shape 342"/>
          <p:cNvSpPr txBox="1">
            <a:spLocks noGrp="1"/>
          </p:cNvSpPr>
          <p:nvPr>
            <p:ph type="body" idx="1"/>
          </p:nvPr>
        </p:nvSpPr>
        <p:spPr>
          <a:xfrm>
            <a:off x="0" y="638354"/>
            <a:ext cx="12192000" cy="634904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1"/>
              </a:buClr>
              <a:buSzPts val="4000"/>
              <a:buFont typeface="Noto Sans Symbols"/>
              <a:buNone/>
            </a:pPr>
            <a:r>
              <a:rPr lang="en-US" sz="4000" b="1" i="0" u="sng" strike="noStrike" cap="none" dirty="0">
                <a:solidFill>
                  <a:srgbClr val="1C426C"/>
                </a:solidFill>
                <a:latin typeface="Arial"/>
                <a:ea typeface="Arial"/>
                <a:cs typeface="Arial"/>
                <a:sym typeface="Arial"/>
              </a:rPr>
              <a:t>Verification of Trivium implementation on PIC </a:t>
            </a:r>
            <a:endParaRPr lang="en-US" sz="2400" b="0" i="0" u="none" strike="noStrike" cap="none" dirty="0">
              <a:solidFill>
                <a:srgbClr val="1C426C"/>
              </a:solidFill>
              <a:latin typeface="Arial"/>
              <a:ea typeface="Arial"/>
              <a:cs typeface="Arial"/>
              <a:sym typeface="Arial"/>
            </a:endParaRPr>
          </a:p>
          <a:p>
            <a:pPr marL="342900" marR="0" lvl="0" indent="-190500" algn="l" rtl="0">
              <a:lnSpc>
                <a:spcPct val="100000"/>
              </a:lnSpc>
              <a:spcBef>
                <a:spcPts val="1000"/>
              </a:spcBef>
              <a:spcAft>
                <a:spcPts val="0"/>
              </a:spcAft>
              <a:buClr>
                <a:schemeClr val="accent1"/>
              </a:buClr>
              <a:buSzPts val="2400"/>
              <a:buFont typeface="Noto Sans Symbols"/>
              <a:buNone/>
            </a:pPr>
            <a:endParaRPr sz="2400" b="0" i="0" u="none" strike="noStrike" cap="none" dirty="0">
              <a:solidFill>
                <a:srgbClr val="1C426C"/>
              </a:solidFill>
              <a:latin typeface="Arial"/>
              <a:ea typeface="Arial"/>
              <a:cs typeface="Arial"/>
              <a:sym typeface="Arial"/>
            </a:endParaRPr>
          </a:p>
          <a:p>
            <a:pPr marL="342900" marR="0" lvl="0" indent="-190500" algn="l" rtl="0">
              <a:lnSpc>
                <a:spcPct val="100000"/>
              </a:lnSpc>
              <a:spcBef>
                <a:spcPts val="1000"/>
              </a:spcBef>
              <a:spcAft>
                <a:spcPts val="0"/>
              </a:spcAft>
              <a:buClr>
                <a:schemeClr val="accent1"/>
              </a:buClr>
              <a:buSzPts val="2400"/>
              <a:buFont typeface="Noto Sans Symbols"/>
              <a:buNone/>
            </a:pPr>
            <a:endParaRPr sz="2400" b="1" i="0" u="none" strike="noStrike" cap="none" dirty="0">
              <a:solidFill>
                <a:srgbClr val="168DBA"/>
              </a:solidFill>
              <a:latin typeface="Arial"/>
              <a:ea typeface="Arial"/>
              <a:cs typeface="Arial"/>
              <a:sym typeface="Arial"/>
            </a:endParaRPr>
          </a:p>
          <a:p>
            <a:pPr marL="342900" marR="0" lvl="0" indent="-190500" algn="l" rtl="0">
              <a:lnSpc>
                <a:spcPct val="100000"/>
              </a:lnSpc>
              <a:spcBef>
                <a:spcPts val="1000"/>
              </a:spcBef>
              <a:spcAft>
                <a:spcPts val="0"/>
              </a:spcAft>
              <a:buClr>
                <a:schemeClr val="accent1"/>
              </a:buClr>
              <a:buSzPts val="2400"/>
              <a:buFont typeface="Noto Sans Symbols"/>
              <a:buNone/>
            </a:pPr>
            <a:endParaRPr sz="2400" b="1" i="0" u="none" strike="noStrike" cap="none" dirty="0">
              <a:solidFill>
                <a:srgbClr val="168DBA"/>
              </a:solidFill>
              <a:latin typeface="Arial"/>
              <a:ea typeface="Arial"/>
              <a:cs typeface="Arial"/>
              <a:sym typeface="Arial"/>
            </a:endParaRPr>
          </a:p>
          <a:p>
            <a:pPr marL="0" marR="0" lvl="0" indent="0" algn="l" rtl="0">
              <a:lnSpc>
                <a:spcPct val="100000"/>
              </a:lnSpc>
              <a:spcBef>
                <a:spcPts val="1000"/>
              </a:spcBef>
              <a:spcAft>
                <a:spcPts val="0"/>
              </a:spcAft>
              <a:buClr>
                <a:schemeClr val="accent1"/>
              </a:buClr>
              <a:buSzPts val="3200"/>
              <a:buFont typeface="Noto Sans Symbols"/>
              <a:buNone/>
            </a:pPr>
            <a:endParaRPr sz="3200" b="1" i="0" u="none" strike="noStrike" cap="none" dirty="0">
              <a:solidFill>
                <a:srgbClr val="1C426C"/>
              </a:solidFill>
              <a:latin typeface="Arial"/>
              <a:ea typeface="Arial"/>
              <a:cs typeface="Arial"/>
              <a:sym typeface="Arial"/>
            </a:endParaRPr>
          </a:p>
        </p:txBody>
      </p:sp>
      <p:sp>
        <p:nvSpPr>
          <p:cNvPr id="343" name="Shape 343"/>
          <p:cNvSpPr txBox="1">
            <a:spLocks noGrp="1"/>
          </p:cNvSpPr>
          <p:nvPr>
            <p:ph type="sldNum" idx="12"/>
          </p:nvPr>
        </p:nvSpPr>
        <p:spPr>
          <a:xfrm>
            <a:off x="10473053" y="6022422"/>
            <a:ext cx="779767"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0" i="0" u="none" strike="noStrike" cap="none">
                <a:solidFill>
                  <a:schemeClr val="bg2"/>
                </a:solidFill>
                <a:latin typeface="Century Gothic"/>
                <a:ea typeface="Century Gothic"/>
                <a:cs typeface="Century Gothic"/>
                <a:sym typeface="Century Gothic"/>
              </a:rPr>
              <a:t>12</a:t>
            </a:fld>
            <a:endParaRPr sz="2000" b="0" i="0" u="none" strike="noStrike" cap="none" dirty="0">
              <a:solidFill>
                <a:schemeClr val="bg2"/>
              </a:solidFill>
              <a:latin typeface="Century Gothic"/>
              <a:ea typeface="Century Gothic"/>
              <a:cs typeface="Century Gothic"/>
              <a:sym typeface="Century Gothic"/>
            </a:endParaRPr>
          </a:p>
        </p:txBody>
      </p:sp>
      <p:grpSp>
        <p:nvGrpSpPr>
          <p:cNvPr id="4" name="Group 3">
            <a:extLst>
              <a:ext uri="{FF2B5EF4-FFF2-40B4-BE49-F238E27FC236}">
                <a16:creationId xmlns:a16="http://schemas.microsoft.com/office/drawing/2014/main" id="{D4CA4477-8E38-4713-ADBF-C35987346138}"/>
              </a:ext>
            </a:extLst>
          </p:cNvPr>
          <p:cNvGrpSpPr/>
          <p:nvPr/>
        </p:nvGrpSpPr>
        <p:grpSpPr>
          <a:xfrm>
            <a:off x="2595113" y="1734697"/>
            <a:ext cx="7001774" cy="4287725"/>
            <a:chOff x="2260121" y="1859857"/>
            <a:chExt cx="7001774" cy="4287725"/>
          </a:xfrm>
        </p:grpSpPr>
        <p:cxnSp>
          <p:nvCxnSpPr>
            <p:cNvPr id="5" name="Straight Arrow Connector 4">
              <a:extLst>
                <a:ext uri="{FF2B5EF4-FFF2-40B4-BE49-F238E27FC236}">
                  <a16:creationId xmlns:a16="http://schemas.microsoft.com/office/drawing/2014/main" id="{EDDF9A12-CE03-48C9-931E-93A174E0A5C1}"/>
                </a:ext>
              </a:extLst>
            </p:cNvPr>
            <p:cNvCxnSpPr/>
            <p:nvPr/>
          </p:nvCxnSpPr>
          <p:spPr>
            <a:xfrm>
              <a:off x="3488791" y="2827606"/>
              <a:ext cx="0" cy="45228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 name="Straight Arrow Connector 5">
              <a:extLst>
                <a:ext uri="{FF2B5EF4-FFF2-40B4-BE49-F238E27FC236}">
                  <a16:creationId xmlns:a16="http://schemas.microsoft.com/office/drawing/2014/main" id="{79E062CB-D055-4246-92FE-9497A1420252}"/>
                </a:ext>
              </a:extLst>
            </p:cNvPr>
            <p:cNvCxnSpPr/>
            <p:nvPr/>
          </p:nvCxnSpPr>
          <p:spPr>
            <a:xfrm>
              <a:off x="7959970" y="2825258"/>
              <a:ext cx="0" cy="45228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 name="Straight Connector 6">
              <a:extLst>
                <a:ext uri="{FF2B5EF4-FFF2-40B4-BE49-F238E27FC236}">
                  <a16:creationId xmlns:a16="http://schemas.microsoft.com/office/drawing/2014/main" id="{9E1780E1-4F24-4D50-93EE-40BFCEDF96C8}"/>
                </a:ext>
              </a:extLst>
            </p:cNvPr>
            <p:cNvCxnSpPr/>
            <p:nvPr/>
          </p:nvCxnSpPr>
          <p:spPr>
            <a:xfrm flipH="1">
              <a:off x="7990762" y="4551068"/>
              <a:ext cx="1" cy="98925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62D7472-5924-4F8E-942D-B3CECF385E6D}"/>
                </a:ext>
              </a:extLst>
            </p:cNvPr>
            <p:cNvCxnSpPr/>
            <p:nvPr/>
          </p:nvCxnSpPr>
          <p:spPr>
            <a:xfrm>
              <a:off x="3519577" y="5528603"/>
              <a:ext cx="1193101" cy="0"/>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EB9957F0-2413-4272-9ACF-DC6275369EFF}"/>
                </a:ext>
              </a:extLst>
            </p:cNvPr>
            <p:cNvGrpSpPr/>
            <p:nvPr/>
          </p:nvGrpSpPr>
          <p:grpSpPr>
            <a:xfrm>
              <a:off x="2260121" y="1859857"/>
              <a:ext cx="7001774" cy="4287725"/>
              <a:chOff x="2260121" y="1859857"/>
              <a:chExt cx="7001774" cy="4287725"/>
            </a:xfrm>
          </p:grpSpPr>
          <p:sp>
            <p:nvSpPr>
              <p:cNvPr id="10" name="Rectangle 9">
                <a:extLst>
                  <a:ext uri="{FF2B5EF4-FFF2-40B4-BE49-F238E27FC236}">
                    <a16:creationId xmlns:a16="http://schemas.microsoft.com/office/drawing/2014/main" id="{10B8B6AA-DFF1-47B7-8574-CBA0D523C40B}"/>
                  </a:ext>
                </a:extLst>
              </p:cNvPr>
              <p:cNvSpPr/>
              <p:nvPr/>
            </p:nvSpPr>
            <p:spPr>
              <a:xfrm>
                <a:off x="2260121" y="3279892"/>
                <a:ext cx="2518913" cy="1259456"/>
              </a:xfrm>
              <a:prstGeom prst="rect">
                <a:avLst/>
              </a:prstGeom>
              <a:solidFill>
                <a:schemeClr val="tx2">
                  <a:lumMod val="9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3">
                        <a:lumMod val="50000"/>
                      </a:schemeClr>
                    </a:solidFill>
                  </a:rPr>
                  <a:t>Expected Cipher text</a:t>
                </a:r>
              </a:p>
            </p:txBody>
          </p:sp>
          <p:sp>
            <p:nvSpPr>
              <p:cNvPr id="11" name="Rectangle 10">
                <a:extLst>
                  <a:ext uri="{FF2B5EF4-FFF2-40B4-BE49-F238E27FC236}">
                    <a16:creationId xmlns:a16="http://schemas.microsoft.com/office/drawing/2014/main" id="{D1184D87-74FF-4BCE-A431-4B20DDDFB0D7}"/>
                  </a:ext>
                </a:extLst>
              </p:cNvPr>
              <p:cNvSpPr/>
              <p:nvPr/>
            </p:nvSpPr>
            <p:spPr>
              <a:xfrm>
                <a:off x="6742982" y="3300330"/>
                <a:ext cx="2518913" cy="1259456"/>
              </a:xfrm>
              <a:prstGeom prst="rect">
                <a:avLst/>
              </a:prstGeom>
              <a:solidFill>
                <a:schemeClr val="tx2">
                  <a:lumMod val="9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3">
                        <a:lumMod val="50000"/>
                      </a:schemeClr>
                    </a:solidFill>
                  </a:rPr>
                  <a:t>Generated Cipher text</a:t>
                </a:r>
              </a:p>
            </p:txBody>
          </p:sp>
          <p:sp>
            <p:nvSpPr>
              <p:cNvPr id="12" name="Rectangle 11">
                <a:extLst>
                  <a:ext uri="{FF2B5EF4-FFF2-40B4-BE49-F238E27FC236}">
                    <a16:creationId xmlns:a16="http://schemas.microsoft.com/office/drawing/2014/main" id="{F1E90B50-EDA5-4142-88D4-DFDE7E248573}"/>
                  </a:ext>
                </a:extLst>
              </p:cNvPr>
              <p:cNvSpPr/>
              <p:nvPr/>
            </p:nvSpPr>
            <p:spPr>
              <a:xfrm>
                <a:off x="4054415" y="1859857"/>
                <a:ext cx="3295291" cy="710815"/>
              </a:xfrm>
              <a:prstGeom prst="rect">
                <a:avLst/>
              </a:prstGeom>
              <a:solidFill>
                <a:schemeClr val="tx2"/>
              </a:solidFill>
              <a:ln>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2">
                        <a:lumMod val="50000"/>
                      </a:schemeClr>
                    </a:solidFill>
                  </a:rPr>
                  <a:t>Plain text</a:t>
                </a:r>
              </a:p>
              <a:p>
                <a:pPr algn="ctr"/>
                <a:r>
                  <a:rPr lang="en-US" sz="2000" dirty="0">
                    <a:solidFill>
                      <a:schemeClr val="accent2">
                        <a:lumMod val="50000"/>
                      </a:schemeClr>
                    </a:solidFill>
                  </a:rPr>
                  <a:t>(</a:t>
                </a:r>
                <a:r>
                  <a:rPr lang="en-US" sz="2000" dirty="0" err="1">
                    <a:solidFill>
                      <a:schemeClr val="accent2">
                        <a:lumMod val="50000"/>
                      </a:schemeClr>
                    </a:solidFill>
                  </a:rPr>
                  <a:t>Key,IV</a:t>
                </a:r>
                <a:r>
                  <a:rPr lang="en-US" sz="2000" dirty="0">
                    <a:solidFill>
                      <a:schemeClr val="accent2">
                        <a:lumMod val="50000"/>
                      </a:schemeClr>
                    </a:solidFill>
                  </a:rPr>
                  <a:t>) sets</a:t>
                </a:r>
              </a:p>
            </p:txBody>
          </p:sp>
          <p:cxnSp>
            <p:nvCxnSpPr>
              <p:cNvPr id="13" name="Straight Connector 12">
                <a:extLst>
                  <a:ext uri="{FF2B5EF4-FFF2-40B4-BE49-F238E27FC236}">
                    <a16:creationId xmlns:a16="http://schemas.microsoft.com/office/drawing/2014/main" id="{2EA2B538-504F-4A6F-BE4B-FC673B394C67}"/>
                  </a:ext>
                </a:extLst>
              </p:cNvPr>
              <p:cNvCxnSpPr/>
              <p:nvPr/>
            </p:nvCxnSpPr>
            <p:spPr>
              <a:xfrm>
                <a:off x="3488791" y="2827606"/>
                <a:ext cx="4473526" cy="0"/>
              </a:xfrm>
              <a:prstGeom prst="line">
                <a:avLst/>
              </a:prstGeom>
            </p:spPr>
            <p:style>
              <a:lnRef idx="1">
                <a:schemeClr val="accent2"/>
              </a:lnRef>
              <a:fillRef idx="0">
                <a:schemeClr val="accent2"/>
              </a:fillRef>
              <a:effectRef idx="0">
                <a:schemeClr val="accent2"/>
              </a:effectRef>
              <a:fontRef idx="minor">
                <a:schemeClr val="tx1"/>
              </a:fontRef>
            </p:style>
          </p:cxnSp>
          <p:sp>
            <p:nvSpPr>
              <p:cNvPr id="14" name="Rectangle 13">
                <a:extLst>
                  <a:ext uri="{FF2B5EF4-FFF2-40B4-BE49-F238E27FC236}">
                    <a16:creationId xmlns:a16="http://schemas.microsoft.com/office/drawing/2014/main" id="{F8DF5AB8-D943-4C9A-A293-EEC8763C6EEE}"/>
                  </a:ext>
                </a:extLst>
              </p:cNvPr>
              <p:cNvSpPr/>
              <p:nvPr/>
            </p:nvSpPr>
            <p:spPr>
              <a:xfrm>
                <a:off x="4712678" y="5145051"/>
                <a:ext cx="2072508" cy="1002531"/>
              </a:xfrm>
              <a:prstGeom prst="rect">
                <a:avLst/>
              </a:prstGeom>
              <a:solidFill>
                <a:schemeClr val="tx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2">
                        <a:lumMod val="50000"/>
                      </a:schemeClr>
                    </a:solidFill>
                  </a:rPr>
                  <a:t>Verify </a:t>
                </a:r>
              </a:p>
            </p:txBody>
          </p:sp>
          <p:cxnSp>
            <p:nvCxnSpPr>
              <p:cNvPr id="15" name="Straight Connector 14">
                <a:extLst>
                  <a:ext uri="{FF2B5EF4-FFF2-40B4-BE49-F238E27FC236}">
                    <a16:creationId xmlns:a16="http://schemas.microsoft.com/office/drawing/2014/main" id="{4882B1E7-8556-4668-897F-061E04712A9C}"/>
                  </a:ext>
                </a:extLst>
              </p:cNvPr>
              <p:cNvCxnSpPr>
                <a:stCxn id="10" idx="2"/>
              </p:cNvCxnSpPr>
              <p:nvPr/>
            </p:nvCxnSpPr>
            <p:spPr>
              <a:xfrm flipH="1">
                <a:off x="3519577" y="4539348"/>
                <a:ext cx="1" cy="98925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20D2BCA-79B2-453E-B566-87C14A87583F}"/>
                  </a:ext>
                </a:extLst>
              </p:cNvPr>
              <p:cNvCxnSpPr/>
              <p:nvPr/>
            </p:nvCxnSpPr>
            <p:spPr>
              <a:xfrm flipH="1" flipV="1">
                <a:off x="6785186" y="5526255"/>
                <a:ext cx="1205576" cy="11720"/>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2F1D1C4-198B-409B-A39B-BA69EE226C30}"/>
                  </a:ext>
                </a:extLst>
              </p:cNvPr>
              <p:cNvCxnSpPr>
                <a:stCxn id="12" idx="1"/>
                <a:endCxn id="12" idx="3"/>
              </p:cNvCxnSpPr>
              <p:nvPr/>
            </p:nvCxnSpPr>
            <p:spPr>
              <a:xfrm>
                <a:off x="4054415" y="2215265"/>
                <a:ext cx="3295291" cy="0"/>
              </a:xfrm>
              <a:prstGeom prst="line">
                <a:avLst/>
              </a:prstGeom>
            </p:spPr>
            <p:style>
              <a:lnRef idx="1">
                <a:schemeClr val="accent2"/>
              </a:lnRef>
              <a:fillRef idx="0">
                <a:schemeClr val="accent2"/>
              </a:fillRef>
              <a:effectRef idx="0">
                <a:schemeClr val="accent2"/>
              </a:effectRef>
              <a:fontRef idx="minor">
                <a:schemeClr val="tx1"/>
              </a:fontRef>
            </p:style>
          </p:cxnSp>
        </p:grpSp>
      </p:grpSp>
      <p:cxnSp>
        <p:nvCxnSpPr>
          <p:cNvPr id="3" name="Straight Connector 2">
            <a:extLst>
              <a:ext uri="{FF2B5EF4-FFF2-40B4-BE49-F238E27FC236}">
                <a16:creationId xmlns:a16="http://schemas.microsoft.com/office/drawing/2014/main" id="{475A9484-A49D-4D32-983A-A888835324C6}"/>
              </a:ext>
            </a:extLst>
          </p:cNvPr>
          <p:cNvCxnSpPr>
            <a:cxnSpLocks/>
            <a:stCxn id="12" idx="2"/>
          </p:cNvCxnSpPr>
          <p:nvPr/>
        </p:nvCxnSpPr>
        <p:spPr>
          <a:xfrm>
            <a:off x="6037053" y="2445512"/>
            <a:ext cx="0" cy="254586"/>
          </a:xfrm>
          <a:prstGeom prst="line">
            <a:avLst/>
          </a:prstGeom>
          <a:ln>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2778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353"/>
        <p:cNvGrpSpPr/>
        <p:nvPr/>
      </p:nvGrpSpPr>
      <p:grpSpPr>
        <a:xfrm>
          <a:off x="0" y="0"/>
          <a:ext cx="0" cy="0"/>
          <a:chOff x="0" y="0"/>
          <a:chExt cx="0" cy="0"/>
        </a:xfrm>
      </p:grpSpPr>
      <p:sp>
        <p:nvSpPr>
          <p:cNvPr id="354" name="Shape 354"/>
          <p:cNvSpPr txBox="1">
            <a:spLocks noGrp="1"/>
          </p:cNvSpPr>
          <p:nvPr>
            <p:ph type="body" idx="1"/>
          </p:nvPr>
        </p:nvSpPr>
        <p:spPr>
          <a:xfrm>
            <a:off x="456809" y="130020"/>
            <a:ext cx="10858994" cy="54465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1"/>
              </a:buClr>
              <a:buSzPts val="4000"/>
              <a:buFont typeface="Noto Sans Symbols"/>
              <a:buNone/>
            </a:pPr>
            <a:r>
              <a:rPr lang="en-US" sz="4000" b="1" i="0" u="sng" strike="noStrike" cap="none" dirty="0">
                <a:solidFill>
                  <a:srgbClr val="1C426C"/>
                </a:solidFill>
                <a:latin typeface="Arial"/>
                <a:ea typeface="Arial"/>
                <a:cs typeface="Arial"/>
                <a:sym typeface="Arial"/>
              </a:rPr>
              <a:t>Milestones </a:t>
            </a:r>
            <a:endParaRPr sz="4000" b="1" i="0" u="sng" strike="noStrike" cap="none" dirty="0">
              <a:solidFill>
                <a:srgbClr val="1C426C"/>
              </a:solidFill>
              <a:latin typeface="Arial"/>
              <a:ea typeface="Arial"/>
              <a:cs typeface="Arial"/>
              <a:sym typeface="Arial"/>
            </a:endParaRPr>
          </a:p>
          <a:p>
            <a:pPr marL="0" marR="0" lvl="0" indent="0" algn="l" rtl="0">
              <a:lnSpc>
                <a:spcPct val="100000"/>
              </a:lnSpc>
              <a:spcBef>
                <a:spcPts val="0"/>
              </a:spcBef>
              <a:spcAft>
                <a:spcPts val="0"/>
              </a:spcAft>
              <a:buClr>
                <a:schemeClr val="accent1"/>
              </a:buClr>
              <a:buSzPts val="4000"/>
              <a:buFont typeface="Noto Sans Symbols"/>
              <a:buNone/>
            </a:pPr>
            <a:endParaRPr sz="4000" b="1" u="sng" dirty="0">
              <a:solidFill>
                <a:srgbClr val="1C426C"/>
              </a:solidFill>
              <a:latin typeface="Arial"/>
              <a:ea typeface="Arial"/>
              <a:cs typeface="Arial"/>
              <a:sym typeface="Arial"/>
            </a:endParaRPr>
          </a:p>
          <a:p>
            <a:pPr marL="0" marR="0" lvl="0" indent="0" algn="l" rtl="0">
              <a:lnSpc>
                <a:spcPct val="100000"/>
              </a:lnSpc>
              <a:spcBef>
                <a:spcPts val="1000"/>
              </a:spcBef>
              <a:spcAft>
                <a:spcPts val="0"/>
              </a:spcAft>
              <a:buClr>
                <a:schemeClr val="accent1"/>
              </a:buClr>
              <a:buSzPts val="3200"/>
              <a:buFont typeface="Noto Sans Symbols"/>
              <a:buNone/>
            </a:pPr>
            <a:endParaRPr sz="2400" dirty="0">
              <a:solidFill>
                <a:srgbClr val="1C426C"/>
              </a:solidFill>
              <a:latin typeface="Arial"/>
              <a:ea typeface="Arial"/>
              <a:cs typeface="Arial"/>
              <a:sym typeface="Arial"/>
            </a:endParaRPr>
          </a:p>
          <a:p>
            <a:pPr marL="0" marR="0" lvl="0" indent="0" algn="l" rtl="0">
              <a:lnSpc>
                <a:spcPct val="100000"/>
              </a:lnSpc>
              <a:spcBef>
                <a:spcPts val="1000"/>
              </a:spcBef>
              <a:spcAft>
                <a:spcPts val="0"/>
              </a:spcAft>
              <a:buClr>
                <a:schemeClr val="accent1"/>
              </a:buClr>
              <a:buSzPts val="3200"/>
              <a:buFont typeface="Noto Sans Symbols"/>
              <a:buNone/>
            </a:pPr>
            <a:endParaRPr sz="3200" b="1" i="0" u="none" strike="noStrike" cap="none" dirty="0">
              <a:solidFill>
                <a:srgbClr val="1C426C"/>
              </a:solidFill>
              <a:latin typeface="Arial"/>
              <a:ea typeface="Arial"/>
              <a:cs typeface="Arial"/>
              <a:sym typeface="Arial"/>
            </a:endParaRPr>
          </a:p>
        </p:txBody>
      </p:sp>
      <p:sp>
        <p:nvSpPr>
          <p:cNvPr id="355" name="Shape 355"/>
          <p:cNvSpPr txBox="1">
            <a:spLocks noGrp="1"/>
          </p:cNvSpPr>
          <p:nvPr>
            <p:ph type="sldNum" idx="12"/>
          </p:nvPr>
        </p:nvSpPr>
        <p:spPr>
          <a:xfrm>
            <a:off x="11035755" y="6155237"/>
            <a:ext cx="7797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0" i="0" u="none" strike="noStrike" cap="none">
                <a:solidFill>
                  <a:schemeClr val="bg2"/>
                </a:solidFill>
                <a:latin typeface="Arial"/>
                <a:ea typeface="Arial"/>
                <a:cs typeface="Arial"/>
                <a:sym typeface="Arial"/>
              </a:rPr>
              <a:t>13</a:t>
            </a:fld>
            <a:endParaRPr sz="2000" b="0" i="0" u="none" strike="noStrike" cap="none" dirty="0">
              <a:solidFill>
                <a:schemeClr val="bg2"/>
              </a:solidFill>
              <a:latin typeface="Arial"/>
              <a:ea typeface="Arial"/>
              <a:cs typeface="Arial"/>
              <a:sym typeface="Arial"/>
            </a:endParaRPr>
          </a:p>
        </p:txBody>
      </p:sp>
      <p:graphicFrame>
        <p:nvGraphicFramePr>
          <p:cNvPr id="2" name="Table 1">
            <a:extLst>
              <a:ext uri="{FF2B5EF4-FFF2-40B4-BE49-F238E27FC236}">
                <a16:creationId xmlns:a16="http://schemas.microsoft.com/office/drawing/2014/main" id="{1A0D553A-5C2F-4437-8217-67A2757CF03A}"/>
              </a:ext>
            </a:extLst>
          </p:cNvPr>
          <p:cNvGraphicFramePr>
            <a:graphicFrameLocks noGrp="1"/>
          </p:cNvGraphicFramePr>
          <p:nvPr>
            <p:extLst>
              <p:ext uri="{D42A27DB-BD31-4B8C-83A1-F6EECF244321}">
                <p14:modId xmlns:p14="http://schemas.microsoft.com/office/powerpoint/2010/main" val="247519286"/>
              </p:ext>
            </p:extLst>
          </p:nvPr>
        </p:nvGraphicFramePr>
        <p:xfrm>
          <a:off x="456809" y="1058320"/>
          <a:ext cx="10858994" cy="5462017"/>
        </p:xfrm>
        <a:graphic>
          <a:graphicData uri="http://schemas.openxmlformats.org/drawingml/2006/table">
            <a:tbl>
              <a:tblPr firstRow="1" bandRow="1">
                <a:tableStyleId>{69C7853C-536D-4A76-A0AE-DD22124D55A5}</a:tableStyleId>
              </a:tblPr>
              <a:tblGrid>
                <a:gridCol w="4763301">
                  <a:extLst>
                    <a:ext uri="{9D8B030D-6E8A-4147-A177-3AD203B41FA5}">
                      <a16:colId xmlns:a16="http://schemas.microsoft.com/office/drawing/2014/main" val="3374746753"/>
                    </a:ext>
                  </a:extLst>
                </a:gridCol>
                <a:gridCol w="1998588">
                  <a:extLst>
                    <a:ext uri="{9D8B030D-6E8A-4147-A177-3AD203B41FA5}">
                      <a16:colId xmlns:a16="http://schemas.microsoft.com/office/drawing/2014/main" val="3964766992"/>
                    </a:ext>
                  </a:extLst>
                </a:gridCol>
                <a:gridCol w="2166842">
                  <a:extLst>
                    <a:ext uri="{9D8B030D-6E8A-4147-A177-3AD203B41FA5}">
                      <a16:colId xmlns:a16="http://schemas.microsoft.com/office/drawing/2014/main" val="375111598"/>
                    </a:ext>
                  </a:extLst>
                </a:gridCol>
                <a:gridCol w="1930263">
                  <a:extLst>
                    <a:ext uri="{9D8B030D-6E8A-4147-A177-3AD203B41FA5}">
                      <a16:colId xmlns:a16="http://schemas.microsoft.com/office/drawing/2014/main" val="1686340861"/>
                    </a:ext>
                  </a:extLst>
                </a:gridCol>
              </a:tblGrid>
              <a:tr h="1545734">
                <a:tc>
                  <a:txBody>
                    <a:bodyPr/>
                    <a:lstStyle/>
                    <a:p>
                      <a:pPr algn="ctr"/>
                      <a:r>
                        <a:rPr lang="en-US" sz="2400" dirty="0"/>
                        <a:t>Milestone</a:t>
                      </a:r>
                    </a:p>
                  </a:txBody>
                  <a:tcPr marT="274320" marB="2743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Allocated Time Period</a:t>
                      </a:r>
                    </a:p>
                  </a:txBody>
                  <a:tcPr marT="274320" marB="2743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Actual</a:t>
                      </a:r>
                    </a:p>
                    <a:p>
                      <a:pPr algn="ctr"/>
                      <a:r>
                        <a:rPr lang="en-US" sz="2400" dirty="0"/>
                        <a:t>Time</a:t>
                      </a:r>
                    </a:p>
                    <a:p>
                      <a:pPr algn="ctr"/>
                      <a:r>
                        <a:rPr lang="en-US" sz="2400" dirty="0"/>
                        <a:t>Spent</a:t>
                      </a:r>
                    </a:p>
                  </a:txBody>
                  <a:tcPr marT="274320" marB="2743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Completion</a:t>
                      </a:r>
                    </a:p>
                  </a:txBody>
                  <a:tcPr marT="274320" marB="2743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0434074"/>
                  </a:ext>
                </a:extLst>
              </a:tr>
              <a:tr h="131673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a:solidFill>
                            <a:schemeClr val="tx2">
                              <a:lumMod val="25000"/>
                            </a:schemeClr>
                          </a:solidFill>
                          <a:latin typeface="+mn-lt"/>
                          <a:ea typeface="Arial"/>
                          <a:cs typeface="Arial"/>
                          <a:sym typeface="Arial"/>
                        </a:rPr>
                        <a:t>Litterateur review and differentiating the project tasks from the previous attempts</a:t>
                      </a:r>
                    </a:p>
                    <a:p>
                      <a:pPr algn="ctr"/>
                      <a:endParaRPr lang="en-US" sz="2000" dirty="0">
                        <a:solidFill>
                          <a:schemeClr val="tx2">
                            <a:lumMod val="25000"/>
                          </a:schemeClr>
                        </a:solidFill>
                      </a:endParaRPr>
                    </a:p>
                  </a:txBody>
                  <a:tcPr marT="182880" marB="0">
                    <a:lnT w="12700" cap="flat" cmpd="sng" algn="ctr">
                      <a:solidFill>
                        <a:schemeClr val="tx1"/>
                      </a:solidFill>
                      <a:prstDash val="solid"/>
                      <a:round/>
                      <a:headEnd type="none" w="med" len="med"/>
                      <a:tailEnd type="none" w="med" len="med"/>
                    </a:lnT>
                    <a:solidFill>
                      <a:schemeClr val="bg2">
                        <a:lumMod val="40000"/>
                        <a:lumOff val="60000"/>
                        <a:alpha val="40000"/>
                      </a:schemeClr>
                    </a:solidFill>
                  </a:tcPr>
                </a:tc>
                <a:tc>
                  <a:txBody>
                    <a:bodyPr/>
                    <a:lstStyle/>
                    <a:p>
                      <a:pPr algn="ctr"/>
                      <a:r>
                        <a:rPr lang="en-US" sz="2000" dirty="0">
                          <a:solidFill>
                            <a:schemeClr val="tx2">
                              <a:lumMod val="25000"/>
                            </a:schemeClr>
                          </a:solidFill>
                        </a:rPr>
                        <a:t>3</a:t>
                      </a:r>
                      <a:r>
                        <a:rPr lang="en-US" sz="2000" baseline="0" dirty="0">
                          <a:solidFill>
                            <a:schemeClr val="tx2">
                              <a:lumMod val="25000"/>
                            </a:schemeClr>
                          </a:solidFill>
                        </a:rPr>
                        <a:t> </a:t>
                      </a:r>
                      <a:r>
                        <a:rPr lang="en-US" sz="2000" dirty="0">
                          <a:solidFill>
                            <a:schemeClr val="tx2">
                              <a:lumMod val="25000"/>
                            </a:schemeClr>
                          </a:solidFill>
                        </a:rPr>
                        <a:t>Weeks</a:t>
                      </a:r>
                    </a:p>
                  </a:txBody>
                  <a:tcPr marT="274320">
                    <a:lnT w="12700" cap="flat" cmpd="sng" algn="ctr">
                      <a:solidFill>
                        <a:schemeClr val="tx1"/>
                      </a:solidFill>
                      <a:prstDash val="solid"/>
                      <a:round/>
                      <a:headEnd type="none" w="med" len="med"/>
                      <a:tailEnd type="none" w="med" len="med"/>
                    </a:lnT>
                    <a:solidFill>
                      <a:schemeClr val="bg2">
                        <a:lumMod val="40000"/>
                        <a:lumOff val="60000"/>
                        <a:alpha val="40000"/>
                      </a:schemeClr>
                    </a:solidFill>
                  </a:tcPr>
                </a:tc>
                <a:tc>
                  <a:txBody>
                    <a:bodyPr/>
                    <a:lstStyle/>
                    <a:p>
                      <a:pPr algn="ctr"/>
                      <a:r>
                        <a:rPr lang="en-US" sz="2000" dirty="0">
                          <a:solidFill>
                            <a:schemeClr val="tx2">
                              <a:lumMod val="25000"/>
                            </a:schemeClr>
                          </a:solidFill>
                        </a:rPr>
                        <a:t>5 weeks</a:t>
                      </a:r>
                    </a:p>
                  </a:txBody>
                  <a:tcPr marT="274320">
                    <a:lnT w="12700" cap="flat" cmpd="sng" algn="ctr">
                      <a:solidFill>
                        <a:schemeClr val="tx1"/>
                      </a:solidFill>
                      <a:prstDash val="solid"/>
                      <a:round/>
                      <a:headEnd type="none" w="med" len="med"/>
                      <a:tailEnd type="none" w="med" len="med"/>
                    </a:lnT>
                    <a:solidFill>
                      <a:schemeClr val="bg2">
                        <a:lumMod val="40000"/>
                        <a:lumOff val="60000"/>
                        <a:alpha val="40000"/>
                      </a:schemeClr>
                    </a:solidFill>
                  </a:tcPr>
                </a:tc>
                <a:tc>
                  <a:txBody>
                    <a:bodyPr/>
                    <a:lstStyle/>
                    <a:p>
                      <a:pPr algn="ctr"/>
                      <a:r>
                        <a:rPr lang="en-US" sz="2000" dirty="0">
                          <a:solidFill>
                            <a:schemeClr val="tx2">
                              <a:lumMod val="25000"/>
                            </a:schemeClr>
                          </a:solidFill>
                        </a:rPr>
                        <a:t>100%</a:t>
                      </a:r>
                    </a:p>
                  </a:txBody>
                  <a:tcPr marT="274320">
                    <a:lnT w="12700" cap="flat" cmpd="sng" algn="ctr">
                      <a:solidFill>
                        <a:schemeClr val="tx1"/>
                      </a:solidFill>
                      <a:prstDash val="solid"/>
                      <a:round/>
                      <a:headEnd type="none" w="med" len="med"/>
                      <a:tailEnd type="none" w="med" len="med"/>
                    </a:lnT>
                    <a:solidFill>
                      <a:schemeClr val="bg2">
                        <a:lumMod val="40000"/>
                        <a:lumOff val="60000"/>
                        <a:alpha val="40000"/>
                      </a:schemeClr>
                    </a:solidFill>
                  </a:tcPr>
                </a:tc>
                <a:extLst>
                  <a:ext uri="{0D108BD9-81ED-4DB2-BD59-A6C34878D82A}">
                    <a16:rowId xmlns:a16="http://schemas.microsoft.com/office/drawing/2014/main" val="3979753699"/>
                  </a:ext>
                </a:extLst>
              </a:tr>
              <a:tr h="131673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a:solidFill>
                            <a:schemeClr val="tx2">
                              <a:lumMod val="25000"/>
                            </a:schemeClr>
                          </a:solidFill>
                          <a:latin typeface="+mn-lt"/>
                          <a:ea typeface="Arial"/>
                          <a:cs typeface="Arial"/>
                          <a:sym typeface="Arial"/>
                        </a:rPr>
                        <a:t>Implementing Trivium stream cipher on a microcontroller and testing it's functionality</a:t>
                      </a:r>
                    </a:p>
                    <a:p>
                      <a:pPr algn="ctr"/>
                      <a:endParaRPr lang="en-US" sz="2000" dirty="0">
                        <a:solidFill>
                          <a:schemeClr val="tx2">
                            <a:lumMod val="25000"/>
                          </a:schemeClr>
                        </a:solidFill>
                      </a:endParaRPr>
                    </a:p>
                  </a:txBody>
                  <a:tcPr marT="182880" marB="0"/>
                </a:tc>
                <a:tc>
                  <a:txBody>
                    <a:bodyPr/>
                    <a:lstStyle/>
                    <a:p>
                      <a:pPr algn="ctr"/>
                      <a:r>
                        <a:rPr lang="en-US" sz="2000" dirty="0">
                          <a:solidFill>
                            <a:schemeClr val="tx2">
                              <a:lumMod val="25000"/>
                            </a:schemeClr>
                          </a:solidFill>
                        </a:rPr>
                        <a:t>4 weeks</a:t>
                      </a:r>
                    </a:p>
                  </a:txBody>
                  <a:tcPr marT="274320"/>
                </a:tc>
                <a:tc>
                  <a:txBody>
                    <a:bodyPr/>
                    <a:lstStyle/>
                    <a:p>
                      <a:pPr algn="ctr"/>
                      <a:r>
                        <a:rPr lang="en-US" sz="2000" dirty="0">
                          <a:solidFill>
                            <a:schemeClr val="tx2">
                              <a:lumMod val="25000"/>
                            </a:schemeClr>
                          </a:solidFill>
                        </a:rPr>
                        <a:t>4 weeks</a:t>
                      </a:r>
                    </a:p>
                  </a:txBody>
                  <a:tcPr marT="274320"/>
                </a:tc>
                <a:tc>
                  <a:txBody>
                    <a:bodyPr/>
                    <a:lstStyle/>
                    <a:p>
                      <a:pPr algn="ctr"/>
                      <a:r>
                        <a:rPr lang="en-US" sz="2000" dirty="0">
                          <a:solidFill>
                            <a:schemeClr val="tx2">
                              <a:lumMod val="25000"/>
                            </a:schemeClr>
                          </a:solidFill>
                        </a:rPr>
                        <a:t>100%</a:t>
                      </a:r>
                    </a:p>
                  </a:txBody>
                  <a:tcPr marT="274320"/>
                </a:tc>
                <a:extLst>
                  <a:ext uri="{0D108BD9-81ED-4DB2-BD59-A6C34878D82A}">
                    <a16:rowId xmlns:a16="http://schemas.microsoft.com/office/drawing/2014/main" val="530925344"/>
                  </a:ext>
                </a:extLst>
              </a:tr>
              <a:tr h="103049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a:solidFill>
                            <a:schemeClr val="tx2">
                              <a:lumMod val="25000"/>
                            </a:schemeClr>
                          </a:solidFill>
                          <a:latin typeface="+mn-lt"/>
                          <a:ea typeface="Arial"/>
                          <a:cs typeface="Arial"/>
                          <a:sym typeface="Arial"/>
                        </a:rPr>
                        <a:t>Getting power traces and analyzing them to derive the secret key</a:t>
                      </a:r>
                    </a:p>
                    <a:p>
                      <a:pPr algn="ctr"/>
                      <a:endParaRPr lang="en-US" sz="2000" dirty="0">
                        <a:solidFill>
                          <a:schemeClr val="tx2">
                            <a:lumMod val="25000"/>
                          </a:schemeClr>
                        </a:solidFill>
                      </a:endParaRPr>
                    </a:p>
                  </a:txBody>
                  <a:tcPr marT="182880" marB="0">
                    <a:solidFill>
                      <a:schemeClr val="bg2">
                        <a:lumMod val="40000"/>
                        <a:lumOff val="60000"/>
                        <a:alpha val="40000"/>
                      </a:schemeClr>
                    </a:solidFill>
                  </a:tcPr>
                </a:tc>
                <a:tc>
                  <a:txBody>
                    <a:bodyPr/>
                    <a:lstStyle/>
                    <a:p>
                      <a:pPr algn="ctr"/>
                      <a:r>
                        <a:rPr lang="en-US" sz="2000" dirty="0">
                          <a:solidFill>
                            <a:schemeClr val="tx2">
                              <a:lumMod val="25000"/>
                            </a:schemeClr>
                          </a:solidFill>
                        </a:rPr>
                        <a:t>4 weeks</a:t>
                      </a:r>
                    </a:p>
                  </a:txBody>
                  <a:tcPr marT="274320">
                    <a:solidFill>
                      <a:schemeClr val="bg2">
                        <a:lumMod val="40000"/>
                        <a:lumOff val="60000"/>
                        <a:alpha val="40000"/>
                      </a:schemeClr>
                    </a:solidFill>
                  </a:tcPr>
                </a:tc>
                <a:tc>
                  <a:txBody>
                    <a:bodyPr/>
                    <a:lstStyle/>
                    <a:p>
                      <a:pPr algn="ctr"/>
                      <a:r>
                        <a:rPr lang="en-US" sz="2000" dirty="0">
                          <a:solidFill>
                            <a:schemeClr val="tx2">
                              <a:lumMod val="25000"/>
                            </a:schemeClr>
                          </a:solidFill>
                        </a:rPr>
                        <a:t>2 weeks</a:t>
                      </a:r>
                    </a:p>
                  </a:txBody>
                  <a:tcPr marT="274320">
                    <a:solidFill>
                      <a:schemeClr val="bg2">
                        <a:lumMod val="40000"/>
                        <a:lumOff val="60000"/>
                        <a:alpha val="40000"/>
                      </a:schemeClr>
                    </a:solidFill>
                  </a:tcPr>
                </a:tc>
                <a:tc>
                  <a:txBody>
                    <a:bodyPr/>
                    <a:lstStyle/>
                    <a:p>
                      <a:pPr algn="ctr"/>
                      <a:r>
                        <a:rPr lang="en-US" sz="2000" dirty="0">
                          <a:solidFill>
                            <a:schemeClr val="tx2">
                              <a:lumMod val="25000"/>
                            </a:schemeClr>
                          </a:solidFill>
                        </a:rPr>
                        <a:t>40%</a:t>
                      </a:r>
                    </a:p>
                  </a:txBody>
                  <a:tcPr marT="274320">
                    <a:solidFill>
                      <a:schemeClr val="bg2">
                        <a:lumMod val="40000"/>
                        <a:lumOff val="60000"/>
                        <a:alpha val="40000"/>
                      </a:schemeClr>
                    </a:solidFill>
                  </a:tcPr>
                </a:tc>
                <a:extLst>
                  <a:ext uri="{0D108BD9-81ED-4DB2-BD59-A6C34878D82A}">
                    <a16:rowId xmlns:a16="http://schemas.microsoft.com/office/drawing/2014/main" val="1466380038"/>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280313" y="601609"/>
            <a:ext cx="8911687" cy="982707"/>
          </a:xfrm>
        </p:spPr>
        <p:txBody>
          <a:bodyPr/>
          <a:lstStyle/>
          <a:p>
            <a:r>
              <a:rPr lang="en-US" sz="4000" b="1" u="sng" dirty="0">
                <a:solidFill>
                  <a:schemeClr val="accent2">
                    <a:lumMod val="50000"/>
                  </a:schemeClr>
                </a:solidFill>
                <a:latin typeface="+mn-lt"/>
              </a:rPr>
              <a:t>Plan for this semester </a:t>
            </a:r>
          </a:p>
        </p:txBody>
      </p:sp>
      <p:sp>
        <p:nvSpPr>
          <p:cNvPr id="4" name="Slide Number Placeholder 3"/>
          <p:cNvSpPr>
            <a:spLocks noGrp="1"/>
          </p:cNvSpPr>
          <p:nvPr>
            <p:ph type="sldNum" idx="12"/>
          </p:nvPr>
        </p:nvSpPr>
        <p:spPr>
          <a:xfrm>
            <a:off x="11121154" y="5993962"/>
            <a:ext cx="779767" cy="365125"/>
          </a:xfrm>
        </p:spPr>
        <p:txBody>
          <a:bodyPr/>
          <a:lstStyle/>
          <a:p>
            <a:pPr marL="0" lvl="0" indent="0">
              <a:spcBef>
                <a:spcPts val="0"/>
              </a:spcBef>
              <a:spcAft>
                <a:spcPts val="0"/>
              </a:spcAft>
              <a:buNone/>
            </a:pPr>
            <a:fld id="{00000000-1234-1234-1234-123412341234}" type="slidenum">
              <a:rPr lang="en-US" smtClean="0">
                <a:solidFill>
                  <a:schemeClr val="tx1"/>
                </a:solidFill>
              </a:rPr>
              <a:t>14</a:t>
            </a:fld>
            <a:endParaRPr lang="en-US" dirty="0">
              <a:solidFill>
                <a:schemeClr val="tx1"/>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3916302501"/>
              </p:ext>
            </p:extLst>
          </p:nvPr>
        </p:nvGraphicFramePr>
        <p:xfrm>
          <a:off x="1846053" y="1777042"/>
          <a:ext cx="8299686" cy="1349616"/>
        </p:xfrm>
        <a:graphic>
          <a:graphicData uri="http://schemas.openxmlformats.org/drawingml/2006/table">
            <a:tbl>
              <a:tblPr firstRow="1" bandRow="1">
                <a:tableStyleId>{A636C99D-14CD-43D3-9E7D-7315A0DFEEFF}</a:tableStyleId>
              </a:tblPr>
              <a:tblGrid>
                <a:gridCol w="4149843">
                  <a:extLst>
                    <a:ext uri="{9D8B030D-6E8A-4147-A177-3AD203B41FA5}">
                      <a16:colId xmlns:a16="http://schemas.microsoft.com/office/drawing/2014/main" val="860251284"/>
                    </a:ext>
                  </a:extLst>
                </a:gridCol>
                <a:gridCol w="4149843">
                  <a:extLst>
                    <a:ext uri="{9D8B030D-6E8A-4147-A177-3AD203B41FA5}">
                      <a16:colId xmlns:a16="http://schemas.microsoft.com/office/drawing/2014/main" val="3887242414"/>
                    </a:ext>
                  </a:extLst>
                </a:gridCol>
              </a:tblGrid>
              <a:tr h="1349616">
                <a:tc>
                  <a:txBody>
                    <a:bodyPr/>
                    <a:lstStyle/>
                    <a:p>
                      <a:pPr algn="ctr"/>
                      <a:endParaRPr lang="en-US" sz="2000" dirty="0">
                        <a:solidFill>
                          <a:schemeClr val="bg1"/>
                        </a:solidFill>
                      </a:endParaRPr>
                    </a:p>
                    <a:p>
                      <a:pPr algn="ctr"/>
                      <a:r>
                        <a:rPr lang="en-US" sz="2800" dirty="0">
                          <a:solidFill>
                            <a:schemeClr val="bg1"/>
                          </a:solidFill>
                        </a:rPr>
                        <a:t>Milestone</a:t>
                      </a:r>
                    </a:p>
                  </a:txBody>
                  <a:tcPr>
                    <a:solidFill>
                      <a:schemeClr val="bg2">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2000" dirty="0">
                        <a:solidFill>
                          <a:schemeClr val="bg1"/>
                        </a:solidFill>
                      </a:endParaRP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solidFill>
                            <a:schemeClr val="bg1"/>
                          </a:solidFill>
                        </a:rPr>
                        <a:t>Allocated Time Period</a:t>
                      </a:r>
                    </a:p>
                    <a:p>
                      <a:endParaRPr lang="en-US" dirty="0"/>
                    </a:p>
                  </a:txBody>
                  <a:tcPr>
                    <a:solidFill>
                      <a:schemeClr val="bg2">
                        <a:lumMod val="60000"/>
                        <a:lumOff val="40000"/>
                      </a:schemeClr>
                    </a:solidFill>
                  </a:tcPr>
                </a:tc>
                <a:extLst>
                  <a:ext uri="{0D108BD9-81ED-4DB2-BD59-A6C34878D82A}">
                    <a16:rowId xmlns:a16="http://schemas.microsoft.com/office/drawing/2014/main" val="3392824052"/>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313482367"/>
              </p:ext>
            </p:extLst>
          </p:nvPr>
        </p:nvGraphicFramePr>
        <p:xfrm>
          <a:off x="1846053" y="3019245"/>
          <a:ext cx="8299686" cy="2721369"/>
        </p:xfrm>
        <a:graphic>
          <a:graphicData uri="http://schemas.openxmlformats.org/drawingml/2006/table">
            <a:tbl>
              <a:tblPr firstRow="1" bandRow="1">
                <a:tableStyleId>{A636C99D-14CD-43D3-9E7D-7315A0DFEEFF}</a:tableStyleId>
              </a:tblPr>
              <a:tblGrid>
                <a:gridCol w="4149843">
                  <a:extLst>
                    <a:ext uri="{9D8B030D-6E8A-4147-A177-3AD203B41FA5}">
                      <a16:colId xmlns:a16="http://schemas.microsoft.com/office/drawing/2014/main" val="2339670235"/>
                    </a:ext>
                  </a:extLst>
                </a:gridCol>
                <a:gridCol w="4149843">
                  <a:extLst>
                    <a:ext uri="{9D8B030D-6E8A-4147-A177-3AD203B41FA5}">
                      <a16:colId xmlns:a16="http://schemas.microsoft.com/office/drawing/2014/main" val="2759117860"/>
                    </a:ext>
                  </a:extLst>
                </a:gridCol>
              </a:tblGrid>
              <a:tr h="1154192">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2000" b="0" i="0" u="none" strike="noStrike" cap="none" dirty="0">
                        <a:solidFill>
                          <a:schemeClr val="tx1"/>
                        </a:solidFill>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0" i="0" u="none" strike="noStrike" cap="none" dirty="0">
                          <a:solidFill>
                            <a:schemeClr val="tx1"/>
                          </a:solidFill>
                          <a:latin typeface="Arial"/>
                          <a:ea typeface="Arial"/>
                          <a:cs typeface="Arial"/>
                          <a:sym typeface="Arial"/>
                        </a:rPr>
                        <a:t>Getting power traces and analyzing them to derive the secret key</a:t>
                      </a:r>
                    </a:p>
                    <a:p>
                      <a:endParaRPr lang="en-US" sz="2000" dirty="0"/>
                    </a:p>
                  </a:txBody>
                  <a:tcPr marL="365760" marR="365760">
                    <a:solidFill>
                      <a:schemeClr val="tx2">
                        <a:lumMod val="90000"/>
                      </a:schemeClr>
                    </a:solidFill>
                  </a:tcPr>
                </a:tc>
                <a:tc>
                  <a:txBody>
                    <a:bodyPr/>
                    <a:lstStyle/>
                    <a:p>
                      <a:pPr algn="ctr"/>
                      <a:endParaRPr lang="en-US" sz="2000" dirty="0"/>
                    </a:p>
                    <a:p>
                      <a:pPr algn="ctr"/>
                      <a:endParaRPr lang="en-US" sz="2000" dirty="0"/>
                    </a:p>
                    <a:p>
                      <a:pPr algn="ctr"/>
                      <a:r>
                        <a:rPr lang="en-US" sz="2000" dirty="0"/>
                        <a:t>9 weeks</a:t>
                      </a:r>
                    </a:p>
                  </a:txBody>
                  <a:tcPr marL="365760" marR="365760">
                    <a:solidFill>
                      <a:schemeClr val="tx2">
                        <a:lumMod val="90000"/>
                      </a:schemeClr>
                    </a:solidFill>
                  </a:tcPr>
                </a:tc>
                <a:extLst>
                  <a:ext uri="{0D108BD9-81ED-4DB2-BD59-A6C34878D82A}">
                    <a16:rowId xmlns:a16="http://schemas.microsoft.com/office/drawing/2014/main" val="3997756035"/>
                  </a:ext>
                </a:extLst>
              </a:tr>
              <a:tr h="1105929">
                <a:tc>
                  <a:txBody>
                    <a:bodyPr/>
                    <a:lstStyle/>
                    <a:p>
                      <a:pPr algn="ctr"/>
                      <a:endParaRPr lang="en-US" sz="2000" dirty="0"/>
                    </a:p>
                    <a:p>
                      <a:pPr algn="ctr"/>
                      <a:r>
                        <a:rPr lang="en-US" sz="2000" dirty="0"/>
                        <a:t>Developing countermeasures </a:t>
                      </a:r>
                    </a:p>
                  </a:txBody>
                  <a:tcPr marL="365760" marR="365760">
                    <a:solidFill>
                      <a:schemeClr val="tx2">
                        <a:lumMod val="90000"/>
                      </a:schemeClr>
                    </a:solidFill>
                  </a:tcPr>
                </a:tc>
                <a:tc>
                  <a:txBody>
                    <a:bodyPr/>
                    <a:lstStyle/>
                    <a:p>
                      <a:pPr algn="ctr"/>
                      <a:endParaRPr lang="en-US" sz="2000" dirty="0"/>
                    </a:p>
                    <a:p>
                      <a:pPr algn="ctr"/>
                      <a:r>
                        <a:rPr lang="en-US" sz="2000" dirty="0"/>
                        <a:t>5 weeks</a:t>
                      </a:r>
                    </a:p>
                  </a:txBody>
                  <a:tcPr marL="365760" marR="365760">
                    <a:solidFill>
                      <a:schemeClr val="tx2">
                        <a:lumMod val="90000"/>
                      </a:schemeClr>
                    </a:solidFill>
                  </a:tcPr>
                </a:tc>
                <a:extLst>
                  <a:ext uri="{0D108BD9-81ED-4DB2-BD59-A6C34878D82A}">
                    <a16:rowId xmlns:a16="http://schemas.microsoft.com/office/drawing/2014/main" val="1489344840"/>
                  </a:ext>
                </a:extLst>
              </a:tr>
            </a:tbl>
          </a:graphicData>
        </a:graphic>
      </p:graphicFrame>
    </p:spTree>
    <p:extLst>
      <p:ext uri="{BB962C8B-B14F-4D97-AF65-F5344CB8AC3E}">
        <p14:creationId xmlns:p14="http://schemas.microsoft.com/office/powerpoint/2010/main" val="76945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371054" y="373387"/>
            <a:ext cx="8911687" cy="1042458"/>
          </a:xfrm>
        </p:spPr>
        <p:txBody>
          <a:bodyPr/>
          <a:lstStyle/>
          <a:p>
            <a:r>
              <a:rPr lang="en-US" sz="4000" b="1" u="sng" dirty="0">
                <a:solidFill>
                  <a:schemeClr val="accent2">
                    <a:lumMod val="50000"/>
                  </a:schemeClr>
                </a:solidFill>
                <a:latin typeface="+mj-lt"/>
              </a:rPr>
              <a:t>WBS for CPA  </a:t>
            </a:r>
          </a:p>
        </p:txBody>
      </p:sp>
      <p:sp>
        <p:nvSpPr>
          <p:cNvPr id="4" name="Slide Number Placeholder 3"/>
          <p:cNvSpPr>
            <a:spLocks noGrp="1"/>
          </p:cNvSpPr>
          <p:nvPr>
            <p:ph type="sldNum" idx="12"/>
          </p:nvPr>
        </p:nvSpPr>
        <p:spPr>
          <a:xfrm>
            <a:off x="11114728" y="6139822"/>
            <a:ext cx="779767" cy="365125"/>
          </a:xfrm>
        </p:spPr>
        <p:txBody>
          <a:bodyPr/>
          <a:lstStyle/>
          <a:p>
            <a:pPr marL="0" lvl="0" indent="0">
              <a:spcBef>
                <a:spcPts val="0"/>
              </a:spcBef>
              <a:spcAft>
                <a:spcPts val="0"/>
              </a:spcAft>
              <a:buNone/>
            </a:pPr>
            <a:fld id="{00000000-1234-1234-1234-123412341234}" type="slidenum">
              <a:rPr lang="en-US" smtClean="0">
                <a:solidFill>
                  <a:schemeClr val="tx1"/>
                </a:solidFill>
              </a:rPr>
              <a:t>15</a:t>
            </a:fld>
            <a:endParaRPr lang="en-US" dirty="0">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849517862"/>
              </p:ext>
            </p:extLst>
          </p:nvPr>
        </p:nvGraphicFramePr>
        <p:xfrm>
          <a:off x="1483743" y="1415845"/>
          <a:ext cx="9069156" cy="1097280"/>
        </p:xfrm>
        <a:graphic>
          <a:graphicData uri="http://schemas.openxmlformats.org/drawingml/2006/table">
            <a:tbl>
              <a:tblPr firstRow="1" bandRow="1">
                <a:tableStyleId>{A636C99D-14CD-43D3-9E7D-7315A0DFEEFF}</a:tableStyleId>
              </a:tblPr>
              <a:tblGrid>
                <a:gridCol w="4572000">
                  <a:extLst>
                    <a:ext uri="{9D8B030D-6E8A-4147-A177-3AD203B41FA5}">
                      <a16:colId xmlns:a16="http://schemas.microsoft.com/office/drawing/2014/main" val="4126471523"/>
                    </a:ext>
                  </a:extLst>
                </a:gridCol>
                <a:gridCol w="4497156">
                  <a:extLst>
                    <a:ext uri="{9D8B030D-6E8A-4147-A177-3AD203B41FA5}">
                      <a16:colId xmlns:a16="http://schemas.microsoft.com/office/drawing/2014/main" val="4239098299"/>
                    </a:ext>
                  </a:extLst>
                </a:gridCol>
              </a:tblGrid>
              <a:tr h="828136">
                <a:tc>
                  <a:txBody>
                    <a:bodyPr/>
                    <a:lstStyle/>
                    <a:p>
                      <a:pPr algn="ctr"/>
                      <a:r>
                        <a:rPr lang="en-US" sz="2400" dirty="0">
                          <a:solidFill>
                            <a:schemeClr val="bg1"/>
                          </a:solidFill>
                        </a:rPr>
                        <a:t>Task</a:t>
                      </a:r>
                    </a:p>
                  </a:txBody>
                  <a:tcPr marT="182880" marB="182880">
                    <a:solidFill>
                      <a:schemeClr val="bg2">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solidFill>
                            <a:schemeClr val="bg1"/>
                          </a:solidFill>
                        </a:rPr>
                        <a:t>Allocated Time Period</a:t>
                      </a:r>
                    </a:p>
                    <a:p>
                      <a:endParaRPr lang="en-US" sz="2400" dirty="0"/>
                    </a:p>
                  </a:txBody>
                  <a:tcPr marT="182880" marB="182880">
                    <a:solidFill>
                      <a:schemeClr val="bg2">
                        <a:lumMod val="60000"/>
                        <a:lumOff val="40000"/>
                      </a:schemeClr>
                    </a:solidFill>
                  </a:tcPr>
                </a:tc>
                <a:extLst>
                  <a:ext uri="{0D108BD9-81ED-4DB2-BD59-A6C34878D82A}">
                    <a16:rowId xmlns:a16="http://schemas.microsoft.com/office/drawing/2014/main" val="8408053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374724049"/>
              </p:ext>
            </p:extLst>
          </p:nvPr>
        </p:nvGraphicFramePr>
        <p:xfrm>
          <a:off x="1483743" y="2139351"/>
          <a:ext cx="9069156" cy="4290779"/>
        </p:xfrm>
        <a:graphic>
          <a:graphicData uri="http://schemas.openxmlformats.org/drawingml/2006/table">
            <a:tbl>
              <a:tblPr firstRow="1" bandRow="1">
                <a:tableStyleId>{A636C99D-14CD-43D3-9E7D-7315A0DFEEFF}</a:tableStyleId>
              </a:tblPr>
              <a:tblGrid>
                <a:gridCol w="4589253">
                  <a:extLst>
                    <a:ext uri="{9D8B030D-6E8A-4147-A177-3AD203B41FA5}">
                      <a16:colId xmlns:a16="http://schemas.microsoft.com/office/drawing/2014/main" val="383042701"/>
                    </a:ext>
                  </a:extLst>
                </a:gridCol>
                <a:gridCol w="4479903">
                  <a:extLst>
                    <a:ext uri="{9D8B030D-6E8A-4147-A177-3AD203B41FA5}">
                      <a16:colId xmlns:a16="http://schemas.microsoft.com/office/drawing/2014/main" val="3888819723"/>
                    </a:ext>
                  </a:extLst>
                </a:gridCol>
              </a:tblGrid>
              <a:tr h="793630">
                <a:tc>
                  <a:txBody>
                    <a:bodyPr/>
                    <a:lstStyle/>
                    <a:p>
                      <a:pPr algn="l"/>
                      <a:r>
                        <a:rPr lang="en-US" sz="2000" dirty="0"/>
                        <a:t>Setup the oscilloscope to attack trivium</a:t>
                      </a:r>
                    </a:p>
                  </a:txBody>
                  <a:tcPr marL="457200" marT="137160" marB="137160">
                    <a:solidFill>
                      <a:schemeClr val="bg2">
                        <a:lumMod val="20000"/>
                        <a:lumOff val="80000"/>
                      </a:schemeClr>
                    </a:solidFill>
                  </a:tcPr>
                </a:tc>
                <a:tc>
                  <a:txBody>
                    <a:bodyPr/>
                    <a:lstStyle/>
                    <a:p>
                      <a:pPr algn="ctr"/>
                      <a:r>
                        <a:rPr lang="en-US" sz="2000" dirty="0"/>
                        <a:t>1 week</a:t>
                      </a:r>
                    </a:p>
                  </a:txBody>
                  <a:tcPr marL="457200" marT="137160" marB="137160">
                    <a:solidFill>
                      <a:schemeClr val="bg2">
                        <a:lumMod val="20000"/>
                        <a:lumOff val="80000"/>
                      </a:schemeClr>
                    </a:solidFill>
                  </a:tcPr>
                </a:tc>
                <a:extLst>
                  <a:ext uri="{0D108BD9-81ED-4DB2-BD59-A6C34878D82A}">
                    <a16:rowId xmlns:a16="http://schemas.microsoft.com/office/drawing/2014/main" val="2123161288"/>
                  </a:ext>
                </a:extLst>
              </a:tr>
              <a:tr h="828136">
                <a:tc>
                  <a:txBody>
                    <a:bodyPr/>
                    <a:lstStyle/>
                    <a:p>
                      <a:pPr algn="l"/>
                      <a:r>
                        <a:rPr lang="en-US" sz="2000" dirty="0"/>
                        <a:t>Automate oscilloscope using </a:t>
                      </a:r>
                      <a:r>
                        <a:rPr lang="en-US" sz="2000" dirty="0" err="1"/>
                        <a:t>Matlab</a:t>
                      </a:r>
                      <a:r>
                        <a:rPr lang="en-US" sz="2000" dirty="0"/>
                        <a:t> </a:t>
                      </a:r>
                    </a:p>
                  </a:txBody>
                  <a:tcPr marL="457200" marT="137160" marB="137160">
                    <a:solidFill>
                      <a:schemeClr val="bg2">
                        <a:lumMod val="20000"/>
                        <a:lumOff val="80000"/>
                      </a:schemeClr>
                    </a:solidFill>
                  </a:tcPr>
                </a:tc>
                <a:tc>
                  <a:txBody>
                    <a:bodyPr/>
                    <a:lstStyle/>
                    <a:p>
                      <a:pPr algn="ctr"/>
                      <a:r>
                        <a:rPr lang="en-US" sz="2000" dirty="0"/>
                        <a:t>2 week</a:t>
                      </a:r>
                    </a:p>
                  </a:txBody>
                  <a:tcPr marL="457200" marT="137160" marB="137160">
                    <a:solidFill>
                      <a:schemeClr val="bg2">
                        <a:lumMod val="20000"/>
                        <a:lumOff val="80000"/>
                      </a:schemeClr>
                    </a:solidFill>
                  </a:tcPr>
                </a:tc>
                <a:extLst>
                  <a:ext uri="{0D108BD9-81ED-4DB2-BD59-A6C34878D82A}">
                    <a16:rowId xmlns:a16="http://schemas.microsoft.com/office/drawing/2014/main" val="4129633255"/>
                  </a:ext>
                </a:extLst>
              </a:tr>
              <a:tr h="793630">
                <a:tc>
                  <a:txBody>
                    <a:bodyPr/>
                    <a:lstStyle/>
                    <a:p>
                      <a:pPr algn="l"/>
                      <a:r>
                        <a:rPr lang="en-US" sz="2000" dirty="0"/>
                        <a:t>Obtain power traces </a:t>
                      </a:r>
                    </a:p>
                  </a:txBody>
                  <a:tcPr marL="457200" marT="137160" marB="137160">
                    <a:solidFill>
                      <a:schemeClr val="bg2">
                        <a:lumMod val="20000"/>
                        <a:lumOff val="80000"/>
                      </a:schemeClr>
                    </a:solidFill>
                  </a:tcPr>
                </a:tc>
                <a:tc>
                  <a:txBody>
                    <a:bodyPr/>
                    <a:lstStyle/>
                    <a:p>
                      <a:pPr algn="ctr"/>
                      <a:r>
                        <a:rPr lang="en-US" sz="2000" dirty="0"/>
                        <a:t>1 week</a:t>
                      </a:r>
                    </a:p>
                  </a:txBody>
                  <a:tcPr marL="457200" marT="137160" marB="137160">
                    <a:solidFill>
                      <a:schemeClr val="bg2">
                        <a:lumMod val="20000"/>
                        <a:lumOff val="80000"/>
                      </a:schemeClr>
                    </a:solidFill>
                  </a:tcPr>
                </a:tc>
                <a:extLst>
                  <a:ext uri="{0D108BD9-81ED-4DB2-BD59-A6C34878D82A}">
                    <a16:rowId xmlns:a16="http://schemas.microsoft.com/office/drawing/2014/main" val="1935622487"/>
                  </a:ext>
                </a:extLst>
              </a:tr>
              <a:tr h="845389">
                <a:tc>
                  <a:txBody>
                    <a:bodyPr/>
                    <a:lstStyle/>
                    <a:p>
                      <a:pPr algn="l"/>
                      <a:r>
                        <a:rPr lang="en-US" sz="2000" dirty="0"/>
                        <a:t>Implement CPA method</a:t>
                      </a:r>
                    </a:p>
                  </a:txBody>
                  <a:tcPr marL="457200" marT="137160" marB="137160">
                    <a:solidFill>
                      <a:schemeClr val="bg2">
                        <a:lumMod val="20000"/>
                        <a:lumOff val="80000"/>
                      </a:schemeClr>
                    </a:solidFill>
                  </a:tcPr>
                </a:tc>
                <a:tc>
                  <a:txBody>
                    <a:bodyPr/>
                    <a:lstStyle/>
                    <a:p>
                      <a:pPr algn="ctr"/>
                      <a:r>
                        <a:rPr lang="en-US" sz="2000" dirty="0"/>
                        <a:t>3 week</a:t>
                      </a:r>
                    </a:p>
                  </a:txBody>
                  <a:tcPr marL="457200" marT="137160" marB="137160">
                    <a:solidFill>
                      <a:schemeClr val="bg2">
                        <a:lumMod val="20000"/>
                        <a:lumOff val="80000"/>
                      </a:schemeClr>
                    </a:solidFill>
                  </a:tcPr>
                </a:tc>
                <a:extLst>
                  <a:ext uri="{0D108BD9-81ED-4DB2-BD59-A6C34878D82A}">
                    <a16:rowId xmlns:a16="http://schemas.microsoft.com/office/drawing/2014/main" val="969876417"/>
                  </a:ext>
                </a:extLst>
              </a:tr>
              <a:tr h="793631">
                <a:tc>
                  <a:txBody>
                    <a:bodyPr/>
                    <a:lstStyle/>
                    <a:p>
                      <a:pPr algn="l"/>
                      <a:r>
                        <a:rPr lang="en-US" sz="2000" dirty="0"/>
                        <a:t>Analyze</a:t>
                      </a:r>
                      <a:r>
                        <a:rPr lang="en-US" sz="2000" baseline="0" dirty="0"/>
                        <a:t> power traces and derive secret key</a:t>
                      </a:r>
                      <a:endParaRPr lang="en-US" sz="2000" dirty="0"/>
                    </a:p>
                  </a:txBody>
                  <a:tcPr marL="457200" marT="137160" marB="137160">
                    <a:solidFill>
                      <a:schemeClr val="bg2">
                        <a:lumMod val="20000"/>
                        <a:lumOff val="80000"/>
                      </a:schemeClr>
                    </a:solidFill>
                  </a:tcPr>
                </a:tc>
                <a:tc>
                  <a:txBody>
                    <a:bodyPr/>
                    <a:lstStyle/>
                    <a:p>
                      <a:pPr algn="ctr"/>
                      <a:r>
                        <a:rPr lang="en-US" sz="2000" dirty="0"/>
                        <a:t>2 week</a:t>
                      </a:r>
                    </a:p>
                  </a:txBody>
                  <a:tcPr marL="457200" marT="137160" marB="137160">
                    <a:solidFill>
                      <a:schemeClr val="bg2">
                        <a:lumMod val="20000"/>
                        <a:lumOff val="80000"/>
                      </a:schemeClr>
                    </a:solidFill>
                  </a:tcPr>
                </a:tc>
                <a:extLst>
                  <a:ext uri="{0D108BD9-81ED-4DB2-BD59-A6C34878D82A}">
                    <a16:rowId xmlns:a16="http://schemas.microsoft.com/office/drawing/2014/main" val="3116033300"/>
                  </a:ext>
                </a:extLst>
              </a:tr>
            </a:tbl>
          </a:graphicData>
        </a:graphic>
      </p:graphicFrame>
    </p:spTree>
    <p:extLst>
      <p:ext uri="{BB962C8B-B14F-4D97-AF65-F5344CB8AC3E}">
        <p14:creationId xmlns:p14="http://schemas.microsoft.com/office/powerpoint/2010/main" val="990891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03041" y="373387"/>
            <a:ext cx="8911687" cy="1042458"/>
          </a:xfrm>
        </p:spPr>
        <p:txBody>
          <a:bodyPr/>
          <a:lstStyle/>
          <a:p>
            <a:r>
              <a:rPr lang="en-US" sz="4000" b="1" u="sng" dirty="0">
                <a:solidFill>
                  <a:schemeClr val="accent2">
                    <a:lumMod val="50000"/>
                  </a:schemeClr>
                </a:solidFill>
                <a:latin typeface="+mj-lt"/>
              </a:rPr>
              <a:t>Design Specifications of Trivium  </a:t>
            </a:r>
          </a:p>
        </p:txBody>
      </p:sp>
      <p:sp>
        <p:nvSpPr>
          <p:cNvPr id="4" name="Slide Number Placeholder 3"/>
          <p:cNvSpPr>
            <a:spLocks noGrp="1"/>
          </p:cNvSpPr>
          <p:nvPr>
            <p:ph type="sldNum" idx="12"/>
          </p:nvPr>
        </p:nvSpPr>
        <p:spPr>
          <a:xfrm>
            <a:off x="11114728" y="6139822"/>
            <a:ext cx="779767" cy="365125"/>
          </a:xfrm>
        </p:spPr>
        <p:txBody>
          <a:bodyPr/>
          <a:lstStyle/>
          <a:p>
            <a:pPr marL="0" lvl="0" indent="0">
              <a:spcBef>
                <a:spcPts val="0"/>
              </a:spcBef>
              <a:spcAft>
                <a:spcPts val="0"/>
              </a:spcAft>
              <a:buNone/>
            </a:pPr>
            <a:fld id="{00000000-1234-1234-1234-123412341234}" type="slidenum">
              <a:rPr lang="en-US" smtClean="0">
                <a:solidFill>
                  <a:schemeClr val="tx1"/>
                </a:solidFill>
              </a:rPr>
              <a:t>16</a:t>
            </a:fld>
            <a:endParaRPr lang="en-US" dirty="0">
              <a:solidFill>
                <a:schemeClr val="tx1"/>
              </a:solidFill>
            </a:endParaRPr>
          </a:p>
        </p:txBody>
      </p:sp>
      <p:pic>
        <p:nvPicPr>
          <p:cNvPr id="10" name="Picture 9">
            <a:extLst>
              <a:ext uri="{FF2B5EF4-FFF2-40B4-BE49-F238E27FC236}">
                <a16:creationId xmlns:a16="http://schemas.microsoft.com/office/drawing/2014/main" id="{4F936FC2-4D81-4F3F-816E-3D80D13C1F40}"/>
              </a:ext>
            </a:extLst>
          </p:cNvPr>
          <p:cNvPicPr>
            <a:picLocks noChangeAspect="1"/>
          </p:cNvPicPr>
          <p:nvPr/>
        </p:nvPicPr>
        <p:blipFill>
          <a:blip r:embed="rId2"/>
          <a:stretch>
            <a:fillRect/>
          </a:stretch>
        </p:blipFill>
        <p:spPr>
          <a:xfrm>
            <a:off x="2785303" y="2912044"/>
            <a:ext cx="6372257" cy="3592903"/>
          </a:xfrm>
          <a:prstGeom prst="rect">
            <a:avLst/>
          </a:prstGeom>
        </p:spPr>
      </p:pic>
      <p:grpSp>
        <p:nvGrpSpPr>
          <p:cNvPr id="13" name="Group 12">
            <a:extLst>
              <a:ext uri="{FF2B5EF4-FFF2-40B4-BE49-F238E27FC236}">
                <a16:creationId xmlns:a16="http://schemas.microsoft.com/office/drawing/2014/main" id="{65DF906F-48F3-4B2B-825C-D4A82FC2E7CD}"/>
              </a:ext>
            </a:extLst>
          </p:cNvPr>
          <p:cNvGrpSpPr/>
          <p:nvPr/>
        </p:nvGrpSpPr>
        <p:grpSpPr>
          <a:xfrm>
            <a:off x="828136" y="1639020"/>
            <a:ext cx="10286592" cy="828136"/>
            <a:chOff x="828136" y="1639020"/>
            <a:chExt cx="10286592" cy="828136"/>
          </a:xfrm>
        </p:grpSpPr>
        <p:sp>
          <p:nvSpPr>
            <p:cNvPr id="3" name="Rectangle 2">
              <a:extLst>
                <a:ext uri="{FF2B5EF4-FFF2-40B4-BE49-F238E27FC236}">
                  <a16:creationId xmlns:a16="http://schemas.microsoft.com/office/drawing/2014/main" id="{FE5BDB6B-6A79-4240-B20A-FC2E49831B0A}"/>
                </a:ext>
              </a:extLst>
            </p:cNvPr>
            <p:cNvSpPr/>
            <p:nvPr/>
          </p:nvSpPr>
          <p:spPr>
            <a:xfrm>
              <a:off x="828136" y="1639020"/>
              <a:ext cx="2656936" cy="828136"/>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Trivium</a:t>
              </a:r>
              <a:endParaRPr lang="en-US" dirty="0"/>
            </a:p>
          </p:txBody>
        </p:sp>
        <p:sp>
          <p:nvSpPr>
            <p:cNvPr id="8" name="Rectangle 7">
              <a:extLst>
                <a:ext uri="{FF2B5EF4-FFF2-40B4-BE49-F238E27FC236}">
                  <a16:creationId xmlns:a16="http://schemas.microsoft.com/office/drawing/2014/main" id="{FEA64E06-7DFF-462F-B8D4-B5771F7C5B15}"/>
                </a:ext>
              </a:extLst>
            </p:cNvPr>
            <p:cNvSpPr/>
            <p:nvPr/>
          </p:nvSpPr>
          <p:spPr>
            <a:xfrm>
              <a:off x="4642964" y="1639020"/>
              <a:ext cx="2656936" cy="828136"/>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Setup time</a:t>
              </a:r>
            </a:p>
            <a:p>
              <a:pPr algn="ctr"/>
              <a:r>
                <a:rPr lang="en-US" sz="2400" dirty="0"/>
                <a:t>4x288</a:t>
              </a:r>
              <a:endParaRPr lang="en-US" sz="1200" dirty="0"/>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6503747D-F9FC-49C3-9BF9-ABD3762EFAB0}"/>
                    </a:ext>
                  </a:extLst>
                </p:cNvPr>
                <p:cNvSpPr/>
                <p:nvPr/>
              </p:nvSpPr>
              <p:spPr>
                <a:xfrm>
                  <a:off x="8457792" y="1639020"/>
                  <a:ext cx="2656936" cy="828136"/>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Output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𝑍</m:t>
                          </m:r>
                        </m:e>
                        <m:sub>
                          <m:r>
                            <a:rPr lang="en-US" sz="2400" b="0" i="1" smtClean="0">
                              <a:latin typeface="Cambria Math" panose="02040503050406030204" pitchFamily="18" charset="0"/>
                            </a:rPr>
                            <m:t>𝑖</m:t>
                          </m:r>
                        </m:sub>
                      </m:sSub>
                    </m:oMath>
                  </a14:m>
                  <a:endParaRPr lang="en-US" dirty="0"/>
                </a:p>
              </p:txBody>
            </p:sp>
          </mc:Choice>
          <mc:Fallback xmlns="">
            <p:sp>
              <p:nvSpPr>
                <p:cNvPr id="9" name="Rectangle 8">
                  <a:extLst>
                    <a:ext uri="{FF2B5EF4-FFF2-40B4-BE49-F238E27FC236}">
                      <a16:creationId xmlns:a16="http://schemas.microsoft.com/office/drawing/2014/main" id="{6503747D-F9FC-49C3-9BF9-ABD3762EFAB0}"/>
                    </a:ext>
                  </a:extLst>
                </p:cNvPr>
                <p:cNvSpPr>
                  <a:spLocks noRot="1" noChangeAspect="1" noMove="1" noResize="1" noEditPoints="1" noAdjustHandles="1" noChangeArrowheads="1" noChangeShapeType="1" noTextEdit="1"/>
                </p:cNvSpPr>
                <p:nvPr/>
              </p:nvSpPr>
              <p:spPr>
                <a:xfrm>
                  <a:off x="8457792" y="1639020"/>
                  <a:ext cx="2656936" cy="828136"/>
                </a:xfrm>
                <a:prstGeom prst="rect">
                  <a:avLst/>
                </a:prstGeom>
                <a:blipFill>
                  <a:blip r:embed="rId3"/>
                  <a:stretch>
                    <a:fillRect/>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487BDCCE-A79A-4367-8B71-FA090013F253}"/>
                </a:ext>
              </a:extLst>
            </p:cNvPr>
            <p:cNvCxnSpPr>
              <a:endCxn id="8" idx="1"/>
            </p:cNvCxnSpPr>
            <p:nvPr/>
          </p:nvCxnSpPr>
          <p:spPr>
            <a:xfrm>
              <a:off x="3485072" y="2053088"/>
              <a:ext cx="11578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6BDC166-FCAA-4483-9A26-EB15ED4BDE81}"/>
                </a:ext>
              </a:extLst>
            </p:cNvPr>
            <p:cNvCxnSpPr/>
            <p:nvPr/>
          </p:nvCxnSpPr>
          <p:spPr>
            <a:xfrm>
              <a:off x="7299900" y="2053088"/>
              <a:ext cx="11578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5B49B534-FF30-4103-A4D8-7E9597B42F01}"/>
              </a:ext>
            </a:extLst>
          </p:cNvPr>
          <p:cNvSpPr/>
          <p:nvPr/>
        </p:nvSpPr>
        <p:spPr>
          <a:xfrm>
            <a:off x="2886973" y="4889181"/>
            <a:ext cx="6168916" cy="5560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2452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a:xfrm>
            <a:off x="11114728" y="6139822"/>
            <a:ext cx="779767" cy="365125"/>
          </a:xfrm>
        </p:spPr>
        <p:txBody>
          <a:bodyPr/>
          <a:lstStyle/>
          <a:p>
            <a:pPr marL="0" lvl="0" indent="0">
              <a:spcBef>
                <a:spcPts val="0"/>
              </a:spcBef>
              <a:spcAft>
                <a:spcPts val="0"/>
              </a:spcAft>
              <a:buNone/>
            </a:pPr>
            <a:fld id="{00000000-1234-1234-1234-123412341234}" type="slidenum">
              <a:rPr lang="en-US" smtClean="0">
                <a:solidFill>
                  <a:schemeClr val="tx1"/>
                </a:solidFill>
              </a:rPr>
              <a:t>17</a:t>
            </a:fld>
            <a:endParaRPr lang="en-US" dirty="0">
              <a:solidFill>
                <a:schemeClr val="tx1"/>
              </a:solidFill>
            </a:endParaRPr>
          </a:p>
        </p:txBody>
      </p:sp>
      <p:grpSp>
        <p:nvGrpSpPr>
          <p:cNvPr id="25" name="Group 24">
            <a:extLst>
              <a:ext uri="{FF2B5EF4-FFF2-40B4-BE49-F238E27FC236}">
                <a16:creationId xmlns:a16="http://schemas.microsoft.com/office/drawing/2014/main" id="{2BA6EE86-4431-49DF-9C7A-B873A657374E}"/>
              </a:ext>
            </a:extLst>
          </p:cNvPr>
          <p:cNvGrpSpPr/>
          <p:nvPr/>
        </p:nvGrpSpPr>
        <p:grpSpPr>
          <a:xfrm>
            <a:off x="2470030" y="414421"/>
            <a:ext cx="7315200" cy="6143378"/>
            <a:chOff x="2470030" y="414421"/>
            <a:chExt cx="7315200" cy="6143378"/>
          </a:xfrm>
        </p:grpSpPr>
        <p:sp>
          <p:nvSpPr>
            <p:cNvPr id="5" name="Rectangle 4">
              <a:extLst>
                <a:ext uri="{FF2B5EF4-FFF2-40B4-BE49-F238E27FC236}">
                  <a16:creationId xmlns:a16="http://schemas.microsoft.com/office/drawing/2014/main" id="{00E2792F-E376-43F4-8626-E011BFF07484}"/>
                </a:ext>
              </a:extLst>
            </p:cNvPr>
            <p:cNvSpPr/>
            <p:nvPr/>
          </p:nvSpPr>
          <p:spPr>
            <a:xfrm>
              <a:off x="2470030" y="414421"/>
              <a:ext cx="7315200" cy="640080"/>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Attack resynchronization phase of Trivium</a:t>
              </a:r>
            </a:p>
          </p:txBody>
        </p:sp>
        <p:sp>
          <p:nvSpPr>
            <p:cNvPr id="13" name="Rectangle 12">
              <a:extLst>
                <a:ext uri="{FF2B5EF4-FFF2-40B4-BE49-F238E27FC236}">
                  <a16:creationId xmlns:a16="http://schemas.microsoft.com/office/drawing/2014/main" id="{B93991B5-5475-4C35-885A-59E343D655AC}"/>
                </a:ext>
              </a:extLst>
            </p:cNvPr>
            <p:cNvSpPr/>
            <p:nvPr/>
          </p:nvSpPr>
          <p:spPr>
            <a:xfrm>
              <a:off x="2470030" y="1512863"/>
              <a:ext cx="7315200" cy="640080"/>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Hardware stream cipher</a:t>
              </a:r>
            </a:p>
          </p:txBody>
        </p:sp>
        <p:sp>
          <p:nvSpPr>
            <p:cNvPr id="14" name="Rectangle 13">
              <a:extLst>
                <a:ext uri="{FF2B5EF4-FFF2-40B4-BE49-F238E27FC236}">
                  <a16:creationId xmlns:a16="http://schemas.microsoft.com/office/drawing/2014/main" id="{E11C777E-DDEB-4658-8A2C-960E75B73AEB}"/>
                </a:ext>
              </a:extLst>
            </p:cNvPr>
            <p:cNvSpPr/>
            <p:nvPr/>
          </p:nvSpPr>
          <p:spPr>
            <a:xfrm>
              <a:off x="2470030" y="3715291"/>
              <a:ext cx="7315200" cy="640080"/>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Causes dynamic power consumption</a:t>
              </a:r>
            </a:p>
          </p:txBody>
        </p:sp>
        <p:sp>
          <p:nvSpPr>
            <p:cNvPr id="15" name="Rectangle 14">
              <a:extLst>
                <a:ext uri="{FF2B5EF4-FFF2-40B4-BE49-F238E27FC236}">
                  <a16:creationId xmlns:a16="http://schemas.microsoft.com/office/drawing/2014/main" id="{409294A3-B5E1-47A4-A65D-5A5F949B4DFF}"/>
                </a:ext>
              </a:extLst>
            </p:cNvPr>
            <p:cNvSpPr/>
            <p:nvPr/>
          </p:nvSpPr>
          <p:spPr>
            <a:xfrm>
              <a:off x="2470030" y="4816505"/>
              <a:ext cx="7315200" cy="640080"/>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State changes in flip-flops used to get hypothesis power consumption  values</a:t>
              </a:r>
            </a:p>
          </p:txBody>
        </p:sp>
        <p:sp>
          <p:nvSpPr>
            <p:cNvPr id="16" name="Rectangle 15">
              <a:extLst>
                <a:ext uri="{FF2B5EF4-FFF2-40B4-BE49-F238E27FC236}">
                  <a16:creationId xmlns:a16="http://schemas.microsoft.com/office/drawing/2014/main" id="{08DCCABA-3F8E-497C-89C9-68031712F2E7}"/>
                </a:ext>
              </a:extLst>
            </p:cNvPr>
            <p:cNvSpPr/>
            <p:nvPr/>
          </p:nvSpPr>
          <p:spPr>
            <a:xfrm>
              <a:off x="2470030" y="5917719"/>
              <a:ext cx="7315200" cy="640080"/>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Hamming distance model</a:t>
              </a:r>
            </a:p>
          </p:txBody>
        </p:sp>
        <p:sp>
          <p:nvSpPr>
            <p:cNvPr id="17" name="Rectangle 16">
              <a:extLst>
                <a:ext uri="{FF2B5EF4-FFF2-40B4-BE49-F238E27FC236}">
                  <a16:creationId xmlns:a16="http://schemas.microsoft.com/office/drawing/2014/main" id="{F1168350-ADE5-4FED-BD60-6CF00A6675E0}"/>
                </a:ext>
              </a:extLst>
            </p:cNvPr>
            <p:cNvSpPr/>
            <p:nvPr/>
          </p:nvSpPr>
          <p:spPr>
            <a:xfrm>
              <a:off x="2470030" y="2614077"/>
              <a:ext cx="7315200" cy="640080"/>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Leakage of information from flip-flops</a:t>
              </a:r>
            </a:p>
          </p:txBody>
        </p:sp>
        <p:cxnSp>
          <p:nvCxnSpPr>
            <p:cNvPr id="7" name="Straight Arrow Connector 6">
              <a:extLst>
                <a:ext uri="{FF2B5EF4-FFF2-40B4-BE49-F238E27FC236}">
                  <a16:creationId xmlns:a16="http://schemas.microsoft.com/office/drawing/2014/main" id="{3BE6A3F9-F019-4FA9-A803-92216293F937}"/>
                </a:ext>
              </a:extLst>
            </p:cNvPr>
            <p:cNvCxnSpPr>
              <a:stCxn id="5" idx="2"/>
              <a:endCxn id="13" idx="0"/>
            </p:cNvCxnSpPr>
            <p:nvPr/>
          </p:nvCxnSpPr>
          <p:spPr>
            <a:xfrm>
              <a:off x="6127630" y="1054501"/>
              <a:ext cx="0" cy="458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E27B18D-E41D-492A-A33A-B609E875D3AD}"/>
                </a:ext>
              </a:extLst>
            </p:cNvPr>
            <p:cNvCxnSpPr/>
            <p:nvPr/>
          </p:nvCxnSpPr>
          <p:spPr>
            <a:xfrm>
              <a:off x="6127630" y="2155715"/>
              <a:ext cx="0" cy="458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985F192-8155-4C23-A99B-E197D9608453}"/>
                </a:ext>
              </a:extLst>
            </p:cNvPr>
            <p:cNvCxnSpPr/>
            <p:nvPr/>
          </p:nvCxnSpPr>
          <p:spPr>
            <a:xfrm>
              <a:off x="6142007" y="3254157"/>
              <a:ext cx="0" cy="458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8724BAF-48DD-4CEF-A91D-6287F6616EB9}"/>
                </a:ext>
              </a:extLst>
            </p:cNvPr>
            <p:cNvCxnSpPr/>
            <p:nvPr/>
          </p:nvCxnSpPr>
          <p:spPr>
            <a:xfrm>
              <a:off x="6150633" y="5456585"/>
              <a:ext cx="0" cy="458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573005A-E359-4676-BF57-54094EC193D6}"/>
                </a:ext>
              </a:extLst>
            </p:cNvPr>
            <p:cNvCxnSpPr/>
            <p:nvPr/>
          </p:nvCxnSpPr>
          <p:spPr>
            <a:xfrm>
              <a:off x="6127630" y="4358143"/>
              <a:ext cx="0" cy="458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22003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a:xfrm>
            <a:off x="11114728" y="6139822"/>
            <a:ext cx="779767" cy="365125"/>
          </a:xfrm>
        </p:spPr>
        <p:txBody>
          <a:bodyPr/>
          <a:lstStyle/>
          <a:p>
            <a:pPr marL="0" lvl="0" indent="0">
              <a:spcBef>
                <a:spcPts val="0"/>
              </a:spcBef>
              <a:spcAft>
                <a:spcPts val="0"/>
              </a:spcAft>
              <a:buNone/>
            </a:pPr>
            <a:fld id="{00000000-1234-1234-1234-123412341234}" type="slidenum">
              <a:rPr lang="en-US" smtClean="0">
                <a:solidFill>
                  <a:schemeClr val="tx1"/>
                </a:solidFill>
              </a:rPr>
              <a:t>18</a:t>
            </a:fld>
            <a:endParaRPr lang="en-US" dirty="0">
              <a:solidFill>
                <a:schemeClr val="tx1"/>
              </a:solidFill>
            </a:endParaRPr>
          </a:p>
        </p:txBody>
      </p:sp>
      <p:sp>
        <p:nvSpPr>
          <p:cNvPr id="20" name="Title 1">
            <a:extLst>
              <a:ext uri="{FF2B5EF4-FFF2-40B4-BE49-F238E27FC236}">
                <a16:creationId xmlns:a16="http://schemas.microsoft.com/office/drawing/2014/main" id="{139E58FA-8F52-40EB-97F9-2D40D613075C}"/>
              </a:ext>
            </a:extLst>
          </p:cNvPr>
          <p:cNvSpPr>
            <a:spLocks noGrp="1"/>
          </p:cNvSpPr>
          <p:nvPr>
            <p:ph type="title"/>
          </p:nvPr>
        </p:nvSpPr>
        <p:spPr>
          <a:xfrm>
            <a:off x="0" y="425146"/>
            <a:ext cx="12192000" cy="1042458"/>
          </a:xfrm>
        </p:spPr>
        <p:txBody>
          <a:bodyPr/>
          <a:lstStyle/>
          <a:p>
            <a:pPr algn="ctr"/>
            <a:r>
              <a:rPr lang="en-US" sz="4000" b="1" u="sng" dirty="0">
                <a:solidFill>
                  <a:schemeClr val="accent2">
                    <a:lumMod val="50000"/>
                  </a:schemeClr>
                </a:solidFill>
                <a:latin typeface="+mj-lt"/>
              </a:rPr>
              <a:t>CPA  on Trivium</a:t>
            </a:r>
          </a:p>
        </p:txBody>
      </p:sp>
      <p:sp>
        <p:nvSpPr>
          <p:cNvPr id="24" name="Rectangle 23">
            <a:extLst>
              <a:ext uri="{FF2B5EF4-FFF2-40B4-BE49-F238E27FC236}">
                <a16:creationId xmlns:a16="http://schemas.microsoft.com/office/drawing/2014/main" id="{A97C5752-B38D-48FA-B701-04E65CE21513}"/>
              </a:ext>
            </a:extLst>
          </p:cNvPr>
          <p:cNvSpPr/>
          <p:nvPr/>
        </p:nvSpPr>
        <p:spPr>
          <a:xfrm>
            <a:off x="394499" y="1877951"/>
            <a:ext cx="1996195" cy="1333723"/>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CPA</a:t>
            </a:r>
            <a:endParaRPr lang="en-US" dirty="0"/>
          </a:p>
        </p:txBody>
      </p:sp>
      <p:sp>
        <p:nvSpPr>
          <p:cNvPr id="26" name="Rectangle 25">
            <a:extLst>
              <a:ext uri="{FF2B5EF4-FFF2-40B4-BE49-F238E27FC236}">
                <a16:creationId xmlns:a16="http://schemas.microsoft.com/office/drawing/2014/main" id="{70920B60-C7BD-41E5-98AE-62C72EAA1431}"/>
              </a:ext>
            </a:extLst>
          </p:cNvPr>
          <p:cNvSpPr/>
          <p:nvPr/>
        </p:nvSpPr>
        <p:spPr>
          <a:xfrm>
            <a:off x="3706841" y="1877951"/>
            <a:ext cx="1996195" cy="1333723"/>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Selection function (</a:t>
            </a:r>
            <a:r>
              <a:rPr lang="en-US" sz="2400" dirty="0" err="1"/>
              <a:t>key,IV</a:t>
            </a:r>
            <a:r>
              <a:rPr lang="en-US" sz="2400" dirty="0"/>
              <a:t>)</a:t>
            </a:r>
            <a:endParaRPr lang="en-US" sz="1200" dirty="0"/>
          </a:p>
        </p:txBody>
      </p:sp>
      <p:sp>
        <p:nvSpPr>
          <p:cNvPr id="27" name="Rectangle 26">
            <a:extLst>
              <a:ext uri="{FF2B5EF4-FFF2-40B4-BE49-F238E27FC236}">
                <a16:creationId xmlns:a16="http://schemas.microsoft.com/office/drawing/2014/main" id="{9E2CFC89-A8F0-4177-A86E-D75C0AC42B41}"/>
              </a:ext>
            </a:extLst>
          </p:cNvPr>
          <p:cNvSpPr/>
          <p:nvPr/>
        </p:nvSpPr>
        <p:spPr>
          <a:xfrm>
            <a:off x="6754072" y="1877951"/>
            <a:ext cx="1996195" cy="1333723"/>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Solve non-linear equations</a:t>
            </a:r>
            <a:endParaRPr lang="en-US" dirty="0"/>
          </a:p>
        </p:txBody>
      </p:sp>
      <p:cxnSp>
        <p:nvCxnSpPr>
          <p:cNvPr id="28" name="Straight Arrow Connector 27">
            <a:extLst>
              <a:ext uri="{FF2B5EF4-FFF2-40B4-BE49-F238E27FC236}">
                <a16:creationId xmlns:a16="http://schemas.microsoft.com/office/drawing/2014/main" id="{A1BB317D-55C3-4DBF-B506-2C4EB03E0C91}"/>
              </a:ext>
            </a:extLst>
          </p:cNvPr>
          <p:cNvCxnSpPr>
            <a:cxnSpLocks/>
            <a:endCxn id="26" idx="1"/>
          </p:cNvCxnSpPr>
          <p:nvPr/>
        </p:nvCxnSpPr>
        <p:spPr>
          <a:xfrm>
            <a:off x="2390694" y="2508966"/>
            <a:ext cx="1316147" cy="35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B22A75F-1A77-4451-9216-AFC944C415E0}"/>
              </a:ext>
            </a:extLst>
          </p:cNvPr>
          <p:cNvCxnSpPr>
            <a:cxnSpLocks/>
            <a:stCxn id="27" idx="3"/>
            <a:endCxn id="30" idx="1"/>
          </p:cNvCxnSpPr>
          <p:nvPr/>
        </p:nvCxnSpPr>
        <p:spPr>
          <a:xfrm>
            <a:off x="8750267" y="2544813"/>
            <a:ext cx="10510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0058BEA-D5EE-4B3D-8130-F9F517991191}"/>
              </a:ext>
            </a:extLst>
          </p:cNvPr>
          <p:cNvSpPr/>
          <p:nvPr/>
        </p:nvSpPr>
        <p:spPr>
          <a:xfrm>
            <a:off x="9801303" y="1877951"/>
            <a:ext cx="1996195" cy="1333723"/>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Derive key</a:t>
            </a:r>
            <a:endParaRPr lang="en-US" dirty="0"/>
          </a:p>
        </p:txBody>
      </p:sp>
      <p:cxnSp>
        <p:nvCxnSpPr>
          <p:cNvPr id="31" name="Straight Arrow Connector 30">
            <a:extLst>
              <a:ext uri="{FF2B5EF4-FFF2-40B4-BE49-F238E27FC236}">
                <a16:creationId xmlns:a16="http://schemas.microsoft.com/office/drawing/2014/main" id="{3590AEB9-34AD-4B79-93D6-7D4F44E5BAC6}"/>
              </a:ext>
            </a:extLst>
          </p:cNvPr>
          <p:cNvCxnSpPr>
            <a:cxnSpLocks/>
          </p:cNvCxnSpPr>
          <p:nvPr/>
        </p:nvCxnSpPr>
        <p:spPr>
          <a:xfrm>
            <a:off x="5703036" y="2516727"/>
            <a:ext cx="10510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0FD8458A-93C0-4B22-AA81-6A99E36BC2A6}"/>
              </a:ext>
            </a:extLst>
          </p:cNvPr>
          <p:cNvSpPr/>
          <p:nvPr/>
        </p:nvSpPr>
        <p:spPr>
          <a:xfrm>
            <a:off x="2527386" y="4077439"/>
            <a:ext cx="7137227" cy="828136"/>
          </a:xfrm>
          <a:prstGeom prst="rect">
            <a:avLst/>
          </a:prstGeom>
          <a:solidFill>
            <a:schemeClr val="tx2">
              <a:lumMod val="75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CPA for each 8 rounds of initialization process</a:t>
            </a:r>
            <a:endParaRPr lang="en-US" dirty="0"/>
          </a:p>
        </p:txBody>
      </p:sp>
    </p:spTree>
    <p:extLst>
      <p:ext uri="{BB962C8B-B14F-4D97-AF65-F5344CB8AC3E}">
        <p14:creationId xmlns:p14="http://schemas.microsoft.com/office/powerpoint/2010/main" val="217288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Rectangle 22"/>
          <p:cNvSpPr/>
          <p:nvPr/>
        </p:nvSpPr>
        <p:spPr>
          <a:xfrm>
            <a:off x="5237181" y="1001530"/>
            <a:ext cx="5607170" cy="651000"/>
          </a:xfrm>
          <a:prstGeom prst="rect">
            <a:avLst/>
          </a:prstGeom>
          <a:solidFill>
            <a:schemeClr val="bg2">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2" name="Title 1"/>
          <p:cNvSpPr>
            <a:spLocks noGrp="1"/>
          </p:cNvSpPr>
          <p:nvPr>
            <p:ph type="title"/>
          </p:nvPr>
        </p:nvSpPr>
        <p:spPr>
          <a:xfrm>
            <a:off x="1178193" y="141031"/>
            <a:ext cx="8911687" cy="687105"/>
          </a:xfrm>
        </p:spPr>
        <p:txBody>
          <a:bodyPr/>
          <a:lstStyle/>
          <a:p>
            <a:pPr algn="ctr"/>
            <a:r>
              <a:rPr lang="en-US" b="1" u="sng" dirty="0">
                <a:solidFill>
                  <a:schemeClr val="accent2">
                    <a:lumMod val="50000"/>
                  </a:schemeClr>
                </a:solidFill>
              </a:rPr>
              <a:t>CPA  on Trivium</a:t>
            </a:r>
            <a:endParaRPr lang="en-US" dirty="0"/>
          </a:p>
        </p:txBody>
      </p:sp>
      <p:sp>
        <p:nvSpPr>
          <p:cNvPr id="4" name="Slide Number Placeholder 3"/>
          <p:cNvSpPr>
            <a:spLocks noGrp="1"/>
          </p:cNvSpPr>
          <p:nvPr>
            <p:ph type="sldNum" idx="12"/>
          </p:nvPr>
        </p:nvSpPr>
        <p:spPr>
          <a:xfrm>
            <a:off x="11280325" y="6222424"/>
            <a:ext cx="779767" cy="365125"/>
          </a:xfrm>
        </p:spPr>
        <p:txBody>
          <a:bodyPr/>
          <a:lstStyle/>
          <a:p>
            <a:pPr marL="0" lvl="0" indent="0">
              <a:spcBef>
                <a:spcPts val="0"/>
              </a:spcBef>
              <a:spcAft>
                <a:spcPts val="0"/>
              </a:spcAft>
              <a:buNone/>
            </a:pPr>
            <a:fld id="{00000000-1234-1234-1234-123412341234}" type="slidenum">
              <a:rPr lang="en-US" smtClean="0">
                <a:solidFill>
                  <a:schemeClr val="tx1"/>
                </a:solidFill>
              </a:rPr>
              <a:t>19</a:t>
            </a:fld>
            <a:endParaRPr lang="en-US" dirty="0">
              <a:solidFill>
                <a:schemeClr val="tx1"/>
              </a:solidFill>
            </a:endParaRPr>
          </a:p>
        </p:txBody>
      </p:sp>
      <p:sp>
        <p:nvSpPr>
          <p:cNvPr id="5" name="Rectangle 4"/>
          <p:cNvSpPr/>
          <p:nvPr/>
        </p:nvSpPr>
        <p:spPr>
          <a:xfrm>
            <a:off x="914401" y="1301400"/>
            <a:ext cx="931652" cy="445698"/>
          </a:xfrm>
          <a:prstGeom prst="rect">
            <a:avLst/>
          </a:prstGeom>
          <a:solidFill>
            <a:schemeClr val="bg2">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CPA</a:t>
            </a:r>
          </a:p>
        </p:txBody>
      </p:sp>
      <p:sp>
        <p:nvSpPr>
          <p:cNvPr id="11" name="Rectangle 10"/>
          <p:cNvSpPr/>
          <p:nvPr/>
        </p:nvSpPr>
        <p:spPr>
          <a:xfrm>
            <a:off x="1554350" y="2781087"/>
            <a:ext cx="786816" cy="586596"/>
          </a:xfrm>
          <a:prstGeom prst="rect">
            <a:avLst/>
          </a:prstGeom>
          <a:solidFill>
            <a:schemeClr val="bg2">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Key</a:t>
            </a:r>
          </a:p>
        </p:txBody>
      </p:sp>
      <p:sp>
        <p:nvSpPr>
          <p:cNvPr id="13" name="Rectangle 12"/>
          <p:cNvSpPr/>
          <p:nvPr/>
        </p:nvSpPr>
        <p:spPr>
          <a:xfrm>
            <a:off x="5171535" y="1968850"/>
            <a:ext cx="3994032" cy="920152"/>
          </a:xfrm>
          <a:prstGeom prst="rect">
            <a:avLst/>
          </a:prstGeom>
          <a:solidFill>
            <a:schemeClr val="bg2">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Hypothesis</a:t>
            </a:r>
          </a:p>
          <a:p>
            <a:pPr algn="ctr"/>
            <a:r>
              <a:rPr lang="en-US" sz="1800" dirty="0">
                <a:solidFill>
                  <a:schemeClr val="tx1"/>
                </a:solidFill>
              </a:rPr>
              <a:t> </a:t>
            </a:r>
          </a:p>
          <a:p>
            <a:pPr algn="ctr"/>
            <a:endParaRPr lang="en-US" sz="1800" dirty="0">
              <a:solidFill>
                <a:schemeClr val="tx1"/>
              </a:solidFill>
            </a:endParaRPr>
          </a:p>
        </p:txBody>
      </p:sp>
      <p:sp>
        <p:nvSpPr>
          <p:cNvPr id="14" name="Rectangle 13"/>
          <p:cNvSpPr/>
          <p:nvPr/>
        </p:nvSpPr>
        <p:spPr>
          <a:xfrm>
            <a:off x="4903358" y="3628843"/>
            <a:ext cx="1535502" cy="586596"/>
          </a:xfrm>
          <a:prstGeom prst="rect">
            <a:avLst/>
          </a:prstGeom>
          <a:solidFill>
            <a:schemeClr val="bg2">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 </a:t>
            </a:r>
          </a:p>
        </p:txBody>
      </p:sp>
      <p:sp>
        <p:nvSpPr>
          <p:cNvPr id="15" name="Rectangle 14"/>
          <p:cNvSpPr/>
          <p:nvPr/>
        </p:nvSpPr>
        <p:spPr>
          <a:xfrm>
            <a:off x="2341166" y="1229684"/>
            <a:ext cx="1535502" cy="586596"/>
          </a:xfrm>
          <a:prstGeom prst="rect">
            <a:avLst/>
          </a:prstGeom>
          <a:solidFill>
            <a:schemeClr val="bg2">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Intermediate value</a:t>
            </a:r>
          </a:p>
        </p:txBody>
      </p:sp>
      <p:sp>
        <p:nvSpPr>
          <p:cNvPr id="16" name="Rectangle 15"/>
          <p:cNvSpPr/>
          <p:nvPr/>
        </p:nvSpPr>
        <p:spPr>
          <a:xfrm>
            <a:off x="2715509" y="2781084"/>
            <a:ext cx="786816" cy="586596"/>
          </a:xfrm>
          <a:prstGeom prst="rect">
            <a:avLst/>
          </a:prstGeom>
          <a:solidFill>
            <a:schemeClr val="bg2">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IV</a:t>
            </a:r>
          </a:p>
        </p:txBody>
      </p:sp>
      <p:pic>
        <p:nvPicPr>
          <p:cNvPr id="17" name="Picture 16"/>
          <p:cNvPicPr>
            <a:picLocks noChangeAspect="1"/>
          </p:cNvPicPr>
          <p:nvPr/>
        </p:nvPicPr>
        <p:blipFill>
          <a:blip r:embed="rId3"/>
          <a:stretch>
            <a:fillRect/>
          </a:stretch>
        </p:blipFill>
        <p:spPr>
          <a:xfrm>
            <a:off x="5527036" y="1076865"/>
            <a:ext cx="5027459" cy="534836"/>
          </a:xfrm>
          <a:prstGeom prst="rect">
            <a:avLst/>
          </a:prstGeom>
        </p:spPr>
      </p:pic>
      <p:pic>
        <p:nvPicPr>
          <p:cNvPr id="18" name="Picture 17"/>
          <p:cNvPicPr>
            <a:picLocks noChangeAspect="1"/>
          </p:cNvPicPr>
          <p:nvPr/>
        </p:nvPicPr>
        <p:blipFill>
          <a:blip r:embed="rId4"/>
          <a:stretch>
            <a:fillRect/>
          </a:stretch>
        </p:blipFill>
        <p:spPr>
          <a:xfrm>
            <a:off x="5519773" y="2327690"/>
            <a:ext cx="3278042" cy="460076"/>
          </a:xfrm>
          <a:prstGeom prst="rect">
            <a:avLst/>
          </a:prstGeom>
        </p:spPr>
      </p:pic>
      <p:pic>
        <p:nvPicPr>
          <p:cNvPr id="22" name="Picture 21"/>
          <p:cNvPicPr>
            <a:picLocks noChangeAspect="1"/>
          </p:cNvPicPr>
          <p:nvPr/>
        </p:nvPicPr>
        <p:blipFill>
          <a:blip r:embed="rId5"/>
          <a:stretch>
            <a:fillRect/>
          </a:stretch>
        </p:blipFill>
        <p:spPr>
          <a:xfrm>
            <a:off x="4941418" y="3701314"/>
            <a:ext cx="1459382" cy="441655"/>
          </a:xfrm>
          <a:prstGeom prst="rect">
            <a:avLst/>
          </a:prstGeom>
        </p:spPr>
      </p:pic>
      <mc:AlternateContent xmlns:mc="http://schemas.openxmlformats.org/markup-compatibility/2006" xmlns:a14="http://schemas.microsoft.com/office/drawing/2010/main">
        <mc:Choice Requires="a14">
          <p:sp>
            <p:nvSpPr>
              <p:cNvPr id="24" name="Rectangle 23"/>
              <p:cNvSpPr/>
              <p:nvPr/>
            </p:nvSpPr>
            <p:spPr>
              <a:xfrm>
                <a:off x="7845161" y="3466805"/>
                <a:ext cx="2640811" cy="910672"/>
              </a:xfrm>
              <a:prstGeom prst="rect">
                <a:avLst/>
              </a:prstGeom>
              <a:solidFill>
                <a:schemeClr val="bg2">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80 equations with key(</a:t>
                </a:r>
                <a14:m>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𝐾</m:t>
                        </m:r>
                      </m:e>
                      <m:sub>
                        <m:r>
                          <a:rPr lang="en-US" sz="1800" b="0" i="1" smtClean="0">
                            <a:solidFill>
                              <a:schemeClr val="tx1"/>
                            </a:solidFill>
                            <a:latin typeface="Cambria Math" panose="02040503050406030204" pitchFamily="18" charset="0"/>
                          </a:rPr>
                          <m:t>𝑖</m:t>
                        </m:r>
                      </m:sub>
                    </m:sSub>
                  </m:oMath>
                </a14:m>
                <a:r>
                  <a:rPr lang="en-US" sz="1800" dirty="0">
                    <a:solidFill>
                      <a:schemeClr val="tx1"/>
                    </a:solidFill>
                  </a:rPr>
                  <a:t>) indeterminant values </a:t>
                </a:r>
              </a:p>
            </p:txBody>
          </p:sp>
        </mc:Choice>
        <mc:Fallback xmlns="">
          <p:sp>
            <p:nvSpPr>
              <p:cNvPr id="24" name="Rectangle 23"/>
              <p:cNvSpPr>
                <a:spLocks noRot="1" noChangeAspect="1" noMove="1" noResize="1" noEditPoints="1" noAdjustHandles="1" noChangeArrowheads="1" noChangeShapeType="1" noTextEdit="1"/>
              </p:cNvSpPr>
              <p:nvPr/>
            </p:nvSpPr>
            <p:spPr>
              <a:xfrm>
                <a:off x="7845161" y="3466805"/>
                <a:ext cx="2640811" cy="910672"/>
              </a:xfrm>
              <a:prstGeom prst="rect">
                <a:avLst/>
              </a:prstGeom>
              <a:blipFill>
                <a:blip r:embed="rId6"/>
                <a:stretch>
                  <a:fillRect t="-2614" b="-9150"/>
                </a:stretch>
              </a:blipFill>
              <a:ln>
                <a:solidFill>
                  <a:schemeClr val="tx2">
                    <a:lumMod val="50000"/>
                  </a:schemeClr>
                </a:solidFill>
              </a:ln>
            </p:spPr>
            <p:txBody>
              <a:bodyPr/>
              <a:lstStyle/>
              <a:p>
                <a:r>
                  <a:rPr lang="en-US">
                    <a:noFill/>
                  </a:rPr>
                  <a:t> </a:t>
                </a:r>
              </a:p>
            </p:txBody>
          </p:sp>
        </mc:Fallback>
      </mc:AlternateContent>
      <p:sp>
        <p:nvSpPr>
          <p:cNvPr id="25" name="Rectangle 24"/>
          <p:cNvSpPr/>
          <p:nvPr/>
        </p:nvSpPr>
        <p:spPr>
          <a:xfrm>
            <a:off x="4542752" y="4781902"/>
            <a:ext cx="2256713" cy="454329"/>
          </a:xfrm>
          <a:prstGeom prst="rect">
            <a:avLst/>
          </a:prstGeom>
          <a:solidFill>
            <a:schemeClr val="bg2">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10 CPA attacks </a:t>
            </a:r>
          </a:p>
        </p:txBody>
      </p:sp>
      <p:sp>
        <p:nvSpPr>
          <p:cNvPr id="26" name="Rectangle 25"/>
          <p:cNvSpPr/>
          <p:nvPr/>
        </p:nvSpPr>
        <p:spPr>
          <a:xfrm>
            <a:off x="2881223" y="5776725"/>
            <a:ext cx="1518249" cy="606821"/>
          </a:xfrm>
          <a:prstGeom prst="rect">
            <a:avLst/>
          </a:prstGeom>
          <a:solidFill>
            <a:schemeClr val="bg2">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pic>
        <p:nvPicPr>
          <p:cNvPr id="27" name="Picture 26"/>
          <p:cNvPicPr>
            <a:picLocks noChangeAspect="1"/>
          </p:cNvPicPr>
          <p:nvPr/>
        </p:nvPicPr>
        <p:blipFill>
          <a:blip r:embed="rId7"/>
          <a:stretch>
            <a:fillRect/>
          </a:stretch>
        </p:blipFill>
        <p:spPr>
          <a:xfrm>
            <a:off x="3043563" y="5883216"/>
            <a:ext cx="1217886" cy="405962"/>
          </a:xfrm>
          <a:prstGeom prst="rect">
            <a:avLst/>
          </a:prstGeom>
        </p:spPr>
      </p:pic>
      <p:sp>
        <p:nvSpPr>
          <p:cNvPr id="29" name="Rectangle 28"/>
          <p:cNvSpPr/>
          <p:nvPr/>
        </p:nvSpPr>
        <p:spPr>
          <a:xfrm>
            <a:off x="4941419" y="5776724"/>
            <a:ext cx="1459382" cy="606821"/>
          </a:xfrm>
          <a:prstGeom prst="rect">
            <a:avLst/>
          </a:prstGeom>
          <a:solidFill>
            <a:schemeClr val="bg2">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pic>
        <p:nvPicPr>
          <p:cNvPr id="30" name="Picture 29"/>
          <p:cNvPicPr>
            <a:picLocks noChangeAspect="1"/>
          </p:cNvPicPr>
          <p:nvPr/>
        </p:nvPicPr>
        <p:blipFill>
          <a:blip r:embed="rId8"/>
          <a:stretch>
            <a:fillRect/>
          </a:stretch>
        </p:blipFill>
        <p:spPr>
          <a:xfrm>
            <a:off x="5095561" y="5883216"/>
            <a:ext cx="1185410" cy="405962"/>
          </a:xfrm>
          <a:prstGeom prst="rect">
            <a:avLst/>
          </a:prstGeom>
        </p:spPr>
      </p:pic>
      <p:sp>
        <p:nvSpPr>
          <p:cNvPr id="32" name="Title 1"/>
          <p:cNvSpPr txBox="1">
            <a:spLocks/>
          </p:cNvSpPr>
          <p:nvPr/>
        </p:nvSpPr>
        <p:spPr>
          <a:xfrm>
            <a:off x="6554942" y="5606296"/>
            <a:ext cx="1343739" cy="649729"/>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68DBA"/>
              </a:buClr>
              <a:buSzPts val="3600"/>
              <a:buFont typeface="Century Gothic"/>
              <a:buNone/>
              <a:defRPr sz="3600" b="0" i="0" u="none" strike="noStrike" cap="none">
                <a:solidFill>
                  <a:srgbClr val="168DBA"/>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r>
              <a:rPr lang="en-US" dirty="0"/>
              <a:t>  ….</a:t>
            </a:r>
          </a:p>
        </p:txBody>
      </p:sp>
      <p:sp>
        <p:nvSpPr>
          <p:cNvPr id="33" name="Rectangle 32"/>
          <p:cNvSpPr/>
          <p:nvPr/>
        </p:nvSpPr>
        <p:spPr>
          <a:xfrm>
            <a:off x="8203232" y="5776723"/>
            <a:ext cx="1459382" cy="606821"/>
          </a:xfrm>
          <a:prstGeom prst="rect">
            <a:avLst/>
          </a:prstGeom>
          <a:solidFill>
            <a:schemeClr val="bg2">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pic>
        <p:nvPicPr>
          <p:cNvPr id="34" name="Picture 33"/>
          <p:cNvPicPr>
            <a:picLocks noChangeAspect="1"/>
          </p:cNvPicPr>
          <p:nvPr/>
        </p:nvPicPr>
        <p:blipFill>
          <a:blip r:embed="rId9"/>
          <a:stretch>
            <a:fillRect/>
          </a:stretch>
        </p:blipFill>
        <p:spPr>
          <a:xfrm>
            <a:off x="8346664" y="5922970"/>
            <a:ext cx="1161206" cy="348362"/>
          </a:xfrm>
          <a:prstGeom prst="rect">
            <a:avLst/>
          </a:prstGeom>
        </p:spPr>
      </p:pic>
      <p:cxnSp>
        <p:nvCxnSpPr>
          <p:cNvPr id="36" name="Straight Arrow Connector 35"/>
          <p:cNvCxnSpPr>
            <a:stCxn id="5" idx="3"/>
            <a:endCxn id="15" idx="1"/>
          </p:cNvCxnSpPr>
          <p:nvPr/>
        </p:nvCxnSpPr>
        <p:spPr>
          <a:xfrm flipV="1">
            <a:off x="1846053" y="1522982"/>
            <a:ext cx="495113" cy="126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0" name="Straight Arrow Connector 39"/>
          <p:cNvCxnSpPr>
            <a:stCxn id="11" idx="0"/>
          </p:cNvCxnSpPr>
          <p:nvPr/>
        </p:nvCxnSpPr>
        <p:spPr>
          <a:xfrm flipV="1">
            <a:off x="1947758" y="1816280"/>
            <a:ext cx="933465" cy="96480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2" name="Straight Arrow Connector 41"/>
          <p:cNvCxnSpPr>
            <a:stCxn id="16" idx="0"/>
            <a:endCxn id="15" idx="2"/>
          </p:cNvCxnSpPr>
          <p:nvPr/>
        </p:nvCxnSpPr>
        <p:spPr>
          <a:xfrm flipV="1">
            <a:off x="3108917" y="1816280"/>
            <a:ext cx="0" cy="96480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4" name="Straight Arrow Connector 43"/>
          <p:cNvCxnSpPr>
            <a:stCxn id="15" idx="3"/>
          </p:cNvCxnSpPr>
          <p:nvPr/>
        </p:nvCxnSpPr>
        <p:spPr>
          <a:xfrm>
            <a:off x="3876668" y="1522982"/>
            <a:ext cx="1360513"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6" name="Straight Arrow Connector 45"/>
          <p:cNvCxnSpPr>
            <a:stCxn id="23" idx="2"/>
          </p:cNvCxnSpPr>
          <p:nvPr/>
        </p:nvCxnSpPr>
        <p:spPr>
          <a:xfrm>
            <a:off x="8040766" y="1652530"/>
            <a:ext cx="9540" cy="31632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p:cNvCxnSpPr/>
          <p:nvPr/>
        </p:nvCxnSpPr>
        <p:spPr>
          <a:xfrm>
            <a:off x="5527036" y="2889002"/>
            <a:ext cx="0" cy="73984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1" name="Straight Arrow Connector 50"/>
          <p:cNvCxnSpPr>
            <a:stCxn id="14" idx="3"/>
            <a:endCxn id="24" idx="1"/>
          </p:cNvCxnSpPr>
          <p:nvPr/>
        </p:nvCxnSpPr>
        <p:spPr>
          <a:xfrm>
            <a:off x="6438860" y="3922141"/>
            <a:ext cx="1406301"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3" name="Straight Arrow Connector 52"/>
          <p:cNvCxnSpPr/>
          <p:nvPr/>
        </p:nvCxnSpPr>
        <p:spPr>
          <a:xfrm>
            <a:off x="5527036" y="4215439"/>
            <a:ext cx="0" cy="56646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5" name="Straight Arrow Connector 54"/>
          <p:cNvCxnSpPr/>
          <p:nvPr/>
        </p:nvCxnSpPr>
        <p:spPr>
          <a:xfrm flipH="1">
            <a:off x="4261449" y="5236231"/>
            <a:ext cx="834112" cy="54049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25" idx="2"/>
            <a:endCxn id="29" idx="0"/>
          </p:cNvCxnSpPr>
          <p:nvPr/>
        </p:nvCxnSpPr>
        <p:spPr>
          <a:xfrm>
            <a:off x="5671109" y="5236231"/>
            <a:ext cx="1" cy="54049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9" name="Straight Arrow Connector 58"/>
          <p:cNvCxnSpPr/>
          <p:nvPr/>
        </p:nvCxnSpPr>
        <p:spPr>
          <a:xfrm>
            <a:off x="6799465" y="5236231"/>
            <a:ext cx="1403767" cy="54049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388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73"/>
        <p:cNvGrpSpPr/>
        <p:nvPr/>
      </p:nvGrpSpPr>
      <p:grpSpPr>
        <a:xfrm>
          <a:off x="0" y="0"/>
          <a:ext cx="0" cy="0"/>
          <a:chOff x="0" y="0"/>
          <a:chExt cx="0" cy="0"/>
        </a:xfrm>
      </p:grpSpPr>
      <p:sp>
        <p:nvSpPr>
          <p:cNvPr id="174" name="Shape 174"/>
          <p:cNvSpPr txBox="1">
            <a:spLocks noGrp="1"/>
          </p:cNvSpPr>
          <p:nvPr>
            <p:ph type="ctrTitle"/>
          </p:nvPr>
        </p:nvSpPr>
        <p:spPr>
          <a:xfrm>
            <a:off x="862642" y="854613"/>
            <a:ext cx="10575984" cy="2683717"/>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1C426C"/>
              </a:buClr>
              <a:buSzPts val="4400"/>
              <a:buFont typeface="Century Gothic"/>
              <a:buNone/>
            </a:pPr>
            <a:r>
              <a:rPr lang="en-US" sz="4400" b="1" i="0" u="sng" strike="noStrike" cap="none" dirty="0">
                <a:solidFill>
                  <a:srgbClr val="1C426C"/>
                </a:solidFill>
                <a:latin typeface="Arial"/>
                <a:ea typeface="Arial"/>
                <a:cs typeface="Arial"/>
                <a:sym typeface="Arial"/>
              </a:rPr>
              <a:t>Power Analysis Attack on Trivium Stream Cipher</a:t>
            </a:r>
            <a:br>
              <a:rPr lang="en-US" sz="4400" b="1" i="0" u="sng" strike="noStrike" cap="none" dirty="0">
                <a:solidFill>
                  <a:srgbClr val="1C426C"/>
                </a:solidFill>
                <a:latin typeface="Arial"/>
                <a:ea typeface="Arial"/>
                <a:cs typeface="Arial"/>
                <a:sym typeface="Arial"/>
              </a:rPr>
            </a:br>
            <a:br>
              <a:rPr lang="en-US" sz="2400" b="1" i="0" u="sng" strike="noStrike" cap="none" dirty="0">
                <a:solidFill>
                  <a:srgbClr val="1C426C"/>
                </a:solidFill>
                <a:latin typeface="Arial"/>
                <a:ea typeface="Arial"/>
                <a:cs typeface="Arial"/>
                <a:sym typeface="Arial"/>
              </a:rPr>
            </a:br>
            <a:r>
              <a:rPr lang="en-US" sz="2400" b="1" i="0" u="sng" strike="noStrike" cap="none" dirty="0">
                <a:solidFill>
                  <a:srgbClr val="1C426C"/>
                </a:solidFill>
                <a:latin typeface="Arial"/>
                <a:ea typeface="Arial"/>
                <a:cs typeface="Arial"/>
                <a:sym typeface="Arial"/>
              </a:rPr>
              <a:t>CO 421- Final Year Project I</a:t>
            </a:r>
            <a:endParaRPr sz="5400" b="0" i="0" u="none" strike="noStrike" cap="none" dirty="0">
              <a:solidFill>
                <a:srgbClr val="168DBA"/>
              </a:solidFill>
              <a:latin typeface="Arial"/>
              <a:ea typeface="Arial"/>
              <a:cs typeface="Arial"/>
              <a:sym typeface="Arial"/>
            </a:endParaRPr>
          </a:p>
        </p:txBody>
      </p:sp>
      <p:sp>
        <p:nvSpPr>
          <p:cNvPr id="175" name="Shape 175"/>
          <p:cNvSpPr txBox="1">
            <a:spLocks noGrp="1"/>
          </p:cNvSpPr>
          <p:nvPr>
            <p:ph type="subTitle" idx="1"/>
          </p:nvPr>
        </p:nvSpPr>
        <p:spPr>
          <a:xfrm>
            <a:off x="8380415" y="5102088"/>
            <a:ext cx="3811585" cy="162339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1800"/>
              <a:buFont typeface="Noto Sans Symbols"/>
              <a:buNone/>
            </a:pPr>
            <a:r>
              <a:rPr lang="en-US" sz="1800" b="1" i="0" u="none" strike="noStrike" cap="none" dirty="0">
                <a:solidFill>
                  <a:srgbClr val="595959"/>
                </a:solidFill>
                <a:latin typeface="Arial"/>
                <a:ea typeface="Arial"/>
                <a:cs typeface="Arial"/>
                <a:sym typeface="Arial"/>
              </a:rPr>
              <a:t>GROUP 18</a:t>
            </a:r>
            <a:endParaRPr sz="1800" b="0" i="0" u="none" strike="noStrike" cap="none" dirty="0">
              <a:solidFill>
                <a:srgbClr val="595959"/>
              </a:solidFill>
              <a:latin typeface="Arial"/>
              <a:ea typeface="Arial"/>
              <a:cs typeface="Arial"/>
              <a:sym typeface="Arial"/>
            </a:endParaRPr>
          </a:p>
          <a:p>
            <a:pPr marL="0" marR="0" lvl="0" indent="0" algn="l" rtl="0">
              <a:lnSpc>
                <a:spcPct val="100000"/>
              </a:lnSpc>
              <a:spcBef>
                <a:spcPts val="1000"/>
              </a:spcBef>
              <a:spcAft>
                <a:spcPts val="0"/>
              </a:spcAft>
              <a:buClr>
                <a:schemeClr val="accent1"/>
              </a:buClr>
              <a:buSzPts val="1800"/>
              <a:buFont typeface="Noto Sans Symbols"/>
              <a:buNone/>
            </a:pPr>
            <a:r>
              <a:rPr lang="en-US" sz="1800" b="0" i="0" u="none" strike="noStrike" cap="none" dirty="0">
                <a:solidFill>
                  <a:srgbClr val="595959"/>
                </a:solidFill>
                <a:latin typeface="Arial"/>
                <a:ea typeface="Arial"/>
                <a:cs typeface="Arial"/>
                <a:sym typeface="Arial"/>
              </a:rPr>
              <a:t>De Silva M.D.R.A.M.  (E/13/058)</a:t>
            </a:r>
            <a:endParaRPr sz="1800" b="0" i="0" u="none" strike="noStrike" cap="none" dirty="0">
              <a:solidFill>
                <a:srgbClr val="595959"/>
              </a:solidFill>
              <a:latin typeface="Arial"/>
              <a:ea typeface="Arial"/>
              <a:cs typeface="Arial"/>
              <a:sym typeface="Arial"/>
            </a:endParaRPr>
          </a:p>
          <a:p>
            <a:pPr marL="0" marR="0" lvl="0" indent="0" algn="l" rtl="0">
              <a:lnSpc>
                <a:spcPct val="100000"/>
              </a:lnSpc>
              <a:spcBef>
                <a:spcPts val="1000"/>
              </a:spcBef>
              <a:spcAft>
                <a:spcPts val="0"/>
              </a:spcAft>
              <a:buClr>
                <a:schemeClr val="accent1"/>
              </a:buClr>
              <a:buSzPts val="1800"/>
              <a:buFont typeface="Noto Sans Symbols"/>
              <a:buNone/>
            </a:pPr>
            <a:r>
              <a:rPr lang="en-US" sz="1800" b="0" i="0" u="none" strike="noStrike" cap="none" dirty="0">
                <a:solidFill>
                  <a:srgbClr val="595959"/>
                </a:solidFill>
                <a:latin typeface="Arial"/>
                <a:ea typeface="Arial"/>
                <a:cs typeface="Arial"/>
                <a:sym typeface="Arial"/>
              </a:rPr>
              <a:t>Navaratna N.M.I.        (E/13/237)</a:t>
            </a:r>
            <a:endParaRPr sz="1800" b="0" i="0" u="none" strike="noStrike" cap="none" dirty="0">
              <a:solidFill>
                <a:srgbClr val="595959"/>
              </a:solidFill>
              <a:latin typeface="Arial"/>
              <a:ea typeface="Arial"/>
              <a:cs typeface="Arial"/>
              <a:sym typeface="Arial"/>
            </a:endParaRPr>
          </a:p>
          <a:p>
            <a:pPr marL="0" marR="0" lvl="0" indent="0" algn="l" rtl="0">
              <a:lnSpc>
                <a:spcPct val="100000"/>
              </a:lnSpc>
              <a:spcBef>
                <a:spcPts val="1000"/>
              </a:spcBef>
              <a:spcAft>
                <a:spcPts val="0"/>
              </a:spcAft>
              <a:buClr>
                <a:schemeClr val="accent1"/>
              </a:buClr>
              <a:buSzPts val="1800"/>
              <a:buFont typeface="Noto Sans Symbols"/>
              <a:buNone/>
            </a:pPr>
            <a:r>
              <a:rPr lang="en-US" sz="1800" b="0" i="0" u="none" strike="noStrike" cap="none" dirty="0">
                <a:solidFill>
                  <a:srgbClr val="595959"/>
                </a:solidFill>
                <a:latin typeface="Arial"/>
                <a:ea typeface="Arial"/>
                <a:cs typeface="Arial"/>
                <a:sym typeface="Arial"/>
              </a:rPr>
              <a:t>Kumarasiri G.M.D.      (E/13/200)</a:t>
            </a:r>
            <a:endParaRPr sz="1800" b="0" i="0" u="none" strike="noStrike" cap="none" dirty="0">
              <a:solidFill>
                <a:srgbClr val="595959"/>
              </a:solidFill>
              <a:latin typeface="Arial"/>
              <a:ea typeface="Arial"/>
              <a:cs typeface="Arial"/>
              <a:sym typeface="Arial"/>
            </a:endParaRPr>
          </a:p>
        </p:txBody>
      </p:sp>
      <p:sp>
        <p:nvSpPr>
          <p:cNvPr id="176" name="Shape 176"/>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0" i="0" u="none" strike="noStrike" cap="none">
                <a:solidFill>
                  <a:srgbClr val="FEFFFF"/>
                </a:solidFill>
                <a:latin typeface="Arial"/>
                <a:ea typeface="Arial"/>
                <a:cs typeface="Arial"/>
                <a:sym typeface="Arial"/>
              </a:rPr>
              <a:t>2</a:t>
            </a:fld>
            <a:endParaRPr sz="2000" b="0" i="0" u="none" strike="noStrike" cap="none" dirty="0">
              <a:solidFill>
                <a:srgbClr val="FEFFFF"/>
              </a:solidFill>
              <a:latin typeface="Arial"/>
              <a:ea typeface="Arial"/>
              <a:cs typeface="Arial"/>
              <a:sym typeface="Arial"/>
            </a:endParaRPr>
          </a:p>
        </p:txBody>
      </p:sp>
    </p:spTree>
    <p:extLst>
      <p:ext uri="{BB962C8B-B14F-4D97-AF65-F5344CB8AC3E}">
        <p14:creationId xmlns:p14="http://schemas.microsoft.com/office/powerpoint/2010/main" val="5344941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 y="270922"/>
            <a:ext cx="12192000" cy="781500"/>
          </a:xfrm>
        </p:spPr>
        <p:txBody>
          <a:bodyPr/>
          <a:lstStyle/>
          <a:p>
            <a:pPr algn="ctr"/>
            <a:r>
              <a:rPr lang="en-US" b="1" u="sng" dirty="0"/>
              <a:t>CPA on Trivium</a:t>
            </a:r>
          </a:p>
        </p:txBody>
      </p:sp>
      <p:sp>
        <p:nvSpPr>
          <p:cNvPr id="4" name="Slide Number Placeholder 3"/>
          <p:cNvSpPr>
            <a:spLocks noGrp="1"/>
          </p:cNvSpPr>
          <p:nvPr>
            <p:ph type="sldNum" idx="12"/>
          </p:nvPr>
        </p:nvSpPr>
        <p:spPr>
          <a:xfrm>
            <a:off x="11073291" y="6291435"/>
            <a:ext cx="779767" cy="365125"/>
          </a:xfrm>
        </p:spPr>
        <p:txBody>
          <a:bodyPr/>
          <a:lstStyle/>
          <a:p>
            <a:pPr marL="0" lvl="0" indent="0">
              <a:spcBef>
                <a:spcPts val="0"/>
              </a:spcBef>
              <a:spcAft>
                <a:spcPts val="0"/>
              </a:spcAft>
              <a:buNone/>
            </a:pPr>
            <a:fld id="{00000000-1234-1234-1234-123412341234}" type="slidenum">
              <a:rPr lang="en-US" smtClean="0">
                <a:solidFill>
                  <a:schemeClr val="tx2">
                    <a:lumMod val="50000"/>
                  </a:schemeClr>
                </a:solidFill>
              </a:rPr>
              <a:t>20</a:t>
            </a:fld>
            <a:endParaRPr lang="en-US" dirty="0">
              <a:solidFill>
                <a:schemeClr val="tx2">
                  <a:lumMod val="50000"/>
                </a:schemeClr>
              </a:solidFill>
            </a:endParaRPr>
          </a:p>
        </p:txBody>
      </p:sp>
      <p:cxnSp>
        <p:nvCxnSpPr>
          <p:cNvPr id="6" name="Straight Arrow Connector 5">
            <a:extLst>
              <a:ext uri="{FF2B5EF4-FFF2-40B4-BE49-F238E27FC236}">
                <a16:creationId xmlns:a16="http://schemas.microsoft.com/office/drawing/2014/main" id="{E83F8219-5397-4888-99E6-08FF3963719B}"/>
              </a:ext>
            </a:extLst>
          </p:cNvPr>
          <p:cNvCxnSpPr>
            <a:cxnSpLocks/>
            <a:endCxn id="9" idx="0"/>
          </p:cNvCxnSpPr>
          <p:nvPr/>
        </p:nvCxnSpPr>
        <p:spPr>
          <a:xfrm>
            <a:off x="4393345" y="1656271"/>
            <a:ext cx="1837423" cy="39450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14">
            <a:extLst>
              <a:ext uri="{FF2B5EF4-FFF2-40B4-BE49-F238E27FC236}">
                <a16:creationId xmlns:a16="http://schemas.microsoft.com/office/drawing/2014/main" id="{D3C26355-4325-4B82-8B41-DF6E5644D220}"/>
              </a:ext>
            </a:extLst>
          </p:cNvPr>
          <p:cNvCxnSpPr>
            <a:cxnSpLocks/>
            <a:endCxn id="9" idx="0"/>
          </p:cNvCxnSpPr>
          <p:nvPr/>
        </p:nvCxnSpPr>
        <p:spPr>
          <a:xfrm flipH="1">
            <a:off x="6230768" y="1656271"/>
            <a:ext cx="1975454" cy="39450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nvGrpSpPr>
          <p:cNvPr id="28" name="Group 27">
            <a:extLst>
              <a:ext uri="{FF2B5EF4-FFF2-40B4-BE49-F238E27FC236}">
                <a16:creationId xmlns:a16="http://schemas.microsoft.com/office/drawing/2014/main" id="{7A87C092-9218-444C-8DF9-C187CB8AF82B}"/>
              </a:ext>
            </a:extLst>
          </p:cNvPr>
          <p:cNvGrpSpPr/>
          <p:nvPr/>
        </p:nvGrpSpPr>
        <p:grpSpPr>
          <a:xfrm>
            <a:off x="1443111" y="1052422"/>
            <a:ext cx="9796582" cy="5316064"/>
            <a:chOff x="1000664" y="1104180"/>
            <a:chExt cx="9796582" cy="5316064"/>
          </a:xfrm>
        </p:grpSpPr>
        <p:sp>
          <p:nvSpPr>
            <p:cNvPr id="5" name="Rectangle 4"/>
            <p:cNvSpPr/>
            <p:nvPr/>
          </p:nvSpPr>
          <p:spPr>
            <a:xfrm>
              <a:off x="1000664" y="1104180"/>
              <a:ext cx="4261449" cy="603849"/>
            </a:xfrm>
            <a:prstGeom prst="rect">
              <a:avLst/>
            </a:prstGeom>
            <a:solidFill>
              <a:schemeClr val="bg2">
                <a:lumMod val="20000"/>
                <a:lumOff val="80000"/>
              </a:schemeClr>
            </a:solidFill>
            <a:ln>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Hypothetical power consumption </a:t>
              </a:r>
            </a:p>
          </p:txBody>
        </p:sp>
        <p:sp>
          <p:nvSpPr>
            <p:cNvPr id="8" name="Rectangle 7"/>
            <p:cNvSpPr/>
            <p:nvPr/>
          </p:nvSpPr>
          <p:spPr>
            <a:xfrm>
              <a:off x="6535797" y="1106978"/>
              <a:ext cx="4261449" cy="603849"/>
            </a:xfrm>
            <a:prstGeom prst="rect">
              <a:avLst/>
            </a:prstGeom>
            <a:solidFill>
              <a:schemeClr val="bg2">
                <a:lumMod val="20000"/>
                <a:lumOff val="80000"/>
              </a:schemeClr>
            </a:solidFill>
            <a:ln>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Measured power consumption </a:t>
              </a:r>
            </a:p>
          </p:txBody>
        </p:sp>
        <p:sp>
          <p:nvSpPr>
            <p:cNvPr id="9" name="Rectangle 8"/>
            <p:cNvSpPr/>
            <p:nvPr/>
          </p:nvSpPr>
          <p:spPr>
            <a:xfrm>
              <a:off x="2327719" y="2102535"/>
              <a:ext cx="6921204" cy="597050"/>
            </a:xfrm>
            <a:prstGeom prst="rect">
              <a:avLst/>
            </a:prstGeom>
            <a:solidFill>
              <a:schemeClr val="tx2">
                <a:lumMod val="9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1">
                      <a:lumMod val="50000"/>
                    </a:schemeClr>
                  </a:solidFill>
                </a:rPr>
                <a:t>Correlation </a:t>
              </a:r>
            </a:p>
          </p:txBody>
        </p:sp>
        <p:sp>
          <p:nvSpPr>
            <p:cNvPr id="10" name="Rectangle 9"/>
            <p:cNvSpPr/>
            <p:nvPr/>
          </p:nvSpPr>
          <p:spPr>
            <a:xfrm>
              <a:off x="2327719" y="2945006"/>
              <a:ext cx="6921203" cy="597050"/>
            </a:xfrm>
            <a:prstGeom prst="rect">
              <a:avLst/>
            </a:prstGeom>
            <a:solidFill>
              <a:schemeClr val="bg2">
                <a:lumMod val="40000"/>
                <a:lumOff val="6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2">
                      <a:lumMod val="50000"/>
                    </a:schemeClr>
                  </a:solidFill>
                </a:rPr>
                <a:t>Recovered hypothesis (</a:t>
              </a:r>
              <a:r>
                <a:rPr lang="el-GR" sz="1800" b="1" dirty="0">
                  <a:solidFill>
                    <a:srgbClr val="222222"/>
                  </a:solidFill>
                  <a:latin typeface="Arial" panose="020B0604020202020204" pitchFamily="34" charset="0"/>
                </a:rPr>
                <a:t>σ</a:t>
              </a:r>
              <a:r>
                <a:rPr lang="en-US" sz="1800" dirty="0">
                  <a:solidFill>
                    <a:schemeClr val="bg2">
                      <a:lumMod val="50000"/>
                    </a:schemeClr>
                  </a:solidFill>
                </a:rPr>
                <a:t>)</a:t>
              </a:r>
            </a:p>
          </p:txBody>
        </p:sp>
        <p:sp>
          <p:nvSpPr>
            <p:cNvPr id="11" name="Rectangle 10"/>
            <p:cNvSpPr/>
            <p:nvPr/>
          </p:nvSpPr>
          <p:spPr>
            <a:xfrm>
              <a:off x="2327721" y="3870827"/>
              <a:ext cx="6921201" cy="597050"/>
            </a:xfrm>
            <a:prstGeom prst="rect">
              <a:avLst/>
            </a:prstGeom>
            <a:solidFill>
              <a:schemeClr val="tx2">
                <a:lumMod val="75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2">
                      <a:lumMod val="25000"/>
                    </a:schemeClr>
                  </a:solidFill>
                </a:rPr>
                <a:t>80 equations on the secret key bits can be obtained </a:t>
              </a:r>
            </a:p>
          </p:txBody>
        </p:sp>
        <p:sp>
          <p:nvSpPr>
            <p:cNvPr id="12" name="Rectangle 11"/>
            <p:cNvSpPr/>
            <p:nvPr/>
          </p:nvSpPr>
          <p:spPr>
            <a:xfrm>
              <a:off x="2327719" y="4874288"/>
              <a:ext cx="6921203" cy="597050"/>
            </a:xfrm>
            <a:prstGeom prst="rect">
              <a:avLst/>
            </a:prstGeom>
            <a:solidFill>
              <a:schemeClr val="bg2">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lumMod val="95000"/>
                    </a:schemeClr>
                  </a:solidFill>
                </a:rPr>
                <a:t>Sequentially solve the equations </a:t>
              </a:r>
            </a:p>
          </p:txBody>
        </p:sp>
        <p:sp>
          <p:nvSpPr>
            <p:cNvPr id="13" name="Rectangle 12"/>
            <p:cNvSpPr/>
            <p:nvPr/>
          </p:nvSpPr>
          <p:spPr>
            <a:xfrm>
              <a:off x="2327721" y="5823194"/>
              <a:ext cx="6921201" cy="597050"/>
            </a:xfrm>
            <a:prstGeom prst="rect">
              <a:avLst/>
            </a:prstGeom>
            <a:solidFill>
              <a:schemeClr val="tx2">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Derive secret key</a:t>
              </a:r>
            </a:p>
          </p:txBody>
        </p:sp>
        <p:cxnSp>
          <p:nvCxnSpPr>
            <p:cNvPr id="17" name="Straight Arrow Connector 16">
              <a:extLst>
                <a:ext uri="{FF2B5EF4-FFF2-40B4-BE49-F238E27FC236}">
                  <a16:creationId xmlns:a16="http://schemas.microsoft.com/office/drawing/2014/main" id="{5132A4FC-B42D-4DCD-873C-12396EC30A00}"/>
                </a:ext>
              </a:extLst>
            </p:cNvPr>
            <p:cNvCxnSpPr>
              <a:stCxn id="9" idx="2"/>
              <a:endCxn id="10" idx="0"/>
            </p:cNvCxnSpPr>
            <p:nvPr/>
          </p:nvCxnSpPr>
          <p:spPr>
            <a:xfrm>
              <a:off x="5788321" y="2699585"/>
              <a:ext cx="0" cy="245421"/>
            </a:xfrm>
            <a:prstGeom prst="straightConnector1">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04C22B2-3C62-4E8C-9C3F-DBE00CA96187}"/>
                </a:ext>
              </a:extLst>
            </p:cNvPr>
            <p:cNvCxnSpPr>
              <a:stCxn id="10" idx="2"/>
              <a:endCxn id="11" idx="0"/>
            </p:cNvCxnSpPr>
            <p:nvPr/>
          </p:nvCxnSpPr>
          <p:spPr>
            <a:xfrm>
              <a:off x="5788321" y="3542056"/>
              <a:ext cx="1" cy="32877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96FF1C6-A7FE-4C44-8472-D477FB9840D9}"/>
                </a:ext>
              </a:extLst>
            </p:cNvPr>
            <p:cNvCxnSpPr>
              <a:stCxn id="11" idx="2"/>
              <a:endCxn id="12" idx="0"/>
            </p:cNvCxnSpPr>
            <p:nvPr/>
          </p:nvCxnSpPr>
          <p:spPr>
            <a:xfrm flipH="1">
              <a:off x="5788321" y="4467877"/>
              <a:ext cx="1" cy="406411"/>
            </a:xfrm>
            <a:prstGeom prst="straightConnector1">
              <a:avLst/>
            </a:prstGeom>
            <a:ln>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23A6266-B081-4FD2-A73D-EDE36E1A1012}"/>
                </a:ext>
              </a:extLst>
            </p:cNvPr>
            <p:cNvCxnSpPr>
              <a:stCxn id="12" idx="2"/>
              <a:endCxn id="13" idx="0"/>
            </p:cNvCxnSpPr>
            <p:nvPr/>
          </p:nvCxnSpPr>
          <p:spPr>
            <a:xfrm>
              <a:off x="5788321" y="5471338"/>
              <a:ext cx="1" cy="351856"/>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71890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 y="495191"/>
            <a:ext cx="12191999" cy="846102"/>
          </a:xfrm>
        </p:spPr>
        <p:txBody>
          <a:bodyPr/>
          <a:lstStyle/>
          <a:p>
            <a:pPr algn="ctr"/>
            <a:r>
              <a:rPr lang="en-US" b="1" u="sng" dirty="0">
                <a:solidFill>
                  <a:schemeClr val="accent3">
                    <a:lumMod val="75000"/>
                  </a:schemeClr>
                </a:solidFill>
              </a:rPr>
              <a:t>1 CPA attack : real power traces </a:t>
            </a:r>
          </a:p>
        </p:txBody>
      </p:sp>
      <p:sp>
        <p:nvSpPr>
          <p:cNvPr id="4" name="Slide Number Placeholder 3"/>
          <p:cNvSpPr>
            <a:spLocks noGrp="1"/>
          </p:cNvSpPr>
          <p:nvPr>
            <p:ph type="sldNum" idx="12"/>
          </p:nvPr>
        </p:nvSpPr>
        <p:spPr>
          <a:xfrm>
            <a:off x="11114728" y="6220394"/>
            <a:ext cx="779767" cy="365125"/>
          </a:xfrm>
        </p:spPr>
        <p:txBody>
          <a:bodyPr/>
          <a:lstStyle/>
          <a:p>
            <a:pPr marL="0" lvl="0" indent="0">
              <a:spcBef>
                <a:spcPts val="0"/>
              </a:spcBef>
              <a:spcAft>
                <a:spcPts val="0"/>
              </a:spcAft>
              <a:buNone/>
            </a:pPr>
            <a:fld id="{00000000-1234-1234-1234-123412341234}" type="slidenum">
              <a:rPr lang="en-US" smtClean="0">
                <a:solidFill>
                  <a:schemeClr val="tx1"/>
                </a:solidFill>
              </a:rPr>
              <a:t>21</a:t>
            </a:fld>
            <a:endParaRPr lang="en-US" dirty="0">
              <a:solidFill>
                <a:schemeClr val="tx1"/>
              </a:solidFill>
            </a:endParaRPr>
          </a:p>
        </p:txBody>
      </p:sp>
      <mc:AlternateContent xmlns:mc="http://schemas.openxmlformats.org/markup-compatibility/2006" xmlns:a14="http://schemas.microsoft.com/office/drawing/2010/main">
        <mc:Choice Requires="a14">
          <p:sp>
            <p:nvSpPr>
              <p:cNvPr id="6" name="Rectangle 5"/>
              <p:cNvSpPr/>
              <p:nvPr/>
            </p:nvSpPr>
            <p:spPr>
              <a:xfrm>
                <a:off x="5219967" y="2474261"/>
                <a:ext cx="2848267" cy="735106"/>
              </a:xfrm>
              <a:prstGeom prst="rect">
                <a:avLst/>
              </a:prstGeom>
              <a:solidFill>
                <a:schemeClr val="bg2">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sz="200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2</m:t>
                          </m:r>
                        </m:e>
                        <m:sup>
                          <m:r>
                            <a:rPr lang="en-US" sz="2000" b="0" i="1" smtClean="0">
                              <a:solidFill>
                                <a:schemeClr val="tx1"/>
                              </a:solidFill>
                              <a:latin typeface="Cambria Math" panose="02040503050406030204" pitchFamily="18" charset="0"/>
                            </a:rPr>
                            <m:t>8</m:t>
                          </m:r>
                        </m:sup>
                      </m:sSup>
                      <m:r>
                        <a:rPr lang="en-US" sz="2000" b="0" i="0" smtClean="0">
                          <a:solidFill>
                            <a:schemeClr val="tx1"/>
                          </a:solidFill>
                          <a:latin typeface="Cambria Math" panose="02040503050406030204" pitchFamily="18" charset="0"/>
                        </a:rPr>
                        <m:t> →  256 </m:t>
                      </m:r>
                      <m:r>
                        <m:rPr>
                          <m:sty m:val="p"/>
                        </m:rPr>
                        <a:rPr lang="en-US" sz="2000" b="0" i="0" smtClean="0">
                          <a:solidFill>
                            <a:schemeClr val="tx1"/>
                          </a:solidFill>
                          <a:latin typeface="Cambria Math" panose="02040503050406030204" pitchFamily="18" charset="0"/>
                        </a:rPr>
                        <m:t>posibilities</m:t>
                      </m:r>
                      <m:r>
                        <a:rPr lang="en-US" sz="2000" b="0" i="0" smtClean="0">
                          <a:latin typeface="Cambria Math" panose="02040503050406030204" pitchFamily="18" charset="0"/>
                        </a:rPr>
                        <m:t> </m:t>
                      </m:r>
                    </m:oMath>
                  </m:oMathPara>
                </a14:m>
                <a:endParaRPr lang="en-US" sz="2000" dirty="0"/>
              </a:p>
            </p:txBody>
          </p:sp>
        </mc:Choice>
        <mc:Fallback xmlns="">
          <p:sp>
            <p:nvSpPr>
              <p:cNvPr id="6" name="Rectangle 5"/>
              <p:cNvSpPr>
                <a:spLocks noRot="1" noChangeAspect="1" noMove="1" noResize="1" noEditPoints="1" noAdjustHandles="1" noChangeArrowheads="1" noChangeShapeType="1" noTextEdit="1"/>
              </p:cNvSpPr>
              <p:nvPr/>
            </p:nvSpPr>
            <p:spPr>
              <a:xfrm>
                <a:off x="5219967" y="2474261"/>
                <a:ext cx="2848267" cy="735106"/>
              </a:xfrm>
              <a:prstGeom prst="rect">
                <a:avLst/>
              </a:prstGeom>
              <a:blipFill>
                <a:blip r:embed="rId2"/>
                <a:stretch>
                  <a:fillRect/>
                </a:stretch>
              </a:blipFill>
              <a:ln>
                <a:solidFill>
                  <a:schemeClr val="tx2">
                    <a:lumMod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5219968" y="3890684"/>
                <a:ext cx="2848266" cy="735106"/>
              </a:xfrm>
              <a:prstGeom prst="rect">
                <a:avLst/>
              </a:prstGeom>
              <a:solidFill>
                <a:schemeClr val="bg2">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p>
                      <m:sSupPr>
                        <m:ctrlPr>
                          <a:rPr lang="en-US" sz="2000" i="1" smtClean="0">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2</m:t>
                        </m:r>
                      </m:e>
                      <m:sup>
                        <m:r>
                          <a:rPr lang="en-US" sz="2000" i="1">
                            <a:solidFill>
                              <a:schemeClr val="tx1"/>
                            </a:solidFill>
                            <a:latin typeface="Cambria Math" panose="02040503050406030204" pitchFamily="18" charset="0"/>
                          </a:rPr>
                          <m:t>8</m:t>
                        </m:r>
                        <m:r>
                          <a:rPr lang="en-US" sz="2000" b="0" i="1" smtClean="0">
                            <a:solidFill>
                              <a:schemeClr val="tx1"/>
                            </a:solidFill>
                            <a:latin typeface="Cambria Math" panose="02040503050406030204" pitchFamily="18" charset="0"/>
                          </a:rPr>
                          <m:t> </m:t>
                        </m:r>
                      </m:sup>
                    </m:sSup>
                  </m:oMath>
                </a14:m>
                <a:r>
                  <a:rPr lang="en-US" sz="2000" dirty="0">
                    <a:solidFill>
                      <a:schemeClr val="tx1"/>
                    </a:solidFill>
                  </a:rPr>
                  <a:t>IVs </a:t>
                </a:r>
                <a:r>
                  <a:rPr lang="en-US" sz="2000" dirty="0">
                    <a:solidFill>
                      <a:schemeClr val="tx1"/>
                    </a:solidFill>
                    <a:sym typeface="Wingdings" panose="05000000000000000000" pitchFamily="2" charset="2"/>
                  </a:rPr>
                  <a:t></a:t>
                </a:r>
                <a:r>
                  <a:rPr lang="en-US" sz="2000" dirty="0">
                    <a:solidFill>
                      <a:schemeClr val="tx1"/>
                    </a:solidFill>
                  </a:rPr>
                  <a:t> 256</a:t>
                </a:r>
              </a:p>
            </p:txBody>
          </p:sp>
        </mc:Choice>
        <mc:Fallback xmlns="">
          <p:sp>
            <p:nvSpPr>
              <p:cNvPr id="10" name="Rectangle 9"/>
              <p:cNvSpPr>
                <a:spLocks noRot="1" noChangeAspect="1" noMove="1" noResize="1" noEditPoints="1" noAdjustHandles="1" noChangeArrowheads="1" noChangeShapeType="1" noTextEdit="1"/>
              </p:cNvSpPr>
              <p:nvPr/>
            </p:nvSpPr>
            <p:spPr>
              <a:xfrm>
                <a:off x="5219968" y="3890684"/>
                <a:ext cx="2848266" cy="735106"/>
              </a:xfrm>
              <a:prstGeom prst="rect">
                <a:avLst/>
              </a:prstGeom>
              <a:blipFill>
                <a:blip r:embed="rId3"/>
                <a:stretch>
                  <a:fillRect/>
                </a:stretch>
              </a:blipFill>
              <a:ln>
                <a:solidFill>
                  <a:schemeClr val="tx2">
                    <a:lumMod val="50000"/>
                  </a:schemeClr>
                </a:solidFill>
              </a:ln>
            </p:spPr>
            <p:txBody>
              <a:bodyPr/>
              <a:lstStyle/>
              <a:p>
                <a:r>
                  <a:rPr lang="en-US">
                    <a:noFill/>
                  </a:rPr>
                  <a:t> </a:t>
                </a:r>
              </a:p>
            </p:txBody>
          </p:sp>
        </mc:Fallback>
      </mc:AlternateContent>
      <p:sp>
        <p:nvSpPr>
          <p:cNvPr id="11" name="Rectangle 10"/>
          <p:cNvSpPr/>
          <p:nvPr/>
        </p:nvSpPr>
        <p:spPr>
          <a:xfrm>
            <a:off x="5219968" y="5253318"/>
            <a:ext cx="2848266" cy="735106"/>
          </a:xfrm>
          <a:prstGeom prst="rect">
            <a:avLst/>
          </a:prstGeom>
          <a:solidFill>
            <a:schemeClr val="bg2">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Obtain 256 real power traces for each IV</a:t>
            </a:r>
          </a:p>
        </p:txBody>
      </p:sp>
      <p:sp>
        <p:nvSpPr>
          <p:cNvPr id="13" name="Rectangle 12"/>
          <p:cNvSpPr/>
          <p:nvPr/>
        </p:nvSpPr>
        <p:spPr>
          <a:xfrm>
            <a:off x="2837847" y="1921227"/>
            <a:ext cx="1518249" cy="606821"/>
          </a:xfrm>
          <a:prstGeom prst="rect">
            <a:avLst/>
          </a:prstGeom>
          <a:solidFill>
            <a:schemeClr val="bg2">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pic>
        <p:nvPicPr>
          <p:cNvPr id="14" name="Picture 13"/>
          <p:cNvPicPr>
            <a:picLocks noChangeAspect="1"/>
          </p:cNvPicPr>
          <p:nvPr/>
        </p:nvPicPr>
        <p:blipFill>
          <a:blip r:embed="rId4"/>
          <a:stretch>
            <a:fillRect/>
          </a:stretch>
        </p:blipFill>
        <p:spPr>
          <a:xfrm>
            <a:off x="3000187" y="2027718"/>
            <a:ext cx="1217886" cy="405962"/>
          </a:xfrm>
          <a:prstGeom prst="rect">
            <a:avLst/>
          </a:prstGeom>
        </p:spPr>
      </p:pic>
      <p:cxnSp>
        <p:nvCxnSpPr>
          <p:cNvPr id="20" name="Straight Arrow Connector 19"/>
          <p:cNvCxnSpPr>
            <a:endCxn id="6" idx="1"/>
          </p:cNvCxnSpPr>
          <p:nvPr/>
        </p:nvCxnSpPr>
        <p:spPr>
          <a:xfrm flipV="1">
            <a:off x="3765176" y="2841814"/>
            <a:ext cx="1454791" cy="2689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5" name="Straight Connector 24"/>
          <p:cNvCxnSpPr/>
          <p:nvPr/>
        </p:nvCxnSpPr>
        <p:spPr>
          <a:xfrm>
            <a:off x="3765176" y="2528048"/>
            <a:ext cx="0" cy="340658"/>
          </a:xfrm>
          <a:prstGeom prst="line">
            <a:avLst/>
          </a:prstGeom>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a:stCxn id="6" idx="2"/>
            <a:endCxn id="10" idx="0"/>
          </p:cNvCxnSpPr>
          <p:nvPr/>
        </p:nvCxnSpPr>
        <p:spPr>
          <a:xfrm>
            <a:off x="6644101" y="3209367"/>
            <a:ext cx="0" cy="68131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0" name="Straight Arrow Connector 29"/>
          <p:cNvCxnSpPr>
            <a:stCxn id="10" idx="2"/>
            <a:endCxn id="11" idx="0"/>
          </p:cNvCxnSpPr>
          <p:nvPr/>
        </p:nvCxnSpPr>
        <p:spPr>
          <a:xfrm>
            <a:off x="6644101" y="4625790"/>
            <a:ext cx="0" cy="62752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678349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p:cNvSpPr/>
          <p:nvPr/>
        </p:nvSpPr>
        <p:spPr>
          <a:xfrm>
            <a:off x="3993785" y="4371152"/>
            <a:ext cx="2701055" cy="805038"/>
          </a:xfrm>
          <a:prstGeom prst="rect">
            <a:avLst/>
          </a:prstGeom>
          <a:solidFill>
            <a:schemeClr val="bg2">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2" name="Title 1"/>
          <p:cNvSpPr>
            <a:spLocks noGrp="1"/>
          </p:cNvSpPr>
          <p:nvPr>
            <p:ph type="title"/>
          </p:nvPr>
        </p:nvSpPr>
        <p:spPr>
          <a:xfrm>
            <a:off x="0" y="371604"/>
            <a:ext cx="12192000" cy="807875"/>
          </a:xfrm>
        </p:spPr>
        <p:txBody>
          <a:bodyPr/>
          <a:lstStyle/>
          <a:p>
            <a:pPr algn="ctr"/>
            <a:r>
              <a:rPr lang="en-US" b="1" u="sng" dirty="0">
                <a:solidFill>
                  <a:schemeClr val="tx2">
                    <a:lumMod val="50000"/>
                  </a:schemeClr>
                </a:solidFill>
              </a:rPr>
              <a:t>Hypothetical power traces </a:t>
            </a:r>
          </a:p>
        </p:txBody>
      </p:sp>
      <p:sp>
        <p:nvSpPr>
          <p:cNvPr id="4" name="Slide Number Placeholder 3"/>
          <p:cNvSpPr>
            <a:spLocks noGrp="1"/>
          </p:cNvSpPr>
          <p:nvPr>
            <p:ph type="sldNum" idx="12"/>
          </p:nvPr>
        </p:nvSpPr>
        <p:spPr>
          <a:xfrm>
            <a:off x="11114728" y="6363829"/>
            <a:ext cx="779767" cy="365125"/>
          </a:xfrm>
        </p:spPr>
        <p:txBody>
          <a:bodyPr/>
          <a:lstStyle/>
          <a:p>
            <a:pPr marL="0" lvl="0" indent="0">
              <a:spcBef>
                <a:spcPts val="0"/>
              </a:spcBef>
              <a:spcAft>
                <a:spcPts val="0"/>
              </a:spcAft>
              <a:buNone/>
            </a:pPr>
            <a:fld id="{00000000-1234-1234-1234-123412341234}" type="slidenum">
              <a:rPr lang="en-US" smtClean="0">
                <a:solidFill>
                  <a:schemeClr val="tx1"/>
                </a:solidFill>
              </a:rPr>
              <a:t>22</a:t>
            </a:fld>
            <a:endParaRPr lang="en-US" dirty="0">
              <a:solidFill>
                <a:schemeClr val="tx1"/>
              </a:solidFill>
            </a:endParaRPr>
          </a:p>
        </p:txBody>
      </p:sp>
      <p:sp>
        <p:nvSpPr>
          <p:cNvPr id="5" name="Rectangle 4"/>
          <p:cNvSpPr/>
          <p:nvPr/>
        </p:nvSpPr>
        <p:spPr>
          <a:xfrm>
            <a:off x="2026964" y="1765952"/>
            <a:ext cx="1518249" cy="606821"/>
          </a:xfrm>
          <a:prstGeom prst="rect">
            <a:avLst/>
          </a:prstGeom>
          <a:solidFill>
            <a:schemeClr val="bg2">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pic>
        <p:nvPicPr>
          <p:cNvPr id="6" name="Picture 5"/>
          <p:cNvPicPr>
            <a:picLocks noChangeAspect="1"/>
          </p:cNvPicPr>
          <p:nvPr/>
        </p:nvPicPr>
        <p:blipFill>
          <a:blip r:embed="rId2"/>
          <a:stretch>
            <a:fillRect/>
          </a:stretch>
        </p:blipFill>
        <p:spPr>
          <a:xfrm>
            <a:off x="2189304" y="1872443"/>
            <a:ext cx="1217886" cy="405962"/>
          </a:xfrm>
          <a:prstGeom prst="rect">
            <a:avLst/>
          </a:prstGeom>
        </p:spPr>
      </p:pic>
      <mc:AlternateContent xmlns:mc="http://schemas.openxmlformats.org/markup-compatibility/2006" xmlns:a14="http://schemas.microsoft.com/office/drawing/2010/main">
        <mc:Choice Requires="a14">
          <p:sp>
            <p:nvSpPr>
              <p:cNvPr id="7" name="Rectangle 6"/>
              <p:cNvSpPr/>
              <p:nvPr/>
            </p:nvSpPr>
            <p:spPr>
              <a:xfrm>
                <a:off x="5496012" y="1765952"/>
                <a:ext cx="2848267" cy="735106"/>
              </a:xfrm>
              <a:prstGeom prst="rect">
                <a:avLst/>
              </a:prstGeom>
              <a:solidFill>
                <a:schemeClr val="bg2">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sz="200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2</m:t>
                          </m:r>
                        </m:e>
                        <m:sup>
                          <m:r>
                            <a:rPr lang="en-US" sz="2000" b="0" i="1" smtClean="0">
                              <a:solidFill>
                                <a:schemeClr val="tx1"/>
                              </a:solidFill>
                              <a:latin typeface="Cambria Math" panose="02040503050406030204" pitchFamily="18" charset="0"/>
                            </a:rPr>
                            <m:t>8</m:t>
                          </m:r>
                        </m:sup>
                      </m:sSup>
                      <m:r>
                        <a:rPr lang="en-US" sz="2000" b="0" i="0" smtClean="0">
                          <a:solidFill>
                            <a:schemeClr val="tx1"/>
                          </a:solidFill>
                          <a:latin typeface="Cambria Math" panose="02040503050406030204" pitchFamily="18" charset="0"/>
                        </a:rPr>
                        <m:t>  →  256 </m:t>
                      </m:r>
                      <m:r>
                        <m:rPr>
                          <m:sty m:val="p"/>
                        </m:rPr>
                        <a:rPr lang="en-US" sz="2000" b="0" i="0" smtClean="0">
                          <a:solidFill>
                            <a:schemeClr val="tx1"/>
                          </a:solidFill>
                          <a:latin typeface="Cambria Math" panose="02040503050406030204" pitchFamily="18" charset="0"/>
                        </a:rPr>
                        <m:t>posibilities</m:t>
                      </m:r>
                      <m:r>
                        <a:rPr lang="en-US" sz="2000" b="0" i="0" smtClean="0">
                          <a:latin typeface="Cambria Math" panose="02040503050406030204" pitchFamily="18" charset="0"/>
                        </a:rPr>
                        <m:t> </m:t>
                      </m:r>
                    </m:oMath>
                  </m:oMathPara>
                </a14:m>
                <a:endParaRPr lang="en-US" sz="2000" dirty="0"/>
              </a:p>
            </p:txBody>
          </p:sp>
        </mc:Choice>
        <mc:Fallback xmlns="">
          <p:sp>
            <p:nvSpPr>
              <p:cNvPr id="7" name="Rectangle 6"/>
              <p:cNvSpPr>
                <a:spLocks noRot="1" noChangeAspect="1" noMove="1" noResize="1" noEditPoints="1" noAdjustHandles="1" noChangeArrowheads="1" noChangeShapeType="1" noTextEdit="1"/>
              </p:cNvSpPr>
              <p:nvPr/>
            </p:nvSpPr>
            <p:spPr>
              <a:xfrm>
                <a:off x="5496012" y="1765952"/>
                <a:ext cx="2848267" cy="735106"/>
              </a:xfrm>
              <a:prstGeom prst="rect">
                <a:avLst/>
              </a:prstGeom>
              <a:blipFill>
                <a:blip r:embed="rId3"/>
                <a:stretch>
                  <a:fillRect/>
                </a:stretch>
              </a:blipFill>
              <a:ln>
                <a:solidFill>
                  <a:schemeClr val="tx2">
                    <a:lumMod val="50000"/>
                  </a:schemeClr>
                </a:solidFill>
              </a:ln>
            </p:spPr>
            <p:txBody>
              <a:bodyPr/>
              <a:lstStyle/>
              <a:p>
                <a:r>
                  <a:rPr lang="en-US">
                    <a:noFill/>
                  </a:rPr>
                  <a:t> </a:t>
                </a:r>
              </a:p>
            </p:txBody>
          </p:sp>
        </mc:Fallback>
      </mc:AlternateContent>
      <p:sp>
        <p:nvSpPr>
          <p:cNvPr id="8" name="Rectangle 7"/>
          <p:cNvSpPr/>
          <p:nvPr/>
        </p:nvSpPr>
        <p:spPr>
          <a:xfrm>
            <a:off x="8082707" y="4441084"/>
            <a:ext cx="2848267" cy="735106"/>
          </a:xfrm>
          <a:prstGeom prst="rect">
            <a:avLst/>
          </a:prstGeom>
          <a:solidFill>
            <a:schemeClr val="bg2">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8 time steps</a:t>
            </a:r>
          </a:p>
        </p:txBody>
      </p:sp>
      <p:pic>
        <p:nvPicPr>
          <p:cNvPr id="11" name="Picture 10"/>
          <p:cNvPicPr>
            <a:picLocks noChangeAspect="1"/>
          </p:cNvPicPr>
          <p:nvPr/>
        </p:nvPicPr>
        <p:blipFill>
          <a:blip r:embed="rId4"/>
          <a:stretch>
            <a:fillRect/>
          </a:stretch>
        </p:blipFill>
        <p:spPr>
          <a:xfrm>
            <a:off x="4207703" y="4500026"/>
            <a:ext cx="2292784" cy="555395"/>
          </a:xfrm>
          <a:prstGeom prst="rect">
            <a:avLst/>
          </a:prstGeom>
        </p:spPr>
      </p:pic>
      <mc:AlternateContent xmlns:mc="http://schemas.openxmlformats.org/markup-compatibility/2006" xmlns:a14="http://schemas.microsoft.com/office/drawing/2010/main">
        <mc:Choice Requires="a14">
          <p:sp>
            <p:nvSpPr>
              <p:cNvPr id="12" name="Title 1"/>
              <p:cNvSpPr txBox="1">
                <a:spLocks/>
              </p:cNvSpPr>
              <p:nvPr/>
            </p:nvSpPr>
            <p:spPr>
              <a:xfrm>
                <a:off x="2189304" y="2950827"/>
                <a:ext cx="8911687" cy="807875"/>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68DBA"/>
                  </a:buClr>
                  <a:buSzPts val="3600"/>
                  <a:buFont typeface="Century Gothic"/>
                  <a:buNone/>
                  <a:defRPr sz="3600" b="0" i="0" u="none" strike="noStrike" cap="none">
                    <a:solidFill>
                      <a:srgbClr val="168DBA"/>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r>
                  <a:rPr lang="en-US" sz="2000" dirty="0">
                    <a:latin typeface="+mn-lt"/>
                  </a:rPr>
                  <a:t>Attack obtain 256 bits with                        hypothesis and used IVs with state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𝑆</m:t>
                        </m:r>
                      </m:e>
                      <m:sub>
                        <m:r>
                          <a:rPr lang="en-US" sz="2000" b="0" i="1" smtClean="0">
                            <a:latin typeface="Cambria Math" panose="02040503050406030204" pitchFamily="18" charset="0"/>
                          </a:rPr>
                          <m:t>𝑗</m:t>
                        </m:r>
                      </m:sub>
                    </m:sSub>
                    <m:r>
                      <a:rPr lang="en-US" sz="2000" b="0" i="0" smtClean="0">
                        <a:latin typeface="Cambria Math" panose="02040503050406030204" pitchFamily="18" charset="0"/>
                      </a:rPr>
                      <m:t> , </m:t>
                    </m:r>
                    <m:r>
                      <m:rPr>
                        <m:sty m:val="p"/>
                      </m:rPr>
                      <a:rPr lang="en-US" sz="2000" b="0" i="0" smtClean="0">
                        <a:latin typeface="Cambria Math" panose="02040503050406030204" pitchFamily="18" charset="0"/>
                      </a:rPr>
                      <m:t>j</m:t>
                    </m:r>
                    <m:r>
                      <a:rPr lang="en-US" sz="2000" b="0" i="0" smtClean="0">
                        <a:latin typeface="Cambria Math" panose="02040503050406030204" pitchFamily="18" charset="0"/>
                      </a:rPr>
                      <m:t>=1…288)</m:t>
                    </m:r>
                  </m:oMath>
                </a14:m>
                <a:r>
                  <a:rPr lang="en-US" sz="2000" dirty="0">
                    <a:latin typeface="+mn-lt"/>
                  </a:rPr>
                  <a:t>changes</a:t>
                </a:r>
              </a:p>
            </p:txBody>
          </p:sp>
        </mc:Choice>
        <mc:Fallback xmlns="">
          <p:sp>
            <p:nvSpPr>
              <p:cNvPr id="12" name="Title 1"/>
              <p:cNvSpPr txBox="1">
                <a:spLocks noRot="1" noChangeAspect="1" noMove="1" noResize="1" noEditPoints="1" noAdjustHandles="1" noChangeArrowheads="1" noChangeShapeType="1" noTextEdit="1"/>
              </p:cNvSpPr>
              <p:nvPr/>
            </p:nvSpPr>
            <p:spPr>
              <a:xfrm>
                <a:off x="2189304" y="2950827"/>
                <a:ext cx="8911687" cy="807875"/>
              </a:xfrm>
              <a:prstGeom prst="rect">
                <a:avLst/>
              </a:prstGeom>
              <a:blipFill>
                <a:blip r:embed="rId5"/>
                <a:stretch>
                  <a:fillRect l="-684" b="-6015"/>
                </a:stretch>
              </a:blipFill>
              <a:ln>
                <a:noFill/>
              </a:ln>
            </p:spPr>
            <p:txBody>
              <a:bodyPr/>
              <a:lstStyle/>
              <a:p>
                <a:r>
                  <a:rPr lang="en-US">
                    <a:noFill/>
                  </a:rPr>
                  <a:t> </a:t>
                </a:r>
              </a:p>
            </p:txBody>
          </p:sp>
        </mc:Fallback>
      </mc:AlternateContent>
      <p:pic>
        <p:nvPicPr>
          <p:cNvPr id="13" name="Picture 12"/>
          <p:cNvPicPr>
            <a:picLocks noChangeAspect="1"/>
          </p:cNvPicPr>
          <p:nvPr/>
        </p:nvPicPr>
        <p:blipFill>
          <a:blip r:embed="rId2"/>
          <a:stretch>
            <a:fillRect/>
          </a:stretch>
        </p:blipFill>
        <p:spPr>
          <a:xfrm>
            <a:off x="5477242" y="3022979"/>
            <a:ext cx="1217886" cy="405962"/>
          </a:xfrm>
          <a:prstGeom prst="rect">
            <a:avLst/>
          </a:prstGeom>
        </p:spPr>
      </p:pic>
      <p:cxnSp>
        <p:nvCxnSpPr>
          <p:cNvPr id="15" name="Straight Arrow Connector 14"/>
          <p:cNvCxnSpPr>
            <a:stCxn id="5" idx="3"/>
          </p:cNvCxnSpPr>
          <p:nvPr/>
        </p:nvCxnSpPr>
        <p:spPr>
          <a:xfrm flipV="1">
            <a:off x="3545213" y="2069362"/>
            <a:ext cx="1950799"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p:cNvCxnSpPr/>
          <p:nvPr/>
        </p:nvCxnSpPr>
        <p:spPr>
          <a:xfrm flipH="1">
            <a:off x="4814071" y="2069362"/>
            <a:ext cx="265" cy="88146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p:nvPr/>
        </p:nvCxnSpPr>
        <p:spPr>
          <a:xfrm>
            <a:off x="4814071" y="3758702"/>
            <a:ext cx="0" cy="6124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3" name="Straight Arrow Connector 22"/>
          <p:cNvCxnSpPr>
            <a:stCxn id="10" idx="3"/>
          </p:cNvCxnSpPr>
          <p:nvPr/>
        </p:nvCxnSpPr>
        <p:spPr>
          <a:xfrm>
            <a:off x="6694840" y="4773671"/>
            <a:ext cx="1387867"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919038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 y="270922"/>
            <a:ext cx="12192000" cy="781500"/>
          </a:xfrm>
        </p:spPr>
        <p:txBody>
          <a:bodyPr/>
          <a:lstStyle/>
          <a:p>
            <a:pPr algn="ctr"/>
            <a:r>
              <a:rPr lang="en-US" b="1" u="sng" dirty="0"/>
              <a:t>CPA on Trivium</a:t>
            </a:r>
          </a:p>
        </p:txBody>
      </p:sp>
      <p:sp>
        <p:nvSpPr>
          <p:cNvPr id="4" name="Slide Number Placeholder 3"/>
          <p:cNvSpPr>
            <a:spLocks noGrp="1"/>
          </p:cNvSpPr>
          <p:nvPr>
            <p:ph type="sldNum" idx="12"/>
          </p:nvPr>
        </p:nvSpPr>
        <p:spPr>
          <a:xfrm>
            <a:off x="11073291" y="6291435"/>
            <a:ext cx="779767" cy="365125"/>
          </a:xfrm>
        </p:spPr>
        <p:txBody>
          <a:bodyPr/>
          <a:lstStyle/>
          <a:p>
            <a:pPr marL="0" lvl="0" indent="0">
              <a:spcBef>
                <a:spcPts val="0"/>
              </a:spcBef>
              <a:spcAft>
                <a:spcPts val="0"/>
              </a:spcAft>
              <a:buNone/>
            </a:pPr>
            <a:fld id="{00000000-1234-1234-1234-123412341234}" type="slidenum">
              <a:rPr lang="en-US" smtClean="0">
                <a:solidFill>
                  <a:schemeClr val="tx2">
                    <a:lumMod val="50000"/>
                  </a:schemeClr>
                </a:solidFill>
              </a:rPr>
              <a:t>23</a:t>
            </a:fld>
            <a:endParaRPr lang="en-US" dirty="0">
              <a:solidFill>
                <a:schemeClr val="tx2">
                  <a:lumMod val="50000"/>
                </a:schemeClr>
              </a:solidFill>
            </a:endParaRPr>
          </a:p>
        </p:txBody>
      </p:sp>
      <p:cxnSp>
        <p:nvCxnSpPr>
          <p:cNvPr id="6" name="Straight Arrow Connector 5">
            <a:extLst>
              <a:ext uri="{FF2B5EF4-FFF2-40B4-BE49-F238E27FC236}">
                <a16:creationId xmlns:a16="http://schemas.microsoft.com/office/drawing/2014/main" id="{E83F8219-5397-4888-99E6-08FF3963719B}"/>
              </a:ext>
            </a:extLst>
          </p:cNvPr>
          <p:cNvCxnSpPr>
            <a:cxnSpLocks/>
            <a:endCxn id="9" idx="0"/>
          </p:cNvCxnSpPr>
          <p:nvPr/>
        </p:nvCxnSpPr>
        <p:spPr>
          <a:xfrm>
            <a:off x="4393345" y="1656271"/>
            <a:ext cx="1837423" cy="39450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14">
            <a:extLst>
              <a:ext uri="{FF2B5EF4-FFF2-40B4-BE49-F238E27FC236}">
                <a16:creationId xmlns:a16="http://schemas.microsoft.com/office/drawing/2014/main" id="{D3C26355-4325-4B82-8B41-DF6E5644D220}"/>
              </a:ext>
            </a:extLst>
          </p:cNvPr>
          <p:cNvCxnSpPr>
            <a:cxnSpLocks/>
            <a:endCxn id="9" idx="0"/>
          </p:cNvCxnSpPr>
          <p:nvPr/>
        </p:nvCxnSpPr>
        <p:spPr>
          <a:xfrm flipH="1">
            <a:off x="6230768" y="1656271"/>
            <a:ext cx="1975454" cy="39450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nvGrpSpPr>
          <p:cNvPr id="28" name="Group 27">
            <a:extLst>
              <a:ext uri="{FF2B5EF4-FFF2-40B4-BE49-F238E27FC236}">
                <a16:creationId xmlns:a16="http://schemas.microsoft.com/office/drawing/2014/main" id="{7A87C092-9218-444C-8DF9-C187CB8AF82B}"/>
              </a:ext>
            </a:extLst>
          </p:cNvPr>
          <p:cNvGrpSpPr/>
          <p:nvPr/>
        </p:nvGrpSpPr>
        <p:grpSpPr>
          <a:xfrm>
            <a:off x="1443111" y="1052422"/>
            <a:ext cx="9796582" cy="5316064"/>
            <a:chOff x="1000664" y="1104180"/>
            <a:chExt cx="9796582" cy="5316064"/>
          </a:xfrm>
        </p:grpSpPr>
        <p:sp>
          <p:nvSpPr>
            <p:cNvPr id="5" name="Rectangle 4"/>
            <p:cNvSpPr/>
            <p:nvPr/>
          </p:nvSpPr>
          <p:spPr>
            <a:xfrm>
              <a:off x="1000664" y="1104180"/>
              <a:ext cx="4261449" cy="603849"/>
            </a:xfrm>
            <a:prstGeom prst="rect">
              <a:avLst/>
            </a:prstGeom>
            <a:solidFill>
              <a:schemeClr val="bg2">
                <a:lumMod val="20000"/>
                <a:lumOff val="80000"/>
              </a:schemeClr>
            </a:solidFill>
            <a:ln>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Hypothetical power consumption </a:t>
              </a:r>
            </a:p>
          </p:txBody>
        </p:sp>
        <p:sp>
          <p:nvSpPr>
            <p:cNvPr id="8" name="Rectangle 7"/>
            <p:cNvSpPr/>
            <p:nvPr/>
          </p:nvSpPr>
          <p:spPr>
            <a:xfrm>
              <a:off x="6535797" y="1106978"/>
              <a:ext cx="4261449" cy="603849"/>
            </a:xfrm>
            <a:prstGeom prst="rect">
              <a:avLst/>
            </a:prstGeom>
            <a:solidFill>
              <a:schemeClr val="bg2">
                <a:lumMod val="20000"/>
                <a:lumOff val="80000"/>
              </a:schemeClr>
            </a:solidFill>
            <a:ln>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Measured power consumption </a:t>
              </a:r>
            </a:p>
          </p:txBody>
        </p:sp>
        <p:sp>
          <p:nvSpPr>
            <p:cNvPr id="9" name="Rectangle 8"/>
            <p:cNvSpPr/>
            <p:nvPr/>
          </p:nvSpPr>
          <p:spPr>
            <a:xfrm>
              <a:off x="2327719" y="2102535"/>
              <a:ext cx="6921204" cy="597050"/>
            </a:xfrm>
            <a:prstGeom prst="rect">
              <a:avLst/>
            </a:prstGeom>
            <a:solidFill>
              <a:schemeClr val="tx2">
                <a:lumMod val="9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1">
                      <a:lumMod val="50000"/>
                    </a:schemeClr>
                  </a:solidFill>
                </a:rPr>
                <a:t>Correlation </a:t>
              </a:r>
            </a:p>
          </p:txBody>
        </p:sp>
        <p:sp>
          <p:nvSpPr>
            <p:cNvPr id="10" name="Rectangle 9"/>
            <p:cNvSpPr/>
            <p:nvPr/>
          </p:nvSpPr>
          <p:spPr>
            <a:xfrm>
              <a:off x="2327719" y="2945006"/>
              <a:ext cx="6921203" cy="597050"/>
            </a:xfrm>
            <a:prstGeom prst="rect">
              <a:avLst/>
            </a:prstGeom>
            <a:solidFill>
              <a:schemeClr val="bg2">
                <a:lumMod val="40000"/>
                <a:lumOff val="6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2">
                      <a:lumMod val="50000"/>
                    </a:schemeClr>
                  </a:solidFill>
                </a:rPr>
                <a:t>Recovered hypothesis (</a:t>
              </a:r>
              <a:r>
                <a:rPr lang="el-GR" sz="1800" b="1" dirty="0">
                  <a:solidFill>
                    <a:srgbClr val="222222"/>
                  </a:solidFill>
                  <a:latin typeface="Arial" panose="020B0604020202020204" pitchFamily="34" charset="0"/>
                </a:rPr>
                <a:t>σ</a:t>
              </a:r>
              <a:r>
                <a:rPr lang="en-US" sz="1800" dirty="0">
                  <a:solidFill>
                    <a:schemeClr val="bg2">
                      <a:lumMod val="50000"/>
                    </a:schemeClr>
                  </a:solidFill>
                </a:rPr>
                <a:t>)</a:t>
              </a:r>
            </a:p>
          </p:txBody>
        </p:sp>
        <p:sp>
          <p:nvSpPr>
            <p:cNvPr id="11" name="Rectangle 10"/>
            <p:cNvSpPr/>
            <p:nvPr/>
          </p:nvSpPr>
          <p:spPr>
            <a:xfrm>
              <a:off x="2327721" y="3870827"/>
              <a:ext cx="6921201" cy="597050"/>
            </a:xfrm>
            <a:prstGeom prst="rect">
              <a:avLst/>
            </a:prstGeom>
            <a:solidFill>
              <a:schemeClr val="tx2">
                <a:lumMod val="75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2">
                      <a:lumMod val="25000"/>
                    </a:schemeClr>
                  </a:solidFill>
                </a:rPr>
                <a:t>80 equations on the secret key bits can be obtained </a:t>
              </a:r>
            </a:p>
          </p:txBody>
        </p:sp>
        <p:sp>
          <p:nvSpPr>
            <p:cNvPr id="12" name="Rectangle 11"/>
            <p:cNvSpPr/>
            <p:nvPr/>
          </p:nvSpPr>
          <p:spPr>
            <a:xfrm>
              <a:off x="2327719" y="4874288"/>
              <a:ext cx="6921203" cy="597050"/>
            </a:xfrm>
            <a:prstGeom prst="rect">
              <a:avLst/>
            </a:prstGeom>
            <a:solidFill>
              <a:schemeClr val="bg2">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lumMod val="95000"/>
                    </a:schemeClr>
                  </a:solidFill>
                </a:rPr>
                <a:t>Sequentially solve the equations </a:t>
              </a:r>
            </a:p>
          </p:txBody>
        </p:sp>
        <p:sp>
          <p:nvSpPr>
            <p:cNvPr id="13" name="Rectangle 12"/>
            <p:cNvSpPr/>
            <p:nvPr/>
          </p:nvSpPr>
          <p:spPr>
            <a:xfrm>
              <a:off x="2327721" y="5823194"/>
              <a:ext cx="6921201" cy="597050"/>
            </a:xfrm>
            <a:prstGeom prst="rect">
              <a:avLst/>
            </a:prstGeom>
            <a:solidFill>
              <a:schemeClr val="tx2">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Derive secret key</a:t>
              </a:r>
            </a:p>
          </p:txBody>
        </p:sp>
        <p:cxnSp>
          <p:nvCxnSpPr>
            <p:cNvPr id="17" name="Straight Arrow Connector 16">
              <a:extLst>
                <a:ext uri="{FF2B5EF4-FFF2-40B4-BE49-F238E27FC236}">
                  <a16:creationId xmlns:a16="http://schemas.microsoft.com/office/drawing/2014/main" id="{5132A4FC-B42D-4DCD-873C-12396EC30A00}"/>
                </a:ext>
              </a:extLst>
            </p:cNvPr>
            <p:cNvCxnSpPr>
              <a:stCxn id="9" idx="2"/>
              <a:endCxn id="10" idx="0"/>
            </p:cNvCxnSpPr>
            <p:nvPr/>
          </p:nvCxnSpPr>
          <p:spPr>
            <a:xfrm>
              <a:off x="5788321" y="2699585"/>
              <a:ext cx="0" cy="245421"/>
            </a:xfrm>
            <a:prstGeom prst="straightConnector1">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04C22B2-3C62-4E8C-9C3F-DBE00CA96187}"/>
                </a:ext>
              </a:extLst>
            </p:cNvPr>
            <p:cNvCxnSpPr>
              <a:stCxn id="10" idx="2"/>
              <a:endCxn id="11" idx="0"/>
            </p:cNvCxnSpPr>
            <p:nvPr/>
          </p:nvCxnSpPr>
          <p:spPr>
            <a:xfrm>
              <a:off x="5788321" y="3542056"/>
              <a:ext cx="1" cy="32877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96FF1C6-A7FE-4C44-8472-D477FB9840D9}"/>
                </a:ext>
              </a:extLst>
            </p:cNvPr>
            <p:cNvCxnSpPr>
              <a:stCxn id="11" idx="2"/>
              <a:endCxn id="12" idx="0"/>
            </p:cNvCxnSpPr>
            <p:nvPr/>
          </p:nvCxnSpPr>
          <p:spPr>
            <a:xfrm flipH="1">
              <a:off x="5788321" y="4467877"/>
              <a:ext cx="1" cy="406411"/>
            </a:xfrm>
            <a:prstGeom prst="straightConnector1">
              <a:avLst/>
            </a:prstGeom>
            <a:ln>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23A6266-B081-4FD2-A73D-EDE36E1A1012}"/>
                </a:ext>
              </a:extLst>
            </p:cNvPr>
            <p:cNvCxnSpPr>
              <a:stCxn id="12" idx="2"/>
              <a:endCxn id="13" idx="0"/>
            </p:cNvCxnSpPr>
            <p:nvPr/>
          </p:nvCxnSpPr>
          <p:spPr>
            <a:xfrm>
              <a:off x="5788321" y="5471338"/>
              <a:ext cx="1" cy="351856"/>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91348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359"/>
        <p:cNvGrpSpPr/>
        <p:nvPr/>
      </p:nvGrpSpPr>
      <p:grpSpPr>
        <a:xfrm>
          <a:off x="0" y="0"/>
          <a:ext cx="0" cy="0"/>
          <a:chOff x="0" y="0"/>
          <a:chExt cx="0" cy="0"/>
        </a:xfrm>
      </p:grpSpPr>
      <p:sp>
        <p:nvSpPr>
          <p:cNvPr id="361" name="Shape 361"/>
          <p:cNvSpPr txBox="1">
            <a:spLocks noGrp="1"/>
          </p:cNvSpPr>
          <p:nvPr>
            <p:ph type="sldNum" idx="12"/>
          </p:nvPr>
        </p:nvSpPr>
        <p:spPr>
          <a:xfrm>
            <a:off x="10724815" y="5965703"/>
            <a:ext cx="7797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0" i="0" u="none" strike="noStrike" cap="none">
                <a:solidFill>
                  <a:schemeClr val="bg2"/>
                </a:solidFill>
                <a:latin typeface="Arial"/>
                <a:ea typeface="Arial"/>
                <a:cs typeface="Arial"/>
                <a:sym typeface="Arial"/>
              </a:rPr>
              <a:t>24</a:t>
            </a:fld>
            <a:endParaRPr sz="2000" b="0" i="0" u="none" strike="noStrike" cap="none" dirty="0">
              <a:solidFill>
                <a:schemeClr val="bg2"/>
              </a:solidFill>
              <a:latin typeface="Arial"/>
              <a:ea typeface="Arial"/>
              <a:cs typeface="Arial"/>
              <a:sym typeface="Arial"/>
            </a:endParaRPr>
          </a:p>
        </p:txBody>
      </p:sp>
      <p:sp>
        <p:nvSpPr>
          <p:cNvPr id="7" name="Shape 360">
            <a:extLst>
              <a:ext uri="{FF2B5EF4-FFF2-40B4-BE49-F238E27FC236}">
                <a16:creationId xmlns:a16="http://schemas.microsoft.com/office/drawing/2014/main" id="{B464766B-A19E-4852-BEF7-88ABB51B7246}"/>
              </a:ext>
            </a:extLst>
          </p:cNvPr>
          <p:cNvSpPr txBox="1">
            <a:spLocks noGrp="1"/>
          </p:cNvSpPr>
          <p:nvPr>
            <p:ph type="body" idx="1"/>
          </p:nvPr>
        </p:nvSpPr>
        <p:spPr>
          <a:xfrm>
            <a:off x="0" y="2133600"/>
            <a:ext cx="12192000" cy="377762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1"/>
              </a:buClr>
              <a:buSzPts val="4000"/>
              <a:buFont typeface="Noto Sans Symbols"/>
              <a:buNone/>
            </a:pPr>
            <a:r>
              <a:rPr lang="en-US" sz="8000" b="1" i="0" u="none" strike="noStrike" cap="none" dirty="0">
                <a:solidFill>
                  <a:srgbClr val="1C426C"/>
                </a:solidFill>
                <a:latin typeface="Arial"/>
                <a:ea typeface="Arial"/>
                <a:cs typeface="Arial"/>
                <a:sym typeface="Arial"/>
              </a:rPr>
              <a:t>Thank You</a:t>
            </a:r>
            <a:endParaRPr sz="8000" b="0" i="0" u="none" strike="noStrike" cap="none" dirty="0">
              <a:solidFill>
                <a:srgbClr val="1C426C"/>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371054" y="373387"/>
            <a:ext cx="8911687" cy="1042458"/>
          </a:xfrm>
        </p:spPr>
        <p:txBody>
          <a:bodyPr/>
          <a:lstStyle/>
          <a:p>
            <a:r>
              <a:rPr lang="en-US" sz="4000" b="1" u="sng" dirty="0">
                <a:solidFill>
                  <a:schemeClr val="accent2">
                    <a:lumMod val="50000"/>
                  </a:schemeClr>
                </a:solidFill>
                <a:latin typeface="+mj-lt"/>
              </a:rPr>
              <a:t>WBS for CPA  </a:t>
            </a:r>
          </a:p>
        </p:txBody>
      </p:sp>
      <p:sp>
        <p:nvSpPr>
          <p:cNvPr id="4" name="Slide Number Placeholder 3"/>
          <p:cNvSpPr>
            <a:spLocks noGrp="1"/>
          </p:cNvSpPr>
          <p:nvPr>
            <p:ph type="sldNum" idx="12"/>
          </p:nvPr>
        </p:nvSpPr>
        <p:spPr>
          <a:xfrm>
            <a:off x="11114728" y="6139822"/>
            <a:ext cx="779767" cy="365125"/>
          </a:xfrm>
        </p:spPr>
        <p:txBody>
          <a:bodyPr/>
          <a:lstStyle/>
          <a:p>
            <a:pPr marL="0" lvl="0" indent="0">
              <a:spcBef>
                <a:spcPts val="0"/>
              </a:spcBef>
              <a:spcAft>
                <a:spcPts val="0"/>
              </a:spcAft>
              <a:buNone/>
            </a:pPr>
            <a:fld id="{00000000-1234-1234-1234-123412341234}" type="slidenum">
              <a:rPr lang="en-US" smtClean="0">
                <a:solidFill>
                  <a:schemeClr val="tx1"/>
                </a:solidFill>
              </a:rPr>
              <a:t>25</a:t>
            </a:fld>
            <a:endParaRPr lang="en-US" dirty="0">
              <a:solidFill>
                <a:schemeClr val="tx1"/>
              </a:solidFill>
            </a:endParaRPr>
          </a:p>
        </p:txBody>
      </p:sp>
      <p:pic>
        <p:nvPicPr>
          <p:cNvPr id="5" name="Picture 4">
            <a:extLst>
              <a:ext uri="{FF2B5EF4-FFF2-40B4-BE49-F238E27FC236}">
                <a16:creationId xmlns:a16="http://schemas.microsoft.com/office/drawing/2014/main" id="{94DFACA8-B403-4869-9CE6-777717DF8A9A}"/>
              </a:ext>
            </a:extLst>
          </p:cNvPr>
          <p:cNvPicPr>
            <a:picLocks noChangeAspect="1"/>
          </p:cNvPicPr>
          <p:nvPr/>
        </p:nvPicPr>
        <p:blipFill rotWithShape="1">
          <a:blip r:embed="rId2"/>
          <a:srcRect l="2172" t="-10148"/>
          <a:stretch/>
        </p:blipFill>
        <p:spPr>
          <a:xfrm>
            <a:off x="3918869" y="2477536"/>
            <a:ext cx="4584522" cy="638355"/>
          </a:xfrm>
          <a:prstGeom prst="rect">
            <a:avLst/>
          </a:prstGeom>
        </p:spPr>
      </p:pic>
      <p:pic>
        <p:nvPicPr>
          <p:cNvPr id="8" name="Picture 7">
            <a:extLst>
              <a:ext uri="{FF2B5EF4-FFF2-40B4-BE49-F238E27FC236}">
                <a16:creationId xmlns:a16="http://schemas.microsoft.com/office/drawing/2014/main" id="{E11F239E-40F6-44AC-810F-978DF989C645}"/>
              </a:ext>
            </a:extLst>
          </p:cNvPr>
          <p:cNvPicPr>
            <a:picLocks noChangeAspect="1"/>
          </p:cNvPicPr>
          <p:nvPr/>
        </p:nvPicPr>
        <p:blipFill>
          <a:blip r:embed="rId3"/>
          <a:stretch>
            <a:fillRect/>
          </a:stretch>
        </p:blipFill>
        <p:spPr>
          <a:xfrm>
            <a:off x="3918869" y="4047461"/>
            <a:ext cx="4581144" cy="520933"/>
          </a:xfrm>
          <a:prstGeom prst="rect">
            <a:avLst/>
          </a:prstGeom>
        </p:spPr>
      </p:pic>
      <p:pic>
        <p:nvPicPr>
          <p:cNvPr id="9" name="Picture 8">
            <a:extLst>
              <a:ext uri="{FF2B5EF4-FFF2-40B4-BE49-F238E27FC236}">
                <a16:creationId xmlns:a16="http://schemas.microsoft.com/office/drawing/2014/main" id="{AB7333C1-E48E-4AC3-9BB7-7BFDEA9D3F4A}"/>
              </a:ext>
            </a:extLst>
          </p:cNvPr>
          <p:cNvPicPr>
            <a:picLocks noChangeAspect="1"/>
          </p:cNvPicPr>
          <p:nvPr/>
        </p:nvPicPr>
        <p:blipFill>
          <a:blip r:embed="rId4"/>
          <a:stretch>
            <a:fillRect/>
          </a:stretch>
        </p:blipFill>
        <p:spPr>
          <a:xfrm>
            <a:off x="3647527" y="5060676"/>
            <a:ext cx="4581144" cy="878576"/>
          </a:xfrm>
          <a:prstGeom prst="rect">
            <a:avLst/>
          </a:prstGeom>
        </p:spPr>
      </p:pic>
    </p:spTree>
    <p:extLst>
      <p:ext uri="{BB962C8B-B14F-4D97-AF65-F5344CB8AC3E}">
        <p14:creationId xmlns:p14="http://schemas.microsoft.com/office/powerpoint/2010/main" val="23917824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366"/>
        <p:cNvGrpSpPr/>
        <p:nvPr/>
      </p:nvGrpSpPr>
      <p:grpSpPr>
        <a:xfrm>
          <a:off x="0" y="0"/>
          <a:ext cx="0" cy="0"/>
          <a:chOff x="0" y="0"/>
          <a:chExt cx="0" cy="0"/>
        </a:xfrm>
      </p:grpSpPr>
      <p:sp>
        <p:nvSpPr>
          <p:cNvPr id="367" name="Shape 367"/>
          <p:cNvSpPr txBox="1">
            <a:spLocks noGrp="1"/>
          </p:cNvSpPr>
          <p:nvPr>
            <p:ph type="title"/>
          </p:nvPr>
        </p:nvSpPr>
        <p:spPr>
          <a:xfrm>
            <a:off x="2592925" y="624110"/>
            <a:ext cx="8911687" cy="128089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168DBA"/>
              </a:buClr>
              <a:buSzPts val="3600"/>
              <a:buFont typeface="Century Gothic"/>
              <a:buNone/>
            </a:pPr>
            <a:endParaRPr sz="3600" b="0" i="0" u="none" strike="noStrike" cap="none">
              <a:solidFill>
                <a:srgbClr val="168DBA"/>
              </a:solidFill>
              <a:latin typeface="Century Gothic"/>
              <a:ea typeface="Century Gothic"/>
              <a:cs typeface="Century Gothic"/>
              <a:sym typeface="Century Gothic"/>
            </a:endParaRPr>
          </a:p>
        </p:txBody>
      </p:sp>
      <p:sp>
        <p:nvSpPr>
          <p:cNvPr id="368" name="Shape 368"/>
          <p:cNvSpPr txBox="1">
            <a:spLocks noGrp="1"/>
          </p:cNvSpPr>
          <p:nvPr>
            <p:ph type="body" idx="1"/>
          </p:nvPr>
        </p:nvSpPr>
        <p:spPr>
          <a:xfrm>
            <a:off x="2589212" y="2133600"/>
            <a:ext cx="8915400" cy="3777622"/>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1000"/>
              </a:spcBef>
              <a:spcAft>
                <a:spcPts val="0"/>
              </a:spcAft>
              <a:buClr>
                <a:schemeClr val="accent1"/>
              </a:buClr>
              <a:buSzPts val="1800"/>
              <a:buFont typeface="Noto Sans Symbols"/>
              <a:buNone/>
            </a:pPr>
            <a:endParaRPr sz="1800" b="0" i="0" u="none" strike="noStrike" cap="none">
              <a:solidFill>
                <a:srgbClr val="3F3F3F"/>
              </a:solidFill>
              <a:latin typeface="Century Gothic"/>
              <a:ea typeface="Century Gothic"/>
              <a:cs typeface="Century Gothic"/>
              <a:sym typeface="Century Gothic"/>
            </a:endParaRPr>
          </a:p>
        </p:txBody>
      </p:sp>
      <p:sp>
        <p:nvSpPr>
          <p:cNvPr id="369" name="Shape 36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0" i="0" u="none" strike="noStrike" cap="none">
                <a:solidFill>
                  <a:srgbClr val="FEFFFF"/>
                </a:solidFill>
                <a:latin typeface="Century Gothic"/>
                <a:ea typeface="Century Gothic"/>
                <a:cs typeface="Century Gothic"/>
                <a:sym typeface="Century Gothic"/>
              </a:rPr>
              <a:t>26</a:t>
            </a:fld>
            <a:endParaRPr sz="2000" b="0" i="0" u="none" strike="noStrike" cap="none">
              <a:solidFill>
                <a:srgbClr val="FEFFFF"/>
              </a:solidFill>
              <a:latin typeface="Century Gothic"/>
              <a:ea typeface="Century Gothic"/>
              <a:cs typeface="Century Gothic"/>
              <a:sym typeface="Century Gothic"/>
            </a:endParaRPr>
          </a:p>
        </p:txBody>
      </p:sp>
      <p:sp>
        <p:nvSpPr>
          <p:cNvPr id="370" name="Shape 370"/>
          <p:cNvSpPr txBox="1"/>
          <p:nvPr/>
        </p:nvSpPr>
        <p:spPr>
          <a:xfrm>
            <a:off x="2462358" y="1905000"/>
            <a:ext cx="8915400" cy="3777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3200"/>
              <a:buFont typeface="Noto Sans Symbols"/>
              <a:buNone/>
            </a:pPr>
            <a:r>
              <a:rPr lang="en-US" sz="3200" b="1" i="0" u="sng" strike="noStrike" cap="none">
                <a:solidFill>
                  <a:srgbClr val="0F5E7C"/>
                </a:solidFill>
                <a:latin typeface="Century Gothic"/>
                <a:ea typeface="Century Gothic"/>
                <a:cs typeface="Century Gothic"/>
                <a:sym typeface="Century Gothic"/>
              </a:rPr>
              <a:t> </a:t>
            </a:r>
            <a:endParaRPr sz="1800" b="0" i="0" u="none" strike="noStrike" cap="none">
              <a:solidFill>
                <a:srgbClr val="3F3F3F"/>
              </a:solidFill>
              <a:latin typeface="Century Gothic"/>
              <a:ea typeface="Century Gothic"/>
              <a:cs typeface="Century Gothic"/>
              <a:sym typeface="Century Gothic"/>
            </a:endParaRPr>
          </a:p>
          <a:p>
            <a:pPr marL="342900" marR="0" lvl="0" indent="-342900" algn="l" rtl="0">
              <a:lnSpc>
                <a:spcPct val="100000"/>
              </a:lnSpc>
              <a:spcBef>
                <a:spcPts val="1000"/>
              </a:spcBef>
              <a:spcAft>
                <a:spcPts val="0"/>
              </a:spcAft>
              <a:buClr>
                <a:schemeClr val="accent1"/>
              </a:buClr>
              <a:buSzPts val="2400"/>
              <a:buFont typeface="Noto Sans Symbols"/>
              <a:buChar char="➢"/>
            </a:pPr>
            <a:r>
              <a:rPr lang="en-US" sz="2400" b="0" i="0" u="none" strike="noStrike" cap="none">
                <a:solidFill>
                  <a:srgbClr val="FF0000"/>
                </a:solidFill>
                <a:latin typeface="Century Gothic"/>
                <a:ea typeface="Century Gothic"/>
                <a:cs typeface="Century Gothic"/>
                <a:sym typeface="Century Gothic"/>
              </a:rPr>
              <a:t>Stream cipher and block ciphers. stream used in https wep dvd encryption(css encrp) gsm encryption Bluetooth</a:t>
            </a:r>
            <a:endParaRPr/>
          </a:p>
          <a:p>
            <a:pPr marL="342900" marR="0" lvl="0" indent="-190500" algn="l" rtl="0">
              <a:lnSpc>
                <a:spcPct val="100000"/>
              </a:lnSpc>
              <a:spcBef>
                <a:spcPts val="1000"/>
              </a:spcBef>
              <a:spcAft>
                <a:spcPts val="0"/>
              </a:spcAft>
              <a:buClr>
                <a:schemeClr val="accent1"/>
              </a:buClr>
              <a:buSzPts val="2400"/>
              <a:buFont typeface="Noto Sans Symbols"/>
              <a:buNone/>
            </a:pPr>
            <a:endParaRPr sz="2400" b="0" i="0" u="none" strike="noStrike" cap="none">
              <a:solidFill>
                <a:srgbClr val="FF0000"/>
              </a:solidFill>
              <a:latin typeface="Century Gothic"/>
              <a:ea typeface="Century Gothic"/>
              <a:cs typeface="Century Gothic"/>
              <a:sym typeface="Century Gothic"/>
            </a:endParaRPr>
          </a:p>
          <a:p>
            <a:pPr marL="342900" marR="0" lvl="0" indent="-342900" algn="l" rtl="0">
              <a:lnSpc>
                <a:spcPct val="100000"/>
              </a:lnSpc>
              <a:spcBef>
                <a:spcPts val="1000"/>
              </a:spcBef>
              <a:spcAft>
                <a:spcPts val="0"/>
              </a:spcAft>
              <a:buClr>
                <a:schemeClr val="accent1"/>
              </a:buClr>
              <a:buSzPts val="2400"/>
              <a:buFont typeface="Noto Sans Symbols"/>
              <a:buChar char="➢"/>
            </a:pPr>
            <a:r>
              <a:rPr lang="en-US" sz="1800" b="0" i="0" u="none" strike="noStrike" cap="none">
                <a:solidFill>
                  <a:srgbClr val="3F3F3F"/>
                </a:solidFill>
                <a:latin typeface="Century Gothic"/>
                <a:ea typeface="Century Gothic"/>
                <a:cs typeface="Century Gothic"/>
                <a:sym typeface="Century Gothic"/>
              </a:rPr>
              <a:t>Encryption has long been used by militaries and governments to facilitate secret communication. Encryption is now used in protecting information within many kinds of civilian systems, such as </a:t>
            </a:r>
            <a:r>
              <a:rPr lang="en-US" sz="1800" b="0" i="0" u="sng" strike="noStrike" cap="none">
                <a:solidFill>
                  <a:schemeClr val="hlink"/>
                </a:solidFill>
                <a:latin typeface="Century Gothic"/>
                <a:ea typeface="Century Gothic"/>
                <a:cs typeface="Century Gothic"/>
                <a:sym typeface="Century Gothic"/>
                <a:hlinkClick r:id="rId3"/>
              </a:rPr>
              <a:t>computers</a:t>
            </a:r>
            <a:r>
              <a:rPr lang="en-US" sz="1800" b="0" i="0" u="none" strike="noStrike" cap="none">
                <a:solidFill>
                  <a:srgbClr val="3F3F3F"/>
                </a:solidFill>
                <a:latin typeface="Century Gothic"/>
                <a:ea typeface="Century Gothic"/>
                <a:cs typeface="Century Gothic"/>
                <a:sym typeface="Century Gothic"/>
              </a:rPr>
              <a:t>, networks (such as for </a:t>
            </a:r>
            <a:r>
              <a:rPr lang="en-US" sz="1800" b="0" i="0" u="sng" strike="noStrike" cap="none">
                <a:solidFill>
                  <a:schemeClr val="hlink"/>
                </a:solidFill>
                <a:latin typeface="Century Gothic"/>
                <a:ea typeface="Century Gothic"/>
                <a:cs typeface="Century Gothic"/>
                <a:sym typeface="Century Gothic"/>
                <a:hlinkClick r:id="rId4"/>
              </a:rPr>
              <a:t>Internet</a:t>
            </a:r>
            <a:r>
              <a:rPr lang="en-US" sz="1800" b="0" i="0" u="none" strike="noStrike" cap="none">
                <a:solidFill>
                  <a:srgbClr val="3F3F3F"/>
                </a:solidFill>
                <a:latin typeface="Century Gothic"/>
                <a:ea typeface="Century Gothic"/>
                <a:cs typeface="Century Gothic"/>
                <a:sym typeface="Century Gothic"/>
              </a:rPr>
              <a:t> </a:t>
            </a:r>
            <a:r>
              <a:rPr lang="en-US" sz="1800" b="0" i="0" u="sng" strike="noStrike" cap="none">
                <a:solidFill>
                  <a:schemeClr val="hlink"/>
                </a:solidFill>
                <a:latin typeface="Century Gothic"/>
                <a:ea typeface="Century Gothic"/>
                <a:cs typeface="Century Gothic"/>
                <a:sym typeface="Century Gothic"/>
                <a:hlinkClick r:id="rId5"/>
              </a:rPr>
              <a:t>e-commerce</a:t>
            </a:r>
            <a:r>
              <a:rPr lang="en-US" sz="1800" b="0" i="0" u="none" strike="noStrike" cap="none">
                <a:solidFill>
                  <a:srgbClr val="3F3F3F"/>
                </a:solidFill>
                <a:latin typeface="Century Gothic"/>
                <a:ea typeface="Century Gothic"/>
                <a:cs typeface="Century Gothic"/>
                <a:sym typeface="Century Gothic"/>
              </a:rPr>
              <a:t>), mobile telephones, wireless microphones, wireless intercom systems, Bluetooth devices, and bank automatic teller machines. Encryption is also used in digital rights management to restrict the use of copyrighted material and in software copy protection to protect against </a:t>
            </a:r>
            <a:r>
              <a:rPr lang="en-US" sz="1800" b="0" i="0" u="sng" strike="noStrike" cap="none">
                <a:solidFill>
                  <a:schemeClr val="hlink"/>
                </a:solidFill>
                <a:latin typeface="Century Gothic"/>
                <a:ea typeface="Century Gothic"/>
                <a:cs typeface="Century Gothic"/>
                <a:sym typeface="Century Gothic"/>
                <a:hlinkClick r:id="rId6"/>
              </a:rPr>
              <a:t>reverse engineering</a:t>
            </a:r>
            <a:r>
              <a:rPr lang="en-US" sz="1800" b="0" i="0" u="none" strike="noStrike" cap="none">
                <a:solidFill>
                  <a:srgbClr val="3F3F3F"/>
                </a:solidFill>
                <a:latin typeface="Century Gothic"/>
                <a:ea typeface="Century Gothic"/>
                <a:cs typeface="Century Gothic"/>
                <a:sym typeface="Century Gothic"/>
              </a:rPr>
              <a:t> and software </a:t>
            </a:r>
            <a:r>
              <a:rPr lang="en-US" sz="1800" b="0" i="0" u="sng" strike="noStrike" cap="none">
                <a:solidFill>
                  <a:schemeClr val="hlink"/>
                </a:solidFill>
                <a:latin typeface="Century Gothic"/>
                <a:ea typeface="Century Gothic"/>
                <a:cs typeface="Century Gothic"/>
                <a:sym typeface="Century Gothic"/>
                <a:hlinkClick r:id="rId7"/>
              </a:rPr>
              <a:t>piracy</a:t>
            </a:r>
            <a:r>
              <a:rPr lang="en-US" sz="1800" b="0" i="0" u="none" strike="noStrike" cap="none">
                <a:solidFill>
                  <a:srgbClr val="3F3F3F"/>
                </a:solidFill>
                <a:latin typeface="Century Gothic"/>
                <a:ea typeface="Century Gothic"/>
                <a:cs typeface="Century Gothic"/>
                <a:sym typeface="Century Gothic"/>
              </a:rPr>
              <a:t>.</a:t>
            </a:r>
            <a:endParaRPr sz="2400" b="0" i="0" u="none" strike="noStrike" cap="none">
              <a:solidFill>
                <a:srgbClr val="FF0000"/>
              </a:solidFill>
              <a:latin typeface="Century Gothic"/>
              <a:ea typeface="Century Gothic"/>
              <a:cs typeface="Century Gothic"/>
              <a:sym typeface="Century Gothic"/>
            </a:endParaRPr>
          </a:p>
          <a:p>
            <a:pPr marL="342900" marR="0" lvl="0" indent="-190500" algn="l" rtl="0">
              <a:lnSpc>
                <a:spcPct val="100000"/>
              </a:lnSpc>
              <a:spcBef>
                <a:spcPts val="1000"/>
              </a:spcBef>
              <a:spcAft>
                <a:spcPts val="0"/>
              </a:spcAft>
              <a:buClr>
                <a:schemeClr val="accent1"/>
              </a:buClr>
              <a:buSzPts val="2400"/>
              <a:buFont typeface="Noto Sans Symbols"/>
              <a:buNone/>
            </a:pPr>
            <a:endParaRPr sz="2400" b="0" i="0" u="none" strike="noStrike" cap="none">
              <a:solidFill>
                <a:srgbClr val="1C426C"/>
              </a:solidFill>
              <a:latin typeface="Century Gothic"/>
              <a:ea typeface="Century Gothic"/>
              <a:cs typeface="Century Gothic"/>
              <a:sym typeface="Century Gothic"/>
            </a:endParaRPr>
          </a:p>
          <a:p>
            <a:pPr marL="0" marR="0" lvl="0" indent="0" algn="l" rtl="0">
              <a:lnSpc>
                <a:spcPct val="100000"/>
              </a:lnSpc>
              <a:spcBef>
                <a:spcPts val="1000"/>
              </a:spcBef>
              <a:spcAft>
                <a:spcPts val="0"/>
              </a:spcAft>
              <a:buClr>
                <a:schemeClr val="accent1"/>
              </a:buClr>
              <a:buSzPts val="1800"/>
              <a:buFont typeface="Noto Sans Symbols"/>
              <a:buNone/>
            </a:pPr>
            <a:endParaRPr sz="1800" b="0" i="0" u="none" strike="noStrike" cap="none">
              <a:solidFill>
                <a:srgbClr val="3F3F3F"/>
              </a:solidFill>
              <a:latin typeface="Century Gothic"/>
              <a:ea typeface="Century Gothic"/>
              <a:cs typeface="Century Gothic"/>
              <a:sym typeface="Century Gothic"/>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374"/>
        <p:cNvGrpSpPr/>
        <p:nvPr/>
      </p:nvGrpSpPr>
      <p:grpSpPr>
        <a:xfrm>
          <a:off x="0" y="0"/>
          <a:ext cx="0" cy="0"/>
          <a:chOff x="0" y="0"/>
          <a:chExt cx="0" cy="0"/>
        </a:xfrm>
      </p:grpSpPr>
      <p:sp>
        <p:nvSpPr>
          <p:cNvPr id="375" name="Shape 375"/>
          <p:cNvSpPr txBox="1">
            <a:spLocks noGrp="1"/>
          </p:cNvSpPr>
          <p:nvPr>
            <p:ph type="title"/>
          </p:nvPr>
        </p:nvSpPr>
        <p:spPr>
          <a:xfrm>
            <a:off x="2592925" y="624110"/>
            <a:ext cx="8911687" cy="128089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168DBA"/>
              </a:buClr>
              <a:buSzPts val="3600"/>
              <a:buFont typeface="Century Gothic"/>
              <a:buNone/>
            </a:pPr>
            <a:endParaRPr sz="3600" b="0" i="0" u="none" strike="noStrike" cap="none">
              <a:solidFill>
                <a:srgbClr val="168DBA"/>
              </a:solidFill>
              <a:latin typeface="Century Gothic"/>
              <a:ea typeface="Century Gothic"/>
              <a:cs typeface="Century Gothic"/>
              <a:sym typeface="Century Gothic"/>
            </a:endParaRPr>
          </a:p>
        </p:txBody>
      </p:sp>
      <p:sp>
        <p:nvSpPr>
          <p:cNvPr id="376" name="Shape 376"/>
          <p:cNvSpPr txBox="1">
            <a:spLocks noGrp="1"/>
          </p:cNvSpPr>
          <p:nvPr>
            <p:ph type="body" idx="1"/>
          </p:nvPr>
        </p:nvSpPr>
        <p:spPr>
          <a:xfrm>
            <a:off x="2589212" y="2133600"/>
            <a:ext cx="8915400" cy="3777622"/>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1000"/>
              </a:spcBef>
              <a:spcAft>
                <a:spcPts val="0"/>
              </a:spcAft>
              <a:buClr>
                <a:schemeClr val="accent1"/>
              </a:buClr>
              <a:buSzPts val="1800"/>
              <a:buFont typeface="Noto Sans Symbols"/>
              <a:buChar char="•"/>
            </a:pPr>
            <a:r>
              <a:rPr lang="en-US" sz="1800" b="0" i="0" u="none" strike="noStrike" cap="none">
                <a:solidFill>
                  <a:srgbClr val="3F3F3F"/>
                </a:solidFill>
                <a:latin typeface="Century Gothic"/>
                <a:ea typeface="Century Gothic"/>
                <a:cs typeface="Century Gothic"/>
                <a:sym typeface="Century Gothic"/>
              </a:rPr>
              <a:t>Standards and cryptographic software and hardware to perform encryption are widely available, but successfully using encryption to ensure security is a challenging problem. A single slip-up in system design or execution can allow successful attacks. Sometimes an adversary can obtain unencrypted information without directly undoing the encryption.</a:t>
            </a:r>
            <a:endParaRPr/>
          </a:p>
          <a:p>
            <a:pPr marL="457200" marR="0" lvl="0" indent="-228600" algn="l" rtl="0">
              <a:lnSpc>
                <a:spcPct val="100000"/>
              </a:lnSpc>
              <a:spcBef>
                <a:spcPts val="1000"/>
              </a:spcBef>
              <a:spcAft>
                <a:spcPts val="0"/>
              </a:spcAft>
              <a:buClr>
                <a:schemeClr val="accent1"/>
              </a:buClr>
              <a:buSzPts val="1800"/>
              <a:buFont typeface="Noto Sans Symbols"/>
              <a:buNone/>
            </a:pPr>
            <a:endParaRPr sz="1800" b="0" i="0" u="none" strike="noStrike" cap="none">
              <a:solidFill>
                <a:srgbClr val="3F3F3F"/>
              </a:solidFill>
              <a:latin typeface="Century Gothic"/>
              <a:ea typeface="Century Gothic"/>
              <a:cs typeface="Century Gothic"/>
              <a:sym typeface="Century Gothic"/>
            </a:endParaRPr>
          </a:p>
          <a:p>
            <a:pPr marL="457200" marR="0" lvl="0" indent="-228600" algn="l" rtl="0">
              <a:lnSpc>
                <a:spcPct val="100000"/>
              </a:lnSpc>
              <a:spcBef>
                <a:spcPts val="1000"/>
              </a:spcBef>
              <a:spcAft>
                <a:spcPts val="0"/>
              </a:spcAft>
              <a:buClr>
                <a:schemeClr val="accent1"/>
              </a:buClr>
              <a:buSzPts val="1800"/>
              <a:buFont typeface="Noto Sans Symbols"/>
              <a:buNone/>
            </a:pPr>
            <a:endParaRPr sz="1800" b="0" i="0" u="none" strike="noStrike" cap="none">
              <a:solidFill>
                <a:srgbClr val="3F3F3F"/>
              </a:solidFill>
              <a:latin typeface="Century Gothic"/>
              <a:ea typeface="Century Gothic"/>
              <a:cs typeface="Century Gothic"/>
              <a:sym typeface="Century Gothic"/>
            </a:endParaRPr>
          </a:p>
        </p:txBody>
      </p:sp>
      <p:sp>
        <p:nvSpPr>
          <p:cNvPr id="377" name="Shape 37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0" i="0" u="none" strike="noStrike" cap="none">
                <a:solidFill>
                  <a:srgbClr val="FEFFFF"/>
                </a:solidFill>
                <a:latin typeface="Century Gothic"/>
                <a:ea typeface="Century Gothic"/>
                <a:cs typeface="Century Gothic"/>
                <a:sym typeface="Century Gothic"/>
              </a:rPr>
              <a:t>27</a:t>
            </a:fld>
            <a:endParaRPr sz="2000" b="0" i="0" u="none" strike="noStrike" cap="none">
              <a:solidFill>
                <a:srgbClr val="FEFFFF"/>
              </a:solidFill>
              <a:latin typeface="Century Gothic"/>
              <a:ea typeface="Century Gothic"/>
              <a:cs typeface="Century Gothic"/>
              <a:sym typeface="Century Gothic"/>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381"/>
        <p:cNvGrpSpPr/>
        <p:nvPr/>
      </p:nvGrpSpPr>
      <p:grpSpPr>
        <a:xfrm>
          <a:off x="0" y="0"/>
          <a:ext cx="0" cy="0"/>
          <a:chOff x="0" y="0"/>
          <a:chExt cx="0" cy="0"/>
        </a:xfrm>
      </p:grpSpPr>
      <p:sp>
        <p:nvSpPr>
          <p:cNvPr id="382" name="Shape 382"/>
          <p:cNvSpPr txBox="1">
            <a:spLocks noGrp="1"/>
          </p:cNvSpPr>
          <p:nvPr>
            <p:ph type="sldNum" idx="12"/>
          </p:nvPr>
        </p:nvSpPr>
        <p:spPr>
          <a:xfrm>
            <a:off x="2589212" y="6135808"/>
            <a:ext cx="7619999" cy="36512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900" b="0" i="0" u="none" strike="noStrike" cap="none">
                <a:solidFill>
                  <a:srgbClr val="888888"/>
                </a:solidFill>
                <a:latin typeface="Century Gothic"/>
                <a:ea typeface="Century Gothic"/>
                <a:cs typeface="Century Gothic"/>
                <a:sym typeface="Century Gothic"/>
              </a:rPr>
              <a:t>28</a:t>
            </a:fld>
            <a:endParaRPr sz="900" b="0" i="0" u="none" strike="noStrike" cap="none">
              <a:solidFill>
                <a:srgbClr val="888888"/>
              </a:solidFill>
              <a:latin typeface="Century Gothic"/>
              <a:ea typeface="Century Gothic"/>
              <a:cs typeface="Century Gothic"/>
              <a:sym typeface="Century Gothic"/>
            </a:endParaRPr>
          </a:p>
        </p:txBody>
      </p:sp>
      <p:sp>
        <p:nvSpPr>
          <p:cNvPr id="383" name="Shape 383"/>
          <p:cNvSpPr txBox="1">
            <a:spLocks noGrp="1"/>
          </p:cNvSpPr>
          <p:nvPr>
            <p:ph type="title"/>
          </p:nvPr>
        </p:nvSpPr>
        <p:spPr>
          <a:xfrm>
            <a:off x="2592925" y="624110"/>
            <a:ext cx="8911687" cy="128089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168DBA"/>
              </a:buClr>
              <a:buSzPts val="3600"/>
              <a:buFont typeface="Century Gothic"/>
              <a:buNone/>
            </a:pPr>
            <a:r>
              <a:rPr lang="en-US" sz="3600" b="0" i="0" u="none" strike="noStrike" cap="none">
                <a:solidFill>
                  <a:srgbClr val="168DBA"/>
                </a:solidFill>
                <a:latin typeface="Century Gothic"/>
                <a:ea typeface="Century Gothic"/>
                <a:cs typeface="Century Gothic"/>
                <a:sym typeface="Century Gothic"/>
              </a:rPr>
              <a:t>Trivium</a:t>
            </a:r>
            <a:endParaRPr/>
          </a:p>
        </p:txBody>
      </p:sp>
      <p:sp>
        <p:nvSpPr>
          <p:cNvPr id="384" name="Shape 384"/>
          <p:cNvSpPr txBox="1">
            <a:spLocks noGrp="1"/>
          </p:cNvSpPr>
          <p:nvPr>
            <p:ph type="body" idx="1"/>
          </p:nvPr>
        </p:nvSpPr>
        <p:spPr>
          <a:xfrm>
            <a:off x="2589212" y="2133600"/>
            <a:ext cx="8915400" cy="3777622"/>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1000"/>
              </a:spcBef>
              <a:spcAft>
                <a:spcPts val="0"/>
              </a:spcAft>
              <a:buClr>
                <a:schemeClr val="accent1"/>
              </a:buClr>
              <a:buSzPts val="1800"/>
              <a:buFont typeface="Noto Sans Symbols"/>
              <a:buChar char="•"/>
            </a:pPr>
            <a:r>
              <a:rPr lang="en-US" sz="1800" b="0" i="0" u="none" strike="noStrike" cap="none">
                <a:solidFill>
                  <a:srgbClr val="3F3F3F"/>
                </a:solidFill>
                <a:latin typeface="Century Gothic"/>
                <a:ea typeface="Century Gothic"/>
                <a:cs typeface="Century Gothic"/>
                <a:sym typeface="Century Gothic"/>
              </a:rPr>
              <a:t>IV and key used to initialize the state</a:t>
            </a:r>
            <a:endParaRPr/>
          </a:p>
          <a:p>
            <a:pPr marL="457200" marR="0" lvl="0" indent="-342900" algn="l" rtl="0">
              <a:lnSpc>
                <a:spcPct val="100000"/>
              </a:lnSpc>
              <a:spcBef>
                <a:spcPts val="1000"/>
              </a:spcBef>
              <a:spcAft>
                <a:spcPts val="0"/>
              </a:spcAft>
              <a:buClr>
                <a:schemeClr val="accent1"/>
              </a:buClr>
              <a:buSzPts val="1800"/>
              <a:buFont typeface="Noto Sans Symbols"/>
              <a:buChar char="•"/>
            </a:pPr>
            <a:r>
              <a:rPr lang="en-US" sz="1800" b="0" i="0" u="none" strike="noStrike" cap="none">
                <a:solidFill>
                  <a:srgbClr val="3F3F3F"/>
                </a:solidFill>
                <a:latin typeface="Century Gothic"/>
                <a:ea typeface="Century Gothic"/>
                <a:cs typeface="Century Gothic"/>
                <a:sym typeface="Century Gothic"/>
              </a:rPr>
              <a:t>Iterate state </a:t>
            </a:r>
            <a:endParaRPr/>
          </a:p>
          <a:p>
            <a:pPr marL="914400" marR="0" lvl="1" indent="-330200" algn="l" rtl="0">
              <a:lnSpc>
                <a:spcPct val="100000"/>
              </a:lnSpc>
              <a:spcBef>
                <a:spcPts val="1000"/>
              </a:spcBef>
              <a:spcAft>
                <a:spcPts val="0"/>
              </a:spcAft>
              <a:buClr>
                <a:schemeClr val="accent1"/>
              </a:buClr>
              <a:buSzPts val="1600"/>
              <a:buFont typeface="Noto Sans Symbols"/>
              <a:buChar char="•"/>
            </a:pPr>
            <a:r>
              <a:rPr lang="en-US" sz="1600" b="0" i="0" u="none" strike="noStrike" cap="none">
                <a:solidFill>
                  <a:srgbClr val="3F3F3F"/>
                </a:solidFill>
                <a:latin typeface="Century Gothic"/>
                <a:ea typeface="Century Gothic"/>
                <a:cs typeface="Century Gothic"/>
                <a:sym typeface="Century Gothic"/>
              </a:rPr>
              <a:t>extract values of 15 specific state bits and use them to update 3 bits of the state and to compute </a:t>
            </a:r>
            <a:r>
              <a:rPr lang="en-US" sz="1600" b="0" i="0" u="none" strike="noStrike" cap="none">
                <a:solidFill>
                  <a:srgbClr val="FF0000"/>
                </a:solidFill>
                <a:latin typeface="Century Gothic"/>
                <a:ea typeface="Century Gothic"/>
                <a:cs typeface="Century Gothic"/>
                <a:sym typeface="Century Gothic"/>
              </a:rPr>
              <a:t>1 bit of the key stream zi</a:t>
            </a:r>
            <a:r>
              <a:rPr lang="en-US" sz="1600" b="0" i="0" u="none" strike="noStrike" cap="none">
                <a:solidFill>
                  <a:srgbClr val="3F3F3F"/>
                </a:solidFill>
                <a:latin typeface="Century Gothic"/>
                <a:ea typeface="Century Gothic"/>
                <a:cs typeface="Century Gothic"/>
                <a:sym typeface="Century Gothic"/>
              </a:rPr>
              <a:t>.</a:t>
            </a:r>
            <a:endParaRPr/>
          </a:p>
          <a:p>
            <a:pPr marL="914400" marR="0" lvl="1" indent="-330200" algn="l" rtl="0">
              <a:lnSpc>
                <a:spcPct val="100000"/>
              </a:lnSpc>
              <a:spcBef>
                <a:spcPts val="1000"/>
              </a:spcBef>
              <a:spcAft>
                <a:spcPts val="0"/>
              </a:spcAft>
              <a:buClr>
                <a:schemeClr val="accent1"/>
              </a:buClr>
              <a:buSzPts val="1600"/>
              <a:buFont typeface="Noto Sans Symbols"/>
              <a:buChar char="•"/>
            </a:pPr>
            <a:r>
              <a:rPr lang="en-US" sz="1600" b="0" i="0" u="none" strike="noStrike" cap="none">
                <a:solidFill>
                  <a:srgbClr val="3F3F3F"/>
                </a:solidFill>
                <a:latin typeface="Century Gothic"/>
                <a:ea typeface="Century Gothic"/>
                <a:cs typeface="Century Gothic"/>
                <a:sym typeface="Century Gothic"/>
              </a:rPr>
              <a:t>state bits then rotated and process repeats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388"/>
        <p:cNvGrpSpPr/>
        <p:nvPr/>
      </p:nvGrpSpPr>
      <p:grpSpPr>
        <a:xfrm>
          <a:off x="0" y="0"/>
          <a:ext cx="0" cy="0"/>
          <a:chOff x="0" y="0"/>
          <a:chExt cx="0" cy="0"/>
        </a:xfrm>
      </p:grpSpPr>
      <p:sp>
        <p:nvSpPr>
          <p:cNvPr id="389" name="Shape 389"/>
          <p:cNvSpPr txBox="1">
            <a:spLocks noGrp="1"/>
          </p:cNvSpPr>
          <p:nvPr>
            <p:ph type="sldNum" idx="12"/>
          </p:nvPr>
        </p:nvSpPr>
        <p:spPr>
          <a:xfrm>
            <a:off x="2589212" y="6135808"/>
            <a:ext cx="7619999" cy="36512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900" b="0" i="0" u="none" strike="noStrike" cap="none">
                <a:solidFill>
                  <a:srgbClr val="888888"/>
                </a:solidFill>
                <a:latin typeface="Century Gothic"/>
                <a:ea typeface="Century Gothic"/>
                <a:cs typeface="Century Gothic"/>
                <a:sym typeface="Century Gothic"/>
              </a:rPr>
              <a:t>29</a:t>
            </a:fld>
            <a:endParaRPr sz="900" b="0" i="0" u="none" strike="noStrike" cap="none">
              <a:solidFill>
                <a:srgbClr val="888888"/>
              </a:solidFill>
              <a:latin typeface="Century Gothic"/>
              <a:ea typeface="Century Gothic"/>
              <a:cs typeface="Century Gothic"/>
              <a:sym typeface="Century Gothic"/>
            </a:endParaRPr>
          </a:p>
        </p:txBody>
      </p:sp>
      <p:sp>
        <p:nvSpPr>
          <p:cNvPr id="390" name="Shape 390"/>
          <p:cNvSpPr txBox="1">
            <a:spLocks noGrp="1"/>
          </p:cNvSpPr>
          <p:nvPr>
            <p:ph type="title"/>
          </p:nvPr>
        </p:nvSpPr>
        <p:spPr>
          <a:xfrm>
            <a:off x="2592925" y="624110"/>
            <a:ext cx="8911687" cy="128089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168DBA"/>
              </a:buClr>
              <a:buSzPts val="3600"/>
              <a:buFont typeface="Century Gothic"/>
              <a:buNone/>
            </a:pPr>
            <a:r>
              <a:rPr lang="en-US" sz="4000" b="0" i="0" u="none" strike="noStrike" cap="none">
                <a:solidFill>
                  <a:srgbClr val="168DBA"/>
                </a:solidFill>
                <a:latin typeface="Century Gothic"/>
                <a:ea typeface="Century Gothic"/>
                <a:cs typeface="Century Gothic"/>
                <a:sym typeface="Century Gothic"/>
              </a:rPr>
              <a:t>Trivium Key Stream Generation</a:t>
            </a:r>
            <a:endParaRPr/>
          </a:p>
        </p:txBody>
      </p:sp>
      <p:sp>
        <p:nvSpPr>
          <p:cNvPr id="391" name="Shape 391"/>
          <p:cNvSpPr txBox="1">
            <a:spLocks noGrp="1"/>
          </p:cNvSpPr>
          <p:nvPr>
            <p:ph type="body" idx="1"/>
          </p:nvPr>
        </p:nvSpPr>
        <p:spPr>
          <a:xfrm>
            <a:off x="2589212" y="2133600"/>
            <a:ext cx="8915400" cy="3777622"/>
          </a:xfrm>
          <a:prstGeom prst="rect">
            <a:avLst/>
          </a:prstGeom>
          <a:noFill/>
          <a:ln>
            <a:noFill/>
          </a:ln>
        </p:spPr>
        <p:txBody>
          <a:bodyPr spcFirstLastPara="1" wrap="square" lIns="91425" tIns="91425" rIns="91425" bIns="91425" anchor="t" anchorCtr="0">
            <a:noAutofit/>
          </a:bodyPr>
          <a:lstStyle/>
          <a:p>
            <a:pPr marL="457200" marR="0" lvl="0" indent="-457200" algn="l" rtl="0">
              <a:lnSpc>
                <a:spcPct val="80000"/>
              </a:lnSpc>
              <a:spcBef>
                <a:spcPts val="1000"/>
              </a:spcBef>
              <a:spcAft>
                <a:spcPts val="0"/>
              </a:spcAft>
              <a:buClr>
                <a:schemeClr val="accent1"/>
              </a:buClr>
              <a:buSzPts val="1800"/>
              <a:buFont typeface="Noto Sans Symbols"/>
              <a:buNone/>
            </a:pPr>
            <a:r>
              <a:rPr lang="en-US" sz="2800" b="0" i="0" u="none" strike="noStrike" cap="none">
                <a:solidFill>
                  <a:srgbClr val="3F3F3F"/>
                </a:solidFill>
                <a:latin typeface="Century Gothic"/>
                <a:ea typeface="Century Gothic"/>
                <a:cs typeface="Century Gothic"/>
                <a:sym typeface="Century Gothic"/>
              </a:rPr>
              <a:t>for i = 1 to N do</a:t>
            </a:r>
            <a:endParaRPr/>
          </a:p>
          <a:p>
            <a:pPr marL="838200" marR="0" lvl="1" indent="-381000" algn="l" rtl="0">
              <a:lnSpc>
                <a:spcPct val="80000"/>
              </a:lnSpc>
              <a:spcBef>
                <a:spcPts val="1000"/>
              </a:spcBef>
              <a:spcAft>
                <a:spcPts val="0"/>
              </a:spcAft>
              <a:buClr>
                <a:schemeClr val="accent1"/>
              </a:buClr>
              <a:buSzPts val="1600"/>
              <a:buFont typeface="Noto Sans Symbols"/>
              <a:buNone/>
            </a:pPr>
            <a:r>
              <a:rPr lang="en-US" sz="2400" b="0" i="0" u="none" strike="noStrike" cap="none">
                <a:solidFill>
                  <a:srgbClr val="3F3F3F"/>
                </a:solidFill>
                <a:latin typeface="Century Gothic"/>
                <a:ea typeface="Century Gothic"/>
                <a:cs typeface="Century Gothic"/>
                <a:sym typeface="Century Gothic"/>
              </a:rPr>
              <a:t>t1 ← s66 ⊕ s93</a:t>
            </a:r>
            <a:endParaRPr/>
          </a:p>
          <a:p>
            <a:pPr marL="838200" marR="0" lvl="1" indent="-381000" algn="l" rtl="0">
              <a:lnSpc>
                <a:spcPct val="80000"/>
              </a:lnSpc>
              <a:spcBef>
                <a:spcPts val="1000"/>
              </a:spcBef>
              <a:spcAft>
                <a:spcPts val="0"/>
              </a:spcAft>
              <a:buClr>
                <a:schemeClr val="accent1"/>
              </a:buClr>
              <a:buSzPts val="1600"/>
              <a:buFont typeface="Noto Sans Symbols"/>
              <a:buNone/>
            </a:pPr>
            <a:r>
              <a:rPr lang="en-US" sz="2400" b="0" i="0" u="none" strike="noStrike" cap="none">
                <a:solidFill>
                  <a:srgbClr val="3F3F3F"/>
                </a:solidFill>
                <a:latin typeface="Century Gothic"/>
                <a:ea typeface="Century Gothic"/>
                <a:cs typeface="Century Gothic"/>
                <a:sym typeface="Century Gothic"/>
              </a:rPr>
              <a:t>t2 ←  s162 ⊕ s177</a:t>
            </a:r>
            <a:endParaRPr/>
          </a:p>
          <a:p>
            <a:pPr marL="838200" marR="0" lvl="1" indent="-381000" algn="l" rtl="0">
              <a:lnSpc>
                <a:spcPct val="80000"/>
              </a:lnSpc>
              <a:spcBef>
                <a:spcPts val="1000"/>
              </a:spcBef>
              <a:spcAft>
                <a:spcPts val="0"/>
              </a:spcAft>
              <a:buClr>
                <a:schemeClr val="accent1"/>
              </a:buClr>
              <a:buSzPts val="1600"/>
              <a:buFont typeface="Noto Sans Symbols"/>
              <a:buNone/>
            </a:pPr>
            <a:r>
              <a:rPr lang="en-US" sz="2400" b="0" i="0" u="none" strike="noStrike" cap="none">
                <a:solidFill>
                  <a:srgbClr val="3F3F3F"/>
                </a:solidFill>
                <a:latin typeface="Century Gothic"/>
                <a:ea typeface="Century Gothic"/>
                <a:cs typeface="Century Gothic"/>
                <a:sym typeface="Century Gothic"/>
              </a:rPr>
              <a:t>t3 ←  s243 ⊕ s288</a:t>
            </a:r>
            <a:endParaRPr/>
          </a:p>
          <a:p>
            <a:pPr marL="838200" marR="0" lvl="1" indent="-381000" algn="l" rtl="0">
              <a:lnSpc>
                <a:spcPct val="80000"/>
              </a:lnSpc>
              <a:spcBef>
                <a:spcPts val="1000"/>
              </a:spcBef>
              <a:spcAft>
                <a:spcPts val="0"/>
              </a:spcAft>
              <a:buClr>
                <a:schemeClr val="accent1"/>
              </a:buClr>
              <a:buSzPts val="1600"/>
              <a:buFont typeface="Noto Sans Symbols"/>
              <a:buNone/>
            </a:pPr>
            <a:r>
              <a:rPr lang="en-US" sz="2400" b="0" i="0" u="none" strike="noStrike" cap="none">
                <a:solidFill>
                  <a:srgbClr val="FF0000"/>
                </a:solidFill>
                <a:latin typeface="Century Gothic"/>
                <a:ea typeface="Century Gothic"/>
                <a:cs typeface="Century Gothic"/>
                <a:sym typeface="Century Gothic"/>
              </a:rPr>
              <a:t>zi ←  t1 ⊕ t2 ⊕ t3</a:t>
            </a:r>
            <a:endParaRPr/>
          </a:p>
          <a:p>
            <a:pPr marL="838200" marR="0" lvl="1" indent="-381000" algn="l" rtl="0">
              <a:lnSpc>
                <a:spcPct val="80000"/>
              </a:lnSpc>
              <a:spcBef>
                <a:spcPts val="1000"/>
              </a:spcBef>
              <a:spcAft>
                <a:spcPts val="0"/>
              </a:spcAft>
              <a:buClr>
                <a:schemeClr val="accent1"/>
              </a:buClr>
              <a:buSzPts val="1600"/>
              <a:buFont typeface="Noto Sans Symbols"/>
              <a:buNone/>
            </a:pPr>
            <a:r>
              <a:rPr lang="en-US" sz="2400" b="0" i="0" u="none" strike="noStrike" cap="none">
                <a:solidFill>
                  <a:srgbClr val="3F3F3F"/>
                </a:solidFill>
                <a:latin typeface="Century Gothic"/>
                <a:ea typeface="Century Gothic"/>
                <a:cs typeface="Century Gothic"/>
                <a:sym typeface="Century Gothic"/>
              </a:rPr>
              <a:t>t1 ← t1 ⊕ s91 ∧ s92 ⊕ s171</a:t>
            </a:r>
            <a:endParaRPr/>
          </a:p>
          <a:p>
            <a:pPr marL="838200" marR="0" lvl="1" indent="-381000" algn="l" rtl="0">
              <a:lnSpc>
                <a:spcPct val="80000"/>
              </a:lnSpc>
              <a:spcBef>
                <a:spcPts val="1000"/>
              </a:spcBef>
              <a:spcAft>
                <a:spcPts val="0"/>
              </a:spcAft>
              <a:buClr>
                <a:schemeClr val="accent1"/>
              </a:buClr>
              <a:buSzPts val="1600"/>
              <a:buFont typeface="Noto Sans Symbols"/>
              <a:buNone/>
            </a:pPr>
            <a:r>
              <a:rPr lang="en-US" sz="2400" b="0" i="0" u="none" strike="noStrike" cap="none">
                <a:solidFill>
                  <a:srgbClr val="3F3F3F"/>
                </a:solidFill>
                <a:latin typeface="Century Gothic"/>
                <a:ea typeface="Century Gothic"/>
                <a:cs typeface="Century Gothic"/>
                <a:sym typeface="Century Gothic"/>
              </a:rPr>
              <a:t>t2 ← t2 ⊕ s175 ∧ s176 ⊕ s264</a:t>
            </a:r>
            <a:endParaRPr/>
          </a:p>
          <a:p>
            <a:pPr marL="838200" marR="0" lvl="1" indent="-381000" algn="l" rtl="0">
              <a:lnSpc>
                <a:spcPct val="80000"/>
              </a:lnSpc>
              <a:spcBef>
                <a:spcPts val="1000"/>
              </a:spcBef>
              <a:spcAft>
                <a:spcPts val="0"/>
              </a:spcAft>
              <a:buClr>
                <a:schemeClr val="accent1"/>
              </a:buClr>
              <a:buSzPts val="1600"/>
              <a:buFont typeface="Noto Sans Symbols"/>
              <a:buNone/>
            </a:pPr>
            <a:r>
              <a:rPr lang="en-US" sz="2400" b="0" i="0" u="none" strike="noStrike" cap="none">
                <a:solidFill>
                  <a:srgbClr val="3F3F3F"/>
                </a:solidFill>
                <a:latin typeface="Century Gothic"/>
                <a:ea typeface="Century Gothic"/>
                <a:cs typeface="Century Gothic"/>
                <a:sym typeface="Century Gothic"/>
              </a:rPr>
              <a:t>t3 ← t3 ⊕ s286 ∧ s287 ⊕ s69</a:t>
            </a:r>
            <a:endParaRPr/>
          </a:p>
          <a:p>
            <a:pPr marL="838200" marR="0" lvl="1" indent="-381000" algn="l" rtl="0">
              <a:lnSpc>
                <a:spcPct val="80000"/>
              </a:lnSpc>
              <a:spcBef>
                <a:spcPts val="1000"/>
              </a:spcBef>
              <a:spcAft>
                <a:spcPts val="0"/>
              </a:spcAft>
              <a:buClr>
                <a:schemeClr val="accent1"/>
              </a:buClr>
              <a:buSzPts val="1600"/>
              <a:buFont typeface="Noto Sans Symbols"/>
              <a:buNone/>
            </a:pPr>
            <a:r>
              <a:rPr lang="en-US" sz="2400" b="0" i="0" u="none" strike="noStrike" cap="none">
                <a:solidFill>
                  <a:srgbClr val="3F3F3F"/>
                </a:solidFill>
                <a:latin typeface="Century Gothic"/>
                <a:ea typeface="Century Gothic"/>
                <a:cs typeface="Century Gothic"/>
                <a:sym typeface="Century Gothic"/>
              </a:rPr>
              <a:t>(s1; s2; : : : ; s93) ← (t3; s1; : : : ; s92)</a:t>
            </a:r>
            <a:endParaRPr/>
          </a:p>
          <a:p>
            <a:pPr marL="838200" marR="0" lvl="1" indent="-381000" algn="l" rtl="0">
              <a:lnSpc>
                <a:spcPct val="80000"/>
              </a:lnSpc>
              <a:spcBef>
                <a:spcPts val="1000"/>
              </a:spcBef>
              <a:spcAft>
                <a:spcPts val="0"/>
              </a:spcAft>
              <a:buClr>
                <a:schemeClr val="accent1"/>
              </a:buClr>
              <a:buSzPts val="1600"/>
              <a:buFont typeface="Noto Sans Symbols"/>
              <a:buNone/>
            </a:pPr>
            <a:r>
              <a:rPr lang="en-US" sz="2400" b="0" i="0" u="none" strike="noStrike" cap="none">
                <a:solidFill>
                  <a:srgbClr val="3F3F3F"/>
                </a:solidFill>
                <a:latin typeface="Century Gothic"/>
                <a:ea typeface="Century Gothic"/>
                <a:cs typeface="Century Gothic"/>
                <a:sym typeface="Century Gothic"/>
              </a:rPr>
              <a:t>(s94; s95; : : : ; s177) ← (t1; s94; : : : ; s176)</a:t>
            </a:r>
            <a:endParaRPr/>
          </a:p>
          <a:p>
            <a:pPr marL="838200" marR="0" lvl="1" indent="-381000" algn="l" rtl="0">
              <a:lnSpc>
                <a:spcPct val="80000"/>
              </a:lnSpc>
              <a:spcBef>
                <a:spcPts val="1000"/>
              </a:spcBef>
              <a:spcAft>
                <a:spcPts val="0"/>
              </a:spcAft>
              <a:buClr>
                <a:schemeClr val="accent1"/>
              </a:buClr>
              <a:buSzPts val="1600"/>
              <a:buFont typeface="Noto Sans Symbols"/>
              <a:buNone/>
            </a:pPr>
            <a:r>
              <a:rPr lang="en-US" sz="2400" b="0" i="0" u="none" strike="noStrike" cap="none">
                <a:solidFill>
                  <a:srgbClr val="3F3F3F"/>
                </a:solidFill>
                <a:latin typeface="Century Gothic"/>
                <a:ea typeface="Century Gothic"/>
                <a:cs typeface="Century Gothic"/>
                <a:sym typeface="Century Gothic"/>
              </a:rPr>
              <a:t>(s178; s279; : : : ; s288) ←(t2; s178; : : : ; s287)</a:t>
            </a:r>
            <a:endParaRPr/>
          </a:p>
          <a:p>
            <a:pPr marL="457200" marR="0" lvl="0" indent="-457200" algn="l" rtl="0">
              <a:lnSpc>
                <a:spcPct val="80000"/>
              </a:lnSpc>
              <a:spcBef>
                <a:spcPts val="1000"/>
              </a:spcBef>
              <a:spcAft>
                <a:spcPts val="0"/>
              </a:spcAft>
              <a:buClr>
                <a:schemeClr val="accent1"/>
              </a:buClr>
              <a:buSzPts val="1800"/>
              <a:buFont typeface="Noto Sans Symbols"/>
              <a:buNone/>
            </a:pPr>
            <a:r>
              <a:rPr lang="en-US" sz="2800" b="0" i="0" u="none" strike="noStrike" cap="none">
                <a:solidFill>
                  <a:srgbClr val="3F3F3F"/>
                </a:solidFill>
                <a:latin typeface="Century Gothic"/>
                <a:ea typeface="Century Gothic"/>
                <a:cs typeface="Century Gothic"/>
                <a:sym typeface="Century Gothic"/>
              </a:rPr>
              <a:t>end for</a:t>
            </a:r>
            <a:endParaRPr/>
          </a:p>
          <a:p>
            <a:pPr marL="457200" marR="0" lvl="0" indent="-342900" algn="l" rtl="0">
              <a:lnSpc>
                <a:spcPct val="80000"/>
              </a:lnSpc>
              <a:spcBef>
                <a:spcPts val="1000"/>
              </a:spcBef>
              <a:spcAft>
                <a:spcPts val="0"/>
              </a:spcAft>
              <a:buClr>
                <a:schemeClr val="accent1"/>
              </a:buClr>
              <a:buSzPts val="1800"/>
              <a:buFont typeface="Noto Sans Symbols"/>
              <a:buNone/>
            </a:pPr>
            <a:endParaRPr sz="2800" b="0" i="0" u="none" strike="noStrike" cap="none">
              <a:solidFill>
                <a:srgbClr val="3F3F3F"/>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xfrm>
            <a:off x="1394122" y="787782"/>
            <a:ext cx="10057482" cy="128089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168DBA"/>
              </a:buClr>
              <a:buSzPts val="4400"/>
              <a:buFont typeface="Century Gothic"/>
              <a:buNone/>
            </a:pPr>
            <a:r>
              <a:rPr lang="en-US" sz="4400" b="1" i="0" u="sng" strike="noStrike" cap="none" dirty="0">
                <a:solidFill>
                  <a:srgbClr val="168DBA"/>
                </a:solidFill>
                <a:latin typeface="Arial"/>
                <a:ea typeface="Arial"/>
                <a:cs typeface="Arial"/>
                <a:sym typeface="Arial"/>
              </a:rPr>
              <a:t>Ciphers</a:t>
            </a:r>
            <a:endParaRPr sz="3600" b="0" i="0" u="none" strike="noStrike" cap="none" dirty="0">
              <a:solidFill>
                <a:srgbClr val="168DBA"/>
              </a:solidFill>
              <a:latin typeface="Arial"/>
              <a:ea typeface="Arial"/>
              <a:cs typeface="Arial"/>
              <a:sym typeface="Arial"/>
            </a:endParaRPr>
          </a:p>
        </p:txBody>
      </p:sp>
      <p:sp>
        <p:nvSpPr>
          <p:cNvPr id="229" name="Shape 229"/>
          <p:cNvSpPr txBox="1">
            <a:spLocks noGrp="1"/>
          </p:cNvSpPr>
          <p:nvPr>
            <p:ph type="sldNum" idx="12"/>
          </p:nvPr>
        </p:nvSpPr>
        <p:spPr>
          <a:xfrm>
            <a:off x="10451140" y="6139146"/>
            <a:ext cx="779767"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2000"/>
              <a:buFont typeface="Arial"/>
              <a:buNone/>
            </a:pPr>
            <a:r>
              <a:rPr lang="en-US" dirty="0">
                <a:solidFill>
                  <a:schemeClr val="bg2"/>
                </a:solidFill>
                <a:latin typeface="Arial"/>
                <a:ea typeface="Arial"/>
                <a:cs typeface="Arial"/>
                <a:sym typeface="Arial"/>
              </a:rPr>
              <a:t>1</a:t>
            </a:r>
            <a:endParaRPr sz="2000" b="0" i="0" u="none" strike="noStrike" cap="none" dirty="0">
              <a:solidFill>
                <a:schemeClr val="bg2"/>
              </a:solidFill>
              <a:latin typeface="Arial"/>
              <a:ea typeface="Arial"/>
              <a:cs typeface="Arial"/>
              <a:sym typeface="Arial"/>
            </a:endParaRPr>
          </a:p>
        </p:txBody>
      </p:sp>
      <p:sp>
        <p:nvSpPr>
          <p:cNvPr id="230" name="Shape 230"/>
          <p:cNvSpPr/>
          <p:nvPr/>
        </p:nvSpPr>
        <p:spPr>
          <a:xfrm>
            <a:off x="5115826" y="2318400"/>
            <a:ext cx="1983544" cy="703385"/>
          </a:xfrm>
          <a:prstGeom prst="rect">
            <a:avLst/>
          </a:prstGeom>
          <a:solidFill>
            <a:schemeClr val="lt1"/>
          </a:solidFill>
          <a:ln w="25400" cap="flat" cmpd="sng">
            <a:solidFill>
              <a:srgbClr val="2626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dirty="0">
                <a:solidFill>
                  <a:schemeClr val="dk1"/>
                </a:solidFill>
                <a:latin typeface="Arial"/>
                <a:ea typeface="Arial"/>
                <a:cs typeface="Arial"/>
                <a:sym typeface="Arial"/>
              </a:rPr>
              <a:t>Encryption Function</a:t>
            </a:r>
            <a:endParaRPr dirty="0"/>
          </a:p>
        </p:txBody>
      </p:sp>
      <p:sp>
        <p:nvSpPr>
          <p:cNvPr id="231" name="Shape 231"/>
          <p:cNvSpPr/>
          <p:nvPr/>
        </p:nvSpPr>
        <p:spPr>
          <a:xfrm>
            <a:off x="1722145" y="2317697"/>
            <a:ext cx="780802" cy="704088"/>
          </a:xfrm>
          <a:prstGeom prst="rect">
            <a:avLst/>
          </a:prstGeom>
          <a:solidFill>
            <a:srgbClr val="9ABED3"/>
          </a:solidFill>
          <a:ln w="25400" cap="flat" cmpd="sng">
            <a:solidFill>
              <a:srgbClr val="2626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dirty="0">
                <a:solidFill>
                  <a:schemeClr val="lt1"/>
                </a:solidFill>
                <a:latin typeface="Arial"/>
                <a:ea typeface="Arial"/>
                <a:cs typeface="Arial"/>
                <a:sym typeface="Arial"/>
              </a:rPr>
              <a:t>Block 1</a:t>
            </a:r>
            <a:endParaRPr dirty="0"/>
          </a:p>
        </p:txBody>
      </p:sp>
      <p:sp>
        <p:nvSpPr>
          <p:cNvPr id="232" name="Shape 232"/>
          <p:cNvSpPr/>
          <p:nvPr/>
        </p:nvSpPr>
        <p:spPr>
          <a:xfrm>
            <a:off x="2704345" y="2317697"/>
            <a:ext cx="777240" cy="704088"/>
          </a:xfrm>
          <a:prstGeom prst="rect">
            <a:avLst/>
          </a:prstGeom>
          <a:solidFill>
            <a:srgbClr val="9ABED3"/>
          </a:solidFill>
          <a:ln w="25400" cap="flat" cmpd="sng">
            <a:solidFill>
              <a:srgbClr val="2626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dirty="0">
                <a:solidFill>
                  <a:schemeClr val="lt1"/>
                </a:solidFill>
                <a:latin typeface="Arial"/>
                <a:ea typeface="Arial"/>
                <a:cs typeface="Arial"/>
                <a:sym typeface="Arial"/>
              </a:rPr>
              <a:t>Block 2</a:t>
            </a:r>
            <a:endParaRPr dirty="0"/>
          </a:p>
        </p:txBody>
      </p:sp>
      <p:sp>
        <p:nvSpPr>
          <p:cNvPr id="234" name="Shape 234"/>
          <p:cNvSpPr/>
          <p:nvPr/>
        </p:nvSpPr>
        <p:spPr>
          <a:xfrm>
            <a:off x="7725541" y="2317697"/>
            <a:ext cx="777240" cy="704088"/>
          </a:xfrm>
          <a:prstGeom prst="rect">
            <a:avLst/>
          </a:prstGeom>
          <a:solidFill>
            <a:srgbClr val="9ABED3"/>
          </a:solidFill>
          <a:ln w="25400" cap="flat" cmpd="sng">
            <a:solidFill>
              <a:srgbClr val="2626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Block 3</a:t>
            </a:r>
            <a:endParaRPr/>
          </a:p>
        </p:txBody>
      </p:sp>
      <p:sp>
        <p:nvSpPr>
          <p:cNvPr id="235" name="Shape 235"/>
          <p:cNvSpPr/>
          <p:nvPr/>
        </p:nvSpPr>
        <p:spPr>
          <a:xfrm>
            <a:off x="8707741" y="2317697"/>
            <a:ext cx="777240" cy="704088"/>
          </a:xfrm>
          <a:prstGeom prst="rect">
            <a:avLst/>
          </a:prstGeom>
          <a:solidFill>
            <a:srgbClr val="9ABED3"/>
          </a:solidFill>
          <a:ln w="25400" cap="flat" cmpd="sng">
            <a:solidFill>
              <a:srgbClr val="2626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Block 2</a:t>
            </a:r>
            <a:endParaRPr/>
          </a:p>
        </p:txBody>
      </p:sp>
      <p:sp>
        <p:nvSpPr>
          <p:cNvPr id="236" name="Shape 236"/>
          <p:cNvSpPr/>
          <p:nvPr/>
        </p:nvSpPr>
        <p:spPr>
          <a:xfrm>
            <a:off x="9689941" y="2317697"/>
            <a:ext cx="777240" cy="704088"/>
          </a:xfrm>
          <a:prstGeom prst="rect">
            <a:avLst/>
          </a:prstGeom>
          <a:solidFill>
            <a:srgbClr val="9ABED3"/>
          </a:solidFill>
          <a:ln w="25400" cap="flat" cmpd="sng">
            <a:solidFill>
              <a:srgbClr val="2626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Block 1</a:t>
            </a:r>
            <a:endParaRPr/>
          </a:p>
        </p:txBody>
      </p:sp>
      <p:pic>
        <p:nvPicPr>
          <p:cNvPr id="237" name="Shape 237"/>
          <p:cNvPicPr preferRelativeResize="0"/>
          <p:nvPr/>
        </p:nvPicPr>
        <p:blipFill rotWithShape="1">
          <a:blip r:embed="rId3">
            <a:alphaModFix/>
          </a:blip>
          <a:srcRect/>
          <a:stretch/>
        </p:blipFill>
        <p:spPr>
          <a:xfrm>
            <a:off x="5627240" y="1355874"/>
            <a:ext cx="804719" cy="608218"/>
          </a:xfrm>
          <a:prstGeom prst="rect">
            <a:avLst/>
          </a:prstGeom>
          <a:noFill/>
          <a:ln>
            <a:noFill/>
          </a:ln>
        </p:spPr>
      </p:pic>
      <p:sp>
        <p:nvSpPr>
          <p:cNvPr id="238" name="Shape 238"/>
          <p:cNvSpPr/>
          <p:nvPr/>
        </p:nvSpPr>
        <p:spPr>
          <a:xfrm>
            <a:off x="3682983" y="2317697"/>
            <a:ext cx="777240" cy="704088"/>
          </a:xfrm>
          <a:prstGeom prst="rect">
            <a:avLst/>
          </a:prstGeom>
          <a:solidFill>
            <a:srgbClr val="9ABED3"/>
          </a:solidFill>
          <a:ln w="25400" cap="flat" cmpd="sng">
            <a:solidFill>
              <a:srgbClr val="2626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dirty="0">
                <a:solidFill>
                  <a:schemeClr val="lt1"/>
                </a:solidFill>
                <a:latin typeface="Arial"/>
                <a:ea typeface="Arial"/>
                <a:cs typeface="Arial"/>
                <a:sym typeface="Arial"/>
              </a:rPr>
              <a:t>Block 3</a:t>
            </a:r>
            <a:endParaRPr dirty="0"/>
          </a:p>
        </p:txBody>
      </p:sp>
      <p:sp>
        <p:nvSpPr>
          <p:cNvPr id="239" name="Shape 239"/>
          <p:cNvSpPr/>
          <p:nvPr/>
        </p:nvSpPr>
        <p:spPr>
          <a:xfrm>
            <a:off x="2274232" y="3289490"/>
            <a:ext cx="1637466" cy="534572"/>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dirty="0">
                <a:solidFill>
                  <a:schemeClr val="dk1"/>
                </a:solidFill>
                <a:latin typeface="Arial"/>
                <a:ea typeface="Arial"/>
                <a:cs typeface="Arial"/>
                <a:sym typeface="Arial"/>
              </a:rPr>
              <a:t>Plaintext</a:t>
            </a:r>
            <a:endParaRPr dirty="0"/>
          </a:p>
        </p:txBody>
      </p:sp>
      <p:sp>
        <p:nvSpPr>
          <p:cNvPr id="240" name="Shape 240"/>
          <p:cNvSpPr/>
          <p:nvPr/>
        </p:nvSpPr>
        <p:spPr>
          <a:xfrm>
            <a:off x="8277628" y="3289490"/>
            <a:ext cx="1637466" cy="534572"/>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Ciphertext</a:t>
            </a:r>
            <a:endParaRPr/>
          </a:p>
        </p:txBody>
      </p:sp>
      <p:cxnSp>
        <p:nvCxnSpPr>
          <p:cNvPr id="241" name="Shape 241"/>
          <p:cNvCxnSpPr/>
          <p:nvPr/>
        </p:nvCxnSpPr>
        <p:spPr>
          <a:xfrm>
            <a:off x="4508789" y="2669389"/>
            <a:ext cx="577605" cy="352"/>
          </a:xfrm>
          <a:prstGeom prst="straightConnector1">
            <a:avLst/>
          </a:prstGeom>
          <a:noFill/>
          <a:ln w="9525" cap="flat" cmpd="sng">
            <a:solidFill>
              <a:srgbClr val="333333"/>
            </a:solidFill>
            <a:prstDash val="solid"/>
            <a:round/>
            <a:headEnd type="none" w="sm" len="sm"/>
            <a:tailEnd type="triangle" w="med" len="med"/>
          </a:ln>
        </p:spPr>
      </p:cxnSp>
      <p:cxnSp>
        <p:nvCxnSpPr>
          <p:cNvPr id="242" name="Shape 242"/>
          <p:cNvCxnSpPr/>
          <p:nvPr/>
        </p:nvCxnSpPr>
        <p:spPr>
          <a:xfrm>
            <a:off x="7099370" y="2669389"/>
            <a:ext cx="577605" cy="352"/>
          </a:xfrm>
          <a:prstGeom prst="straightConnector1">
            <a:avLst/>
          </a:prstGeom>
          <a:noFill/>
          <a:ln w="9525" cap="flat" cmpd="sng">
            <a:solidFill>
              <a:srgbClr val="333333"/>
            </a:solidFill>
            <a:prstDash val="solid"/>
            <a:round/>
            <a:headEnd type="none" w="sm" len="sm"/>
            <a:tailEnd type="triangle" w="med" len="med"/>
          </a:ln>
        </p:spPr>
      </p:cxnSp>
      <p:cxnSp>
        <p:nvCxnSpPr>
          <p:cNvPr id="243" name="Shape 243"/>
          <p:cNvCxnSpPr/>
          <p:nvPr/>
        </p:nvCxnSpPr>
        <p:spPr>
          <a:xfrm>
            <a:off x="6000462" y="1948050"/>
            <a:ext cx="0" cy="320103"/>
          </a:xfrm>
          <a:prstGeom prst="straightConnector1">
            <a:avLst/>
          </a:prstGeom>
          <a:noFill/>
          <a:ln w="9525" cap="flat" cmpd="sng">
            <a:solidFill>
              <a:srgbClr val="333333"/>
            </a:solidFill>
            <a:prstDash val="solid"/>
            <a:round/>
            <a:headEnd type="none" w="sm" len="sm"/>
            <a:tailEnd type="triangle" w="med" len="med"/>
          </a:ln>
        </p:spPr>
      </p:cxnSp>
      <p:sp>
        <p:nvSpPr>
          <p:cNvPr id="244" name="Shape 244"/>
          <p:cNvSpPr/>
          <p:nvPr/>
        </p:nvSpPr>
        <p:spPr>
          <a:xfrm>
            <a:off x="5275930" y="3387816"/>
            <a:ext cx="1637466" cy="534572"/>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1" i="0" u="none" strike="noStrike" cap="none">
                <a:solidFill>
                  <a:schemeClr val="dk1"/>
                </a:solidFill>
                <a:latin typeface="Arial"/>
                <a:ea typeface="Arial"/>
                <a:cs typeface="Arial"/>
                <a:sym typeface="Arial"/>
              </a:rPr>
              <a:t>Block Cipher</a:t>
            </a:r>
            <a:endParaRPr/>
          </a:p>
        </p:txBody>
      </p:sp>
      <p:sp>
        <p:nvSpPr>
          <p:cNvPr id="245" name="Shape 245"/>
          <p:cNvSpPr/>
          <p:nvPr/>
        </p:nvSpPr>
        <p:spPr>
          <a:xfrm>
            <a:off x="5288865" y="6054423"/>
            <a:ext cx="1637466" cy="534572"/>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1" i="0" u="none" strike="noStrike" cap="none">
                <a:solidFill>
                  <a:schemeClr val="dk1"/>
                </a:solidFill>
                <a:latin typeface="Arial"/>
                <a:ea typeface="Arial"/>
                <a:cs typeface="Arial"/>
                <a:sym typeface="Arial"/>
              </a:rPr>
              <a:t>Stream Cipher</a:t>
            </a:r>
            <a:endParaRPr/>
          </a:p>
        </p:txBody>
      </p:sp>
      <p:pic>
        <p:nvPicPr>
          <p:cNvPr id="246" name="Shape 246"/>
          <p:cNvPicPr preferRelativeResize="0"/>
          <p:nvPr/>
        </p:nvPicPr>
        <p:blipFill rotWithShape="1">
          <a:blip r:embed="rId3">
            <a:alphaModFix/>
          </a:blip>
          <a:srcRect/>
          <a:stretch/>
        </p:blipFill>
        <p:spPr>
          <a:xfrm>
            <a:off x="3713560" y="4175612"/>
            <a:ext cx="716085" cy="541227"/>
          </a:xfrm>
          <a:prstGeom prst="rect">
            <a:avLst/>
          </a:prstGeom>
          <a:noFill/>
          <a:ln>
            <a:noFill/>
          </a:ln>
        </p:spPr>
      </p:pic>
      <p:sp>
        <p:nvSpPr>
          <p:cNvPr id="247" name="Shape 247"/>
          <p:cNvSpPr/>
          <p:nvPr/>
        </p:nvSpPr>
        <p:spPr>
          <a:xfrm>
            <a:off x="5357150" y="4214046"/>
            <a:ext cx="1344895" cy="464357"/>
          </a:xfrm>
          <a:prstGeom prst="rect">
            <a:avLst/>
          </a:prstGeom>
          <a:solidFill>
            <a:schemeClr val="lt1"/>
          </a:solidFill>
          <a:ln w="25400" cap="flat" cmpd="sng">
            <a:solidFill>
              <a:srgbClr val="2626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Encryption Function</a:t>
            </a:r>
            <a:endParaRPr/>
          </a:p>
        </p:txBody>
      </p:sp>
      <p:sp>
        <p:nvSpPr>
          <p:cNvPr id="248" name="Shape 248"/>
          <p:cNvSpPr/>
          <p:nvPr/>
        </p:nvSpPr>
        <p:spPr>
          <a:xfrm>
            <a:off x="5037828" y="5016349"/>
            <a:ext cx="1983544" cy="703385"/>
          </a:xfrm>
          <a:prstGeom prst="rect">
            <a:avLst/>
          </a:prstGeom>
          <a:solidFill>
            <a:schemeClr val="lt1"/>
          </a:solidFill>
          <a:ln w="25400" cap="flat" cmpd="sng">
            <a:solidFill>
              <a:srgbClr val="2626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Encryption Function</a:t>
            </a:r>
            <a:endParaRPr/>
          </a:p>
        </p:txBody>
      </p:sp>
      <p:sp>
        <p:nvSpPr>
          <p:cNvPr id="249" name="Shape 249"/>
          <p:cNvSpPr/>
          <p:nvPr/>
        </p:nvSpPr>
        <p:spPr>
          <a:xfrm>
            <a:off x="427962" y="5160216"/>
            <a:ext cx="4149970" cy="41565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dirty="0">
                <a:solidFill>
                  <a:schemeClr val="dk1"/>
                </a:solidFill>
                <a:latin typeface="Arial"/>
                <a:ea typeface="Arial"/>
                <a:cs typeface="Arial"/>
                <a:sym typeface="Arial"/>
              </a:rPr>
              <a:t>Plaintext 110011100011</a:t>
            </a:r>
            <a:endParaRPr dirty="0"/>
          </a:p>
        </p:txBody>
      </p:sp>
      <p:sp>
        <p:nvSpPr>
          <p:cNvPr id="250" name="Shape 250"/>
          <p:cNvSpPr/>
          <p:nvPr/>
        </p:nvSpPr>
        <p:spPr>
          <a:xfrm>
            <a:off x="7272058" y="4238399"/>
            <a:ext cx="3439742" cy="41565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Bit stream 00101110011100011</a:t>
            </a:r>
            <a:endParaRPr/>
          </a:p>
        </p:txBody>
      </p:sp>
      <p:sp>
        <p:nvSpPr>
          <p:cNvPr id="251" name="Shape 251"/>
          <p:cNvSpPr/>
          <p:nvPr/>
        </p:nvSpPr>
        <p:spPr>
          <a:xfrm>
            <a:off x="7970070" y="5163046"/>
            <a:ext cx="3439742" cy="41565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Ciphertext 100110011010</a:t>
            </a:r>
            <a:endParaRPr/>
          </a:p>
        </p:txBody>
      </p:sp>
      <p:cxnSp>
        <p:nvCxnSpPr>
          <p:cNvPr id="252" name="Shape 252"/>
          <p:cNvCxnSpPr/>
          <p:nvPr/>
        </p:nvCxnSpPr>
        <p:spPr>
          <a:xfrm>
            <a:off x="4577932" y="4446224"/>
            <a:ext cx="697998" cy="0"/>
          </a:xfrm>
          <a:prstGeom prst="straightConnector1">
            <a:avLst/>
          </a:prstGeom>
          <a:noFill/>
          <a:ln w="9525" cap="flat" cmpd="sng">
            <a:solidFill>
              <a:srgbClr val="333333"/>
            </a:solidFill>
            <a:prstDash val="solid"/>
            <a:round/>
            <a:headEnd type="none" w="sm" len="sm"/>
            <a:tailEnd type="triangle" w="med" len="med"/>
          </a:ln>
        </p:spPr>
      </p:cxnSp>
      <p:cxnSp>
        <p:nvCxnSpPr>
          <p:cNvPr id="253" name="Shape 253"/>
          <p:cNvCxnSpPr/>
          <p:nvPr/>
        </p:nvCxnSpPr>
        <p:spPr>
          <a:xfrm>
            <a:off x="3911698" y="5334363"/>
            <a:ext cx="697998" cy="0"/>
          </a:xfrm>
          <a:prstGeom prst="straightConnector1">
            <a:avLst/>
          </a:prstGeom>
          <a:noFill/>
          <a:ln w="9525" cap="flat" cmpd="sng">
            <a:solidFill>
              <a:srgbClr val="333333"/>
            </a:solidFill>
            <a:prstDash val="solid"/>
            <a:round/>
            <a:headEnd type="none" w="sm" len="sm"/>
            <a:tailEnd type="triangle" w="med" len="med"/>
          </a:ln>
        </p:spPr>
      </p:cxnSp>
      <p:cxnSp>
        <p:nvCxnSpPr>
          <p:cNvPr id="254" name="Shape 254"/>
          <p:cNvCxnSpPr/>
          <p:nvPr/>
        </p:nvCxnSpPr>
        <p:spPr>
          <a:xfrm>
            <a:off x="7579630" y="5330952"/>
            <a:ext cx="697998" cy="0"/>
          </a:xfrm>
          <a:prstGeom prst="straightConnector1">
            <a:avLst/>
          </a:prstGeom>
          <a:noFill/>
          <a:ln w="9525" cap="flat" cmpd="sng">
            <a:solidFill>
              <a:srgbClr val="333333"/>
            </a:solidFill>
            <a:prstDash val="solid"/>
            <a:round/>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4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5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5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4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395"/>
        <p:cNvGrpSpPr/>
        <p:nvPr/>
      </p:nvGrpSpPr>
      <p:grpSpPr>
        <a:xfrm>
          <a:off x="0" y="0"/>
          <a:ext cx="0" cy="0"/>
          <a:chOff x="0" y="0"/>
          <a:chExt cx="0" cy="0"/>
        </a:xfrm>
      </p:grpSpPr>
      <p:sp>
        <p:nvSpPr>
          <p:cNvPr id="396" name="Shape 396"/>
          <p:cNvSpPr txBox="1">
            <a:spLocks noGrp="1"/>
          </p:cNvSpPr>
          <p:nvPr>
            <p:ph type="sldNum" idx="12"/>
          </p:nvPr>
        </p:nvSpPr>
        <p:spPr>
          <a:xfrm>
            <a:off x="2589212" y="6135808"/>
            <a:ext cx="7619999" cy="36512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900" b="0" i="0" u="none" strike="noStrike" cap="none">
                <a:solidFill>
                  <a:srgbClr val="888888"/>
                </a:solidFill>
                <a:latin typeface="Century Gothic"/>
                <a:ea typeface="Century Gothic"/>
                <a:cs typeface="Century Gothic"/>
                <a:sym typeface="Century Gothic"/>
              </a:rPr>
              <a:t>30</a:t>
            </a:fld>
            <a:endParaRPr sz="900" b="0" i="0" u="none" strike="noStrike" cap="none">
              <a:solidFill>
                <a:srgbClr val="888888"/>
              </a:solidFill>
              <a:latin typeface="Century Gothic"/>
              <a:ea typeface="Century Gothic"/>
              <a:cs typeface="Century Gothic"/>
              <a:sym typeface="Century Gothic"/>
            </a:endParaRPr>
          </a:p>
        </p:txBody>
      </p:sp>
      <p:sp>
        <p:nvSpPr>
          <p:cNvPr id="397" name="Shape 397"/>
          <p:cNvSpPr txBox="1">
            <a:spLocks noGrp="1"/>
          </p:cNvSpPr>
          <p:nvPr>
            <p:ph type="title"/>
          </p:nvPr>
        </p:nvSpPr>
        <p:spPr>
          <a:xfrm>
            <a:off x="2592925" y="624110"/>
            <a:ext cx="8911687" cy="128089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168DBA"/>
              </a:buClr>
              <a:buSzPts val="3600"/>
              <a:buFont typeface="Century Gothic"/>
              <a:buNone/>
            </a:pPr>
            <a:r>
              <a:rPr lang="en-US" sz="3600" b="0" i="0" u="none" strike="noStrike" cap="none">
                <a:solidFill>
                  <a:srgbClr val="168DBA"/>
                </a:solidFill>
                <a:latin typeface="Century Gothic"/>
                <a:ea typeface="Century Gothic"/>
                <a:cs typeface="Century Gothic"/>
                <a:sym typeface="Century Gothic"/>
              </a:rPr>
              <a:t>Trivium Initialization</a:t>
            </a:r>
            <a:endParaRPr/>
          </a:p>
        </p:txBody>
      </p:sp>
      <p:sp>
        <p:nvSpPr>
          <p:cNvPr id="398" name="Shape 398"/>
          <p:cNvSpPr txBox="1">
            <a:spLocks noGrp="1"/>
          </p:cNvSpPr>
          <p:nvPr>
            <p:ph type="body" idx="1"/>
          </p:nvPr>
        </p:nvSpPr>
        <p:spPr>
          <a:xfrm>
            <a:off x="2589212" y="2133600"/>
            <a:ext cx="8915400" cy="3777622"/>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1000"/>
              </a:spcBef>
              <a:spcAft>
                <a:spcPts val="0"/>
              </a:spcAft>
              <a:buClr>
                <a:schemeClr val="accent1"/>
              </a:buClr>
              <a:buSzPts val="1800"/>
              <a:buFont typeface="Noto Sans Symbols"/>
              <a:buChar char="•"/>
            </a:pPr>
            <a:r>
              <a:rPr lang="en-US" sz="1800" b="0" i="0" u="none" strike="noStrike" cap="none">
                <a:solidFill>
                  <a:srgbClr val="3F3F3F"/>
                </a:solidFill>
                <a:latin typeface="Century Gothic"/>
                <a:ea typeface="Century Gothic"/>
                <a:cs typeface="Century Gothic"/>
                <a:sym typeface="Century Gothic"/>
              </a:rPr>
              <a:t>load 80-bit key and 80-bit IV into 288-bit initial state</a:t>
            </a:r>
            <a:endParaRPr/>
          </a:p>
          <a:p>
            <a:pPr marL="457200" marR="0" lvl="0" indent="-342900" algn="l" rtl="0">
              <a:lnSpc>
                <a:spcPct val="100000"/>
              </a:lnSpc>
              <a:spcBef>
                <a:spcPts val="1000"/>
              </a:spcBef>
              <a:spcAft>
                <a:spcPts val="0"/>
              </a:spcAft>
              <a:buClr>
                <a:schemeClr val="accent1"/>
              </a:buClr>
              <a:buSzPts val="1800"/>
              <a:buFont typeface="Noto Sans Symbols"/>
              <a:buChar char="•"/>
            </a:pPr>
            <a:r>
              <a:rPr lang="en-US" sz="1800" b="0" i="0" u="none" strike="noStrike" cap="none">
                <a:solidFill>
                  <a:srgbClr val="3F3F3F"/>
                </a:solidFill>
                <a:latin typeface="Century Gothic"/>
                <a:ea typeface="Century Gothic"/>
                <a:cs typeface="Century Gothic"/>
                <a:sym typeface="Century Gothic"/>
              </a:rPr>
              <a:t>set all remaining bits to 0, except for s286, s287, and s288, which are set to 1</a:t>
            </a:r>
            <a:endParaRPr/>
          </a:p>
          <a:p>
            <a:pPr marL="457200" marR="0" lvl="0" indent="-342900" algn="l" rtl="0">
              <a:lnSpc>
                <a:spcPct val="100000"/>
              </a:lnSpc>
              <a:spcBef>
                <a:spcPts val="1000"/>
              </a:spcBef>
              <a:spcAft>
                <a:spcPts val="0"/>
              </a:spcAft>
              <a:buClr>
                <a:schemeClr val="accent1"/>
              </a:buClr>
              <a:buSzPts val="1800"/>
              <a:buFont typeface="Noto Sans Symbols"/>
              <a:buChar char="•"/>
            </a:pPr>
            <a:r>
              <a:rPr lang="en-US" sz="1800" b="0" i="0" u="none" strike="noStrike" cap="none">
                <a:solidFill>
                  <a:srgbClr val="3F3F3F"/>
                </a:solidFill>
                <a:latin typeface="Century Gothic"/>
                <a:ea typeface="Century Gothic"/>
                <a:cs typeface="Century Gothic"/>
                <a:sym typeface="Century Gothic"/>
              </a:rPr>
              <a:t>state is rotated over 4 full cycles of the for look, but no bits are output (for i = 1 to 4∗288)</a:t>
            </a:r>
            <a:endParaRPr/>
          </a:p>
          <a:p>
            <a:pPr marL="457200" marR="0" lvl="0" indent="-228600" algn="l" rtl="0">
              <a:lnSpc>
                <a:spcPct val="100000"/>
              </a:lnSpc>
              <a:spcBef>
                <a:spcPts val="1000"/>
              </a:spcBef>
              <a:spcAft>
                <a:spcPts val="0"/>
              </a:spcAft>
              <a:buClr>
                <a:schemeClr val="accent1"/>
              </a:buClr>
              <a:buSzPts val="1800"/>
              <a:buFont typeface="Noto Sans Symbols"/>
              <a:buNone/>
            </a:pPr>
            <a:endParaRPr sz="1800" b="0" i="0" u="none" strike="noStrike" cap="none">
              <a:solidFill>
                <a:srgbClr val="3F3F3F"/>
              </a:solidFill>
              <a:latin typeface="Century Gothic"/>
              <a:ea typeface="Century Gothic"/>
              <a:cs typeface="Century Gothic"/>
              <a:sym typeface="Century Gothic"/>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402"/>
        <p:cNvGrpSpPr/>
        <p:nvPr/>
      </p:nvGrpSpPr>
      <p:grpSpPr>
        <a:xfrm>
          <a:off x="0" y="0"/>
          <a:ext cx="0" cy="0"/>
          <a:chOff x="0" y="0"/>
          <a:chExt cx="0" cy="0"/>
        </a:xfrm>
      </p:grpSpPr>
      <p:sp>
        <p:nvSpPr>
          <p:cNvPr id="403" name="Shape 403"/>
          <p:cNvSpPr txBox="1">
            <a:spLocks noGrp="1"/>
          </p:cNvSpPr>
          <p:nvPr>
            <p:ph type="sldNum" idx="12"/>
          </p:nvPr>
        </p:nvSpPr>
        <p:spPr>
          <a:xfrm>
            <a:off x="2589212" y="6135808"/>
            <a:ext cx="7619999" cy="36512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900" b="0" i="0" u="none" strike="noStrike" cap="none">
                <a:solidFill>
                  <a:srgbClr val="888888"/>
                </a:solidFill>
                <a:latin typeface="Century Gothic"/>
                <a:ea typeface="Century Gothic"/>
                <a:cs typeface="Century Gothic"/>
                <a:sym typeface="Century Gothic"/>
              </a:rPr>
              <a:t>31</a:t>
            </a:fld>
            <a:endParaRPr sz="900" b="0" i="0" u="none" strike="noStrike" cap="none">
              <a:solidFill>
                <a:srgbClr val="888888"/>
              </a:solidFill>
              <a:latin typeface="Century Gothic"/>
              <a:ea typeface="Century Gothic"/>
              <a:cs typeface="Century Gothic"/>
              <a:sym typeface="Century Gothic"/>
            </a:endParaRPr>
          </a:p>
        </p:txBody>
      </p:sp>
      <p:sp>
        <p:nvSpPr>
          <p:cNvPr id="404" name="Shape 404"/>
          <p:cNvSpPr txBox="1">
            <a:spLocks noGrp="1"/>
          </p:cNvSpPr>
          <p:nvPr>
            <p:ph type="title"/>
          </p:nvPr>
        </p:nvSpPr>
        <p:spPr>
          <a:xfrm>
            <a:off x="2592925" y="624110"/>
            <a:ext cx="8911687" cy="128089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168DBA"/>
              </a:buClr>
              <a:buSzPts val="3600"/>
              <a:buFont typeface="Century Gothic"/>
              <a:buNone/>
            </a:pPr>
            <a:r>
              <a:rPr lang="en-US" sz="3600" b="0" i="0" u="none" strike="noStrike" cap="none">
                <a:solidFill>
                  <a:srgbClr val="168DBA"/>
                </a:solidFill>
                <a:latin typeface="Century Gothic"/>
                <a:ea typeface="Century Gothic"/>
                <a:cs typeface="Century Gothic"/>
                <a:sym typeface="Century Gothic"/>
              </a:rPr>
              <a:t>Trivium</a:t>
            </a:r>
            <a:endParaRPr/>
          </a:p>
        </p:txBody>
      </p:sp>
      <p:sp>
        <p:nvSpPr>
          <p:cNvPr id="405" name="Shape 405"/>
          <p:cNvSpPr txBox="1">
            <a:spLocks noGrp="1"/>
          </p:cNvSpPr>
          <p:nvPr>
            <p:ph type="body" idx="1"/>
          </p:nvPr>
        </p:nvSpPr>
        <p:spPr>
          <a:xfrm>
            <a:off x="2589212" y="2133600"/>
            <a:ext cx="8915400" cy="3777622"/>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1000"/>
              </a:spcBef>
              <a:spcAft>
                <a:spcPts val="0"/>
              </a:spcAft>
              <a:buClr>
                <a:schemeClr val="accent1"/>
              </a:buClr>
              <a:buSzPts val="1800"/>
              <a:buFont typeface="Noto Sans Symbols"/>
              <a:buChar char="•"/>
            </a:pPr>
            <a:r>
              <a:rPr lang="en-US" sz="1800" b="0" i="0" u="none" strike="noStrike" cap="none">
                <a:solidFill>
                  <a:srgbClr val="3F3F3F"/>
                </a:solidFill>
                <a:latin typeface="Century Gothic"/>
                <a:ea typeface="Century Gothic"/>
                <a:cs typeface="Century Gothic"/>
                <a:sym typeface="Century Gothic"/>
              </a:rPr>
              <a:t>state bit is not used for at least 64 iterations after it has been modified</a:t>
            </a:r>
            <a:endParaRPr/>
          </a:p>
          <a:p>
            <a:pPr marL="457200" marR="0" lvl="0" indent="-342900" algn="l" rtl="0">
              <a:lnSpc>
                <a:spcPct val="100000"/>
              </a:lnSpc>
              <a:spcBef>
                <a:spcPts val="1000"/>
              </a:spcBef>
              <a:spcAft>
                <a:spcPts val="0"/>
              </a:spcAft>
              <a:buClr>
                <a:schemeClr val="accent1"/>
              </a:buClr>
              <a:buSzPts val="1800"/>
              <a:buFont typeface="Noto Sans Symbols"/>
              <a:buChar char="•"/>
            </a:pPr>
            <a:r>
              <a:rPr lang="en-US" sz="1800" b="0" i="0" u="none" strike="noStrike" cap="none">
                <a:solidFill>
                  <a:srgbClr val="3F3F3F"/>
                </a:solidFill>
                <a:latin typeface="Century Gothic"/>
                <a:ea typeface="Century Gothic"/>
                <a:cs typeface="Century Gothic"/>
                <a:sym typeface="Century Gothic"/>
              </a:rPr>
              <a:t>up to 64 iterations can be computed at once, provided that 3 AND gates and 11 XOR gates in the original scheme are duplicated a corresponding number of times</a:t>
            </a:r>
            <a:endParaRPr/>
          </a:p>
          <a:p>
            <a:pPr marL="457200" marR="0" lvl="0" indent="-228600" algn="l" rtl="0">
              <a:lnSpc>
                <a:spcPct val="100000"/>
              </a:lnSpc>
              <a:spcBef>
                <a:spcPts val="1000"/>
              </a:spcBef>
              <a:spcAft>
                <a:spcPts val="0"/>
              </a:spcAft>
              <a:buClr>
                <a:schemeClr val="accent1"/>
              </a:buClr>
              <a:buSzPts val="1800"/>
              <a:buFont typeface="Noto Sans Symbols"/>
              <a:buNone/>
            </a:pPr>
            <a:endParaRPr sz="1800" b="0" i="0" u="none" strike="noStrike" cap="none">
              <a:solidFill>
                <a:srgbClr val="3F3F3F"/>
              </a:solidFill>
              <a:latin typeface="Century Gothic"/>
              <a:ea typeface="Century Gothic"/>
              <a:cs typeface="Century Gothic"/>
              <a:sym typeface="Century Gothic"/>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409"/>
        <p:cNvGrpSpPr/>
        <p:nvPr/>
      </p:nvGrpSpPr>
      <p:grpSpPr>
        <a:xfrm>
          <a:off x="0" y="0"/>
          <a:ext cx="0" cy="0"/>
          <a:chOff x="0" y="0"/>
          <a:chExt cx="0" cy="0"/>
        </a:xfrm>
      </p:grpSpPr>
      <p:sp>
        <p:nvSpPr>
          <p:cNvPr id="410" name="Shape 410"/>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0" i="0" u="none" strike="noStrike" cap="none">
                <a:solidFill>
                  <a:srgbClr val="FEFFFF"/>
                </a:solidFill>
                <a:latin typeface="Century Gothic"/>
                <a:ea typeface="Century Gothic"/>
                <a:cs typeface="Century Gothic"/>
                <a:sym typeface="Century Gothic"/>
              </a:rPr>
              <a:t>32</a:t>
            </a:fld>
            <a:endParaRPr sz="2000" b="0" i="0" u="none" strike="noStrike" cap="none">
              <a:solidFill>
                <a:srgbClr val="FEFFFF"/>
              </a:solidFill>
              <a:latin typeface="Century Gothic"/>
              <a:ea typeface="Century Gothic"/>
              <a:cs typeface="Century Gothic"/>
              <a:sym typeface="Century Gothic"/>
            </a:endParaRPr>
          </a:p>
        </p:txBody>
      </p:sp>
      <p:sp>
        <p:nvSpPr>
          <p:cNvPr id="411" name="Shape 411"/>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168DBA"/>
              </a:buClr>
              <a:buSzPts val="3600"/>
              <a:buFont typeface="Century Gothic"/>
              <a:buNone/>
            </a:pPr>
            <a:r>
              <a:rPr lang="en-US" sz="3600" b="0" i="0" u="none" strike="noStrike" cap="none">
                <a:solidFill>
                  <a:srgbClr val="168DBA"/>
                </a:solidFill>
                <a:latin typeface="Century Gothic"/>
                <a:ea typeface="Century Gothic"/>
                <a:cs typeface="Century Gothic"/>
                <a:sym typeface="Century Gothic"/>
              </a:rPr>
              <a:t>Estimated Gate Counts</a:t>
            </a:r>
            <a:br>
              <a:rPr lang="en-US" sz="3600" b="0" i="0" u="none" strike="noStrike" cap="none">
                <a:solidFill>
                  <a:srgbClr val="168DBA"/>
                </a:solidFill>
                <a:latin typeface="Century Gothic"/>
                <a:ea typeface="Century Gothic"/>
                <a:cs typeface="Century Gothic"/>
                <a:sym typeface="Century Gothic"/>
              </a:rPr>
            </a:br>
            <a:r>
              <a:rPr lang="en-US" sz="2800" b="0" i="0" u="none" strike="noStrike" cap="none">
                <a:solidFill>
                  <a:srgbClr val="168DBA"/>
                </a:solidFill>
                <a:latin typeface="Century Gothic"/>
                <a:ea typeface="Century Gothic"/>
                <a:cs typeface="Century Gothic"/>
                <a:sym typeface="Century Gothic"/>
              </a:rPr>
              <a:t>1-bit to 64-bit hardware implementations</a:t>
            </a:r>
            <a:br>
              <a:rPr lang="en-US" sz="2800" b="0" i="0" u="none" strike="noStrike" cap="none">
                <a:solidFill>
                  <a:srgbClr val="168DBA"/>
                </a:solidFill>
                <a:latin typeface="Century Gothic"/>
                <a:ea typeface="Century Gothic"/>
                <a:cs typeface="Century Gothic"/>
                <a:sym typeface="Century Gothic"/>
              </a:rPr>
            </a:br>
            <a:endParaRPr sz="2800" b="0" i="0" u="none" strike="noStrike" cap="none">
              <a:solidFill>
                <a:srgbClr val="168DBA"/>
              </a:solidFill>
              <a:latin typeface="Century Gothic"/>
              <a:ea typeface="Century Gothic"/>
              <a:cs typeface="Century Gothic"/>
              <a:sym typeface="Century Gothic"/>
            </a:endParaRPr>
          </a:p>
        </p:txBody>
      </p:sp>
      <p:graphicFrame>
        <p:nvGraphicFramePr>
          <p:cNvPr id="412" name="Shape 412"/>
          <p:cNvGraphicFramePr/>
          <p:nvPr/>
        </p:nvGraphicFramePr>
        <p:xfrm>
          <a:off x="2363788" y="1676401"/>
          <a:ext cx="7389800" cy="2960725"/>
        </p:xfrm>
        <a:graphic>
          <a:graphicData uri="http://schemas.openxmlformats.org/drawingml/2006/table">
            <a:tbl>
              <a:tblPr>
                <a:noFill/>
                <a:tableStyleId>{CD9E369A-7447-4344-BAF5-8B3077BC978A}</a:tableStyleId>
              </a:tblPr>
              <a:tblGrid>
                <a:gridCol w="2514600">
                  <a:extLst>
                    <a:ext uri="{9D8B030D-6E8A-4147-A177-3AD203B41FA5}">
                      <a16:colId xmlns:a16="http://schemas.microsoft.com/office/drawing/2014/main" val="20000"/>
                    </a:ext>
                  </a:extLst>
                </a:gridCol>
                <a:gridCol w="989000">
                  <a:extLst>
                    <a:ext uri="{9D8B030D-6E8A-4147-A177-3AD203B41FA5}">
                      <a16:colId xmlns:a16="http://schemas.microsoft.com/office/drawing/2014/main" val="20001"/>
                    </a:ext>
                  </a:extLst>
                </a:gridCol>
                <a:gridCol w="9922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9128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tblGrid>
              <a:tr h="735025">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Components</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1-bit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8-bit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16-bit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32-bit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64-bit</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58800">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Flip-ops</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288</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288</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288</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288</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288</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57200">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AND gates</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3</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24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48</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96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192</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57200">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XOR gates</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11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88</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176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352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704</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852500">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NAND gate count</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3488</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3712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3968</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4480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5504</a:t>
                      </a:r>
                      <a:endParaRPr/>
                    </a:p>
                    <a:p>
                      <a:pPr marL="0" marR="0" lvl="0" indent="0" algn="l" rtl="0">
                        <a:lnSpc>
                          <a:spcPct val="100000"/>
                        </a:lnSpc>
                        <a:spcBef>
                          <a:spcPts val="40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416"/>
        <p:cNvGrpSpPr/>
        <p:nvPr/>
      </p:nvGrpSpPr>
      <p:grpSpPr>
        <a:xfrm>
          <a:off x="0" y="0"/>
          <a:ext cx="0" cy="0"/>
          <a:chOff x="0" y="0"/>
          <a:chExt cx="0" cy="0"/>
        </a:xfrm>
      </p:grpSpPr>
      <p:sp>
        <p:nvSpPr>
          <p:cNvPr id="417" name="Shape 417"/>
          <p:cNvSpPr txBox="1">
            <a:spLocks noGrp="1"/>
          </p:cNvSpPr>
          <p:nvPr>
            <p:ph type="sldNum" idx="12"/>
          </p:nvPr>
        </p:nvSpPr>
        <p:spPr>
          <a:xfrm>
            <a:off x="2589212" y="6135808"/>
            <a:ext cx="7619999" cy="36512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900" b="0" i="0" u="none" strike="noStrike" cap="none">
                <a:solidFill>
                  <a:srgbClr val="888888"/>
                </a:solidFill>
                <a:latin typeface="Century Gothic"/>
                <a:ea typeface="Century Gothic"/>
                <a:cs typeface="Century Gothic"/>
                <a:sym typeface="Century Gothic"/>
              </a:rPr>
              <a:t>33</a:t>
            </a:fld>
            <a:endParaRPr sz="900" b="0" i="0" u="none" strike="noStrike" cap="none">
              <a:solidFill>
                <a:srgbClr val="888888"/>
              </a:solidFill>
              <a:latin typeface="Century Gothic"/>
              <a:ea typeface="Century Gothic"/>
              <a:cs typeface="Century Gothic"/>
              <a:sym typeface="Century Gothic"/>
            </a:endParaRPr>
          </a:p>
        </p:txBody>
      </p:sp>
      <p:sp>
        <p:nvSpPr>
          <p:cNvPr id="418" name="Shape 418"/>
          <p:cNvSpPr txBox="1">
            <a:spLocks noGrp="1"/>
          </p:cNvSpPr>
          <p:nvPr>
            <p:ph type="title"/>
          </p:nvPr>
        </p:nvSpPr>
        <p:spPr>
          <a:xfrm>
            <a:off x="2592925" y="624110"/>
            <a:ext cx="8911687" cy="128089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168DBA"/>
              </a:buClr>
              <a:buSzPts val="3600"/>
              <a:buFont typeface="Century Gothic"/>
              <a:buNone/>
            </a:pPr>
            <a:r>
              <a:rPr lang="en-US" sz="4000" b="0" i="0" u="none" strike="noStrike" cap="none">
                <a:solidFill>
                  <a:srgbClr val="168DBA"/>
                </a:solidFill>
                <a:latin typeface="Century Gothic"/>
                <a:ea typeface="Century Gothic"/>
                <a:cs typeface="Century Gothic"/>
                <a:sym typeface="Century Gothic"/>
              </a:rPr>
              <a:t>Software</a:t>
            </a:r>
            <a:endParaRPr/>
          </a:p>
        </p:txBody>
      </p:sp>
      <p:sp>
        <p:nvSpPr>
          <p:cNvPr id="419" name="Shape 419"/>
          <p:cNvSpPr txBox="1">
            <a:spLocks noGrp="1"/>
          </p:cNvSpPr>
          <p:nvPr>
            <p:ph type="body" idx="1"/>
          </p:nvPr>
        </p:nvSpPr>
        <p:spPr>
          <a:xfrm>
            <a:off x="2589212" y="2133600"/>
            <a:ext cx="8915400" cy="3777622"/>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1000"/>
              </a:spcBef>
              <a:spcAft>
                <a:spcPts val="0"/>
              </a:spcAft>
              <a:buClr>
                <a:schemeClr val="accent1"/>
              </a:buClr>
              <a:buSzPts val="1800"/>
              <a:buFont typeface="Noto Sans Symbols"/>
              <a:buChar char="•"/>
            </a:pPr>
            <a:r>
              <a:rPr lang="en-US" sz="1800" b="0" i="0" u="none" strike="noStrike" cap="none">
                <a:solidFill>
                  <a:srgbClr val="3F3F3F"/>
                </a:solidFill>
                <a:latin typeface="Century Gothic"/>
                <a:ea typeface="Century Gothic"/>
                <a:cs typeface="Century Gothic"/>
                <a:sym typeface="Century Gothic"/>
              </a:rPr>
              <a:t>Stream generation: 12 cycles/byte</a:t>
            </a:r>
            <a:endParaRPr/>
          </a:p>
          <a:p>
            <a:pPr marL="457200" marR="0" lvl="0" indent="-342900" algn="l" rtl="0">
              <a:lnSpc>
                <a:spcPct val="100000"/>
              </a:lnSpc>
              <a:spcBef>
                <a:spcPts val="1000"/>
              </a:spcBef>
              <a:spcAft>
                <a:spcPts val="0"/>
              </a:spcAft>
              <a:buClr>
                <a:schemeClr val="accent1"/>
              </a:buClr>
              <a:buSzPts val="1800"/>
              <a:buFont typeface="Noto Sans Symbols"/>
              <a:buChar char="•"/>
            </a:pPr>
            <a:r>
              <a:rPr lang="en-US" sz="1800" b="0" i="0" u="none" strike="noStrike" cap="none">
                <a:solidFill>
                  <a:srgbClr val="3F3F3F"/>
                </a:solidFill>
                <a:latin typeface="Century Gothic"/>
                <a:ea typeface="Century Gothic"/>
                <a:cs typeface="Century Gothic"/>
                <a:sym typeface="Century Gothic"/>
              </a:rPr>
              <a:t>Key setup: 55 cycles</a:t>
            </a:r>
            <a:endParaRPr/>
          </a:p>
          <a:p>
            <a:pPr marL="457200" marR="0" lvl="0" indent="-342900" algn="l" rtl="0">
              <a:lnSpc>
                <a:spcPct val="100000"/>
              </a:lnSpc>
              <a:spcBef>
                <a:spcPts val="1000"/>
              </a:spcBef>
              <a:spcAft>
                <a:spcPts val="0"/>
              </a:spcAft>
              <a:buClr>
                <a:schemeClr val="accent1"/>
              </a:buClr>
              <a:buSzPts val="1800"/>
              <a:buFont typeface="Noto Sans Symbols"/>
              <a:buChar char="•"/>
            </a:pPr>
            <a:r>
              <a:rPr lang="en-US" sz="1800" b="0" i="0" u="none" strike="noStrike" cap="none">
                <a:solidFill>
                  <a:srgbClr val="3F3F3F"/>
                </a:solidFill>
                <a:latin typeface="Century Gothic"/>
                <a:ea typeface="Century Gothic"/>
                <a:cs typeface="Century Gothic"/>
                <a:sym typeface="Century Gothic"/>
              </a:rPr>
              <a:t>IV setup: 2050 cycles</a:t>
            </a:r>
            <a:endParaRPr/>
          </a:p>
          <a:p>
            <a:pPr marL="457200" marR="0" lvl="0" indent="-342900" algn="l" rtl="0">
              <a:lnSpc>
                <a:spcPct val="100000"/>
              </a:lnSpc>
              <a:spcBef>
                <a:spcPts val="1000"/>
              </a:spcBef>
              <a:spcAft>
                <a:spcPts val="0"/>
              </a:spcAft>
              <a:buClr>
                <a:schemeClr val="accent1"/>
              </a:buClr>
              <a:buSzPts val="1800"/>
              <a:buFont typeface="Noto Sans Symbols"/>
              <a:buChar char="•"/>
            </a:pPr>
            <a:r>
              <a:rPr lang="en-US" sz="1800" b="0" i="0" u="none" strike="noStrike" cap="none">
                <a:solidFill>
                  <a:srgbClr val="3F3F3F"/>
                </a:solidFill>
                <a:latin typeface="Century Gothic"/>
                <a:ea typeface="Century Gothic"/>
                <a:cs typeface="Century Gothic"/>
                <a:sym typeface="Century Gothic"/>
              </a:rPr>
              <a:t>on Intel XeonTM CPU 1.5 GHz</a:t>
            </a:r>
            <a:endParaRPr/>
          </a:p>
          <a:p>
            <a:pPr marL="457200" marR="0" lvl="0" indent="-228600" algn="l" rtl="0">
              <a:lnSpc>
                <a:spcPct val="100000"/>
              </a:lnSpc>
              <a:spcBef>
                <a:spcPts val="1000"/>
              </a:spcBef>
              <a:spcAft>
                <a:spcPts val="0"/>
              </a:spcAft>
              <a:buClr>
                <a:schemeClr val="accent1"/>
              </a:buClr>
              <a:buSzPts val="1800"/>
              <a:buFont typeface="Noto Sans Symbols"/>
              <a:buNone/>
            </a:pPr>
            <a:endParaRPr sz="1800" b="0" i="0" u="none" strike="noStrike" cap="none">
              <a:solidFill>
                <a:srgbClr val="3F3F3F"/>
              </a:solidFill>
              <a:latin typeface="Century Gothic"/>
              <a:ea typeface="Century Gothic"/>
              <a:cs typeface="Century Gothic"/>
              <a:sym typeface="Century Gothic"/>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423"/>
        <p:cNvGrpSpPr/>
        <p:nvPr/>
      </p:nvGrpSpPr>
      <p:grpSpPr>
        <a:xfrm>
          <a:off x="0" y="0"/>
          <a:ext cx="0" cy="0"/>
          <a:chOff x="0" y="0"/>
          <a:chExt cx="0" cy="0"/>
        </a:xfrm>
      </p:grpSpPr>
      <p:sp>
        <p:nvSpPr>
          <p:cNvPr id="424" name="Shape 424"/>
          <p:cNvSpPr txBox="1">
            <a:spLocks noGrp="1"/>
          </p:cNvSpPr>
          <p:nvPr>
            <p:ph type="sldNum" idx="12"/>
          </p:nvPr>
        </p:nvSpPr>
        <p:spPr>
          <a:xfrm>
            <a:off x="2589212" y="6135808"/>
            <a:ext cx="7619999" cy="36512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900" b="0" i="0" u="none" strike="noStrike" cap="none">
                <a:solidFill>
                  <a:srgbClr val="888888"/>
                </a:solidFill>
                <a:latin typeface="Century Gothic"/>
                <a:ea typeface="Century Gothic"/>
                <a:cs typeface="Century Gothic"/>
                <a:sym typeface="Century Gothic"/>
              </a:rPr>
              <a:t>34</a:t>
            </a:fld>
            <a:endParaRPr sz="900" b="0" i="0" u="none" strike="noStrike" cap="none">
              <a:solidFill>
                <a:srgbClr val="888888"/>
              </a:solidFill>
              <a:latin typeface="Century Gothic"/>
              <a:ea typeface="Century Gothic"/>
              <a:cs typeface="Century Gothic"/>
              <a:sym typeface="Century Gothic"/>
            </a:endParaRPr>
          </a:p>
        </p:txBody>
      </p:sp>
      <p:sp>
        <p:nvSpPr>
          <p:cNvPr id="425" name="Shape 425"/>
          <p:cNvSpPr txBox="1">
            <a:spLocks noGrp="1"/>
          </p:cNvSpPr>
          <p:nvPr>
            <p:ph type="title"/>
          </p:nvPr>
        </p:nvSpPr>
        <p:spPr>
          <a:xfrm>
            <a:off x="2592925" y="624110"/>
            <a:ext cx="8911687" cy="128089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168DBA"/>
              </a:buClr>
              <a:buSzPts val="3600"/>
              <a:buFont typeface="Century Gothic"/>
              <a:buNone/>
            </a:pPr>
            <a:r>
              <a:rPr lang="en-US" sz="4000" b="0" i="0" u="none" strike="noStrike" cap="none">
                <a:solidFill>
                  <a:srgbClr val="168DBA"/>
                </a:solidFill>
                <a:latin typeface="Century Gothic"/>
                <a:ea typeface="Century Gothic"/>
                <a:cs typeface="Century Gothic"/>
                <a:sym typeface="Century Gothic"/>
              </a:rPr>
              <a:t>Trivium Security</a:t>
            </a:r>
            <a:endParaRPr/>
          </a:p>
        </p:txBody>
      </p:sp>
      <p:sp>
        <p:nvSpPr>
          <p:cNvPr id="426" name="Shape 426"/>
          <p:cNvSpPr txBox="1">
            <a:spLocks noGrp="1"/>
          </p:cNvSpPr>
          <p:nvPr>
            <p:ph type="body" idx="1"/>
          </p:nvPr>
        </p:nvSpPr>
        <p:spPr>
          <a:xfrm>
            <a:off x="1752600" y="1600201"/>
            <a:ext cx="8458200" cy="4525963"/>
          </a:xfrm>
          <a:prstGeom prst="rect">
            <a:avLst/>
          </a:prstGeom>
          <a:noFill/>
          <a:ln>
            <a:noFill/>
          </a:ln>
        </p:spPr>
        <p:txBody>
          <a:bodyPr spcFirstLastPara="1" wrap="square" lIns="91425" tIns="91425" rIns="91425" bIns="91425" anchor="t" anchorCtr="0">
            <a:noAutofit/>
          </a:bodyPr>
          <a:lstStyle/>
          <a:p>
            <a:pPr marL="457200" marR="0" lvl="0" indent="-342900" algn="l" rtl="0">
              <a:lnSpc>
                <a:spcPct val="80000"/>
              </a:lnSpc>
              <a:spcBef>
                <a:spcPts val="1000"/>
              </a:spcBef>
              <a:spcAft>
                <a:spcPts val="0"/>
              </a:spcAft>
              <a:buClr>
                <a:schemeClr val="accent1"/>
              </a:buClr>
              <a:buSzPts val="1800"/>
              <a:buFont typeface="Noto Sans Symbols"/>
              <a:buChar char="•"/>
            </a:pPr>
            <a:r>
              <a:rPr lang="en-US" sz="2000" b="0" i="0" u="none" strike="noStrike" cap="none">
                <a:solidFill>
                  <a:srgbClr val="3F3F3F"/>
                </a:solidFill>
                <a:latin typeface="Century Gothic"/>
                <a:ea typeface="Century Gothic"/>
                <a:cs typeface="Century Gothic"/>
                <a:sym typeface="Century Gothic"/>
              </a:rPr>
              <a:t>Linear correlations between key stream bits and internal state bits are easy to find because zi is simply defined to be equal to s66⊕s93 ⊕ s162 ⊕ s177 ⊕ s243 ⊕ s288. </a:t>
            </a:r>
            <a:endParaRPr/>
          </a:p>
          <a:p>
            <a:pPr marL="457200" marR="0" lvl="0" indent="-342900" algn="l" rtl="0">
              <a:lnSpc>
                <a:spcPct val="80000"/>
              </a:lnSpc>
              <a:spcBef>
                <a:spcPts val="1000"/>
              </a:spcBef>
              <a:spcAft>
                <a:spcPts val="0"/>
              </a:spcAft>
              <a:buClr>
                <a:schemeClr val="accent1"/>
              </a:buClr>
              <a:buSzPts val="1800"/>
              <a:buFont typeface="Noto Sans Symbols"/>
              <a:buChar char="•"/>
            </a:pPr>
            <a:r>
              <a:rPr lang="en-US" sz="2000" b="0" i="0" u="none" strike="noStrike" cap="none">
                <a:solidFill>
                  <a:srgbClr val="3F3F3F"/>
                </a:solidFill>
                <a:latin typeface="Century Gothic"/>
                <a:ea typeface="Century Gothic"/>
                <a:cs typeface="Century Gothic"/>
                <a:sym typeface="Century Gothic"/>
              </a:rPr>
              <a:t>But, as opposed to LFSR based ciphers, Trivium's state evolves in a nonlinear way</a:t>
            </a:r>
            <a:endParaRPr/>
          </a:p>
          <a:p>
            <a:pPr marL="914400" marR="0" lvl="1" indent="-330200" algn="l" rtl="0">
              <a:lnSpc>
                <a:spcPct val="80000"/>
              </a:lnSpc>
              <a:spcBef>
                <a:spcPts val="1000"/>
              </a:spcBef>
              <a:spcAft>
                <a:spcPts val="0"/>
              </a:spcAft>
              <a:buClr>
                <a:schemeClr val="accent1"/>
              </a:buClr>
              <a:buSzPts val="1600"/>
              <a:buFont typeface="Noto Sans Symbols"/>
              <a:buChar char="•"/>
            </a:pPr>
            <a:r>
              <a:rPr lang="en-US" sz="1800" b="0" i="0" u="none" strike="noStrike" cap="none">
                <a:solidFill>
                  <a:srgbClr val="3F3F3F"/>
                </a:solidFill>
                <a:latin typeface="Century Gothic"/>
                <a:ea typeface="Century Gothic"/>
                <a:cs typeface="Century Gothic"/>
                <a:sym typeface="Century Gothic"/>
              </a:rPr>
              <a:t>not clear how an attacker should combine these equations in order to efficiently recover the state</a:t>
            </a:r>
            <a:endParaRPr/>
          </a:p>
          <a:p>
            <a:pPr marL="914400" marR="0" lvl="1" indent="-330200" algn="l" rtl="0">
              <a:lnSpc>
                <a:spcPct val="80000"/>
              </a:lnSpc>
              <a:spcBef>
                <a:spcPts val="1000"/>
              </a:spcBef>
              <a:spcAft>
                <a:spcPts val="0"/>
              </a:spcAft>
              <a:buClr>
                <a:schemeClr val="accent1"/>
              </a:buClr>
              <a:buSzPts val="1600"/>
              <a:buFont typeface="Noto Sans Symbols"/>
              <a:buChar char="•"/>
            </a:pPr>
            <a:r>
              <a:rPr lang="en-US" sz="1800" b="0" i="0" u="none" strike="noStrike" cap="none">
                <a:solidFill>
                  <a:srgbClr val="3F3F3F"/>
                </a:solidFill>
                <a:latin typeface="Century Gothic"/>
                <a:ea typeface="Century Gothic"/>
                <a:cs typeface="Century Gothic"/>
                <a:sym typeface="Century Gothic"/>
              </a:rPr>
              <a:t>Estimate: follow linear trails through the cipher and approximate the outputs of all encountered AND gates by 0. However, the positions of the taps in Trivium have been chosen in such a way that any trail of this specific type is forced to approximate at least 72 AND gate outputs</a:t>
            </a:r>
            <a:endParaRPr/>
          </a:p>
          <a:p>
            <a:pPr marL="914400" marR="0" lvl="1" indent="-330200" algn="l" rtl="0">
              <a:lnSpc>
                <a:spcPct val="80000"/>
              </a:lnSpc>
              <a:spcBef>
                <a:spcPts val="1000"/>
              </a:spcBef>
              <a:spcAft>
                <a:spcPts val="0"/>
              </a:spcAft>
              <a:buClr>
                <a:schemeClr val="accent1"/>
              </a:buClr>
              <a:buSzPts val="1600"/>
              <a:buFont typeface="Noto Sans Symbols"/>
              <a:buChar char="•"/>
            </a:pPr>
            <a:r>
              <a:rPr lang="en-US" sz="1800" b="0" i="0" u="none" strike="noStrike" cap="none">
                <a:solidFill>
                  <a:srgbClr val="3F3F3F"/>
                </a:solidFill>
                <a:latin typeface="Century Gothic"/>
                <a:ea typeface="Century Gothic"/>
                <a:cs typeface="Century Gothic"/>
                <a:sym typeface="Century Gothic"/>
              </a:rPr>
              <a:t>If assume that the correlation of  linear combination is completely explained by a specific trail considered, then it would have a correlation coefficient of 2</a:t>
            </a:r>
            <a:r>
              <a:rPr lang="en-US" sz="1800" b="0" i="0" u="none" strike="noStrike" cap="none" baseline="30000">
                <a:solidFill>
                  <a:srgbClr val="3F3F3F"/>
                </a:solidFill>
                <a:latin typeface="Century Gothic"/>
                <a:ea typeface="Century Gothic"/>
                <a:cs typeface="Century Gothic"/>
                <a:sym typeface="Century Gothic"/>
              </a:rPr>
              <a:t>-72</a:t>
            </a:r>
            <a:endParaRPr/>
          </a:p>
          <a:p>
            <a:pPr marL="457200" marR="0" lvl="0" indent="-342900" algn="l" rtl="0">
              <a:lnSpc>
                <a:spcPct val="80000"/>
              </a:lnSpc>
              <a:spcBef>
                <a:spcPts val="1000"/>
              </a:spcBef>
              <a:spcAft>
                <a:spcPts val="0"/>
              </a:spcAft>
              <a:buClr>
                <a:schemeClr val="accent1"/>
              </a:buClr>
              <a:buSzPts val="1800"/>
              <a:buFont typeface="Noto Sans Symbols"/>
              <a:buChar char="•"/>
            </a:pPr>
            <a:r>
              <a:rPr lang="en-US" sz="2000" b="0" i="0" u="none" strike="noStrike" cap="none">
                <a:solidFill>
                  <a:srgbClr val="3F3F3F"/>
                </a:solidFill>
                <a:latin typeface="Century Gothic"/>
                <a:ea typeface="Century Gothic"/>
                <a:cs typeface="Century Gothic"/>
                <a:sym typeface="Century Gothic"/>
              </a:rPr>
              <a:t>Detecting such a correlation would require at least 2</a:t>
            </a:r>
            <a:r>
              <a:rPr lang="en-US" sz="2000" b="0" i="0" u="none" strike="noStrike" cap="none" baseline="30000">
                <a:solidFill>
                  <a:srgbClr val="3F3F3F"/>
                </a:solidFill>
                <a:latin typeface="Century Gothic"/>
                <a:ea typeface="Century Gothic"/>
                <a:cs typeface="Century Gothic"/>
                <a:sym typeface="Century Gothic"/>
              </a:rPr>
              <a:t>144</a:t>
            </a:r>
            <a:r>
              <a:rPr lang="en-US" sz="2000" b="0" i="0" u="none" strike="noStrike" cap="none">
                <a:solidFill>
                  <a:srgbClr val="3F3F3F"/>
                </a:solidFill>
                <a:latin typeface="Century Gothic"/>
                <a:ea typeface="Century Gothic"/>
                <a:cs typeface="Century Gothic"/>
                <a:sym typeface="Century Gothic"/>
              </a:rPr>
              <a:t> bits of key stream</a:t>
            </a:r>
            <a:endParaRPr sz="2000" b="0" i="0" u="none" strike="noStrike" cap="none" baseline="30000">
              <a:solidFill>
                <a:srgbClr val="3F3F3F"/>
              </a:solidFill>
              <a:latin typeface="Century Gothic"/>
              <a:ea typeface="Century Gothic"/>
              <a:cs typeface="Century Gothic"/>
              <a:sym typeface="Century Gothic"/>
            </a:endParaRPr>
          </a:p>
          <a:p>
            <a:pPr marL="457200" marR="0" lvl="0" indent="-342900" algn="l" rtl="0">
              <a:lnSpc>
                <a:spcPct val="80000"/>
              </a:lnSpc>
              <a:spcBef>
                <a:spcPts val="1000"/>
              </a:spcBef>
              <a:spcAft>
                <a:spcPts val="0"/>
              </a:spcAft>
              <a:buClr>
                <a:schemeClr val="accent1"/>
              </a:buClr>
              <a:buSzPts val="1800"/>
              <a:buFont typeface="Noto Sans Symbols"/>
              <a:buChar char="•"/>
            </a:pPr>
            <a:r>
              <a:rPr lang="en-US" sz="2000" b="0" i="0" u="none" strike="noStrike" cap="none">
                <a:solidFill>
                  <a:srgbClr val="3F3F3F"/>
                </a:solidFill>
                <a:latin typeface="Century Gothic"/>
                <a:ea typeface="Century Gothic"/>
                <a:cs typeface="Century Gothic"/>
                <a:sym typeface="Century Gothic"/>
              </a:rPr>
              <a:t>Other more complicated types of linear trails with larger correlations might exist, estimate that no correlations will exceed 2</a:t>
            </a:r>
            <a:r>
              <a:rPr lang="en-US" sz="2000" b="0" i="0" u="none" strike="noStrike" cap="none" baseline="30000">
                <a:solidFill>
                  <a:srgbClr val="3F3F3F"/>
                </a:solidFill>
                <a:latin typeface="Century Gothic"/>
                <a:ea typeface="Century Gothic"/>
                <a:cs typeface="Century Gothic"/>
                <a:sym typeface="Century Gothic"/>
              </a:rPr>
              <a:t>-40</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258"/>
        <p:cNvGrpSpPr/>
        <p:nvPr/>
      </p:nvGrpSpPr>
      <p:grpSpPr>
        <a:xfrm>
          <a:off x="0" y="0"/>
          <a:ext cx="0" cy="0"/>
          <a:chOff x="0" y="0"/>
          <a:chExt cx="0" cy="0"/>
        </a:xfrm>
      </p:grpSpPr>
      <p:sp>
        <p:nvSpPr>
          <p:cNvPr id="259" name="Shape 259"/>
          <p:cNvSpPr txBox="1">
            <a:spLocks noGrp="1"/>
          </p:cNvSpPr>
          <p:nvPr>
            <p:ph type="sldNum" idx="12"/>
          </p:nvPr>
        </p:nvSpPr>
        <p:spPr>
          <a:xfrm>
            <a:off x="10475496" y="6078873"/>
            <a:ext cx="779767"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0" i="0" u="none" strike="noStrike" cap="none">
                <a:solidFill>
                  <a:schemeClr val="bg2"/>
                </a:solidFill>
                <a:latin typeface="Arial"/>
                <a:ea typeface="Arial"/>
                <a:cs typeface="Arial"/>
                <a:sym typeface="Arial"/>
              </a:rPr>
              <a:t>4</a:t>
            </a:fld>
            <a:endParaRPr sz="2000" b="0" i="0" u="none" strike="noStrike" cap="none" dirty="0">
              <a:solidFill>
                <a:schemeClr val="bg2"/>
              </a:solidFill>
              <a:latin typeface="Arial"/>
              <a:ea typeface="Arial"/>
              <a:cs typeface="Arial"/>
              <a:sym typeface="Arial"/>
            </a:endParaRPr>
          </a:p>
        </p:txBody>
      </p:sp>
      <p:pic>
        <p:nvPicPr>
          <p:cNvPr id="260" name="Shape 260"/>
          <p:cNvPicPr preferRelativeResize="0"/>
          <p:nvPr/>
        </p:nvPicPr>
        <p:blipFill rotWithShape="1">
          <a:blip r:embed="rId3">
            <a:alphaModFix/>
          </a:blip>
          <a:srcRect/>
          <a:stretch/>
        </p:blipFill>
        <p:spPr>
          <a:xfrm>
            <a:off x="1524000" y="256674"/>
            <a:ext cx="9144000" cy="6601326"/>
          </a:xfrm>
          <a:prstGeom prst="rect">
            <a:avLst/>
          </a:prstGeom>
          <a:noFill/>
          <a:ln>
            <a:noFill/>
          </a:ln>
        </p:spPr>
      </p:pic>
      <p:sp>
        <p:nvSpPr>
          <p:cNvPr id="261" name="Shape 261"/>
          <p:cNvSpPr txBox="1">
            <a:spLocks noGrp="1"/>
          </p:cNvSpPr>
          <p:nvPr>
            <p:ph type="title"/>
          </p:nvPr>
        </p:nvSpPr>
        <p:spPr>
          <a:xfrm>
            <a:off x="3280314" y="86496"/>
            <a:ext cx="7195182" cy="883848"/>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168DBA"/>
              </a:buClr>
              <a:buSzPts val="4400"/>
              <a:buFont typeface="Century Gothic"/>
              <a:buNone/>
            </a:pPr>
            <a:r>
              <a:rPr lang="en-US" sz="4400" b="1" i="0" u="sng" strike="noStrike" cap="none">
                <a:solidFill>
                  <a:srgbClr val="168DBA"/>
                </a:solidFill>
                <a:latin typeface="Arial"/>
                <a:ea typeface="Arial"/>
                <a:cs typeface="Arial"/>
                <a:sym typeface="Arial"/>
              </a:rPr>
              <a:t>Typical Stream Cipher</a:t>
            </a:r>
            <a:endParaRPr sz="3600" b="0" i="0" u="none" strike="noStrike" cap="none">
              <a:solidFill>
                <a:srgbClr val="168DBA"/>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302"/>
        <p:cNvGrpSpPr/>
        <p:nvPr/>
      </p:nvGrpSpPr>
      <p:grpSpPr>
        <a:xfrm>
          <a:off x="0" y="0"/>
          <a:ext cx="0" cy="0"/>
          <a:chOff x="0" y="0"/>
          <a:chExt cx="0" cy="0"/>
        </a:xfrm>
      </p:grpSpPr>
      <p:sp>
        <p:nvSpPr>
          <p:cNvPr id="303" name="Shape 303"/>
          <p:cNvSpPr txBox="1">
            <a:spLocks noGrp="1"/>
          </p:cNvSpPr>
          <p:nvPr>
            <p:ph type="title"/>
          </p:nvPr>
        </p:nvSpPr>
        <p:spPr>
          <a:xfrm>
            <a:off x="2669125" y="645882"/>
            <a:ext cx="8911687" cy="128089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168DBA"/>
              </a:buClr>
              <a:buSzPts val="4400"/>
              <a:buFont typeface="Century Gothic"/>
              <a:buNone/>
            </a:pPr>
            <a:r>
              <a:rPr lang="en-US" sz="4400" b="1" i="0" u="sng" strike="noStrike" cap="none" dirty="0">
                <a:solidFill>
                  <a:srgbClr val="168DBA"/>
                </a:solidFill>
                <a:latin typeface="Arial"/>
                <a:ea typeface="Arial"/>
                <a:cs typeface="Arial"/>
                <a:sym typeface="Arial"/>
              </a:rPr>
              <a:t>Trivium Stream Cipher</a:t>
            </a:r>
            <a:endParaRPr sz="3600" b="0" i="0" u="none" strike="noStrike" cap="none" dirty="0">
              <a:solidFill>
                <a:srgbClr val="168DBA"/>
              </a:solidFill>
              <a:latin typeface="Arial"/>
              <a:ea typeface="Arial"/>
              <a:cs typeface="Arial"/>
              <a:sym typeface="Arial"/>
            </a:endParaRPr>
          </a:p>
        </p:txBody>
      </p:sp>
      <p:sp>
        <p:nvSpPr>
          <p:cNvPr id="305" name="Shape 305"/>
          <p:cNvSpPr txBox="1">
            <a:spLocks noGrp="1"/>
          </p:cNvSpPr>
          <p:nvPr>
            <p:ph type="sldNum" idx="12"/>
          </p:nvPr>
        </p:nvSpPr>
        <p:spPr>
          <a:xfrm>
            <a:off x="10575758" y="5971006"/>
            <a:ext cx="779767"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0" i="0" u="none" strike="noStrike" cap="none">
                <a:solidFill>
                  <a:schemeClr val="bg2"/>
                </a:solidFill>
                <a:latin typeface="Arial"/>
                <a:ea typeface="Arial"/>
                <a:cs typeface="Arial"/>
                <a:sym typeface="Arial"/>
              </a:rPr>
              <a:t>5</a:t>
            </a:fld>
            <a:endParaRPr sz="2000" b="0" i="0" u="none" strike="noStrike" cap="none" dirty="0">
              <a:solidFill>
                <a:schemeClr val="bg2"/>
              </a:solidFill>
              <a:latin typeface="Arial"/>
              <a:ea typeface="Arial"/>
              <a:cs typeface="Arial"/>
              <a:sym typeface="Arial"/>
            </a:endParaRPr>
          </a:p>
        </p:txBody>
      </p:sp>
      <p:pic>
        <p:nvPicPr>
          <p:cNvPr id="7" name="Picture 6">
            <a:extLst>
              <a:ext uri="{FF2B5EF4-FFF2-40B4-BE49-F238E27FC236}">
                <a16:creationId xmlns:a16="http://schemas.microsoft.com/office/drawing/2014/main" id="{72FC75CD-666E-426D-9114-707EDDDD597B}"/>
              </a:ext>
            </a:extLst>
          </p:cNvPr>
          <p:cNvPicPr>
            <a:picLocks noChangeAspect="1"/>
          </p:cNvPicPr>
          <p:nvPr/>
        </p:nvPicPr>
        <p:blipFill>
          <a:blip r:embed="rId3"/>
          <a:stretch>
            <a:fillRect/>
          </a:stretch>
        </p:blipFill>
        <p:spPr>
          <a:xfrm>
            <a:off x="7217666" y="3113960"/>
            <a:ext cx="3056605" cy="3222171"/>
          </a:xfrm>
          <a:prstGeom prst="rect">
            <a:avLst/>
          </a:prstGeom>
        </p:spPr>
      </p:pic>
      <p:sp>
        <p:nvSpPr>
          <p:cNvPr id="304" name="Shape 304"/>
          <p:cNvSpPr txBox="1">
            <a:spLocks noGrp="1"/>
          </p:cNvSpPr>
          <p:nvPr>
            <p:ph type="body" idx="1"/>
          </p:nvPr>
        </p:nvSpPr>
        <p:spPr>
          <a:xfrm>
            <a:off x="2189753" y="1145297"/>
            <a:ext cx="8915400" cy="4825709"/>
          </a:xfrm>
          <a:prstGeom prst="rect">
            <a:avLst/>
          </a:prstGeom>
          <a:blipFill rotWithShape="1">
            <a:blip r:embed="rId4">
              <a:alphaModFix/>
            </a:blip>
            <a:stretch>
              <a:fillRect/>
            </a:stretch>
          </a:blipFill>
          <a:ln>
            <a:noFill/>
          </a:ln>
        </p:spPr>
        <p:txBody>
          <a:bodyPr spcFirstLastPara="1" wrap="square" lIns="91425" tIns="91425" rIns="91425" bIns="91425" anchor="t" anchorCtr="0">
            <a:noAutofit/>
          </a:bodyPr>
          <a:lstStyle/>
          <a:p>
            <a:pPr marL="114300" marR="0" lvl="0" indent="0" algn="l" rtl="0">
              <a:lnSpc>
                <a:spcPct val="100000"/>
              </a:lnSpc>
              <a:spcBef>
                <a:spcPts val="1000"/>
              </a:spcBef>
              <a:spcAft>
                <a:spcPts val="0"/>
              </a:spcAft>
              <a:buClr>
                <a:schemeClr val="accent1"/>
              </a:buClr>
              <a:buSzPts val="1800"/>
              <a:buNone/>
            </a:pPr>
            <a:r>
              <a:rPr lang="en-US" sz="1800" b="0" i="0" u="none" strike="noStrike" cap="none" dirty="0">
                <a:latin typeface="Century Gothic"/>
                <a:ea typeface="Century Gothic"/>
                <a:cs typeface="Century Gothic"/>
                <a:sym typeface="Century Gothic"/>
              </a:rPr>
              <a:t> </a:t>
            </a:r>
          </a:p>
          <a:p>
            <a:pPr marL="114300" marR="0" lvl="0" indent="0" algn="l" rtl="0">
              <a:lnSpc>
                <a:spcPct val="100000"/>
              </a:lnSpc>
              <a:spcBef>
                <a:spcPts val="1000"/>
              </a:spcBef>
              <a:spcAft>
                <a:spcPts val="0"/>
              </a:spcAft>
              <a:buClr>
                <a:schemeClr val="accent1"/>
              </a:buClr>
              <a:buSzPts val="1800"/>
              <a:buNone/>
            </a:pPr>
            <a:endParaRPr lang="en-US" dirty="0"/>
          </a:p>
          <a:p>
            <a:pPr marL="114300" marR="0" lvl="0" indent="0" algn="l" rtl="0">
              <a:lnSpc>
                <a:spcPct val="100000"/>
              </a:lnSpc>
              <a:spcBef>
                <a:spcPts val="1000"/>
              </a:spcBef>
              <a:spcAft>
                <a:spcPts val="0"/>
              </a:spcAft>
              <a:buClr>
                <a:schemeClr val="accent1"/>
              </a:buClr>
              <a:buSzPts val="1800"/>
              <a:buNone/>
            </a:pPr>
            <a:endParaRPr lang="en-US" dirty="0"/>
          </a:p>
          <a:p>
            <a:pPr marL="114300" marR="0" lvl="0" indent="0" algn="l" rtl="0">
              <a:lnSpc>
                <a:spcPct val="100000"/>
              </a:lnSpc>
              <a:spcBef>
                <a:spcPts val="1000"/>
              </a:spcBef>
              <a:spcAft>
                <a:spcPts val="0"/>
              </a:spcAft>
              <a:buClr>
                <a:schemeClr val="accent1"/>
              </a:buClr>
              <a:buSzPts val="1800"/>
              <a:buNone/>
            </a:pPr>
            <a:endParaRPr lang="en-US" dirty="0"/>
          </a:p>
          <a:p>
            <a:pPr marL="114300" marR="0" lvl="0" indent="0" algn="l" rtl="0">
              <a:lnSpc>
                <a:spcPct val="100000"/>
              </a:lnSpc>
              <a:spcBef>
                <a:spcPts val="1000"/>
              </a:spcBef>
              <a:spcAft>
                <a:spcPts val="0"/>
              </a:spcAft>
              <a:buClr>
                <a:schemeClr val="accent1"/>
              </a:buClr>
              <a:buSzPts val="1800"/>
              <a:buNone/>
            </a:pPr>
            <a:endParaRPr lang="en-US" dirty="0"/>
          </a:p>
          <a:p>
            <a:pPr marL="114300" marR="0" lvl="0" indent="0" algn="l" rtl="0">
              <a:lnSpc>
                <a:spcPct val="100000"/>
              </a:lnSpc>
              <a:spcBef>
                <a:spcPts val="1000"/>
              </a:spcBef>
              <a:spcAft>
                <a:spcPts val="0"/>
              </a:spcAft>
              <a:buClr>
                <a:schemeClr val="accent1"/>
              </a:buClr>
              <a:buSzPts val="1800"/>
              <a:buNone/>
            </a:pPr>
            <a:endParaRPr lang="en-US" dirty="0"/>
          </a:p>
          <a:p>
            <a:pPr marL="114300" marR="0" lvl="0" indent="0" algn="l" rtl="0">
              <a:lnSpc>
                <a:spcPct val="100000"/>
              </a:lnSpc>
              <a:spcBef>
                <a:spcPts val="1000"/>
              </a:spcBef>
              <a:spcAft>
                <a:spcPts val="0"/>
              </a:spcAft>
              <a:buClr>
                <a:schemeClr val="accent1"/>
              </a:buClr>
              <a:buSzPts val="180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309"/>
        <p:cNvGrpSpPr/>
        <p:nvPr/>
      </p:nvGrpSpPr>
      <p:grpSpPr>
        <a:xfrm>
          <a:off x="0" y="0"/>
          <a:ext cx="0" cy="0"/>
          <a:chOff x="0" y="0"/>
          <a:chExt cx="0" cy="0"/>
        </a:xfrm>
      </p:grpSpPr>
      <p:sp>
        <p:nvSpPr>
          <p:cNvPr id="310" name="Shape 310"/>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168DBA"/>
              </a:buClr>
              <a:buSzPts val="4400"/>
              <a:buFont typeface="Century Gothic"/>
              <a:buNone/>
            </a:pPr>
            <a:r>
              <a:rPr lang="en-US" sz="4400" b="1" i="0" u="sng" strike="noStrike" cap="none">
                <a:solidFill>
                  <a:srgbClr val="168DBA"/>
                </a:solidFill>
                <a:latin typeface="Arial"/>
                <a:ea typeface="Arial"/>
                <a:cs typeface="Arial"/>
                <a:sym typeface="Arial"/>
              </a:rPr>
              <a:t>Trivium Security</a:t>
            </a:r>
            <a:endParaRPr sz="3600" b="0" i="0" u="none" strike="noStrike" cap="none">
              <a:solidFill>
                <a:srgbClr val="168DBA"/>
              </a:solidFill>
              <a:latin typeface="Arial"/>
              <a:ea typeface="Arial"/>
              <a:cs typeface="Arial"/>
              <a:sym typeface="Arial"/>
            </a:endParaRPr>
          </a:p>
        </p:txBody>
      </p:sp>
      <p:sp>
        <p:nvSpPr>
          <p:cNvPr id="311" name="Shape 311"/>
          <p:cNvSpPr txBox="1">
            <a:spLocks noGrp="1"/>
          </p:cNvSpPr>
          <p:nvPr>
            <p:ph type="body" idx="1"/>
          </p:nvPr>
        </p:nvSpPr>
        <p:spPr>
          <a:xfrm>
            <a:off x="2363925" y="2032291"/>
            <a:ext cx="8915400" cy="4825709"/>
          </a:xfrm>
          <a:prstGeom prst="rect">
            <a:avLst/>
          </a:prstGeom>
          <a:noFill/>
          <a:ln>
            <a:noFill/>
          </a:ln>
        </p:spPr>
        <p:txBody>
          <a:bodyPr spcFirstLastPara="1" wrap="square" lIns="91425" tIns="45700" rIns="91425" bIns="45700" anchor="t" anchorCtr="0">
            <a:noAutofit/>
          </a:bodyPr>
          <a:lstStyle/>
          <a:p>
            <a:pPr marL="457200" marR="0" lvl="0" indent="-457200" algn="l" rtl="0">
              <a:lnSpc>
                <a:spcPct val="100000"/>
              </a:lnSpc>
              <a:spcBef>
                <a:spcPts val="0"/>
              </a:spcBef>
              <a:spcAft>
                <a:spcPts val="0"/>
              </a:spcAft>
              <a:buClr>
                <a:schemeClr val="accent1"/>
              </a:buClr>
              <a:buSzPts val="3200"/>
              <a:buFont typeface="Noto Sans Symbols"/>
              <a:buChar char="➢"/>
            </a:pPr>
            <a:r>
              <a:rPr lang="en-US" sz="2800" b="0" i="0" u="none" strike="noStrike" cap="none" dirty="0">
                <a:solidFill>
                  <a:schemeClr val="dk1"/>
                </a:solidFill>
                <a:latin typeface="Arial"/>
                <a:ea typeface="Arial"/>
                <a:cs typeface="Arial"/>
                <a:sym typeface="Arial"/>
              </a:rPr>
              <a:t>Evolves non-linearly </a:t>
            </a:r>
            <a:endParaRPr dirty="0"/>
          </a:p>
          <a:p>
            <a:pPr marL="457200" marR="0" lvl="0" indent="-254000" algn="l" rtl="0">
              <a:lnSpc>
                <a:spcPct val="100000"/>
              </a:lnSpc>
              <a:spcBef>
                <a:spcPts val="0"/>
              </a:spcBef>
              <a:spcAft>
                <a:spcPts val="0"/>
              </a:spcAft>
              <a:buClr>
                <a:schemeClr val="accent1"/>
              </a:buClr>
              <a:buSzPts val="3200"/>
              <a:buFont typeface="Noto Sans Symbols"/>
              <a:buNone/>
            </a:pPr>
            <a:endParaRPr sz="2800" b="0" i="0" u="none" strike="noStrike" cap="none" dirty="0">
              <a:solidFill>
                <a:schemeClr val="dk1"/>
              </a:solidFill>
              <a:latin typeface="Arial"/>
              <a:ea typeface="Arial"/>
              <a:cs typeface="Arial"/>
              <a:sym typeface="Arial"/>
            </a:endParaRPr>
          </a:p>
          <a:p>
            <a:pPr marL="457200" marR="0" lvl="0" indent="-457200" algn="l" rtl="0">
              <a:lnSpc>
                <a:spcPct val="100000"/>
              </a:lnSpc>
              <a:spcBef>
                <a:spcPts val="0"/>
              </a:spcBef>
              <a:spcAft>
                <a:spcPts val="0"/>
              </a:spcAft>
              <a:buClr>
                <a:schemeClr val="accent1"/>
              </a:buClr>
              <a:buSzPts val="3200"/>
              <a:buFont typeface="Noto Sans Symbols"/>
              <a:buChar char="➢"/>
            </a:pPr>
            <a:r>
              <a:rPr lang="en-US" sz="2800" b="0" i="0" u="none" strike="noStrike" cap="none" dirty="0">
                <a:solidFill>
                  <a:schemeClr val="dk1"/>
                </a:solidFill>
                <a:latin typeface="Arial"/>
                <a:ea typeface="Arial"/>
                <a:cs typeface="Arial"/>
                <a:sym typeface="Arial"/>
              </a:rPr>
              <a:t>Trivium is secure from both </a:t>
            </a:r>
            <a:endParaRPr dirty="0"/>
          </a:p>
          <a:p>
            <a:pPr marL="457200" marR="0" lvl="0" indent="-254000" algn="l" rtl="0">
              <a:lnSpc>
                <a:spcPct val="100000"/>
              </a:lnSpc>
              <a:spcBef>
                <a:spcPts val="0"/>
              </a:spcBef>
              <a:spcAft>
                <a:spcPts val="0"/>
              </a:spcAft>
              <a:buClr>
                <a:schemeClr val="accent1"/>
              </a:buClr>
              <a:buSzPts val="3200"/>
              <a:buFont typeface="Arial"/>
              <a:buNone/>
            </a:pPr>
            <a:endParaRPr sz="2000" b="0" i="0" u="none" strike="noStrike" cap="none" dirty="0">
              <a:solidFill>
                <a:schemeClr val="dk1"/>
              </a:solidFill>
              <a:latin typeface="Arial"/>
              <a:ea typeface="Arial"/>
              <a:cs typeface="Arial"/>
              <a:sym typeface="Arial"/>
            </a:endParaRPr>
          </a:p>
          <a:p>
            <a:pPr marL="914400" marR="0" lvl="1" indent="-457200" algn="l" rtl="0">
              <a:lnSpc>
                <a:spcPct val="100000"/>
              </a:lnSpc>
              <a:spcBef>
                <a:spcPts val="0"/>
              </a:spcBef>
              <a:spcAft>
                <a:spcPts val="0"/>
              </a:spcAft>
              <a:buClr>
                <a:schemeClr val="accent1"/>
              </a:buClr>
              <a:buSzPts val="3200"/>
              <a:buFont typeface="Noto Sans Symbols"/>
              <a:buChar char="•"/>
            </a:pPr>
            <a:r>
              <a:rPr lang="en-US" sz="1800" b="0" i="0" u="none" strike="noStrike" cap="none" dirty="0">
                <a:solidFill>
                  <a:schemeClr val="dk1"/>
                </a:solidFill>
                <a:latin typeface="Arial"/>
                <a:ea typeface="Arial"/>
                <a:cs typeface="Arial"/>
                <a:sym typeface="Arial"/>
              </a:rPr>
              <a:t>Correlation between linear combination of keystream bits and </a:t>
            </a:r>
            <a:endParaRPr dirty="0"/>
          </a:p>
          <a:p>
            <a:pPr marL="457200" marR="0" lvl="1" indent="0" algn="l" rtl="0">
              <a:lnSpc>
                <a:spcPct val="100000"/>
              </a:lnSpc>
              <a:spcBef>
                <a:spcPts val="0"/>
              </a:spcBef>
              <a:spcAft>
                <a:spcPts val="0"/>
              </a:spcAft>
              <a:buClr>
                <a:schemeClr val="accent1"/>
              </a:buClr>
              <a:buSzPts val="3200"/>
              <a:buFont typeface="Noto Sans Symbols"/>
              <a:buNone/>
            </a:pPr>
            <a:r>
              <a:rPr lang="en-US" sz="1800" b="0" i="0" u="none" strike="noStrike" cap="none" dirty="0">
                <a:solidFill>
                  <a:schemeClr val="dk1"/>
                </a:solidFill>
                <a:latin typeface="Arial"/>
                <a:ea typeface="Arial"/>
                <a:cs typeface="Arial"/>
                <a:sym typeface="Arial"/>
              </a:rPr>
              <a:t>        internal state</a:t>
            </a:r>
            <a:endParaRPr dirty="0"/>
          </a:p>
          <a:p>
            <a:pPr marL="914400" marR="0" lvl="1" indent="-254000" algn="l" rtl="0">
              <a:lnSpc>
                <a:spcPct val="100000"/>
              </a:lnSpc>
              <a:spcBef>
                <a:spcPts val="0"/>
              </a:spcBef>
              <a:spcAft>
                <a:spcPts val="0"/>
              </a:spcAft>
              <a:buClr>
                <a:schemeClr val="accent1"/>
              </a:buClr>
              <a:buSzPts val="3200"/>
              <a:buFont typeface="Noto Sans Symbols"/>
              <a:buNone/>
            </a:pPr>
            <a:endParaRPr sz="1800" b="0" i="0" u="none" strike="noStrike" cap="none" dirty="0">
              <a:solidFill>
                <a:schemeClr val="dk1"/>
              </a:solidFill>
              <a:latin typeface="Arial"/>
              <a:ea typeface="Arial"/>
              <a:cs typeface="Arial"/>
              <a:sym typeface="Arial"/>
            </a:endParaRPr>
          </a:p>
          <a:p>
            <a:pPr marL="914400" marR="0" lvl="1" indent="-457200" algn="l" rtl="0">
              <a:lnSpc>
                <a:spcPct val="100000"/>
              </a:lnSpc>
              <a:spcBef>
                <a:spcPts val="0"/>
              </a:spcBef>
              <a:spcAft>
                <a:spcPts val="0"/>
              </a:spcAft>
              <a:buClr>
                <a:schemeClr val="accent1"/>
              </a:buClr>
              <a:buSzPts val="3200"/>
              <a:buFont typeface="Noto Sans Symbols"/>
              <a:buChar char="•"/>
            </a:pPr>
            <a:r>
              <a:rPr lang="en-US" sz="1800" b="0" i="0" u="none" strike="noStrike" cap="none" dirty="0">
                <a:solidFill>
                  <a:schemeClr val="dk1"/>
                </a:solidFill>
                <a:latin typeface="Arial"/>
                <a:ea typeface="Arial"/>
                <a:cs typeface="Arial"/>
                <a:sym typeface="Arial"/>
              </a:rPr>
              <a:t>Correlation between keystream bits</a:t>
            </a:r>
            <a:endParaRPr dirty="0"/>
          </a:p>
          <a:p>
            <a:pPr marL="0" marR="0" lvl="0" indent="0" algn="l" rtl="0">
              <a:lnSpc>
                <a:spcPct val="100000"/>
              </a:lnSpc>
              <a:spcBef>
                <a:spcPts val="0"/>
              </a:spcBef>
              <a:spcAft>
                <a:spcPts val="0"/>
              </a:spcAft>
              <a:buClr>
                <a:schemeClr val="accent1"/>
              </a:buClr>
              <a:buSzPts val="3200"/>
              <a:buFont typeface="Noto Sans Symbols"/>
              <a:buNone/>
            </a:pPr>
            <a:endParaRPr sz="3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accent1"/>
              </a:buClr>
              <a:buSzPts val="3200"/>
              <a:buFont typeface="Noto Sans Symbols"/>
              <a:buNone/>
            </a:pPr>
            <a:endParaRPr sz="3200" b="0" i="0" u="none" strike="noStrike" cap="none" dirty="0">
              <a:solidFill>
                <a:schemeClr val="dk1"/>
              </a:solidFill>
              <a:latin typeface="Arial"/>
              <a:ea typeface="Arial"/>
              <a:cs typeface="Arial"/>
              <a:sym typeface="Arial"/>
            </a:endParaRPr>
          </a:p>
        </p:txBody>
      </p:sp>
      <p:sp>
        <p:nvSpPr>
          <p:cNvPr id="312" name="Shape 312"/>
          <p:cNvSpPr txBox="1">
            <a:spLocks noGrp="1"/>
          </p:cNvSpPr>
          <p:nvPr>
            <p:ph type="sldNum" idx="12"/>
          </p:nvPr>
        </p:nvSpPr>
        <p:spPr>
          <a:xfrm>
            <a:off x="10499558" y="5945708"/>
            <a:ext cx="779767"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0" i="0" u="none" strike="noStrike" cap="none">
                <a:solidFill>
                  <a:schemeClr val="bg2"/>
                </a:solidFill>
                <a:latin typeface="Arial"/>
                <a:ea typeface="Arial"/>
                <a:cs typeface="Arial"/>
                <a:sym typeface="Arial"/>
              </a:rPr>
              <a:t>6</a:t>
            </a:fld>
            <a:endParaRPr sz="2000" b="0" i="0" u="none" strike="noStrike" cap="none" dirty="0">
              <a:solidFill>
                <a:schemeClr val="bg2"/>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0" y="492329"/>
            <a:ext cx="12192000" cy="1161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1"/>
              </a:buClr>
              <a:buSzPts val="4000"/>
              <a:buFont typeface="Noto Sans Symbols"/>
              <a:buNone/>
            </a:pPr>
            <a:r>
              <a:rPr lang="en-US" sz="4000" b="1" i="0" u="sng" strike="noStrike" cap="none" dirty="0">
                <a:solidFill>
                  <a:srgbClr val="1C426C"/>
                </a:solidFill>
                <a:latin typeface="Arial"/>
                <a:ea typeface="Arial"/>
                <a:cs typeface="Arial"/>
                <a:sym typeface="Arial"/>
              </a:rPr>
              <a:t>Side Channel Attacks</a:t>
            </a:r>
            <a:endParaRPr sz="2400" b="0" i="0" u="none" strike="noStrike" cap="none" dirty="0">
              <a:solidFill>
                <a:srgbClr val="1C426C"/>
              </a:solidFill>
              <a:latin typeface="Arial"/>
              <a:ea typeface="Arial"/>
              <a:cs typeface="Arial"/>
              <a:sym typeface="Arial"/>
            </a:endParaRPr>
          </a:p>
          <a:p>
            <a:pPr marL="342900" marR="0" lvl="0" indent="-190500" algn="ctr" rtl="0">
              <a:lnSpc>
                <a:spcPct val="100000"/>
              </a:lnSpc>
              <a:spcBef>
                <a:spcPts val="1000"/>
              </a:spcBef>
              <a:spcAft>
                <a:spcPts val="0"/>
              </a:spcAft>
              <a:buClr>
                <a:schemeClr val="accent1"/>
              </a:buClr>
              <a:buSzPts val="2400"/>
              <a:buFont typeface="Noto Sans Symbols"/>
              <a:buNone/>
            </a:pPr>
            <a:endParaRPr sz="2400" b="0" i="0" u="none" strike="noStrike" cap="none" dirty="0">
              <a:solidFill>
                <a:srgbClr val="1C426C"/>
              </a:solidFill>
              <a:latin typeface="Arial"/>
              <a:ea typeface="Arial"/>
              <a:cs typeface="Arial"/>
              <a:sym typeface="Arial"/>
            </a:endParaRPr>
          </a:p>
          <a:p>
            <a:pPr marL="0" marR="0" lvl="0" indent="0" algn="ctr" rtl="0">
              <a:lnSpc>
                <a:spcPct val="100000"/>
              </a:lnSpc>
              <a:spcBef>
                <a:spcPts val="1000"/>
              </a:spcBef>
              <a:spcAft>
                <a:spcPts val="0"/>
              </a:spcAft>
              <a:buClr>
                <a:schemeClr val="accent1"/>
              </a:buClr>
              <a:buSzPts val="2400"/>
              <a:buFont typeface="Noto Sans Symbols"/>
              <a:buNone/>
            </a:pPr>
            <a:endParaRPr sz="2400" b="1" i="0" u="none" strike="noStrike" cap="none" dirty="0">
              <a:solidFill>
                <a:srgbClr val="1C426C"/>
              </a:solidFill>
              <a:latin typeface="Arial"/>
              <a:ea typeface="Arial"/>
              <a:cs typeface="Arial"/>
              <a:sym typeface="Arial"/>
            </a:endParaRPr>
          </a:p>
          <a:p>
            <a:pPr marL="342900" marR="0" lvl="0" indent="-190500" algn="ctr" rtl="0">
              <a:lnSpc>
                <a:spcPct val="100000"/>
              </a:lnSpc>
              <a:spcBef>
                <a:spcPts val="1000"/>
              </a:spcBef>
              <a:spcAft>
                <a:spcPts val="0"/>
              </a:spcAft>
              <a:buClr>
                <a:schemeClr val="accent1"/>
              </a:buClr>
              <a:buSzPts val="2400"/>
              <a:buFont typeface="Noto Sans Symbols"/>
              <a:buNone/>
            </a:pPr>
            <a:endParaRPr sz="2400" b="1" i="0" u="none" strike="noStrike" cap="none" dirty="0">
              <a:solidFill>
                <a:srgbClr val="168DBA"/>
              </a:solidFill>
              <a:latin typeface="Arial"/>
              <a:ea typeface="Arial"/>
              <a:cs typeface="Arial"/>
              <a:sym typeface="Arial"/>
            </a:endParaRPr>
          </a:p>
          <a:p>
            <a:pPr marL="0" marR="0" lvl="0" indent="0" algn="ctr" rtl="0">
              <a:lnSpc>
                <a:spcPct val="100000"/>
              </a:lnSpc>
              <a:spcBef>
                <a:spcPts val="1000"/>
              </a:spcBef>
              <a:spcAft>
                <a:spcPts val="0"/>
              </a:spcAft>
              <a:buClr>
                <a:schemeClr val="accent1"/>
              </a:buClr>
              <a:buSzPts val="1800"/>
              <a:buFont typeface="Noto Sans Symbols"/>
              <a:buNone/>
            </a:pPr>
            <a:r>
              <a:rPr lang="en-US" sz="2400" b="0" i="0" u="none" strike="noStrike" cap="none" dirty="0">
                <a:solidFill>
                  <a:srgbClr val="FF0000"/>
                </a:solidFill>
                <a:latin typeface="Arial"/>
                <a:ea typeface="Arial"/>
                <a:cs typeface="Arial"/>
                <a:sym typeface="Arial"/>
              </a:rPr>
              <a:t>	</a:t>
            </a:r>
            <a:endParaRPr sz="3200" b="1" i="0" u="none" strike="noStrike" cap="none" dirty="0">
              <a:solidFill>
                <a:srgbClr val="1C426C"/>
              </a:solidFill>
              <a:latin typeface="Arial"/>
              <a:ea typeface="Arial"/>
              <a:cs typeface="Arial"/>
              <a:sym typeface="Arial"/>
            </a:endParaRPr>
          </a:p>
        </p:txBody>
      </p:sp>
      <p:sp>
        <p:nvSpPr>
          <p:cNvPr id="318" name="Shape 318"/>
          <p:cNvSpPr txBox="1">
            <a:spLocks noGrp="1"/>
          </p:cNvSpPr>
          <p:nvPr>
            <p:ph type="sldNum" idx="12"/>
          </p:nvPr>
        </p:nvSpPr>
        <p:spPr>
          <a:xfrm>
            <a:off x="11252825" y="6418765"/>
            <a:ext cx="779767"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0" i="0" u="none" strike="noStrike" cap="none">
                <a:solidFill>
                  <a:schemeClr val="bg2"/>
                </a:solidFill>
                <a:latin typeface="Arial"/>
                <a:ea typeface="Arial"/>
                <a:cs typeface="Arial"/>
                <a:sym typeface="Arial"/>
              </a:rPr>
              <a:t>7</a:t>
            </a:fld>
            <a:endParaRPr sz="2000" b="0" i="0" u="none" strike="noStrike" cap="none" dirty="0">
              <a:solidFill>
                <a:schemeClr val="bg2"/>
              </a:solidFill>
              <a:latin typeface="Arial"/>
              <a:ea typeface="Arial"/>
              <a:cs typeface="Arial"/>
              <a:sym typeface="Arial"/>
            </a:endParaRPr>
          </a:p>
        </p:txBody>
      </p:sp>
      <p:sp>
        <p:nvSpPr>
          <p:cNvPr id="319" name="Shape 319"/>
          <p:cNvSpPr txBox="1"/>
          <p:nvPr/>
        </p:nvSpPr>
        <p:spPr>
          <a:xfrm>
            <a:off x="1585025" y="5241600"/>
            <a:ext cx="7218900" cy="3562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20" name="Shape 320"/>
          <p:cNvPicPr preferRelativeResize="0"/>
          <p:nvPr/>
        </p:nvPicPr>
        <p:blipFill rotWithShape="1">
          <a:blip r:embed="rId3">
            <a:alphaModFix/>
          </a:blip>
          <a:srcRect/>
          <a:stretch/>
        </p:blipFill>
        <p:spPr>
          <a:xfrm>
            <a:off x="1249316" y="1277270"/>
            <a:ext cx="9693367" cy="5141495"/>
          </a:xfrm>
          <a:prstGeom prst="rect">
            <a:avLst/>
          </a:prstGeom>
          <a:noFill/>
          <a:ln>
            <a:noFill/>
          </a:ln>
        </p:spPr>
      </p:pic>
      <p:sp>
        <p:nvSpPr>
          <p:cNvPr id="321" name="Shape 321"/>
          <p:cNvSpPr/>
          <p:nvPr/>
        </p:nvSpPr>
        <p:spPr>
          <a:xfrm>
            <a:off x="2182029" y="4951631"/>
            <a:ext cx="2662990" cy="272716"/>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1"/>
                                        </p:tgtEl>
                                        <p:attrNameLst>
                                          <p:attrName>style.visibility</p:attrName>
                                        </p:attrNameLst>
                                      </p:cBhvr>
                                      <p:to>
                                        <p:strVal val="visible"/>
                                      </p:to>
                                    </p:set>
                                    <p:anim calcmode="lin" valueType="num">
                                      <p:cBhvr additive="base">
                                        <p:cTn id="7" dur="500"/>
                                        <p:tgtEl>
                                          <p:spTgt spid="3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325"/>
        <p:cNvGrpSpPr/>
        <p:nvPr/>
      </p:nvGrpSpPr>
      <p:grpSpPr>
        <a:xfrm>
          <a:off x="0" y="0"/>
          <a:ext cx="0" cy="0"/>
          <a:chOff x="0" y="0"/>
          <a:chExt cx="0" cy="0"/>
        </a:xfrm>
      </p:grpSpPr>
      <p:sp>
        <p:nvSpPr>
          <p:cNvPr id="326" name="Shape 326"/>
          <p:cNvSpPr txBox="1">
            <a:spLocks noGrp="1"/>
          </p:cNvSpPr>
          <p:nvPr>
            <p:ph type="body" idx="1"/>
          </p:nvPr>
        </p:nvSpPr>
        <p:spPr>
          <a:xfrm>
            <a:off x="1" y="517200"/>
            <a:ext cx="12191999" cy="1161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1"/>
              </a:buClr>
              <a:buSzPts val="4000"/>
              <a:buFont typeface="Noto Sans Symbols"/>
              <a:buNone/>
            </a:pPr>
            <a:r>
              <a:rPr lang="en-US" sz="4000" b="1" i="0" u="sng" strike="noStrike" cap="none" dirty="0">
                <a:solidFill>
                  <a:srgbClr val="1C426C"/>
                </a:solidFill>
                <a:latin typeface="Arial"/>
                <a:ea typeface="Arial"/>
                <a:cs typeface="Arial"/>
                <a:sym typeface="Arial"/>
              </a:rPr>
              <a:t>Power Analysis Attacks</a:t>
            </a:r>
            <a:endParaRPr sz="2400" b="0" i="0" u="none" strike="noStrike" cap="none" dirty="0">
              <a:solidFill>
                <a:srgbClr val="1C426C"/>
              </a:solidFill>
              <a:latin typeface="Arial"/>
              <a:ea typeface="Arial"/>
              <a:cs typeface="Arial"/>
              <a:sym typeface="Arial"/>
            </a:endParaRPr>
          </a:p>
          <a:p>
            <a:pPr marL="342900" marR="0" lvl="0" indent="-190500" algn="ctr" rtl="0">
              <a:lnSpc>
                <a:spcPct val="100000"/>
              </a:lnSpc>
              <a:spcBef>
                <a:spcPts val="1000"/>
              </a:spcBef>
              <a:spcAft>
                <a:spcPts val="0"/>
              </a:spcAft>
              <a:buClr>
                <a:schemeClr val="accent1"/>
              </a:buClr>
              <a:buSzPts val="2400"/>
              <a:buFont typeface="Noto Sans Symbols"/>
              <a:buNone/>
            </a:pPr>
            <a:endParaRPr sz="2400" b="0" i="0" u="none" strike="noStrike" cap="none" dirty="0">
              <a:solidFill>
                <a:srgbClr val="1C426C"/>
              </a:solidFill>
              <a:latin typeface="Arial"/>
              <a:ea typeface="Arial"/>
              <a:cs typeface="Arial"/>
              <a:sym typeface="Arial"/>
            </a:endParaRPr>
          </a:p>
          <a:p>
            <a:pPr marL="0" marR="0" lvl="0" indent="0" algn="ctr" rtl="0">
              <a:lnSpc>
                <a:spcPct val="100000"/>
              </a:lnSpc>
              <a:spcBef>
                <a:spcPts val="1000"/>
              </a:spcBef>
              <a:spcAft>
                <a:spcPts val="0"/>
              </a:spcAft>
              <a:buClr>
                <a:schemeClr val="accent1"/>
              </a:buClr>
              <a:buSzPts val="2400"/>
              <a:buFont typeface="Noto Sans Symbols"/>
              <a:buNone/>
            </a:pPr>
            <a:endParaRPr sz="2400" b="1" i="0" u="none" strike="noStrike" cap="none" dirty="0">
              <a:solidFill>
                <a:srgbClr val="1C426C"/>
              </a:solidFill>
              <a:latin typeface="Arial"/>
              <a:ea typeface="Arial"/>
              <a:cs typeface="Arial"/>
              <a:sym typeface="Arial"/>
            </a:endParaRPr>
          </a:p>
          <a:p>
            <a:pPr marL="342900" marR="0" lvl="0" indent="-190500" algn="ctr" rtl="0">
              <a:lnSpc>
                <a:spcPct val="100000"/>
              </a:lnSpc>
              <a:spcBef>
                <a:spcPts val="1000"/>
              </a:spcBef>
              <a:spcAft>
                <a:spcPts val="0"/>
              </a:spcAft>
              <a:buClr>
                <a:schemeClr val="accent1"/>
              </a:buClr>
              <a:buSzPts val="2400"/>
              <a:buFont typeface="Noto Sans Symbols"/>
              <a:buNone/>
            </a:pPr>
            <a:endParaRPr sz="2400" b="1" i="0" u="none" strike="noStrike" cap="none" dirty="0">
              <a:solidFill>
                <a:srgbClr val="168DBA"/>
              </a:solidFill>
              <a:latin typeface="Arial"/>
              <a:ea typeface="Arial"/>
              <a:cs typeface="Arial"/>
              <a:sym typeface="Arial"/>
            </a:endParaRPr>
          </a:p>
          <a:p>
            <a:pPr marL="0" marR="0" lvl="0" indent="0" algn="ctr" rtl="0">
              <a:lnSpc>
                <a:spcPct val="100000"/>
              </a:lnSpc>
              <a:spcBef>
                <a:spcPts val="1000"/>
              </a:spcBef>
              <a:spcAft>
                <a:spcPts val="0"/>
              </a:spcAft>
              <a:buClr>
                <a:schemeClr val="accent1"/>
              </a:buClr>
              <a:buSzPts val="1800"/>
              <a:buFont typeface="Noto Sans Symbols"/>
              <a:buNone/>
            </a:pPr>
            <a:r>
              <a:rPr lang="en-US" sz="2400" b="0" i="0" u="none" strike="noStrike" cap="none" dirty="0">
                <a:solidFill>
                  <a:srgbClr val="FF0000"/>
                </a:solidFill>
                <a:latin typeface="Arial"/>
                <a:ea typeface="Arial"/>
                <a:cs typeface="Arial"/>
                <a:sym typeface="Arial"/>
              </a:rPr>
              <a:t>	</a:t>
            </a:r>
            <a:endParaRPr sz="3200" b="1" i="0" u="none" strike="noStrike" cap="none" dirty="0">
              <a:solidFill>
                <a:srgbClr val="1C426C"/>
              </a:solidFill>
              <a:latin typeface="Arial"/>
              <a:ea typeface="Arial"/>
              <a:cs typeface="Arial"/>
              <a:sym typeface="Arial"/>
            </a:endParaRPr>
          </a:p>
        </p:txBody>
      </p:sp>
      <p:sp>
        <p:nvSpPr>
          <p:cNvPr id="327" name="Shape 327"/>
          <p:cNvSpPr txBox="1">
            <a:spLocks noGrp="1"/>
          </p:cNvSpPr>
          <p:nvPr>
            <p:ph type="sldNum" idx="12"/>
          </p:nvPr>
        </p:nvSpPr>
        <p:spPr>
          <a:xfrm>
            <a:off x="10473058" y="5990097"/>
            <a:ext cx="779767"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0" i="0" u="none" strike="noStrike" cap="none">
                <a:solidFill>
                  <a:schemeClr val="bg2"/>
                </a:solidFill>
                <a:latin typeface="Arial"/>
                <a:ea typeface="Arial"/>
                <a:cs typeface="Arial"/>
                <a:sym typeface="Arial"/>
              </a:rPr>
              <a:t>8</a:t>
            </a:fld>
            <a:endParaRPr sz="2000" b="0" i="0" u="none" strike="noStrike" cap="none" dirty="0">
              <a:solidFill>
                <a:schemeClr val="bg2"/>
              </a:solidFill>
              <a:latin typeface="Arial"/>
              <a:ea typeface="Arial"/>
              <a:cs typeface="Arial"/>
              <a:sym typeface="Arial"/>
            </a:endParaRPr>
          </a:p>
        </p:txBody>
      </p:sp>
      <p:sp>
        <p:nvSpPr>
          <p:cNvPr id="328" name="Shape 328"/>
          <p:cNvSpPr txBox="1"/>
          <p:nvPr/>
        </p:nvSpPr>
        <p:spPr>
          <a:xfrm>
            <a:off x="1601067" y="5241600"/>
            <a:ext cx="7218900" cy="3562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29" name="Shape 329"/>
          <p:cNvPicPr preferRelativeResize="0"/>
          <p:nvPr/>
        </p:nvPicPr>
        <p:blipFill rotWithShape="1">
          <a:blip r:embed="rId3">
            <a:alphaModFix/>
          </a:blip>
          <a:srcRect/>
          <a:stretch/>
        </p:blipFill>
        <p:spPr>
          <a:xfrm>
            <a:off x="4263442" y="3522038"/>
            <a:ext cx="3665116" cy="2895442"/>
          </a:xfrm>
          <a:prstGeom prst="rect">
            <a:avLst/>
          </a:prstGeom>
          <a:noFill/>
          <a:ln>
            <a:noFill/>
          </a:ln>
        </p:spPr>
      </p:pic>
      <p:sp>
        <p:nvSpPr>
          <p:cNvPr id="330" name="Shape 330"/>
          <p:cNvSpPr txBox="1"/>
          <p:nvPr/>
        </p:nvSpPr>
        <p:spPr>
          <a:xfrm>
            <a:off x="1076100" y="1736434"/>
            <a:ext cx="10039799" cy="283259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3200"/>
              <a:buFont typeface="Arial" panose="020B0604020202020204" pitchFamily="34" charset="0"/>
              <a:buChar char="•"/>
            </a:pPr>
            <a:r>
              <a:rPr lang="en-US" sz="2400" b="0" i="0" u="none" strike="noStrike" cap="none" dirty="0">
                <a:solidFill>
                  <a:schemeClr val="dk1"/>
                </a:solidFill>
                <a:latin typeface="Arial"/>
                <a:ea typeface="Arial"/>
                <a:cs typeface="Arial"/>
                <a:sym typeface="Arial"/>
              </a:rPr>
              <a:t>Observe and study power consumption of the cryptographic system</a:t>
            </a:r>
            <a:endParaRPr dirty="0"/>
          </a:p>
          <a:p>
            <a:pPr marL="342900" marR="0" lvl="0" indent="-342900" algn="l" rtl="0">
              <a:lnSpc>
                <a:spcPct val="100000"/>
              </a:lnSpc>
              <a:spcBef>
                <a:spcPts val="0"/>
              </a:spcBef>
              <a:spcAft>
                <a:spcPts val="0"/>
              </a:spcAft>
              <a:buClr>
                <a:schemeClr val="accent1"/>
              </a:buClr>
              <a:buSzPts val="3200"/>
              <a:buFont typeface="Arial" panose="020B0604020202020204" pitchFamily="34" charset="0"/>
              <a:buChar char="•"/>
            </a:pPr>
            <a:endParaRPr sz="2400" b="0" i="0" u="none" strike="noStrike" cap="none" dirty="0">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accent1"/>
              </a:buClr>
              <a:buSzPts val="3200"/>
              <a:buFont typeface="Arial" panose="020B0604020202020204" pitchFamily="34" charset="0"/>
              <a:buChar char="•"/>
            </a:pPr>
            <a:r>
              <a:rPr lang="en-US" sz="2400" b="0" i="0" u="none" strike="noStrike" cap="none" dirty="0">
                <a:solidFill>
                  <a:schemeClr val="dk1"/>
                </a:solidFill>
                <a:latin typeface="Arial"/>
                <a:ea typeface="Arial"/>
                <a:cs typeface="Arial"/>
                <a:sym typeface="Arial"/>
              </a:rPr>
              <a:t>Collect power traces and do statistical analysis to get the secret key</a:t>
            </a:r>
            <a:endParaRPr dirty="0"/>
          </a:p>
          <a:p>
            <a:pPr marL="0" marR="0" lvl="0" indent="0" algn="l" rtl="0">
              <a:lnSpc>
                <a:spcPct val="100000"/>
              </a:lnSpc>
              <a:spcBef>
                <a:spcPts val="0"/>
              </a:spcBef>
              <a:spcAft>
                <a:spcPts val="0"/>
              </a:spcAft>
              <a:buClr>
                <a:schemeClr val="accent1"/>
              </a:buClr>
              <a:buSzPts val="3200"/>
              <a:buFont typeface="Noto Sans Symbols"/>
              <a:buNone/>
            </a:pPr>
            <a:endParaRPr sz="3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accent1"/>
              </a:buClr>
              <a:buSzPts val="3200"/>
              <a:buFont typeface="Noto Sans Symbols"/>
              <a:buNone/>
            </a:pPr>
            <a:endParaRPr sz="3200" b="0" i="0" u="none" strike="noStrike" cap="none" dirty="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334"/>
        <p:cNvGrpSpPr/>
        <p:nvPr/>
      </p:nvGrpSpPr>
      <p:grpSpPr>
        <a:xfrm>
          <a:off x="0" y="0"/>
          <a:ext cx="0" cy="0"/>
          <a:chOff x="0" y="0"/>
          <a:chExt cx="0" cy="0"/>
        </a:xfrm>
      </p:grpSpPr>
      <p:sp>
        <p:nvSpPr>
          <p:cNvPr id="335" name="Shape 335"/>
          <p:cNvSpPr txBox="1">
            <a:spLocks noGrp="1"/>
          </p:cNvSpPr>
          <p:nvPr>
            <p:ph type="body" idx="1"/>
          </p:nvPr>
        </p:nvSpPr>
        <p:spPr>
          <a:xfrm>
            <a:off x="1975110" y="276046"/>
            <a:ext cx="8915400" cy="569743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1"/>
              </a:buClr>
              <a:buSzPts val="4000"/>
              <a:buFont typeface="Noto Sans Symbols"/>
              <a:buNone/>
            </a:pPr>
            <a:r>
              <a:rPr lang="en-US" sz="4000" b="1" i="0" u="sng" strike="noStrike" cap="none" dirty="0">
                <a:solidFill>
                  <a:srgbClr val="1C426C"/>
                </a:solidFill>
                <a:latin typeface="Arial"/>
                <a:ea typeface="Arial"/>
                <a:cs typeface="Arial"/>
                <a:sym typeface="Arial"/>
              </a:rPr>
              <a:t>Related Work</a:t>
            </a:r>
            <a:endParaRPr sz="4000" b="1" i="0" u="sng" strike="noStrike" cap="none" dirty="0">
              <a:solidFill>
                <a:srgbClr val="1C426C"/>
              </a:solidFill>
              <a:latin typeface="Arial"/>
              <a:ea typeface="Arial"/>
              <a:cs typeface="Arial"/>
              <a:sym typeface="Arial"/>
            </a:endParaRPr>
          </a:p>
          <a:p>
            <a:pPr marL="0" marR="0" lvl="0" indent="0" algn="l" rtl="0">
              <a:lnSpc>
                <a:spcPct val="100000"/>
              </a:lnSpc>
              <a:spcBef>
                <a:spcPts val="1000"/>
              </a:spcBef>
              <a:spcAft>
                <a:spcPts val="0"/>
              </a:spcAft>
              <a:buClr>
                <a:schemeClr val="accent1"/>
              </a:buClr>
              <a:buSzPts val="2400"/>
              <a:buFont typeface="Noto Sans Symbols"/>
              <a:buNone/>
            </a:pPr>
            <a:endParaRPr sz="2400" b="0" i="0" u="none" strike="noStrike" cap="none" dirty="0">
              <a:solidFill>
                <a:srgbClr val="1C426C"/>
              </a:solidFill>
              <a:latin typeface="Arial"/>
              <a:ea typeface="Arial"/>
              <a:cs typeface="Arial"/>
              <a:sym typeface="Arial"/>
            </a:endParaRPr>
          </a:p>
          <a:p>
            <a:pPr marL="0" marR="0" lvl="0" indent="0" algn="l" rtl="0">
              <a:lnSpc>
                <a:spcPct val="100000"/>
              </a:lnSpc>
              <a:spcBef>
                <a:spcPts val="1000"/>
              </a:spcBef>
              <a:spcAft>
                <a:spcPts val="0"/>
              </a:spcAft>
              <a:buClr>
                <a:schemeClr val="accent1"/>
              </a:buClr>
              <a:buSzPts val="2400"/>
              <a:buFont typeface="Noto Sans Symbols"/>
              <a:buNone/>
            </a:pPr>
            <a:endParaRPr sz="2400" b="1" i="0" u="none" strike="noStrike" cap="none" dirty="0">
              <a:solidFill>
                <a:srgbClr val="1C426C"/>
              </a:solidFill>
              <a:latin typeface="Arial"/>
              <a:ea typeface="Arial"/>
              <a:cs typeface="Arial"/>
              <a:sym typeface="Arial"/>
            </a:endParaRPr>
          </a:p>
          <a:p>
            <a:pPr marL="342900" marR="0" lvl="0" indent="-190500" algn="l" rtl="0">
              <a:lnSpc>
                <a:spcPct val="100000"/>
              </a:lnSpc>
              <a:spcBef>
                <a:spcPts val="1000"/>
              </a:spcBef>
              <a:spcAft>
                <a:spcPts val="0"/>
              </a:spcAft>
              <a:buClr>
                <a:schemeClr val="accent1"/>
              </a:buClr>
              <a:buSzPts val="2400"/>
              <a:buFont typeface="Noto Sans Symbols"/>
              <a:buNone/>
            </a:pPr>
            <a:endParaRPr sz="2400" b="1" i="0" u="none" strike="noStrike" cap="none" dirty="0">
              <a:solidFill>
                <a:srgbClr val="168DBA"/>
              </a:solidFill>
              <a:latin typeface="Arial"/>
              <a:ea typeface="Arial"/>
              <a:cs typeface="Arial"/>
              <a:sym typeface="Arial"/>
            </a:endParaRPr>
          </a:p>
          <a:p>
            <a:pPr marL="0" marR="0" lvl="0" indent="0" algn="l" rtl="0">
              <a:lnSpc>
                <a:spcPct val="100000"/>
              </a:lnSpc>
              <a:spcBef>
                <a:spcPts val="1000"/>
              </a:spcBef>
              <a:spcAft>
                <a:spcPts val="0"/>
              </a:spcAft>
              <a:buClr>
                <a:schemeClr val="accent1"/>
              </a:buClr>
              <a:buSzPts val="3200"/>
              <a:buFont typeface="Noto Sans Symbols"/>
              <a:buNone/>
            </a:pPr>
            <a:endParaRPr sz="3200" b="1" i="0" u="none" strike="noStrike" cap="none" dirty="0">
              <a:solidFill>
                <a:srgbClr val="1C426C"/>
              </a:solidFill>
              <a:latin typeface="Arial"/>
              <a:ea typeface="Arial"/>
              <a:cs typeface="Arial"/>
              <a:sym typeface="Arial"/>
            </a:endParaRPr>
          </a:p>
        </p:txBody>
      </p:sp>
      <p:sp>
        <p:nvSpPr>
          <p:cNvPr id="336" name="Shape 336"/>
          <p:cNvSpPr txBox="1">
            <a:spLocks noGrp="1"/>
          </p:cNvSpPr>
          <p:nvPr>
            <p:ph type="sldNum" idx="12"/>
          </p:nvPr>
        </p:nvSpPr>
        <p:spPr>
          <a:xfrm>
            <a:off x="11252820" y="6204984"/>
            <a:ext cx="779767"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0" i="0" u="none" strike="noStrike" cap="none">
                <a:solidFill>
                  <a:schemeClr val="bg2"/>
                </a:solidFill>
                <a:latin typeface="Arial"/>
                <a:ea typeface="Arial"/>
                <a:cs typeface="Arial"/>
                <a:sym typeface="Arial"/>
              </a:rPr>
              <a:t>9</a:t>
            </a:fld>
            <a:endParaRPr sz="2000" b="0" i="0" u="none" strike="noStrike" cap="none" dirty="0">
              <a:solidFill>
                <a:schemeClr val="bg2"/>
              </a:solidFill>
              <a:latin typeface="Arial"/>
              <a:ea typeface="Arial"/>
              <a:cs typeface="Arial"/>
              <a:sym typeface="Arial"/>
            </a:endParaRPr>
          </a:p>
        </p:txBody>
      </p:sp>
      <p:graphicFrame>
        <p:nvGraphicFramePr>
          <p:cNvPr id="337" name="Shape 337"/>
          <p:cNvGraphicFramePr/>
          <p:nvPr>
            <p:extLst>
              <p:ext uri="{D42A27DB-BD31-4B8C-83A1-F6EECF244321}">
                <p14:modId xmlns:p14="http://schemas.microsoft.com/office/powerpoint/2010/main" val="1504422612"/>
              </p:ext>
            </p:extLst>
          </p:nvPr>
        </p:nvGraphicFramePr>
        <p:xfrm>
          <a:off x="1477067" y="1376119"/>
          <a:ext cx="9085575" cy="4893498"/>
        </p:xfrm>
        <a:graphic>
          <a:graphicData uri="http://schemas.openxmlformats.org/drawingml/2006/table">
            <a:tbl>
              <a:tblPr firstRow="1" bandRow="1">
                <a:noFill/>
                <a:tableStyleId>{A636C99D-14CD-43D3-9E7D-7315A0DFEEFF}</a:tableStyleId>
              </a:tblPr>
              <a:tblGrid>
                <a:gridCol w="3028525">
                  <a:extLst>
                    <a:ext uri="{9D8B030D-6E8A-4147-A177-3AD203B41FA5}">
                      <a16:colId xmlns:a16="http://schemas.microsoft.com/office/drawing/2014/main" val="20000"/>
                    </a:ext>
                  </a:extLst>
                </a:gridCol>
                <a:gridCol w="3028525">
                  <a:extLst>
                    <a:ext uri="{9D8B030D-6E8A-4147-A177-3AD203B41FA5}">
                      <a16:colId xmlns:a16="http://schemas.microsoft.com/office/drawing/2014/main" val="20001"/>
                    </a:ext>
                  </a:extLst>
                </a:gridCol>
                <a:gridCol w="3028525">
                  <a:extLst>
                    <a:ext uri="{9D8B030D-6E8A-4147-A177-3AD203B41FA5}">
                      <a16:colId xmlns:a16="http://schemas.microsoft.com/office/drawing/2014/main" val="20002"/>
                    </a:ext>
                  </a:extLst>
                </a:gridCol>
              </a:tblGrid>
              <a:tr h="614675">
                <a:tc>
                  <a:txBody>
                    <a:bodyPr/>
                    <a:lstStyle/>
                    <a:p>
                      <a:pPr marL="0" marR="0" lvl="0" indent="0" algn="ctr" rtl="0">
                        <a:lnSpc>
                          <a:spcPct val="100000"/>
                        </a:lnSpc>
                        <a:spcBef>
                          <a:spcPts val="0"/>
                        </a:spcBef>
                        <a:spcAft>
                          <a:spcPts val="0"/>
                        </a:spcAft>
                        <a:buNone/>
                      </a:pPr>
                      <a:r>
                        <a:rPr lang="en-US" sz="2400" u="none" strike="noStrike" cap="none" dirty="0"/>
                        <a:t>Work </a:t>
                      </a:r>
                      <a:endParaRPr dirty="0"/>
                    </a:p>
                  </a:txBody>
                  <a:tcPr marL="91450" marR="91450" marT="182880" marB="0">
                    <a:solidFill>
                      <a:srgbClr val="488292"/>
                    </a:solidFill>
                  </a:tcPr>
                </a:tc>
                <a:tc>
                  <a:txBody>
                    <a:bodyPr/>
                    <a:lstStyle/>
                    <a:p>
                      <a:pPr marL="0" marR="0" lvl="0" indent="0" algn="ctr" rtl="0">
                        <a:lnSpc>
                          <a:spcPct val="100000"/>
                        </a:lnSpc>
                        <a:spcBef>
                          <a:spcPts val="0"/>
                        </a:spcBef>
                        <a:spcAft>
                          <a:spcPts val="0"/>
                        </a:spcAft>
                        <a:buNone/>
                      </a:pPr>
                      <a:r>
                        <a:rPr lang="en-US" sz="2400" u="none" strike="noStrike" cap="none"/>
                        <a:t>Introduced by</a:t>
                      </a:r>
                      <a:endParaRPr/>
                    </a:p>
                  </a:txBody>
                  <a:tcPr marL="91450" marR="91450" marT="182880" marB="0">
                    <a:solidFill>
                      <a:srgbClr val="488292"/>
                    </a:solidFill>
                  </a:tcPr>
                </a:tc>
                <a:tc>
                  <a:txBody>
                    <a:bodyPr/>
                    <a:lstStyle/>
                    <a:p>
                      <a:pPr marL="0" marR="0" lvl="0" indent="0" algn="ctr" rtl="0">
                        <a:lnSpc>
                          <a:spcPct val="100000"/>
                        </a:lnSpc>
                        <a:spcBef>
                          <a:spcPts val="0"/>
                        </a:spcBef>
                        <a:spcAft>
                          <a:spcPts val="0"/>
                        </a:spcAft>
                        <a:buNone/>
                      </a:pPr>
                      <a:r>
                        <a:rPr lang="en-US" sz="2400" u="none" strike="noStrike" cap="none"/>
                        <a:t>Issues</a:t>
                      </a:r>
                      <a:endParaRPr/>
                    </a:p>
                  </a:txBody>
                  <a:tcPr marL="91450" marR="91450" marT="182880" marB="0">
                    <a:solidFill>
                      <a:srgbClr val="488292"/>
                    </a:solidFill>
                  </a:tcPr>
                </a:tc>
                <a:extLst>
                  <a:ext uri="{0D108BD9-81ED-4DB2-BD59-A6C34878D82A}">
                    <a16:rowId xmlns:a16="http://schemas.microsoft.com/office/drawing/2014/main" val="10000"/>
                  </a:ext>
                </a:extLst>
              </a:tr>
              <a:tr h="1257975">
                <a:tc>
                  <a:txBody>
                    <a:bodyPr/>
                    <a:lstStyle/>
                    <a:p>
                      <a:pPr marL="0" marR="0" lvl="0" indent="0" algn="l" rtl="0">
                        <a:lnSpc>
                          <a:spcPct val="100000"/>
                        </a:lnSpc>
                        <a:spcBef>
                          <a:spcPts val="0"/>
                        </a:spcBef>
                        <a:spcAft>
                          <a:spcPts val="0"/>
                        </a:spcAft>
                        <a:buNone/>
                      </a:pPr>
                      <a:r>
                        <a:rPr lang="en-US" sz="1800" u="none" strike="noStrike" cap="none"/>
                        <a:t>Correlation power analysis of trivium</a:t>
                      </a:r>
                      <a:endParaRPr/>
                    </a:p>
                  </a:txBody>
                  <a:tcPr marL="91450" marR="91450" marT="182880" marB="0">
                    <a:solidFill>
                      <a:srgbClr val="679CBE">
                        <a:alpha val="40000"/>
                      </a:srgbClr>
                    </a:solidFill>
                  </a:tcPr>
                </a:tc>
                <a:tc>
                  <a:txBody>
                    <a:bodyPr/>
                    <a:lstStyle/>
                    <a:p>
                      <a:pPr marL="0" marR="0" lvl="0" indent="0" algn="l" rtl="0">
                        <a:lnSpc>
                          <a:spcPct val="100000"/>
                        </a:lnSpc>
                        <a:spcBef>
                          <a:spcPts val="0"/>
                        </a:spcBef>
                        <a:spcAft>
                          <a:spcPts val="0"/>
                        </a:spcAft>
                        <a:buNone/>
                      </a:pPr>
                      <a:r>
                        <a:rPr lang="en-US" sz="1800" u="none" strike="noStrike" cap="none"/>
                        <a:t>Yanyan Jia, Yupu Hu, Fenghe Wang, Hongxian Wang</a:t>
                      </a:r>
                      <a:endParaRPr/>
                    </a:p>
                  </a:txBody>
                  <a:tcPr marL="91450" marR="91450" marT="182880" marB="0">
                    <a:solidFill>
                      <a:srgbClr val="679CBE">
                        <a:alpha val="40000"/>
                      </a:srgbClr>
                    </a:solidFill>
                  </a:tcPr>
                </a:tc>
                <a:tc>
                  <a:txBody>
                    <a:bodyPr/>
                    <a:lstStyle/>
                    <a:p>
                      <a:pPr marL="0" lvl="0" indent="0" rtl="0">
                        <a:lnSpc>
                          <a:spcPct val="115000"/>
                        </a:lnSpc>
                        <a:spcBef>
                          <a:spcPts val="0"/>
                        </a:spcBef>
                        <a:spcAft>
                          <a:spcPts val="0"/>
                        </a:spcAft>
                        <a:buSzPts val="1100"/>
                        <a:buNone/>
                      </a:pPr>
                      <a:r>
                        <a:rPr lang="en-US" sz="1800">
                          <a:solidFill>
                            <a:schemeClr val="dk1"/>
                          </a:solidFill>
                        </a:rPr>
                        <a:t>Implemented using a hardware module and not tested using a software module.</a:t>
                      </a:r>
                      <a:endParaRPr sz="1800">
                        <a:solidFill>
                          <a:schemeClr val="dk1"/>
                        </a:solidFill>
                      </a:endParaRPr>
                    </a:p>
                    <a:p>
                      <a:pPr marL="0" lvl="0" indent="0" rtl="0">
                        <a:lnSpc>
                          <a:spcPct val="115000"/>
                        </a:lnSpc>
                        <a:spcBef>
                          <a:spcPts val="0"/>
                        </a:spcBef>
                        <a:spcAft>
                          <a:spcPts val="0"/>
                        </a:spcAft>
                        <a:buSzPts val="1100"/>
                        <a:buNone/>
                      </a:pPr>
                      <a:endParaRPr sz="1800">
                        <a:solidFill>
                          <a:schemeClr val="dk1"/>
                        </a:solidFill>
                      </a:endParaRPr>
                    </a:p>
                  </a:txBody>
                  <a:tcPr marL="91450" marR="91450" marT="182880" marB="0">
                    <a:solidFill>
                      <a:srgbClr val="679CBE">
                        <a:alpha val="40000"/>
                      </a:srgbClr>
                    </a:solidFill>
                  </a:tcPr>
                </a:tc>
                <a:extLst>
                  <a:ext uri="{0D108BD9-81ED-4DB2-BD59-A6C34878D82A}">
                    <a16:rowId xmlns:a16="http://schemas.microsoft.com/office/drawing/2014/main" val="10001"/>
                  </a:ext>
                </a:extLst>
              </a:tr>
              <a:tr h="1257975">
                <a:tc>
                  <a:txBody>
                    <a:bodyPr/>
                    <a:lstStyle/>
                    <a:p>
                      <a:pPr marL="0" marR="0" lvl="0" indent="0" algn="l" rtl="0">
                        <a:lnSpc>
                          <a:spcPct val="100000"/>
                        </a:lnSpc>
                        <a:spcBef>
                          <a:spcPts val="0"/>
                        </a:spcBef>
                        <a:spcAft>
                          <a:spcPts val="0"/>
                        </a:spcAft>
                        <a:buNone/>
                      </a:pPr>
                      <a:r>
                        <a:rPr lang="en-US" sz="1800" u="none" strike="noStrike" cap="none" dirty="0"/>
                        <a:t>Differential power analysis of stream ciphers </a:t>
                      </a:r>
                      <a:endParaRPr dirty="0"/>
                    </a:p>
                  </a:txBody>
                  <a:tcPr marL="91450" marR="91450" marT="182880" marB="0">
                    <a:solidFill>
                      <a:srgbClr val="D8D8D8"/>
                    </a:solidFill>
                  </a:tcPr>
                </a:tc>
                <a:tc>
                  <a:txBody>
                    <a:bodyPr/>
                    <a:lstStyle/>
                    <a:p>
                      <a:pPr marL="0" marR="0" lvl="0" indent="0" algn="l" rtl="0">
                        <a:lnSpc>
                          <a:spcPct val="100000"/>
                        </a:lnSpc>
                        <a:spcBef>
                          <a:spcPts val="0"/>
                        </a:spcBef>
                        <a:spcAft>
                          <a:spcPts val="0"/>
                        </a:spcAft>
                        <a:buNone/>
                      </a:pPr>
                      <a:r>
                        <a:rPr lang="en-US" sz="1800" u="none" strike="noStrike" cap="none"/>
                        <a:t>Fischer W, Gammel BM, Kuiffer O</a:t>
                      </a:r>
                      <a:endParaRPr/>
                    </a:p>
                  </a:txBody>
                  <a:tcPr marL="91450" marR="91450" marT="182880" marB="0">
                    <a:solidFill>
                      <a:srgbClr val="D8D8D8"/>
                    </a:solidFill>
                  </a:tcPr>
                </a:tc>
                <a:tc>
                  <a:txBody>
                    <a:bodyPr/>
                    <a:lstStyle/>
                    <a:p>
                      <a:pPr marL="0" marR="0" lvl="0" indent="0" algn="l" rtl="0">
                        <a:lnSpc>
                          <a:spcPct val="100000"/>
                        </a:lnSpc>
                        <a:spcBef>
                          <a:spcPts val="0"/>
                        </a:spcBef>
                        <a:spcAft>
                          <a:spcPts val="0"/>
                        </a:spcAft>
                        <a:buNone/>
                      </a:pPr>
                      <a:r>
                        <a:rPr lang="en-US" sz="1800" u="none" strike="noStrike" cap="none"/>
                        <a:t>High computational complexity than correlation power analysis method </a:t>
                      </a:r>
                      <a:endParaRPr/>
                    </a:p>
                  </a:txBody>
                  <a:tcPr marL="91450" marR="91450" marT="182880" marB="0">
                    <a:solidFill>
                      <a:srgbClr val="D8D8D8"/>
                    </a:solidFill>
                  </a:tcPr>
                </a:tc>
                <a:extLst>
                  <a:ext uri="{0D108BD9-81ED-4DB2-BD59-A6C34878D82A}">
                    <a16:rowId xmlns:a16="http://schemas.microsoft.com/office/drawing/2014/main" val="10002"/>
                  </a:ext>
                </a:extLst>
              </a:tr>
              <a:tr h="1287425">
                <a:tc>
                  <a:txBody>
                    <a:bodyPr/>
                    <a:lstStyle/>
                    <a:p>
                      <a:pPr marL="0" marR="0" lvl="0" indent="0" algn="l" rtl="0">
                        <a:lnSpc>
                          <a:spcPct val="100000"/>
                        </a:lnSpc>
                        <a:spcBef>
                          <a:spcPts val="0"/>
                        </a:spcBef>
                        <a:spcAft>
                          <a:spcPts val="0"/>
                        </a:spcAft>
                        <a:buNone/>
                      </a:pPr>
                      <a:r>
                        <a:rPr lang="en-US" sz="1800" u="none" strike="noStrike" cap="none"/>
                        <a:t>Power analysis based side channel attack</a:t>
                      </a:r>
                      <a:endParaRPr/>
                    </a:p>
                  </a:txBody>
                  <a:tcPr marL="91450" marR="91450" marT="182880" marB="0">
                    <a:solidFill>
                      <a:srgbClr val="679CBE">
                        <a:alpha val="40000"/>
                      </a:srgbClr>
                    </a:solidFill>
                  </a:tcPr>
                </a:tc>
                <a:tc>
                  <a:txBody>
                    <a:bodyPr/>
                    <a:lstStyle/>
                    <a:p>
                      <a:pPr marL="0" marR="0" lvl="0" indent="0" algn="l" rtl="0">
                        <a:lnSpc>
                          <a:spcPct val="100000"/>
                        </a:lnSpc>
                        <a:spcBef>
                          <a:spcPts val="0"/>
                        </a:spcBef>
                        <a:spcAft>
                          <a:spcPts val="0"/>
                        </a:spcAft>
                        <a:buNone/>
                      </a:pPr>
                      <a:r>
                        <a:rPr lang="en-US" sz="1800" u="none" strike="noStrike" cap="none" dirty="0" err="1"/>
                        <a:t>Hasindu</a:t>
                      </a:r>
                      <a:r>
                        <a:rPr lang="en-US" sz="1800" u="none" strike="noStrike" cap="none" dirty="0"/>
                        <a:t> </a:t>
                      </a:r>
                      <a:r>
                        <a:rPr lang="en-US" sz="1800" u="none" strike="noStrike" cap="none" dirty="0" err="1"/>
                        <a:t>Gamaarachchi</a:t>
                      </a:r>
                      <a:r>
                        <a:rPr lang="en-US" sz="1800" u="none" strike="noStrike" cap="none" dirty="0"/>
                        <a:t>, Harsha </a:t>
                      </a:r>
                      <a:r>
                        <a:rPr lang="en-US" sz="1800" u="none" strike="noStrike" cap="none" dirty="0" err="1"/>
                        <a:t>Ganegoda</a:t>
                      </a:r>
                      <a:endParaRPr sz="1800" u="none" strike="noStrike" cap="none" dirty="0"/>
                    </a:p>
                  </a:txBody>
                  <a:tcPr marL="91450" marR="91450" marT="182880" marB="0">
                    <a:solidFill>
                      <a:srgbClr val="679CBE">
                        <a:alpha val="40000"/>
                      </a:srgbClr>
                    </a:solidFill>
                  </a:tcPr>
                </a:tc>
                <a:tc>
                  <a:txBody>
                    <a:bodyPr/>
                    <a:lstStyle/>
                    <a:p>
                      <a:pPr marL="0" marR="0" lvl="0" indent="0" algn="l" rtl="0">
                        <a:lnSpc>
                          <a:spcPct val="100000"/>
                        </a:lnSpc>
                        <a:spcBef>
                          <a:spcPts val="0"/>
                        </a:spcBef>
                        <a:spcAft>
                          <a:spcPts val="0"/>
                        </a:spcAft>
                        <a:buNone/>
                      </a:pPr>
                      <a:r>
                        <a:rPr lang="en-US" sz="1800" u="none" strike="noStrike" cap="none" dirty="0"/>
                        <a:t>Focused on block cipher</a:t>
                      </a:r>
                      <a:endParaRPr dirty="0"/>
                    </a:p>
                  </a:txBody>
                  <a:tcPr marL="91450" marR="91450" marT="182880" marB="0">
                    <a:solidFill>
                      <a:srgbClr val="679CBE">
                        <a:alpha val="40000"/>
                      </a:srgbClr>
                    </a:solidFill>
                  </a:tcPr>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Wisp">
  <a:themeElements>
    <a:clrScheme name="Wisp">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2446</TotalTime>
  <Words>1634</Words>
  <Application>Microsoft Office PowerPoint</Application>
  <PresentationFormat>Widescreen</PresentationFormat>
  <Paragraphs>338</Paragraphs>
  <Slides>34</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Cambria Math</vt:lpstr>
      <vt:lpstr>Calibri</vt:lpstr>
      <vt:lpstr>Wingdings</vt:lpstr>
      <vt:lpstr>Arial</vt:lpstr>
      <vt:lpstr>Noto Sans Symbols</vt:lpstr>
      <vt:lpstr>Century Gothic</vt:lpstr>
      <vt:lpstr>Wisp</vt:lpstr>
      <vt:lpstr>PowerPoint Presentation</vt:lpstr>
      <vt:lpstr>Power Analysis Attack on Trivium Stream Cipher  CO 421- Final Year Project I</vt:lpstr>
      <vt:lpstr>Ciphers</vt:lpstr>
      <vt:lpstr>Typical Stream Cipher</vt:lpstr>
      <vt:lpstr>Trivium Stream Cipher</vt:lpstr>
      <vt:lpstr>Trivium Security</vt:lpstr>
      <vt:lpstr>PowerPoint Presentation</vt:lpstr>
      <vt:lpstr>PowerPoint Presentation</vt:lpstr>
      <vt:lpstr>PowerPoint Presentation</vt:lpstr>
      <vt:lpstr>PowerPoint Presentation</vt:lpstr>
      <vt:lpstr>Overall Design</vt:lpstr>
      <vt:lpstr>PowerPoint Presentation</vt:lpstr>
      <vt:lpstr>PowerPoint Presentation</vt:lpstr>
      <vt:lpstr>Plan for this semester </vt:lpstr>
      <vt:lpstr>WBS for CPA  </vt:lpstr>
      <vt:lpstr>Design Specifications of Trivium  </vt:lpstr>
      <vt:lpstr>PowerPoint Presentation</vt:lpstr>
      <vt:lpstr>CPA  on Trivium</vt:lpstr>
      <vt:lpstr>CPA  on Trivium</vt:lpstr>
      <vt:lpstr>CPA on Trivium</vt:lpstr>
      <vt:lpstr>1 CPA attack : real power traces </vt:lpstr>
      <vt:lpstr>Hypothetical power traces </vt:lpstr>
      <vt:lpstr>CPA on Trivium</vt:lpstr>
      <vt:lpstr>PowerPoint Presentation</vt:lpstr>
      <vt:lpstr>WBS for CPA  </vt:lpstr>
      <vt:lpstr>PowerPoint Presentation</vt:lpstr>
      <vt:lpstr>PowerPoint Presentation</vt:lpstr>
      <vt:lpstr>Trivium</vt:lpstr>
      <vt:lpstr>Trivium Key Stream Generation</vt:lpstr>
      <vt:lpstr>Trivium Initialization</vt:lpstr>
      <vt:lpstr>Trivium</vt:lpstr>
      <vt:lpstr>Estimated Gate Counts 1-bit to 64-bit hardware implementations </vt:lpstr>
      <vt:lpstr>Software</vt:lpstr>
      <vt:lpstr>Trivium Security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Analysis Attacks on Trivium Stream Cipher  CO 421- Final Year Project I</dc:title>
  <dc:creator>Malitha Kumarasiri</dc:creator>
  <cp:lastModifiedBy>Iranga Navaratna</cp:lastModifiedBy>
  <cp:revision>57</cp:revision>
  <dcterms:modified xsi:type="dcterms:W3CDTF">2018-10-03T08:31:32Z</dcterms:modified>
</cp:coreProperties>
</file>