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57" r:id="rId5"/>
    <p:sldId id="259" r:id="rId6"/>
    <p:sldId id="260" r:id="rId7"/>
    <p:sldId id="262" r:id="rId8"/>
    <p:sldId id="264" r:id="rId9"/>
    <p:sldId id="265" r:id="rId10"/>
    <p:sldId id="270" r:id="rId11"/>
    <p:sldId id="261" r:id="rId12"/>
    <p:sldId id="266" r:id="rId13"/>
    <p:sldId id="268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3B1B2-6D35-BB48-918D-53E690512515}" type="datetimeFigureOut">
              <a:rPr lang="en-US" smtClean="0"/>
              <a:t>24/10/13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11C1A-61CF-1343-A268-3A1FD9BE0DF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816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6573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Como vemos el </a:t>
            </a:r>
            <a:r>
              <a:rPr lang="es-ES_tradnl" dirty="0" err="1" smtClean="0"/>
              <a:t>cam</a:t>
            </a:r>
            <a:r>
              <a:rPr lang="en-US" dirty="0" smtClean="0"/>
              <a:t>bio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significativo</a:t>
            </a:r>
            <a:r>
              <a:rPr lang="en-US" baseline="0" dirty="0" smtClean="0"/>
              <a:t>. Este sera el </a:t>
            </a:r>
            <a:r>
              <a:rPr lang="en-US" baseline="0" dirty="0" err="1" smtClean="0"/>
              <a:t>reto</a:t>
            </a:r>
            <a:r>
              <a:rPr lang="en-US" baseline="0" dirty="0" smtClean="0"/>
              <a:t> del dia. </a:t>
            </a:r>
            <a:r>
              <a:rPr lang="en-US" baseline="0" dirty="0" err="1" smtClean="0"/>
              <a:t>Tratemos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logo con </a:t>
            </a:r>
            <a:r>
              <a:rPr lang="en-US" baseline="0" dirty="0" err="1" smtClean="0"/>
              <a:t>ayuda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hojas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estilo</a:t>
            </a:r>
            <a:r>
              <a:rPr lang="en-US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807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Que</a:t>
            </a:r>
            <a:r>
              <a:rPr lang="es-ES_tradnl" baseline="0" dirty="0" smtClean="0"/>
              <a:t> inicie la diversión, lo primero que debemos hacer es en lazar nuestro archivo de </a:t>
            </a:r>
            <a:r>
              <a:rPr lang="es-ES_tradnl" baseline="0" dirty="0" err="1" smtClean="0"/>
              <a:t>css</a:t>
            </a:r>
            <a:r>
              <a:rPr lang="es-ES_tradnl" baseline="0" dirty="0" smtClean="0"/>
              <a:t> esto lo hacemos con la etiqueta link, aun que esta no es la única forma de incluir </a:t>
            </a:r>
            <a:r>
              <a:rPr lang="es-ES_tradnl" baseline="0" dirty="0" err="1" smtClean="0"/>
              <a:t>css</a:t>
            </a:r>
            <a:r>
              <a:rPr lang="es-ES_tradnl" baseline="0" dirty="0" smtClean="0"/>
              <a:t>, si es la mas practica.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807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Crearemos un archivo </a:t>
            </a:r>
            <a:r>
              <a:rPr lang="es-ES_tradnl" dirty="0" err="1" smtClean="0"/>
              <a:t>css</a:t>
            </a:r>
            <a:r>
              <a:rPr lang="es-ES_tradnl" dirty="0" smtClean="0"/>
              <a:t> con el mismo nombre que colocamos en nuestro </a:t>
            </a:r>
            <a:r>
              <a:rPr lang="es-ES_tradnl" dirty="0" err="1" smtClean="0"/>
              <a:t>html</a:t>
            </a:r>
            <a:r>
              <a:rPr lang="es-ES_tradnl" dirty="0" smtClean="0"/>
              <a:t>. 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80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Contamos</a:t>
            </a:r>
            <a:r>
              <a:rPr lang="es-ES_tradnl" baseline="0" dirty="0" smtClean="0"/>
              <a:t> con un sin numero interminable de propiedades para asignar a nuestros elementos pero por el momento nos centraremos en las mas comunes.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807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807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Contamos</a:t>
            </a:r>
            <a:r>
              <a:rPr lang="es-ES_tradnl" baseline="0" dirty="0" smtClean="0"/>
              <a:t> con un sin numero interminable de propiedades para asignar a nuestros elementos pero por el momento nos centraremos en las mas comunes.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80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CSS es un</a:t>
            </a:r>
            <a:r>
              <a:rPr lang="es-ES_tradnl" baseline="0" dirty="0" smtClean="0"/>
              <a:t> lenguaje en cascada, esto nos indica que todos los elementos hijos heredan las características del elemento padre.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80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La forma en la que asignamos</a:t>
            </a:r>
            <a:r>
              <a:rPr lang="es-ES_tradnl" baseline="0" dirty="0" smtClean="0"/>
              <a:t> características a nuestros elementos, es mediante reglas de estilo la cuales están formadas por un selector y  una declaración que a su ves de descompone en pares propiedad, valor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80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Contamos con cuatro selectores básicos el selector universal el cual</a:t>
            </a:r>
            <a:r>
              <a:rPr lang="es-ES_tradnl" baseline="0" dirty="0" smtClean="0"/>
              <a:t>  nos permite modificar los estilos de todos los elementos al tiempo, el selector por etiqueta el cual le asigna una regla a todas las etiquetas con el mismo nombre. </a:t>
            </a:r>
            <a:r>
              <a:rPr lang="en-US" baseline="0" dirty="0" smtClean="0"/>
              <a:t>Y</a:t>
            </a:r>
            <a:r>
              <a:rPr lang="es-ES_tradnl" baseline="0" dirty="0" smtClean="0"/>
              <a:t> por ultimo los selectores de id y clase los cuales solo asigna las reglas a los elementos que contienen dicho identificador.</a:t>
            </a:r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921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Contamos</a:t>
            </a:r>
            <a:r>
              <a:rPr lang="es-ES_tradnl" baseline="0" dirty="0" smtClean="0"/>
              <a:t> con un sin numero interminable de propiedades para asignar a nuestros elementos pero por el momento nos centraremos en las mas comunes.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80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Todos los elementos cuentas con</a:t>
            </a:r>
            <a:r>
              <a:rPr lang="es-ES_tradnl" baseline="0" dirty="0" smtClean="0"/>
              <a:t> algunas características muy interesantes, como son el </a:t>
            </a:r>
            <a:r>
              <a:rPr lang="es-ES_tradnl" baseline="0" dirty="0" err="1" smtClean="0"/>
              <a:t>margin</a:t>
            </a:r>
            <a:r>
              <a:rPr lang="es-ES_tradnl" baseline="0" dirty="0" smtClean="0"/>
              <a:t> y el </a:t>
            </a:r>
            <a:r>
              <a:rPr lang="es-ES_tradnl" baseline="0" dirty="0" err="1" smtClean="0"/>
              <a:t>padding</a:t>
            </a:r>
            <a:r>
              <a:rPr lang="es-ES_tradnl" baseline="0" dirty="0" smtClean="0"/>
              <a:t> que debemos comprender bien, tampoco olvidar el </a:t>
            </a:r>
            <a:r>
              <a:rPr lang="es-ES_tradnl" baseline="0" dirty="0" err="1" smtClean="0"/>
              <a:t>border</a:t>
            </a:r>
            <a:r>
              <a:rPr lang="es-ES_tradnl" baseline="0" dirty="0" smtClean="0"/>
              <a:t> que muchas veces nos genera algunos problemas con nuestro diseños.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80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Otro</a:t>
            </a:r>
            <a:r>
              <a:rPr lang="es-ES_tradnl" baseline="0" dirty="0" smtClean="0"/>
              <a:t> punto curioso de CSS son las unidades de medida, tenemos dos grupos las relativas y las absolutas.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807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De favor todos</a:t>
            </a:r>
            <a:r>
              <a:rPr lang="es-ES_tradnl" baseline="0" dirty="0" smtClean="0"/>
              <a:t> habrán el archivo de la practica en su navegador. Si vemos el sitio no es nada atractivo. Veamos como se vera con un poco de </a:t>
            </a:r>
            <a:r>
              <a:rPr lang="es-ES_tradnl" baseline="0" dirty="0" err="1" smtClean="0"/>
              <a:t>css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807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Como vemos el </a:t>
            </a:r>
            <a:r>
              <a:rPr lang="es-ES_tradnl" dirty="0" err="1" smtClean="0"/>
              <a:t>cam</a:t>
            </a:r>
            <a:r>
              <a:rPr lang="en-US" dirty="0" smtClean="0"/>
              <a:t>bio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significativo</a:t>
            </a:r>
            <a:r>
              <a:rPr lang="en-US" baseline="0" dirty="0" smtClean="0"/>
              <a:t>. Este sera el </a:t>
            </a:r>
            <a:r>
              <a:rPr lang="en-US" baseline="0" dirty="0" err="1" smtClean="0"/>
              <a:t>reto</a:t>
            </a:r>
            <a:r>
              <a:rPr lang="en-US" baseline="0" dirty="0" smtClean="0"/>
              <a:t> del dia. </a:t>
            </a:r>
            <a:r>
              <a:rPr lang="en-US" baseline="0" dirty="0" err="1" smtClean="0"/>
              <a:t>Tratemos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logo con </a:t>
            </a:r>
            <a:r>
              <a:rPr lang="en-US" baseline="0" dirty="0" err="1" smtClean="0"/>
              <a:t>ayuda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hojas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estilo</a:t>
            </a:r>
            <a:r>
              <a:rPr lang="en-US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1C1A-61CF-1343-A268-3A1FD9BE0DF8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80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A08-D5B7-E545-AB32-9D0234746557}" type="datetimeFigureOut">
              <a:rPr lang="en-US" smtClean="0"/>
              <a:t>24/10/13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082-0C13-F345-B478-EA191D9C2F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414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A08-D5B7-E545-AB32-9D0234746557}" type="datetimeFigureOut">
              <a:rPr lang="en-US" smtClean="0"/>
              <a:t>24/10/13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082-0C13-F345-B478-EA191D9C2F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614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A08-D5B7-E545-AB32-9D0234746557}" type="datetimeFigureOut">
              <a:rPr lang="en-US" smtClean="0"/>
              <a:t>24/10/13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082-0C13-F345-B478-EA191D9C2F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8679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A08-D5B7-E545-AB32-9D0234746557}" type="datetimeFigureOut">
              <a:rPr lang="en-US" smtClean="0"/>
              <a:t>24/10/13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082-0C13-F345-B478-EA191D9C2F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384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A08-D5B7-E545-AB32-9D0234746557}" type="datetimeFigureOut">
              <a:rPr lang="en-US" smtClean="0"/>
              <a:t>24/10/13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082-0C13-F345-B478-EA191D9C2F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819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A08-D5B7-E545-AB32-9D0234746557}" type="datetimeFigureOut">
              <a:rPr lang="en-US" smtClean="0"/>
              <a:t>24/10/13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082-0C13-F345-B478-EA191D9C2F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924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A08-D5B7-E545-AB32-9D0234746557}" type="datetimeFigureOut">
              <a:rPr lang="en-US" smtClean="0"/>
              <a:t>24/10/13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082-0C13-F345-B478-EA191D9C2F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92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A08-D5B7-E545-AB32-9D0234746557}" type="datetimeFigureOut">
              <a:rPr lang="en-US" smtClean="0"/>
              <a:t>24/10/13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082-0C13-F345-B478-EA191D9C2F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182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A08-D5B7-E545-AB32-9D0234746557}" type="datetimeFigureOut">
              <a:rPr lang="en-US" smtClean="0"/>
              <a:t>24/10/13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082-0C13-F345-B478-EA191D9C2F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558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A08-D5B7-E545-AB32-9D0234746557}" type="datetimeFigureOut">
              <a:rPr lang="en-US" smtClean="0"/>
              <a:t>24/10/13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082-0C13-F345-B478-EA191D9C2F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0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6A08-D5B7-E545-AB32-9D0234746557}" type="datetimeFigureOut">
              <a:rPr lang="en-US" smtClean="0"/>
              <a:t>24/10/13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082-0C13-F345-B478-EA191D9C2F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00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6A08-D5B7-E545-AB32-9D0234746557}" type="datetimeFigureOut">
              <a:rPr lang="en-US" smtClean="0"/>
              <a:t>24/10/13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00082-0C13-F345-B478-EA191D9C2F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776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jpg"/><Relationship Id="rId5" Type="http://schemas.openxmlformats.org/officeDocument/2006/relationships/image" Target="../media/image2.png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521" y="4399448"/>
            <a:ext cx="337067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CSS</a:t>
            </a:r>
            <a:endParaRPr lang="es-ES_tradnl" sz="11500" b="1" dirty="0">
              <a:solidFill>
                <a:schemeClr val="accent2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  <p:pic>
        <p:nvPicPr>
          <p:cNvPr id="5" name="Picture 4" descr="mozilla-mexi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62" y="1655673"/>
            <a:ext cx="3227619" cy="25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2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pantalla 2013-10-24 a la(s) 07.48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9" y="142080"/>
            <a:ext cx="8119181" cy="64628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mozilla-mexico.png"/>
          <p:cNvPicPr>
            <a:picLocks noChangeAspect="1"/>
          </p:cNvPicPr>
          <p:nvPr/>
        </p:nvPicPr>
        <p:blipFill>
          <a:blip r:embed="rId4">
            <a:alphaModFix amt="1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925" y="1440208"/>
            <a:ext cx="6889251" cy="4708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solidFill>
                  <a:srgbClr val="D9D9D9"/>
                </a:solidFill>
              </a:rPr>
              <a:t>&lt;!</a:t>
            </a:r>
            <a:r>
              <a:rPr lang="es-ES_tradnl" sz="2800" dirty="0" err="1">
                <a:solidFill>
                  <a:srgbClr val="D9D9D9"/>
                </a:solidFill>
              </a:rPr>
              <a:t>doctype</a:t>
            </a:r>
            <a:r>
              <a:rPr lang="es-ES_tradnl" sz="2800" dirty="0">
                <a:solidFill>
                  <a:srgbClr val="D9D9D9"/>
                </a:solidFill>
              </a:rPr>
              <a:t> </a:t>
            </a:r>
            <a:r>
              <a:rPr lang="es-ES_tradnl" sz="2800" dirty="0" err="1">
                <a:solidFill>
                  <a:srgbClr val="D9D9D9"/>
                </a:solidFill>
              </a:rPr>
              <a:t>html</a:t>
            </a:r>
            <a:r>
              <a:rPr lang="es-ES_tradnl" sz="2800" dirty="0">
                <a:solidFill>
                  <a:srgbClr val="D9D9D9"/>
                </a:solidFill>
              </a:rPr>
              <a:t>&gt;</a:t>
            </a:r>
          </a:p>
          <a:p>
            <a:r>
              <a:rPr lang="es-ES_tradnl" sz="2800" dirty="0">
                <a:solidFill>
                  <a:srgbClr val="D9D9D9"/>
                </a:solidFill>
              </a:rPr>
              <a:t>&lt;</a:t>
            </a:r>
            <a:r>
              <a:rPr lang="es-ES_tradnl" sz="2800" dirty="0" err="1">
                <a:solidFill>
                  <a:srgbClr val="953735"/>
                </a:solidFill>
              </a:rPr>
              <a:t>html</a:t>
            </a:r>
            <a:r>
              <a:rPr lang="es-ES_tradnl" sz="2800" dirty="0">
                <a:solidFill>
                  <a:srgbClr val="D9D9D9"/>
                </a:solidFill>
              </a:rPr>
              <a:t>&gt;</a:t>
            </a:r>
          </a:p>
          <a:p>
            <a:r>
              <a:rPr lang="es-ES_tradnl" sz="2800" dirty="0">
                <a:solidFill>
                  <a:srgbClr val="D9D9D9"/>
                </a:solidFill>
              </a:rPr>
              <a:t>&lt;</a:t>
            </a:r>
            <a:r>
              <a:rPr lang="es-ES_tradnl" sz="2800" dirty="0">
                <a:solidFill>
                  <a:srgbClr val="953735"/>
                </a:solidFill>
              </a:rPr>
              <a:t>head</a:t>
            </a:r>
            <a:r>
              <a:rPr lang="es-ES_tradnl" sz="2800" dirty="0">
                <a:solidFill>
                  <a:srgbClr val="D9D9D9"/>
                </a:solidFill>
              </a:rPr>
              <a:t>&gt;</a:t>
            </a:r>
          </a:p>
          <a:p>
            <a:r>
              <a:rPr lang="es-ES_tradnl" sz="2800" dirty="0"/>
              <a:t>	</a:t>
            </a:r>
            <a:r>
              <a:rPr lang="es-ES_tradnl" sz="2800" dirty="0">
                <a:solidFill>
                  <a:srgbClr val="D9D9D9"/>
                </a:solidFill>
              </a:rPr>
              <a:t>&lt;</a:t>
            </a:r>
            <a:r>
              <a:rPr lang="es-ES_tradnl" sz="2800" dirty="0" err="1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lang="es-ES_tradnl" sz="2800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  <a:r>
              <a:rPr lang="es-ES_tradnl" sz="2800" dirty="0" smtClean="0">
                <a:solidFill>
                  <a:schemeClr val="accent6">
                    <a:lumMod val="75000"/>
                  </a:schemeClr>
                </a:solidFill>
              </a:rPr>
              <a:t>Mi </a:t>
            </a:r>
            <a:r>
              <a:rPr lang="es-ES_tradnl" sz="2800" dirty="0">
                <a:solidFill>
                  <a:schemeClr val="accent6">
                    <a:lumMod val="75000"/>
                  </a:schemeClr>
                </a:solidFill>
              </a:rPr>
              <a:t>primera </a:t>
            </a:r>
            <a:r>
              <a:rPr lang="es-ES_tradnl" sz="2800" dirty="0" smtClean="0">
                <a:solidFill>
                  <a:schemeClr val="accent6">
                    <a:lumMod val="75000"/>
                  </a:schemeClr>
                </a:solidFill>
              </a:rPr>
              <a:t>vez </a:t>
            </a:r>
            <a:r>
              <a:rPr lang="es-ES_tradnl" sz="2800" dirty="0">
                <a:solidFill>
                  <a:schemeClr val="accent6">
                    <a:lumMod val="75000"/>
                  </a:schemeClr>
                </a:solidFill>
              </a:rPr>
              <a:t>con CSS :)</a:t>
            </a:r>
            <a:r>
              <a:rPr lang="es-ES_tradnl" sz="2800" dirty="0">
                <a:solidFill>
                  <a:srgbClr val="D9D9D9"/>
                </a:solidFill>
              </a:rPr>
              <a:t>&lt;/</a:t>
            </a:r>
            <a:r>
              <a:rPr lang="es-ES_tradnl" sz="2800" dirty="0" err="1">
                <a:solidFill>
                  <a:srgbClr val="953735"/>
                </a:solidFill>
              </a:rPr>
              <a:t>title</a:t>
            </a:r>
            <a:r>
              <a:rPr lang="es-ES_tradnl" sz="2800" dirty="0">
                <a:solidFill>
                  <a:srgbClr val="D9D9D9"/>
                </a:solidFill>
              </a:rPr>
              <a:t>&gt;</a:t>
            </a:r>
          </a:p>
          <a:p>
            <a:r>
              <a:rPr lang="es-ES_tradnl" sz="2800" dirty="0"/>
              <a:t>	</a:t>
            </a:r>
            <a:r>
              <a:rPr lang="es-ES_tradnl" sz="2800" dirty="0" smtClean="0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es-ES_tradnl" sz="2800" dirty="0">
                <a:solidFill>
                  <a:schemeClr val="accent2">
                    <a:lumMod val="75000"/>
                  </a:schemeClr>
                </a:solidFill>
              </a:rPr>
              <a:t>meta</a:t>
            </a:r>
            <a:r>
              <a:rPr lang="es-ES_tradnl" sz="2800" dirty="0"/>
              <a:t> </a:t>
            </a:r>
            <a:r>
              <a:rPr lang="es-ES_tradnl" sz="2800" dirty="0" err="1">
                <a:solidFill>
                  <a:srgbClr val="77933C"/>
                </a:solidFill>
              </a:rPr>
              <a:t>charset</a:t>
            </a:r>
            <a:r>
              <a:rPr lang="es-ES_tradnl" sz="2800" dirty="0">
                <a:solidFill>
                  <a:srgbClr val="D9D9D9"/>
                </a:solidFill>
              </a:rPr>
              <a:t>=</a:t>
            </a:r>
            <a:r>
              <a:rPr lang="es-ES_tradnl" sz="2800" dirty="0">
                <a:solidFill>
                  <a:srgbClr val="E46C0A"/>
                </a:solidFill>
              </a:rPr>
              <a:t>"utf-8"</a:t>
            </a:r>
            <a:r>
              <a:rPr lang="es-ES_tradnl" sz="2800" dirty="0">
                <a:solidFill>
                  <a:srgbClr val="D9D9D9"/>
                </a:solidFill>
              </a:rPr>
              <a:t>&gt;</a:t>
            </a:r>
          </a:p>
          <a:p>
            <a:r>
              <a:rPr lang="es-ES_tradnl" sz="2800" dirty="0"/>
              <a:t>	</a:t>
            </a:r>
            <a:r>
              <a:rPr lang="es-ES_tradnl" sz="2800" dirty="0" smtClean="0">
                <a:solidFill>
                  <a:srgbClr val="D9D9D9"/>
                </a:solidFill>
              </a:rPr>
              <a:t>&lt;</a:t>
            </a:r>
            <a:r>
              <a:rPr lang="es-ES_tradnl" sz="2800" dirty="0">
                <a:solidFill>
                  <a:srgbClr val="953735"/>
                </a:solidFill>
              </a:rPr>
              <a:t>link</a:t>
            </a:r>
            <a:r>
              <a:rPr lang="es-ES_tradnl" sz="2800" dirty="0"/>
              <a:t> </a:t>
            </a:r>
            <a:r>
              <a:rPr lang="es-ES_tradnl" sz="2800" dirty="0" err="1">
                <a:solidFill>
                  <a:srgbClr val="77933C"/>
                </a:solidFill>
              </a:rPr>
              <a:t>rel</a:t>
            </a:r>
            <a:r>
              <a:rPr lang="es-ES_tradnl" sz="2800" dirty="0">
                <a:solidFill>
                  <a:srgbClr val="D9D9D9"/>
                </a:solidFill>
              </a:rPr>
              <a:t>=</a:t>
            </a:r>
            <a:r>
              <a:rPr lang="es-ES_tradnl" sz="2800" dirty="0">
                <a:solidFill>
                  <a:srgbClr val="E46C0A"/>
                </a:solidFill>
              </a:rPr>
              <a:t>"</a:t>
            </a:r>
            <a:r>
              <a:rPr lang="es-ES_tradnl" sz="2800" dirty="0" err="1">
                <a:solidFill>
                  <a:srgbClr val="E46C0A"/>
                </a:solidFill>
              </a:rPr>
              <a:t>stylesheet</a:t>
            </a:r>
            <a:r>
              <a:rPr lang="es-ES_tradnl" sz="2800" dirty="0">
                <a:solidFill>
                  <a:srgbClr val="E46C0A"/>
                </a:solidFill>
              </a:rPr>
              <a:t>" </a:t>
            </a:r>
            <a:r>
              <a:rPr lang="es-ES_tradnl" sz="2800" dirty="0" err="1">
                <a:solidFill>
                  <a:schemeClr val="accent3">
                    <a:lumMod val="75000"/>
                  </a:schemeClr>
                </a:solidFill>
              </a:rPr>
              <a:t>href</a:t>
            </a:r>
            <a:r>
              <a:rPr lang="es-ES_tradnl" sz="2800" dirty="0">
                <a:solidFill>
                  <a:srgbClr val="D9D9D9"/>
                </a:solidFill>
              </a:rPr>
              <a:t>=</a:t>
            </a:r>
            <a:r>
              <a:rPr lang="es-ES_tradnl" sz="2800" dirty="0">
                <a:solidFill>
                  <a:srgbClr val="E46C0A"/>
                </a:solidFill>
              </a:rPr>
              <a:t>"mi-</a:t>
            </a:r>
            <a:r>
              <a:rPr lang="es-ES_tradnl" sz="2800" dirty="0" err="1">
                <a:solidFill>
                  <a:srgbClr val="E46C0A"/>
                </a:solidFill>
              </a:rPr>
              <a:t>estilo.css</a:t>
            </a:r>
            <a:r>
              <a:rPr lang="es-ES_tradnl" sz="2800" dirty="0">
                <a:solidFill>
                  <a:srgbClr val="E46C0A"/>
                </a:solidFill>
              </a:rPr>
              <a:t>"</a:t>
            </a:r>
            <a:r>
              <a:rPr lang="es-ES_tradnl" sz="2800" dirty="0">
                <a:solidFill>
                  <a:srgbClr val="D9D9D9"/>
                </a:solidFill>
              </a:rPr>
              <a:t>&gt;</a:t>
            </a:r>
          </a:p>
          <a:p>
            <a:r>
              <a:rPr lang="es-ES_tradnl" sz="2800" dirty="0">
                <a:solidFill>
                  <a:srgbClr val="D9D9D9"/>
                </a:solidFill>
              </a:rPr>
              <a:t>&lt;/</a:t>
            </a:r>
            <a:r>
              <a:rPr lang="es-ES_tradnl" sz="2800" dirty="0">
                <a:solidFill>
                  <a:srgbClr val="953735"/>
                </a:solidFill>
              </a:rPr>
              <a:t>head</a:t>
            </a:r>
            <a:r>
              <a:rPr lang="es-ES_tradnl" sz="2800" dirty="0">
                <a:solidFill>
                  <a:srgbClr val="D9D9D9"/>
                </a:solidFill>
              </a:rPr>
              <a:t>&gt;</a:t>
            </a:r>
          </a:p>
          <a:p>
            <a:r>
              <a:rPr lang="es-ES_tradnl" sz="2800" dirty="0">
                <a:solidFill>
                  <a:srgbClr val="D9D9D9"/>
                </a:solidFill>
              </a:rPr>
              <a:t>&lt;</a:t>
            </a:r>
            <a:r>
              <a:rPr lang="es-ES_tradnl" sz="2800" dirty="0" err="1">
                <a:solidFill>
                  <a:srgbClr val="953735"/>
                </a:solidFill>
              </a:rPr>
              <a:t>body</a:t>
            </a:r>
            <a:r>
              <a:rPr lang="es-ES_tradnl" sz="2800" dirty="0" smtClean="0">
                <a:solidFill>
                  <a:srgbClr val="D9D9D9"/>
                </a:solidFill>
              </a:rPr>
              <a:t>&gt;</a:t>
            </a:r>
          </a:p>
          <a:p>
            <a:r>
              <a:rPr lang="es-ES_tradnl" sz="2800" dirty="0">
                <a:solidFill>
                  <a:srgbClr val="D9D9D9"/>
                </a:solidFill>
              </a:rPr>
              <a:t>	</a:t>
            </a:r>
            <a:r>
              <a:rPr lang="en-US" sz="2000" dirty="0" smtClean="0">
                <a:solidFill>
                  <a:srgbClr val="D9D9D9"/>
                </a:solidFill>
              </a:rPr>
              <a:t>… …</a:t>
            </a:r>
          </a:p>
          <a:p>
            <a:r>
              <a:rPr lang="en-US" sz="2000" dirty="0">
                <a:solidFill>
                  <a:srgbClr val="D9D9D9"/>
                </a:solidFill>
              </a:rPr>
              <a:t>	</a:t>
            </a:r>
            <a:r>
              <a:rPr lang="en-US" sz="2000" dirty="0" smtClean="0">
                <a:solidFill>
                  <a:srgbClr val="D9D9D9"/>
                </a:solidFill>
              </a:rPr>
              <a:t>… …</a:t>
            </a:r>
            <a:endParaRPr lang="es-ES_tradnl" sz="2000" dirty="0" smtClean="0">
              <a:solidFill>
                <a:srgbClr val="D9D9D9"/>
              </a:solidFill>
            </a:endParaRPr>
          </a:p>
          <a:p>
            <a:r>
              <a:rPr lang="es-ES_tradnl" sz="2800" dirty="0" smtClean="0">
                <a:solidFill>
                  <a:srgbClr val="D9D9D9"/>
                </a:solidFill>
              </a:rPr>
              <a:t>&lt;</a:t>
            </a:r>
            <a:r>
              <a:rPr lang="es-ES_tradnl" sz="2800" dirty="0" err="1">
                <a:solidFill>
                  <a:srgbClr val="953735"/>
                </a:solidFill>
              </a:rPr>
              <a:t>body</a:t>
            </a:r>
            <a:r>
              <a:rPr lang="es-ES_tradnl" sz="2800" dirty="0" smtClean="0">
                <a:solidFill>
                  <a:srgbClr val="D9D9D9"/>
                </a:solidFill>
              </a:rPr>
              <a:t>&gt;</a:t>
            </a:r>
            <a:endParaRPr lang="es-ES_tradnl" sz="2800" dirty="0">
              <a:solidFill>
                <a:srgbClr val="D9D9D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074" y="237759"/>
            <a:ext cx="5587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Agregando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 CSS</a:t>
            </a:r>
            <a:endParaRPr lang="es-ES_tradnl" sz="4000" b="1" dirty="0">
              <a:solidFill>
                <a:schemeClr val="accent2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  <p:pic>
        <p:nvPicPr>
          <p:cNvPr id="7" name="Picture 6" descr="mozilla-mexico.png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791" y="1713728"/>
            <a:ext cx="5530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yuthaya"/>
                <a:cs typeface="Ayuthaya"/>
              </a:rPr>
              <a:t>*</a:t>
            </a:r>
            <a:r>
              <a:rPr lang="en-US" sz="2400" dirty="0" smtClean="0">
                <a:latin typeface="Ayuthaya"/>
                <a:cs typeface="Ayuthaya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yuthaya"/>
                <a:cs typeface="Ayuthaya"/>
              </a:rPr>
              <a:t>{</a:t>
            </a:r>
            <a:r>
              <a:rPr lang="en-US" sz="2400" dirty="0">
                <a:latin typeface="Ayuthaya"/>
                <a:cs typeface="Ayuthaya"/>
              </a:rPr>
              <a:t>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yuthaya"/>
                <a:cs typeface="Ayuthaya"/>
              </a:rPr>
              <a:t>	margin</a:t>
            </a:r>
            <a:r>
              <a:rPr lang="en-US" sz="2400" dirty="0">
                <a:solidFill>
                  <a:srgbClr val="D9D9D9"/>
                </a:solidFill>
                <a:latin typeface="Ayuthaya"/>
                <a:cs typeface="Ayuthaya"/>
              </a:rPr>
              <a:t>:</a:t>
            </a:r>
            <a:r>
              <a:rPr lang="en-US" sz="2400" dirty="0">
                <a:latin typeface="Ayuthaya"/>
                <a:cs typeface="Ayuthaya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yuthaya"/>
                <a:cs typeface="Ayuthaya"/>
              </a:rPr>
              <a:t>0</a:t>
            </a:r>
            <a:r>
              <a:rPr lang="en-US" sz="2400" dirty="0" smtClean="0">
                <a:solidFill>
                  <a:srgbClr val="D9D9D9"/>
                </a:solidFill>
                <a:latin typeface="Ayuthaya"/>
                <a:cs typeface="Ayuthaya"/>
              </a:rPr>
              <a:t>;</a:t>
            </a:r>
            <a:endParaRPr lang="en-US" sz="2400" dirty="0">
              <a:latin typeface="Ayuthaya"/>
              <a:cs typeface="Ayuthaya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yuthaya"/>
                <a:cs typeface="Ayuthaya"/>
              </a:rPr>
              <a:t>	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Ayuthaya"/>
                <a:cs typeface="Ayuthaya"/>
              </a:rPr>
              <a:t>padding</a:t>
            </a:r>
            <a:r>
              <a:rPr lang="en-US" sz="2400" dirty="0" smtClean="0">
                <a:solidFill>
                  <a:srgbClr val="D9D9D9"/>
                </a:solidFill>
                <a:latin typeface="Ayuthaya"/>
                <a:cs typeface="Ayuthaya"/>
              </a:rPr>
              <a:t>:</a:t>
            </a:r>
            <a:r>
              <a:rPr lang="en-US" sz="2400" dirty="0" smtClean="0">
                <a:latin typeface="Ayuthaya"/>
                <a:cs typeface="Ayuthaya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yuthaya"/>
                <a:cs typeface="Ayuthaya"/>
              </a:rPr>
              <a:t>0</a:t>
            </a:r>
            <a:r>
              <a:rPr lang="en-US" sz="2400" dirty="0">
                <a:solidFill>
                  <a:srgbClr val="D9D9D9"/>
                </a:solidFill>
                <a:latin typeface="Ayuthaya"/>
                <a:cs typeface="Ayuthaya"/>
              </a:rPr>
              <a:t>;</a:t>
            </a:r>
          </a:p>
          <a:p>
            <a:r>
              <a:rPr lang="en-US" sz="2400" dirty="0" smtClean="0">
                <a:latin typeface="Ayuthaya"/>
                <a:cs typeface="Ayuthaya"/>
              </a:rPr>
              <a:t> </a:t>
            </a:r>
            <a:r>
              <a:rPr lang="en-US" sz="2400" dirty="0" smtClean="0">
                <a:solidFill>
                  <a:srgbClr val="D9D9D9"/>
                </a:solidFill>
                <a:latin typeface="Ayuthaya"/>
                <a:cs typeface="Ayuthaya"/>
              </a:rPr>
              <a:t>}</a:t>
            </a:r>
          </a:p>
          <a:p>
            <a:endParaRPr lang="en-US" sz="2400" dirty="0">
              <a:solidFill>
                <a:srgbClr val="D9D9D9"/>
              </a:solidFill>
              <a:latin typeface="Ayuthaya"/>
              <a:cs typeface="Ayuthaya"/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yuthaya"/>
                <a:cs typeface="Ayuthaya"/>
              </a:rPr>
              <a:t>body</a:t>
            </a:r>
            <a:r>
              <a:rPr lang="en-US" sz="2400" dirty="0" smtClean="0">
                <a:latin typeface="Ayuthaya"/>
                <a:cs typeface="Ayuthaya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yuthaya"/>
                <a:cs typeface="Ayuthaya"/>
              </a:rPr>
              <a:t>{</a:t>
            </a:r>
            <a:r>
              <a:rPr lang="en-US" sz="2400" dirty="0">
                <a:latin typeface="Ayuthaya"/>
                <a:cs typeface="Ayuthaya"/>
              </a:rPr>
              <a:t>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yuthaya"/>
                <a:cs typeface="Ayuthaya"/>
              </a:rPr>
              <a:t>	background</a:t>
            </a:r>
            <a:r>
              <a:rPr lang="en-US" sz="2400" dirty="0" smtClean="0">
                <a:solidFill>
                  <a:srgbClr val="D9D9D9"/>
                </a:solidFill>
                <a:latin typeface="Ayuthaya"/>
                <a:cs typeface="Ayuthaya"/>
              </a:rPr>
              <a:t>:</a:t>
            </a:r>
            <a:r>
              <a:rPr lang="en-US" sz="2400" dirty="0" smtClean="0">
                <a:latin typeface="Ayuthaya"/>
                <a:cs typeface="Ayuthaya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yuthaya"/>
                <a:cs typeface="Ayuthaya"/>
              </a:rPr>
              <a:t>#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yuthaya"/>
                <a:cs typeface="Ayuthaya"/>
              </a:rPr>
              <a:t>383838</a:t>
            </a:r>
            <a:r>
              <a:rPr lang="en-US" sz="2400" dirty="0" smtClean="0">
                <a:solidFill>
                  <a:srgbClr val="D9D9D9"/>
                </a:solidFill>
                <a:latin typeface="Ayuthaya"/>
                <a:cs typeface="Ayuthaya"/>
              </a:rPr>
              <a:t>;</a:t>
            </a:r>
            <a:endParaRPr lang="en-US" sz="2400" dirty="0">
              <a:latin typeface="Ayuthaya"/>
              <a:cs typeface="Ayuthaya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yuthaya"/>
                <a:cs typeface="Ayuthaya"/>
              </a:rPr>
              <a:t>	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Ayuthaya"/>
                <a:cs typeface="Ayuthaya"/>
              </a:rPr>
              <a:t>color</a:t>
            </a:r>
            <a:r>
              <a:rPr lang="en-US" sz="2400" dirty="0" smtClean="0">
                <a:solidFill>
                  <a:srgbClr val="D9D9D9"/>
                </a:solidFill>
                <a:latin typeface="Ayuthaya"/>
                <a:cs typeface="Ayuthaya"/>
              </a:rPr>
              <a:t>:</a:t>
            </a:r>
            <a:r>
              <a:rPr lang="en-US" sz="2400" dirty="0" smtClean="0">
                <a:latin typeface="Ayuthaya"/>
                <a:cs typeface="Ayuthaya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yuthaya"/>
                <a:cs typeface="Ayuthaya"/>
              </a:rPr>
              <a:t>#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Ayuthaya"/>
                <a:cs typeface="Ayuthaya"/>
              </a:rPr>
              <a:t>ffffff</a:t>
            </a:r>
            <a:r>
              <a:rPr lang="en-US" sz="2400" dirty="0" smtClean="0">
                <a:solidFill>
                  <a:srgbClr val="D9D9D9"/>
                </a:solidFill>
                <a:latin typeface="Ayuthaya"/>
                <a:cs typeface="Ayuthaya"/>
              </a:rPr>
              <a:t>;</a:t>
            </a:r>
            <a:endParaRPr lang="en-US" sz="2400" dirty="0">
              <a:solidFill>
                <a:srgbClr val="D9D9D9"/>
              </a:solidFill>
              <a:latin typeface="Ayuthaya"/>
              <a:cs typeface="Ayuthaya"/>
            </a:endParaRPr>
          </a:p>
          <a:p>
            <a:r>
              <a:rPr lang="en-US" sz="2400" dirty="0">
                <a:latin typeface="Ayuthaya"/>
                <a:cs typeface="Ayuthaya"/>
              </a:rPr>
              <a:t> </a:t>
            </a:r>
            <a:r>
              <a:rPr lang="en-US" sz="2400" dirty="0" smtClean="0">
                <a:solidFill>
                  <a:srgbClr val="D9D9D9"/>
                </a:solidFill>
                <a:latin typeface="Ayuthaya"/>
                <a:cs typeface="Ayuthaya"/>
              </a:rPr>
              <a:t>}</a:t>
            </a:r>
            <a:endParaRPr lang="en-US" sz="2400" dirty="0">
              <a:solidFill>
                <a:srgbClr val="D9D9D9"/>
              </a:solidFill>
              <a:latin typeface="Ayuthaya"/>
              <a:cs typeface="Ayuthaya"/>
            </a:endParaRPr>
          </a:p>
        </p:txBody>
      </p:sp>
      <p:pic>
        <p:nvPicPr>
          <p:cNvPr id="13" name="Picture 12" descr="mozilla-mexico.png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8074" y="237759"/>
            <a:ext cx="724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Mi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 primer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estilo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.</a:t>
            </a:r>
            <a:endParaRPr lang="es-ES_tradnl" sz="4000" b="1" dirty="0">
              <a:solidFill>
                <a:schemeClr val="accent2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29581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8074" y="396522"/>
            <a:ext cx="53561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Que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es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 lo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que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haremos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  <p:pic>
        <p:nvPicPr>
          <p:cNvPr id="2" name="Picture 1" descr="Captura de pantalla 2013-10-24 a la(s) 07.1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4" y="1451553"/>
            <a:ext cx="4224050" cy="3955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css-box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57" y="1530930"/>
            <a:ext cx="4117493" cy="3785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mozilla-mexico.png"/>
          <p:cNvPicPr>
            <a:picLocks noChangeAspect="1"/>
          </p:cNvPicPr>
          <p:nvPr/>
        </p:nvPicPr>
        <p:blipFill>
          <a:blip r:embed="rId5">
            <a:alphaModFix amt="18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6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074" y="2406996"/>
            <a:ext cx="5530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yuthaya"/>
                <a:cs typeface="Ayuthaya"/>
              </a:rPr>
              <a:t>.exterior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yuthaya"/>
                <a:cs typeface="Ayuthaya"/>
              </a:rPr>
              <a:t>{</a:t>
            </a:r>
            <a:r>
              <a:rPr lang="en-US" sz="2400" dirty="0" smtClean="0">
                <a:latin typeface="Ayuthaya"/>
                <a:cs typeface="Ayuthaya"/>
              </a:rPr>
              <a:t> </a:t>
            </a:r>
            <a:r>
              <a:rPr lang="en-US" sz="2400" dirty="0" smtClean="0">
                <a:solidFill>
                  <a:srgbClr val="D9D9D9"/>
                </a:solidFill>
                <a:latin typeface="Ayuthaya"/>
                <a:cs typeface="Ayuthaya"/>
              </a:rPr>
              <a:t>}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yuthaya"/>
                <a:cs typeface="Ayuthaya"/>
              </a:rPr>
              <a:t>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Ayuthaya"/>
              <a:cs typeface="Ayuthaya"/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yuthaya"/>
                <a:cs typeface="Ayuthaya"/>
              </a:rPr>
              <a:t>.interior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yuthaya"/>
                <a:cs typeface="Ayuthaya"/>
              </a:rPr>
              <a:t>{</a:t>
            </a:r>
            <a:r>
              <a:rPr lang="en-US" sz="2400" dirty="0" smtClean="0">
                <a:latin typeface="Ayuthaya"/>
                <a:cs typeface="Ayuthaya"/>
              </a:rPr>
              <a:t> </a:t>
            </a:r>
            <a:r>
              <a:rPr lang="en-US" sz="2400" dirty="0">
                <a:solidFill>
                  <a:srgbClr val="D9D9D9"/>
                </a:solidFill>
                <a:latin typeface="Ayuthaya"/>
                <a:cs typeface="Ayuthaya"/>
              </a:rPr>
              <a:t>}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yuthaya"/>
                <a:cs typeface="Ayuthaya"/>
              </a:rPr>
              <a:t>#logo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yuthaya"/>
                <a:cs typeface="Ayuthaya"/>
              </a:rPr>
              <a:t>{</a:t>
            </a:r>
            <a:r>
              <a:rPr lang="en-US" sz="2400" dirty="0" smtClean="0">
                <a:latin typeface="Ayuthaya"/>
                <a:cs typeface="Ayuthaya"/>
              </a:rPr>
              <a:t> </a:t>
            </a:r>
            <a:r>
              <a:rPr lang="en-US" sz="2400" dirty="0" smtClean="0">
                <a:solidFill>
                  <a:srgbClr val="D9D9D9"/>
                </a:solidFill>
                <a:latin typeface="Ayuthaya"/>
                <a:cs typeface="Ayuthaya"/>
              </a:rPr>
              <a:t>}</a:t>
            </a:r>
            <a:endParaRPr lang="en-US" sz="2400" dirty="0">
              <a:solidFill>
                <a:srgbClr val="D9D9D9"/>
              </a:solidFill>
              <a:latin typeface="Ayuthaya"/>
              <a:cs typeface="Ayuthaya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yuthaya"/>
                <a:cs typeface="Ayuthaya"/>
              </a:rPr>
              <a:t>h1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yuthaya"/>
                <a:cs typeface="Ayuthaya"/>
              </a:rPr>
              <a:t>{</a:t>
            </a:r>
            <a:r>
              <a:rPr lang="en-US" sz="2400" dirty="0">
                <a:latin typeface="Ayuthaya"/>
                <a:cs typeface="Ayuthaya"/>
              </a:rPr>
              <a:t> </a:t>
            </a:r>
            <a:r>
              <a:rPr lang="en-US" sz="2400" dirty="0" smtClean="0">
                <a:solidFill>
                  <a:srgbClr val="D9D9D9"/>
                </a:solidFill>
                <a:latin typeface="Ayuthaya"/>
                <a:cs typeface="Ayuthaya"/>
              </a:rPr>
              <a:t>}</a:t>
            </a:r>
            <a:endParaRPr lang="en-US" sz="2400" dirty="0">
              <a:solidFill>
                <a:srgbClr val="D9D9D9"/>
              </a:solidFill>
              <a:latin typeface="Ayuthaya"/>
              <a:cs typeface="Ayuthaya"/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yuthaya"/>
                <a:cs typeface="Ayuthaya"/>
              </a:rPr>
              <a:t>P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yuthaya"/>
                <a:cs typeface="Ayuthaya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yuthaya"/>
                <a:cs typeface="Ayuthaya"/>
              </a:rPr>
              <a:t>{</a:t>
            </a:r>
            <a:r>
              <a:rPr lang="en-US" sz="2400" dirty="0" smtClean="0">
                <a:latin typeface="Ayuthaya"/>
                <a:cs typeface="Ayuthaya"/>
              </a:rPr>
              <a:t> </a:t>
            </a:r>
            <a:r>
              <a:rPr lang="en-US" sz="2400" dirty="0" smtClean="0">
                <a:solidFill>
                  <a:srgbClr val="D9D9D9"/>
                </a:solidFill>
                <a:latin typeface="Ayuthaya"/>
                <a:cs typeface="Ayuthaya"/>
              </a:rPr>
              <a:t>}</a:t>
            </a:r>
            <a:endParaRPr lang="en-US" sz="2400" dirty="0">
              <a:solidFill>
                <a:srgbClr val="D9D9D9"/>
              </a:solidFill>
              <a:latin typeface="Ayuthaya"/>
              <a:cs typeface="Ayuthaya"/>
            </a:endParaRPr>
          </a:p>
        </p:txBody>
      </p:sp>
      <p:pic>
        <p:nvPicPr>
          <p:cNvPr id="13" name="Picture 12" descr="mozilla-mexico.png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8074" y="237759"/>
            <a:ext cx="724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Mi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 primer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estilo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.</a:t>
            </a:r>
            <a:endParaRPr lang="es-ES_tradnl" sz="4000" b="1" dirty="0">
              <a:solidFill>
                <a:schemeClr val="accent2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1763" y="2387184"/>
            <a:ext cx="5626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rgbClr val="953735"/>
                </a:solidFill>
              </a:rPr>
              <a:t>div </a:t>
            </a:r>
            <a:r>
              <a:rPr lang="es-ES_tradnl" sz="2000" dirty="0" err="1">
                <a:solidFill>
                  <a:srgbClr val="77933C"/>
                </a:solidFill>
              </a:rPr>
              <a:t>class</a:t>
            </a:r>
            <a:r>
              <a:rPr lang="es-ES_tradnl" sz="2000" dirty="0">
                <a:solidFill>
                  <a:srgbClr val="D9D9D9"/>
                </a:solidFill>
              </a:rPr>
              <a:t>=</a:t>
            </a:r>
            <a:r>
              <a:rPr lang="es-ES_tradnl" sz="2000" dirty="0">
                <a:solidFill>
                  <a:srgbClr val="E46C0A"/>
                </a:solidFill>
              </a:rPr>
              <a:t>”</a:t>
            </a:r>
            <a:r>
              <a:rPr lang="hu-HU" sz="2000" dirty="0">
                <a:solidFill>
                  <a:srgbClr val="E46C0A"/>
                </a:solidFill>
              </a:rPr>
              <a:t>exterior</a:t>
            </a:r>
            <a:r>
              <a:rPr lang="es-ES_tradnl" sz="2000" dirty="0">
                <a:solidFill>
                  <a:srgbClr val="E46C0A"/>
                </a:solidFill>
              </a:rPr>
              <a:t>"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  <a:p>
            <a:pPr lvl="1"/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rgbClr val="953735"/>
                </a:solidFill>
              </a:rPr>
              <a:t>div </a:t>
            </a:r>
            <a:r>
              <a:rPr lang="es-ES_tradnl" sz="2000" dirty="0" err="1">
                <a:solidFill>
                  <a:srgbClr val="77933C"/>
                </a:solidFill>
              </a:rPr>
              <a:t>class</a:t>
            </a:r>
            <a:r>
              <a:rPr lang="es-ES_tradnl" sz="2000" dirty="0">
                <a:solidFill>
                  <a:srgbClr val="D9D9D9"/>
                </a:solidFill>
              </a:rPr>
              <a:t>=</a:t>
            </a:r>
            <a:r>
              <a:rPr lang="es-ES_tradnl" sz="2000" dirty="0" smtClean="0">
                <a:solidFill>
                  <a:srgbClr val="E46C0A"/>
                </a:solidFill>
              </a:rPr>
              <a:t>”</a:t>
            </a:r>
            <a:r>
              <a:rPr lang="hu-HU" sz="2000" dirty="0" smtClean="0">
                <a:solidFill>
                  <a:srgbClr val="E46C0A"/>
                </a:solidFill>
              </a:rPr>
              <a:t>interior</a:t>
            </a:r>
            <a:r>
              <a:rPr lang="es-ES_tradnl" sz="2000" dirty="0" smtClean="0">
                <a:solidFill>
                  <a:srgbClr val="E46C0A"/>
                </a:solidFill>
              </a:rPr>
              <a:t>"</a:t>
            </a:r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es-ES_tradnl" sz="2000" dirty="0" err="1" smtClean="0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_tradnl" sz="2000" dirty="0" smtClean="0">
                <a:solidFill>
                  <a:srgbClr val="77933C"/>
                </a:solidFill>
              </a:rPr>
              <a:t>id</a:t>
            </a:r>
            <a:r>
              <a:rPr lang="es-ES_tradnl" sz="2000" dirty="0" smtClean="0">
                <a:solidFill>
                  <a:srgbClr val="D9D9D9"/>
                </a:solidFill>
              </a:rPr>
              <a:t>=</a:t>
            </a:r>
            <a:r>
              <a:rPr lang="es-ES_tradnl" sz="2000" dirty="0" smtClean="0">
                <a:solidFill>
                  <a:srgbClr val="E46C0A"/>
                </a:solidFill>
              </a:rPr>
              <a:t>”</a:t>
            </a:r>
            <a:r>
              <a:rPr lang="hu-HU" sz="2000" dirty="0" smtClean="0">
                <a:solidFill>
                  <a:srgbClr val="E46C0A"/>
                </a:solidFill>
              </a:rPr>
              <a:t>logo</a:t>
            </a:r>
            <a:r>
              <a:rPr lang="es-ES_tradnl" sz="2000" dirty="0" smtClean="0">
                <a:solidFill>
                  <a:srgbClr val="E46C0A"/>
                </a:solidFill>
              </a:rPr>
              <a:t>"</a:t>
            </a:r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_tradnl" sz="2000" dirty="0" err="1" smtClean="0">
                <a:solidFill>
                  <a:srgbClr val="77933C"/>
                </a:solidFill>
              </a:rPr>
              <a:t>src</a:t>
            </a:r>
            <a:r>
              <a:rPr lang="es-ES_tradnl" sz="2000" dirty="0" smtClean="0">
                <a:solidFill>
                  <a:srgbClr val="D9D9D9"/>
                </a:solidFill>
              </a:rPr>
              <a:t>=</a:t>
            </a:r>
            <a:r>
              <a:rPr lang="es-ES_tradnl" sz="2000" dirty="0">
                <a:solidFill>
                  <a:srgbClr val="E46C0A"/>
                </a:solidFill>
              </a:rPr>
              <a:t>"</a:t>
            </a:r>
            <a:r>
              <a:rPr lang="hu-HU" sz="2000" dirty="0">
                <a:solidFill>
                  <a:srgbClr val="E46C0A"/>
                </a:solidFill>
              </a:rPr>
              <a:t>img/telmex.jpeg</a:t>
            </a:r>
            <a:r>
              <a:rPr lang="es-ES_tradnl" sz="2000" dirty="0">
                <a:solidFill>
                  <a:srgbClr val="E46C0A"/>
                </a:solidFill>
              </a:rPr>
              <a:t>"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</a:rPr>
              <a:t>h1</a:t>
            </a:r>
            <a:r>
              <a:rPr lang="es-ES_tradnl" sz="2000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  <a:r>
              <a:rPr lang="es-ES_tradnl" sz="2000" dirty="0" smtClean="0">
                <a:solidFill>
                  <a:schemeClr val="accent6">
                    <a:lumMod val="75000"/>
                  </a:schemeClr>
                </a:solidFill>
              </a:rPr>
              <a:t>TELMEX</a:t>
            </a:r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err="1" smtClean="0">
                <a:solidFill>
                  <a:schemeClr val="accent2">
                    <a:lumMod val="75000"/>
                  </a:schemeClr>
                </a:solidFill>
              </a:rPr>
              <a:t>span</a:t>
            </a:r>
            <a:r>
              <a:rPr lang="es-ES_tradnl" sz="2000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reg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r>
              <a:rPr lang="es-ES_tradnl" sz="2000" dirty="0" smtClean="0">
                <a:solidFill>
                  <a:srgbClr val="D9D9D9"/>
                </a:solidFill>
              </a:rPr>
              <a:t>&lt;/</a:t>
            </a:r>
            <a:r>
              <a:rPr lang="es-ES_tradnl" sz="2000" dirty="0" err="1" smtClean="0">
                <a:solidFill>
                  <a:srgbClr val="953735"/>
                </a:solidFill>
              </a:rPr>
              <a:t>span</a:t>
            </a:r>
            <a:r>
              <a:rPr lang="es-ES_tradnl" sz="2000" dirty="0" smtClean="0">
                <a:solidFill>
                  <a:srgbClr val="D9D9D9"/>
                </a:solidFill>
              </a:rPr>
              <a:t>&gt;&lt;/</a:t>
            </a:r>
            <a:r>
              <a:rPr lang="es-ES_tradnl" sz="2000" dirty="0" smtClean="0">
                <a:solidFill>
                  <a:srgbClr val="953735"/>
                </a:solidFill>
              </a:rPr>
              <a:t>h1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</a:p>
          <a:p>
            <a:pPr lvl="1"/>
            <a:r>
              <a:rPr lang="es-ES_tradnl" sz="2000" dirty="0" smtClean="0">
                <a:solidFill>
                  <a:srgbClr val="D9D9D9"/>
                </a:solidFill>
              </a:rPr>
              <a:t>	&lt;</a:t>
            </a:r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s-ES_tradnl" sz="2000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Inside</a:t>
            </a:r>
            <a:r>
              <a:rPr lang="es-ES_tradnl" sz="2000" dirty="0" smtClean="0">
                <a:solidFill>
                  <a:srgbClr val="D9D9D9"/>
                </a:solidFill>
              </a:rPr>
              <a:t>&lt;/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  <a:p>
            <a:pPr lvl="1"/>
            <a:r>
              <a:rPr lang="es-ES_tradnl" sz="2000" dirty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rgbClr val="D9D9D9"/>
                </a:solidFill>
              </a:rPr>
              <a:t>/</a:t>
            </a:r>
            <a:r>
              <a:rPr lang="es-ES_tradnl" sz="2000" dirty="0" smtClean="0">
                <a:solidFill>
                  <a:srgbClr val="953735"/>
                </a:solidFill>
              </a:rPr>
              <a:t>div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  <a:p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rgbClr val="953735"/>
                </a:solidFill>
              </a:rPr>
              <a:t>/div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812" y="1553610"/>
            <a:ext cx="1004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 smtClean="0">
                <a:solidFill>
                  <a:schemeClr val="accent3">
                    <a:lumMod val="75000"/>
                  </a:schemeClr>
                </a:solidFill>
              </a:rPr>
              <a:t>CSS</a:t>
            </a:r>
            <a:endParaRPr lang="es-ES_tradnl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3155" y="1553610"/>
            <a:ext cx="15308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 smtClean="0">
                <a:solidFill>
                  <a:schemeClr val="accent3">
                    <a:lumMod val="75000"/>
                  </a:schemeClr>
                </a:solidFill>
              </a:rPr>
              <a:t>HTML</a:t>
            </a:r>
            <a:endParaRPr lang="es-ES_tradnl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6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968" y="1715906"/>
            <a:ext cx="4615216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width</a:t>
            </a:r>
            <a:r>
              <a:rPr lang="en-US" sz="2800" dirty="0">
                <a:solidFill>
                  <a:srgbClr val="D9D9D9"/>
                </a:solidFill>
              </a:rPr>
              <a:t>: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500px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height</a:t>
            </a:r>
            <a:r>
              <a:rPr lang="en-US" sz="2800" dirty="0">
                <a:solidFill>
                  <a:srgbClr val="D9D9D9"/>
                </a:solidFill>
              </a:rPr>
              <a:t>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80%</a:t>
            </a:r>
            <a:r>
              <a:rPr lang="en-US" sz="2800" dirty="0" smtClean="0">
                <a:solidFill>
                  <a:srgbClr val="D9D9D9"/>
                </a:solidFill>
              </a:rPr>
              <a:t>;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background</a:t>
            </a:r>
            <a:r>
              <a:rPr lang="en-US" sz="2800" dirty="0">
                <a:solidFill>
                  <a:srgbClr val="D9D9D9"/>
                </a:solidFill>
              </a:rPr>
              <a:t>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acbacb</a:t>
            </a:r>
            <a:r>
              <a:rPr lang="en-US" sz="2800" dirty="0" smtClean="0">
                <a:solidFill>
                  <a:srgbClr val="D9D9D9"/>
                </a:solidFill>
              </a:rPr>
              <a:t>;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margin</a:t>
            </a:r>
            <a:r>
              <a:rPr lang="en-US" sz="2800" dirty="0" smtClean="0">
                <a:solidFill>
                  <a:srgbClr val="D9D9D9"/>
                </a:solidFill>
              </a:rPr>
              <a:t>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50%</a:t>
            </a:r>
            <a:r>
              <a:rPr lang="en-US" sz="2800" dirty="0" smtClean="0">
                <a:solidFill>
                  <a:srgbClr val="D9D9D9"/>
                </a:solidFill>
              </a:rPr>
              <a:t>;</a:t>
            </a:r>
            <a:endParaRPr lang="es-ES_tradnl" sz="2800" dirty="0">
              <a:solidFill>
                <a:srgbClr val="D9D9D9"/>
              </a:solidFill>
            </a:endParaRP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padding</a:t>
            </a:r>
            <a:r>
              <a:rPr lang="en-US" sz="2800" dirty="0" smtClean="0">
                <a:solidFill>
                  <a:srgbClr val="D9D9D9"/>
                </a:solidFill>
              </a:rPr>
              <a:t>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10px</a:t>
            </a:r>
            <a:r>
              <a:rPr lang="en-US" sz="2800" dirty="0" smtClean="0">
                <a:solidFill>
                  <a:srgbClr val="D9D9D9"/>
                </a:solidFill>
              </a:rPr>
              <a:t>;</a:t>
            </a:r>
            <a:endParaRPr lang="es-ES_tradnl" sz="2800" dirty="0">
              <a:solidFill>
                <a:srgbClr val="D9D9D9"/>
              </a:solidFill>
            </a:endParaRP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border</a:t>
            </a:r>
            <a:r>
              <a:rPr lang="en-US" sz="2800" dirty="0" smtClean="0">
                <a:solidFill>
                  <a:srgbClr val="D9D9D9"/>
                </a:solidFill>
              </a:rPr>
              <a:t>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1px solid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rgb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(13,4,50)</a:t>
            </a:r>
            <a:r>
              <a:rPr lang="en-US" sz="2800" dirty="0" smtClean="0">
                <a:solidFill>
                  <a:srgbClr val="D9D9D9"/>
                </a:solidFill>
              </a:rPr>
              <a:t>;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r>
              <a:rPr lang="en-US" sz="2800" dirty="0">
                <a:solidFill>
                  <a:srgbClr val="D9D9D9"/>
                </a:solidFill>
              </a:rPr>
              <a:t>: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red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Border-radius</a:t>
            </a:r>
            <a:r>
              <a:rPr lang="en-US" sz="2800" dirty="0">
                <a:solidFill>
                  <a:srgbClr val="D9D9D9"/>
                </a:solidFill>
              </a:rPr>
              <a:t>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2em</a:t>
            </a:r>
            <a:r>
              <a:rPr lang="en-US" sz="2800" dirty="0" smtClean="0">
                <a:solidFill>
                  <a:srgbClr val="D9D9D9"/>
                </a:solidFill>
              </a:rPr>
              <a:t>;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s-ES_tradnl" sz="2800" dirty="0">
              <a:solidFill>
                <a:srgbClr val="D9D9D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074" y="237759"/>
            <a:ext cx="4755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Propiedades</a:t>
            </a:r>
            <a:endParaRPr lang="es-ES_tradnl" sz="4000" b="1" dirty="0">
              <a:solidFill>
                <a:schemeClr val="accent2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136" y="6201437"/>
            <a:ext cx="213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chemeClr val="bg1">
                    <a:lumMod val="85000"/>
                  </a:schemeClr>
                </a:solidFill>
              </a:rPr>
              <a:t>http://goo.gl/L4mj9s</a:t>
            </a:r>
            <a:endParaRPr lang="es-ES_trad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Picture 16" descr="mozilla-mexico.png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5384" y="1787480"/>
            <a:ext cx="2820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>
                <a:solidFill>
                  <a:schemeClr val="accent4">
                    <a:lumMod val="75000"/>
                  </a:schemeClr>
                </a:solidFill>
              </a:rPr>
              <a:t>text-align</a:t>
            </a:r>
            <a:r>
              <a:rPr lang="en-US" sz="2800" dirty="0" smtClean="0">
                <a:solidFill>
                  <a:srgbClr val="D9D9D9"/>
                </a:solidFill>
              </a:rPr>
              <a:t>: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center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font-weight</a:t>
            </a:r>
            <a:r>
              <a:rPr lang="en-US" sz="2800" dirty="0">
                <a:solidFill>
                  <a:srgbClr val="D9D9D9"/>
                </a:solidFill>
              </a:rPr>
              <a:t>:</a:t>
            </a:r>
            <a:r>
              <a:rPr lang="en-US" sz="2800" dirty="0"/>
              <a:t> </a:t>
            </a:r>
            <a:r>
              <a:rPr lang="da-DK" sz="2800" dirty="0">
                <a:solidFill>
                  <a:schemeClr val="accent5">
                    <a:lumMod val="75000"/>
                  </a:schemeClr>
                </a:solidFill>
              </a:rPr>
              <a:t>bold</a:t>
            </a:r>
            <a:r>
              <a:rPr lang="en-US" sz="2800" dirty="0" smtClean="0">
                <a:solidFill>
                  <a:srgbClr val="D9D9D9"/>
                </a:solidFill>
              </a:rPr>
              <a:t>;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display</a:t>
            </a:r>
            <a:r>
              <a:rPr lang="en-US" sz="2800" dirty="0" smtClean="0">
                <a:solidFill>
                  <a:srgbClr val="D9D9D9"/>
                </a:solidFill>
              </a:rPr>
              <a:t>:</a:t>
            </a:r>
            <a:r>
              <a:rPr lang="en-US" sz="2800" dirty="0" smtClean="0"/>
              <a:t> </a:t>
            </a:r>
            <a:r>
              <a:rPr lang="da-DK" sz="2800" dirty="0" err="1" smtClean="0">
                <a:solidFill>
                  <a:schemeClr val="accent5">
                    <a:lumMod val="75000"/>
                  </a:schemeClr>
                </a:solidFill>
              </a:rPr>
              <a:t>block</a:t>
            </a:r>
            <a:r>
              <a:rPr lang="en-US" sz="2800" dirty="0" smtClean="0">
                <a:solidFill>
                  <a:srgbClr val="D9D9D9"/>
                </a:solidFill>
              </a:rPr>
              <a:t>;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s-ES_tradnl" sz="28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5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ozilla-mexico.png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  <p:pic>
        <p:nvPicPr>
          <p:cNvPr id="14" name="Picture 13" descr="matrusk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1" y="713238"/>
            <a:ext cx="3825806" cy="36727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5801" y="3560757"/>
            <a:ext cx="7110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 err="1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Cascading</a:t>
            </a:r>
            <a:r>
              <a:rPr lang="es-ES_tradnl" sz="3600" b="1" dirty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 Style </a:t>
            </a:r>
            <a:r>
              <a:rPr lang="es-ES_tradnl" sz="36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Sheets</a:t>
            </a:r>
            <a:endParaRPr lang="es-ES_tradnl" sz="3600" b="1" dirty="0" smtClean="0">
              <a:solidFill>
                <a:schemeClr val="accent2">
                  <a:lumMod val="75000"/>
                </a:schemeClr>
              </a:solidFill>
              <a:latin typeface="Andale Mono"/>
              <a:cs typeface="Andale Mono"/>
            </a:endParaRPr>
          </a:p>
          <a:p>
            <a:r>
              <a:rPr lang="es-ES_tradnl" sz="3600" b="1" dirty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H</a:t>
            </a:r>
            <a:r>
              <a:rPr lang="es-ES_tradnl" sz="3600" b="1" dirty="0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oja </a:t>
            </a:r>
            <a:r>
              <a:rPr lang="es-ES_tradnl" sz="3600" b="1" dirty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de estilo en </a:t>
            </a:r>
            <a:r>
              <a:rPr lang="es-ES_tradnl" sz="3600" b="1" dirty="0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cascada</a:t>
            </a:r>
          </a:p>
        </p:txBody>
      </p:sp>
    </p:spTree>
    <p:extLst>
      <p:ext uri="{BB962C8B-B14F-4D97-AF65-F5344CB8AC3E}">
        <p14:creationId xmlns:p14="http://schemas.microsoft.com/office/powerpoint/2010/main" val="292423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73" y="2520501"/>
            <a:ext cx="6626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E46C0A"/>
                </a:solidFill>
              </a:rPr>
              <a:t>h1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</a:rPr>
              <a:t>{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4">
                    <a:lumMod val="75000"/>
                  </a:schemeClr>
                </a:solidFill>
              </a:rPr>
              <a:t>background</a:t>
            </a:r>
            <a:r>
              <a:rPr lang="en-US" sz="4400" dirty="0" smtClean="0">
                <a:solidFill>
                  <a:srgbClr val="D9D9D9"/>
                </a:solidFill>
              </a:rPr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#ababab</a:t>
            </a:r>
            <a:r>
              <a:rPr lang="en-US" sz="4400" dirty="0" smtClean="0">
                <a:solidFill>
                  <a:srgbClr val="D9D9D9"/>
                </a:solidFill>
              </a:rPr>
              <a:t>;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D9D9D9"/>
                </a:solidFill>
              </a:rPr>
              <a:t>}</a:t>
            </a:r>
            <a:endParaRPr lang="es-ES_tradnl" sz="4400" dirty="0">
              <a:solidFill>
                <a:srgbClr val="D9D9D9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 rot="5400000">
            <a:off x="1485854" y="3072721"/>
            <a:ext cx="179299" cy="613741"/>
          </a:xfrm>
          <a:prstGeom prst="rightBrace">
            <a:avLst>
              <a:gd name="adj1" fmla="val 70098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4307669" y="-724023"/>
            <a:ext cx="385548" cy="6385619"/>
          </a:xfrm>
          <a:prstGeom prst="rightBrace">
            <a:avLst>
              <a:gd name="adj1" fmla="val 70098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ight Brace 5"/>
          <p:cNvSpPr/>
          <p:nvPr/>
        </p:nvSpPr>
        <p:spPr>
          <a:xfrm rot="5400000">
            <a:off x="3586177" y="1952590"/>
            <a:ext cx="179300" cy="2854003"/>
          </a:xfrm>
          <a:prstGeom prst="rightBrace">
            <a:avLst>
              <a:gd name="adj1" fmla="val 70098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ight Brace 6"/>
          <p:cNvSpPr/>
          <p:nvPr/>
        </p:nvSpPr>
        <p:spPr>
          <a:xfrm rot="5400000">
            <a:off x="6206333" y="2338839"/>
            <a:ext cx="179300" cy="2081507"/>
          </a:xfrm>
          <a:prstGeom prst="rightBrace">
            <a:avLst>
              <a:gd name="adj1" fmla="val 70098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ight Brace 7"/>
          <p:cNvSpPr/>
          <p:nvPr/>
        </p:nvSpPr>
        <p:spPr>
          <a:xfrm rot="5400000">
            <a:off x="4682212" y="1198483"/>
            <a:ext cx="412544" cy="5609539"/>
          </a:xfrm>
          <a:prstGeom prst="rightBrace">
            <a:avLst>
              <a:gd name="adj1" fmla="val 57087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/>
          <p:cNvSpPr txBox="1"/>
          <p:nvPr/>
        </p:nvSpPr>
        <p:spPr>
          <a:xfrm>
            <a:off x="3835412" y="1623853"/>
            <a:ext cx="1306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>
                <a:solidFill>
                  <a:srgbClr val="E46C0A"/>
                </a:solidFill>
              </a:rPr>
              <a:t>R e g l a</a:t>
            </a:r>
            <a:endParaRPr lang="es-ES_tradnl" sz="2800" dirty="0">
              <a:solidFill>
                <a:srgbClr val="E46C0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6740" y="3488802"/>
            <a:ext cx="103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>
                <a:solidFill>
                  <a:schemeClr val="accent3">
                    <a:lumMod val="75000"/>
                  </a:schemeClr>
                </a:solidFill>
              </a:rPr>
              <a:t>Selector</a:t>
            </a:r>
            <a:endParaRPr lang="es-ES_tradnl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2928" y="3432102"/>
            <a:ext cx="146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chemeClr val="accent2">
                    <a:lumMod val="75000"/>
                  </a:schemeClr>
                </a:solidFill>
              </a:rPr>
              <a:t>Propiedad</a:t>
            </a:r>
            <a:endParaRPr lang="es-ES_tradnl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4163" y="3423881"/>
            <a:ext cx="846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chemeClr val="accent4">
                    <a:lumMod val="75000"/>
                  </a:schemeClr>
                </a:solidFill>
              </a:rPr>
              <a:t>Valor</a:t>
            </a:r>
            <a:endParaRPr lang="es-ES_tradnl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2499" y="4209525"/>
            <a:ext cx="165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chemeClr val="accent1">
                    <a:lumMod val="75000"/>
                  </a:schemeClr>
                </a:solidFill>
              </a:rPr>
              <a:t>Declaraci</a:t>
            </a:r>
            <a:r>
              <a:rPr lang="es-ES_tradnl" sz="2400" dirty="0" smtClean="0">
                <a:solidFill>
                  <a:schemeClr val="accent1">
                    <a:lumMod val="75000"/>
                  </a:schemeClr>
                </a:solidFill>
              </a:rPr>
              <a:t>ó</a:t>
            </a:r>
            <a:r>
              <a:rPr lang="es-ES_tradnl" sz="24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s-ES_tradn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 descr="mozilla-mexico.png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2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470" y="2189989"/>
            <a:ext cx="69685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charset="2"/>
              <a:buChar char="ü"/>
            </a:pP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Selector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universal	 	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buFont typeface="Wingdings" charset="2"/>
              <a:buChar char="ü"/>
            </a:pPr>
            <a:r>
              <a:rPr lang="pt-BR" sz="3600" dirty="0" smtClean="0">
                <a:solidFill>
                  <a:schemeClr val="accent4">
                    <a:lumMod val="75000"/>
                  </a:schemeClr>
                </a:solidFill>
              </a:rPr>
              <a:t>Selector de </a:t>
            </a:r>
            <a:r>
              <a:rPr lang="pt-BR" sz="3600" dirty="0" smtClean="0">
                <a:solidFill>
                  <a:srgbClr val="E46C0A"/>
                </a:solidFill>
              </a:rPr>
              <a:t>etiqueta 		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h1, p, div</a:t>
            </a:r>
            <a:endParaRPr lang="pt-BR" sz="3600" dirty="0" smtClean="0">
              <a:solidFill>
                <a:srgbClr val="E46C0A"/>
              </a:solidFill>
            </a:endParaRPr>
          </a:p>
          <a:p>
            <a:pPr marL="571500" indent="-571500">
              <a:buFont typeface="Wingdings" charset="2"/>
              <a:buChar char="ü"/>
            </a:pPr>
            <a:r>
              <a:rPr lang="pt-BR" sz="3600" dirty="0">
                <a:solidFill>
                  <a:schemeClr val="accent4">
                    <a:lumMod val="75000"/>
                  </a:schemeClr>
                </a:solidFill>
              </a:rPr>
              <a:t>Selector de </a:t>
            </a:r>
            <a:r>
              <a:rPr lang="pt-BR" sz="3600" dirty="0" smtClean="0">
                <a:solidFill>
                  <a:srgbClr val="E46C0A"/>
                </a:solidFill>
              </a:rPr>
              <a:t>clase 			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nombre</a:t>
            </a:r>
            <a:endParaRPr lang="pt-BR" sz="3600" dirty="0">
              <a:solidFill>
                <a:srgbClr val="E46C0A"/>
              </a:solidFill>
            </a:endParaRPr>
          </a:p>
          <a:p>
            <a:pPr marL="571500" indent="-571500">
              <a:buFont typeface="Wingdings" charset="2"/>
              <a:buChar char="ü"/>
            </a:pPr>
            <a:r>
              <a:rPr lang="pt-BR" sz="3600" dirty="0">
                <a:solidFill>
                  <a:schemeClr val="accent4">
                    <a:lumMod val="75000"/>
                  </a:schemeClr>
                </a:solidFill>
              </a:rPr>
              <a:t>Selector de </a:t>
            </a:r>
            <a:r>
              <a:rPr lang="pt-BR" sz="3600" dirty="0" smtClean="0">
                <a:solidFill>
                  <a:srgbClr val="E46C0A"/>
                </a:solidFill>
              </a:rPr>
              <a:t>id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 				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nombre</a:t>
            </a:r>
            <a:endParaRPr lang="pt-BR" sz="3600" dirty="0">
              <a:solidFill>
                <a:srgbClr val="E46C0A"/>
              </a:solidFill>
            </a:endParaRPr>
          </a:p>
        </p:txBody>
      </p:sp>
      <p:pic>
        <p:nvPicPr>
          <p:cNvPr id="6" name="Picture 5" descr="mozilla-mexico.png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074" y="339821"/>
            <a:ext cx="6802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Selectores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 b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ásicos</a:t>
            </a:r>
            <a:endParaRPr lang="es-ES_tradnl" sz="4000" b="1" dirty="0">
              <a:solidFill>
                <a:schemeClr val="accent2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9174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159" y="1392280"/>
            <a:ext cx="5881087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width</a:t>
            </a:r>
            <a:r>
              <a:rPr lang="en-US" sz="3600" dirty="0">
                <a:solidFill>
                  <a:srgbClr val="D9D9D9"/>
                </a:solidFill>
              </a:rPr>
              <a:t>: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500px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height</a:t>
            </a:r>
            <a:r>
              <a:rPr lang="en-US" sz="3600" dirty="0">
                <a:solidFill>
                  <a:srgbClr val="D9D9D9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80%</a:t>
            </a:r>
            <a:r>
              <a:rPr lang="en-US" sz="3600" dirty="0" smtClean="0">
                <a:solidFill>
                  <a:srgbClr val="D9D9D9"/>
                </a:solidFill>
              </a:rPr>
              <a:t>;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background</a:t>
            </a:r>
            <a:r>
              <a:rPr lang="en-US" sz="3600" dirty="0">
                <a:solidFill>
                  <a:srgbClr val="D9D9D9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3600" dirty="0" err="1">
                <a:solidFill>
                  <a:schemeClr val="accent5">
                    <a:lumMod val="75000"/>
                  </a:schemeClr>
                </a:solidFill>
              </a:rPr>
              <a:t>acbacb</a:t>
            </a:r>
            <a:r>
              <a:rPr lang="en-US" sz="3600" dirty="0" smtClean="0">
                <a:solidFill>
                  <a:srgbClr val="D9D9D9"/>
                </a:solidFill>
              </a:rPr>
              <a:t>;</a:t>
            </a:r>
          </a:p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margin</a:t>
            </a:r>
            <a:r>
              <a:rPr lang="en-US" sz="3600" dirty="0" smtClean="0">
                <a:solidFill>
                  <a:srgbClr val="D9D9D9"/>
                </a:solidFill>
              </a:rPr>
              <a:t>: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50%</a:t>
            </a:r>
            <a:r>
              <a:rPr lang="en-US" sz="3600" dirty="0" smtClean="0">
                <a:solidFill>
                  <a:srgbClr val="D9D9D9"/>
                </a:solidFill>
              </a:rPr>
              <a:t>;</a:t>
            </a:r>
            <a:endParaRPr lang="es-ES_tradnl" sz="3600" dirty="0">
              <a:solidFill>
                <a:srgbClr val="D9D9D9"/>
              </a:solidFill>
            </a:endParaRPr>
          </a:p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padding</a:t>
            </a:r>
            <a:r>
              <a:rPr lang="en-US" sz="3600" dirty="0" smtClean="0">
                <a:solidFill>
                  <a:srgbClr val="D9D9D9"/>
                </a:solidFill>
              </a:rPr>
              <a:t>: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10px</a:t>
            </a:r>
            <a:r>
              <a:rPr lang="en-US" sz="3600" dirty="0" smtClean="0">
                <a:solidFill>
                  <a:srgbClr val="D9D9D9"/>
                </a:solidFill>
              </a:rPr>
              <a:t>;</a:t>
            </a:r>
            <a:endParaRPr lang="es-ES_tradnl" sz="3600" dirty="0">
              <a:solidFill>
                <a:srgbClr val="D9D9D9"/>
              </a:solidFill>
            </a:endParaRPr>
          </a:p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border</a:t>
            </a:r>
            <a:r>
              <a:rPr lang="en-US" sz="3600" dirty="0" smtClean="0">
                <a:solidFill>
                  <a:srgbClr val="D9D9D9"/>
                </a:solidFill>
              </a:rPr>
              <a:t>: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1px solid 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</a:rPr>
              <a:t>rgb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(13,4,50)</a:t>
            </a:r>
            <a:r>
              <a:rPr lang="en-US" sz="3600" dirty="0" smtClean="0">
                <a:solidFill>
                  <a:srgbClr val="D9D9D9"/>
                </a:solidFill>
              </a:rPr>
              <a:t>;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r>
              <a:rPr lang="en-US" sz="3600" dirty="0">
                <a:solidFill>
                  <a:srgbClr val="D9D9D9"/>
                </a:solidFill>
              </a:rPr>
              <a:t>: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red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Border-radius</a:t>
            </a:r>
            <a:r>
              <a:rPr lang="en-US" sz="3600" dirty="0">
                <a:solidFill>
                  <a:srgbClr val="D9D9D9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2em</a:t>
            </a:r>
            <a:r>
              <a:rPr lang="en-US" sz="3600" dirty="0" smtClean="0">
                <a:solidFill>
                  <a:srgbClr val="D9D9D9"/>
                </a:solidFill>
              </a:rPr>
              <a:t>;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s-ES_tradnl" sz="3600" dirty="0">
              <a:solidFill>
                <a:srgbClr val="D9D9D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074" y="237759"/>
            <a:ext cx="4755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Propiedades</a:t>
            </a:r>
            <a:endParaRPr lang="es-ES_tradnl" sz="4000" b="1" dirty="0">
              <a:solidFill>
                <a:schemeClr val="accent2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136" y="6201437"/>
            <a:ext cx="213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chemeClr val="bg1">
                    <a:lumMod val="85000"/>
                  </a:schemeClr>
                </a:solidFill>
              </a:rPr>
              <a:t>http://goo.gl/L4mj9s</a:t>
            </a:r>
            <a:endParaRPr lang="es-ES_trad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Picture 16" descr="mozilla-mexico.png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7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8074" y="237759"/>
            <a:ext cx="4755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Propiedades</a:t>
            </a:r>
            <a:endParaRPr lang="es-ES_tradnl" sz="4000" b="1" dirty="0">
              <a:solidFill>
                <a:schemeClr val="accent2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  <p:pic>
        <p:nvPicPr>
          <p:cNvPr id="2" name="Picture 1" descr="css-bo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45" y="1365208"/>
            <a:ext cx="4571127" cy="4202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mozilla-mexico.png"/>
          <p:cNvPicPr>
            <a:picLocks noChangeAspect="1"/>
          </p:cNvPicPr>
          <p:nvPr/>
        </p:nvPicPr>
        <p:blipFill>
          <a:blip r:embed="rId4">
            <a:alphaModFix amt="1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2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8074" y="237759"/>
            <a:ext cx="3509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Unidades</a:t>
            </a:r>
            <a:endParaRPr lang="es-ES_tradnl" sz="4000" b="1" dirty="0">
              <a:solidFill>
                <a:schemeClr val="accent2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  <p:pic>
        <p:nvPicPr>
          <p:cNvPr id="3" name="Picture 2" descr="px-vs-em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6" y="1389131"/>
            <a:ext cx="6908800" cy="4343400"/>
          </a:xfrm>
          <a:prstGeom prst="rect">
            <a:avLst/>
          </a:prstGeom>
        </p:spPr>
      </p:pic>
      <p:pic>
        <p:nvPicPr>
          <p:cNvPr id="6" name="Picture 5" descr="mozilla-mexico.png"/>
          <p:cNvPicPr>
            <a:picLocks noChangeAspect="1"/>
          </p:cNvPicPr>
          <p:nvPr/>
        </p:nvPicPr>
        <p:blipFill>
          <a:blip r:embed="rId4">
            <a:alphaModFix amt="1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3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8074" y="237759"/>
            <a:ext cx="392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Actividad</a:t>
            </a:r>
            <a:endParaRPr lang="es-ES_tradnl" sz="4000" b="1" dirty="0">
              <a:solidFill>
                <a:schemeClr val="accent2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  <p:pic>
        <p:nvPicPr>
          <p:cNvPr id="6" name="Picture 5" descr="mozilla-mexico.png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8062" y="2191532"/>
            <a:ext cx="5626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rgbClr val="953735"/>
                </a:solidFill>
              </a:rPr>
              <a:t>div </a:t>
            </a:r>
            <a:r>
              <a:rPr lang="es-ES_tradnl" sz="2000" dirty="0" err="1">
                <a:solidFill>
                  <a:srgbClr val="77933C"/>
                </a:solidFill>
              </a:rPr>
              <a:t>class</a:t>
            </a:r>
            <a:r>
              <a:rPr lang="es-ES_tradnl" sz="2000" dirty="0">
                <a:solidFill>
                  <a:srgbClr val="D9D9D9"/>
                </a:solidFill>
              </a:rPr>
              <a:t>=</a:t>
            </a:r>
            <a:r>
              <a:rPr lang="es-ES_tradnl" sz="2000" dirty="0">
                <a:solidFill>
                  <a:srgbClr val="E46C0A"/>
                </a:solidFill>
              </a:rPr>
              <a:t>”</a:t>
            </a:r>
            <a:r>
              <a:rPr lang="hu-HU" sz="2000" dirty="0">
                <a:solidFill>
                  <a:srgbClr val="E46C0A"/>
                </a:solidFill>
              </a:rPr>
              <a:t>exterior</a:t>
            </a:r>
            <a:r>
              <a:rPr lang="es-ES_tradnl" sz="2000" dirty="0">
                <a:solidFill>
                  <a:srgbClr val="E46C0A"/>
                </a:solidFill>
              </a:rPr>
              <a:t>"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  <a:p>
            <a:pPr lvl="1"/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rgbClr val="953735"/>
                </a:solidFill>
              </a:rPr>
              <a:t>div </a:t>
            </a:r>
            <a:r>
              <a:rPr lang="es-ES_tradnl" sz="2000" dirty="0" err="1">
                <a:solidFill>
                  <a:srgbClr val="77933C"/>
                </a:solidFill>
              </a:rPr>
              <a:t>class</a:t>
            </a:r>
            <a:r>
              <a:rPr lang="es-ES_tradnl" sz="2000" dirty="0">
                <a:solidFill>
                  <a:srgbClr val="D9D9D9"/>
                </a:solidFill>
              </a:rPr>
              <a:t>=</a:t>
            </a:r>
            <a:r>
              <a:rPr lang="es-ES_tradnl" sz="2000" dirty="0" smtClean="0">
                <a:solidFill>
                  <a:srgbClr val="E46C0A"/>
                </a:solidFill>
              </a:rPr>
              <a:t>”</a:t>
            </a:r>
            <a:r>
              <a:rPr lang="hu-HU" sz="2000" dirty="0" smtClean="0">
                <a:solidFill>
                  <a:srgbClr val="E46C0A"/>
                </a:solidFill>
              </a:rPr>
              <a:t>interior</a:t>
            </a:r>
            <a:r>
              <a:rPr lang="es-ES_tradnl" sz="2000" dirty="0" smtClean="0">
                <a:solidFill>
                  <a:srgbClr val="E46C0A"/>
                </a:solidFill>
              </a:rPr>
              <a:t>"</a:t>
            </a:r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es-ES_tradnl" sz="2000" dirty="0" err="1" smtClean="0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_tradnl" sz="2000" dirty="0" smtClean="0">
                <a:solidFill>
                  <a:srgbClr val="77933C"/>
                </a:solidFill>
              </a:rPr>
              <a:t>id</a:t>
            </a:r>
            <a:r>
              <a:rPr lang="es-ES_tradnl" sz="2000" dirty="0" smtClean="0">
                <a:solidFill>
                  <a:srgbClr val="D9D9D9"/>
                </a:solidFill>
              </a:rPr>
              <a:t>=</a:t>
            </a:r>
            <a:r>
              <a:rPr lang="es-ES_tradnl" sz="2000" dirty="0" smtClean="0">
                <a:solidFill>
                  <a:srgbClr val="E46C0A"/>
                </a:solidFill>
              </a:rPr>
              <a:t>”</a:t>
            </a:r>
            <a:r>
              <a:rPr lang="hu-HU" sz="2000" dirty="0" smtClean="0">
                <a:solidFill>
                  <a:srgbClr val="E46C0A"/>
                </a:solidFill>
              </a:rPr>
              <a:t>logo</a:t>
            </a:r>
            <a:r>
              <a:rPr lang="es-ES_tradnl" sz="2000" dirty="0" smtClean="0">
                <a:solidFill>
                  <a:srgbClr val="E46C0A"/>
                </a:solidFill>
              </a:rPr>
              <a:t>"</a:t>
            </a:r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_tradnl" sz="2000" dirty="0" err="1" smtClean="0">
                <a:solidFill>
                  <a:srgbClr val="77933C"/>
                </a:solidFill>
              </a:rPr>
              <a:t>src</a:t>
            </a:r>
            <a:r>
              <a:rPr lang="es-ES_tradnl" sz="2000" dirty="0" smtClean="0">
                <a:solidFill>
                  <a:srgbClr val="D9D9D9"/>
                </a:solidFill>
              </a:rPr>
              <a:t>=</a:t>
            </a:r>
            <a:r>
              <a:rPr lang="es-ES_tradnl" sz="2000" dirty="0">
                <a:solidFill>
                  <a:srgbClr val="E46C0A"/>
                </a:solidFill>
              </a:rPr>
              <a:t>"</a:t>
            </a:r>
            <a:r>
              <a:rPr lang="hu-HU" sz="2000" dirty="0">
                <a:solidFill>
                  <a:srgbClr val="E46C0A"/>
                </a:solidFill>
              </a:rPr>
              <a:t>img/telmex.jpeg</a:t>
            </a:r>
            <a:r>
              <a:rPr lang="es-ES_tradnl" sz="2000" dirty="0">
                <a:solidFill>
                  <a:srgbClr val="E46C0A"/>
                </a:solidFill>
              </a:rPr>
              <a:t>"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</a:rPr>
              <a:t>h1</a:t>
            </a:r>
            <a:r>
              <a:rPr lang="es-ES_tradnl" sz="2000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  <a:r>
              <a:rPr lang="es-ES_tradnl" sz="2000" dirty="0" smtClean="0">
                <a:solidFill>
                  <a:schemeClr val="accent6">
                    <a:lumMod val="75000"/>
                  </a:schemeClr>
                </a:solidFill>
              </a:rPr>
              <a:t>TELMEX</a:t>
            </a:r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err="1" smtClean="0">
                <a:solidFill>
                  <a:schemeClr val="accent2">
                    <a:lumMod val="75000"/>
                  </a:schemeClr>
                </a:solidFill>
              </a:rPr>
              <a:t>span</a:t>
            </a:r>
            <a:r>
              <a:rPr lang="es-ES_tradnl" sz="2000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reg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r>
              <a:rPr lang="es-ES_tradnl" sz="2000" dirty="0" smtClean="0">
                <a:solidFill>
                  <a:srgbClr val="D9D9D9"/>
                </a:solidFill>
              </a:rPr>
              <a:t>&lt;/</a:t>
            </a:r>
            <a:r>
              <a:rPr lang="es-ES_tradnl" sz="2000" dirty="0" err="1" smtClean="0">
                <a:solidFill>
                  <a:srgbClr val="953735"/>
                </a:solidFill>
              </a:rPr>
              <a:t>span</a:t>
            </a:r>
            <a:r>
              <a:rPr lang="es-ES_tradnl" sz="2000" dirty="0" smtClean="0">
                <a:solidFill>
                  <a:srgbClr val="D9D9D9"/>
                </a:solidFill>
              </a:rPr>
              <a:t>&gt;&lt;/</a:t>
            </a:r>
            <a:r>
              <a:rPr lang="es-ES_tradnl" sz="2000" dirty="0" smtClean="0">
                <a:solidFill>
                  <a:srgbClr val="953735"/>
                </a:solidFill>
              </a:rPr>
              <a:t>h1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</a:p>
          <a:p>
            <a:pPr lvl="1"/>
            <a:r>
              <a:rPr lang="es-ES_tradnl" sz="2000" dirty="0" smtClean="0">
                <a:solidFill>
                  <a:srgbClr val="D9D9D9"/>
                </a:solidFill>
              </a:rPr>
              <a:t>	&lt;</a:t>
            </a:r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s-ES_tradnl" sz="2000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Inside</a:t>
            </a:r>
            <a:r>
              <a:rPr lang="es-ES_tradnl" sz="2000" dirty="0" smtClean="0">
                <a:solidFill>
                  <a:srgbClr val="D9D9D9"/>
                </a:solidFill>
              </a:rPr>
              <a:t>&lt;/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  <a:p>
            <a:pPr lvl="1"/>
            <a:r>
              <a:rPr lang="es-ES_tradnl" sz="2000" dirty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rgbClr val="D9D9D9"/>
                </a:solidFill>
              </a:rPr>
              <a:t>/</a:t>
            </a:r>
            <a:r>
              <a:rPr lang="es-ES_tradnl" sz="2000" dirty="0" smtClean="0">
                <a:solidFill>
                  <a:srgbClr val="953735"/>
                </a:solidFill>
              </a:rPr>
              <a:t>div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  <a:p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rgbClr val="953735"/>
                </a:solidFill>
              </a:rPr>
              <a:t>/div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</p:txBody>
      </p:sp>
      <p:pic>
        <p:nvPicPr>
          <p:cNvPr id="4" name="Picture 3" descr="Captura de pantalla 2013-10-24 a la(s) 07.07.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" y="2010057"/>
            <a:ext cx="2514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8074" y="237759"/>
            <a:ext cx="392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Andale Mono"/>
                <a:cs typeface="Andale Mono"/>
              </a:rPr>
              <a:t>Actividad</a:t>
            </a:r>
            <a:endParaRPr lang="es-ES_tradnl" sz="4000" b="1" dirty="0">
              <a:solidFill>
                <a:schemeClr val="accent2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  <p:pic>
        <p:nvPicPr>
          <p:cNvPr id="6" name="Picture 5" descr="mozilla-mexico.png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5103100"/>
            <a:ext cx="2006840" cy="1587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8062" y="2191532"/>
            <a:ext cx="5626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rgbClr val="953735"/>
                </a:solidFill>
              </a:rPr>
              <a:t>div </a:t>
            </a:r>
            <a:r>
              <a:rPr lang="es-ES_tradnl" sz="2000" dirty="0" err="1">
                <a:solidFill>
                  <a:srgbClr val="77933C"/>
                </a:solidFill>
              </a:rPr>
              <a:t>class</a:t>
            </a:r>
            <a:r>
              <a:rPr lang="es-ES_tradnl" sz="2000" dirty="0">
                <a:solidFill>
                  <a:srgbClr val="D9D9D9"/>
                </a:solidFill>
              </a:rPr>
              <a:t>=</a:t>
            </a:r>
            <a:r>
              <a:rPr lang="es-ES_tradnl" sz="2000" dirty="0">
                <a:solidFill>
                  <a:srgbClr val="E46C0A"/>
                </a:solidFill>
              </a:rPr>
              <a:t>”</a:t>
            </a:r>
            <a:r>
              <a:rPr lang="hu-HU" sz="2000" dirty="0">
                <a:solidFill>
                  <a:srgbClr val="E46C0A"/>
                </a:solidFill>
              </a:rPr>
              <a:t>exterior</a:t>
            </a:r>
            <a:r>
              <a:rPr lang="es-ES_tradnl" sz="2000" dirty="0">
                <a:solidFill>
                  <a:srgbClr val="E46C0A"/>
                </a:solidFill>
              </a:rPr>
              <a:t>"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  <a:p>
            <a:pPr lvl="1"/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rgbClr val="953735"/>
                </a:solidFill>
              </a:rPr>
              <a:t>div </a:t>
            </a:r>
            <a:r>
              <a:rPr lang="es-ES_tradnl" sz="2000" dirty="0" err="1">
                <a:solidFill>
                  <a:srgbClr val="77933C"/>
                </a:solidFill>
              </a:rPr>
              <a:t>class</a:t>
            </a:r>
            <a:r>
              <a:rPr lang="es-ES_tradnl" sz="2000" dirty="0">
                <a:solidFill>
                  <a:srgbClr val="D9D9D9"/>
                </a:solidFill>
              </a:rPr>
              <a:t>=</a:t>
            </a:r>
            <a:r>
              <a:rPr lang="es-ES_tradnl" sz="2000" dirty="0" smtClean="0">
                <a:solidFill>
                  <a:srgbClr val="E46C0A"/>
                </a:solidFill>
              </a:rPr>
              <a:t>”</a:t>
            </a:r>
            <a:r>
              <a:rPr lang="hu-HU" sz="2000" dirty="0" smtClean="0">
                <a:solidFill>
                  <a:srgbClr val="E46C0A"/>
                </a:solidFill>
              </a:rPr>
              <a:t>interior</a:t>
            </a:r>
            <a:r>
              <a:rPr lang="es-ES_tradnl" sz="2000" dirty="0" smtClean="0">
                <a:solidFill>
                  <a:srgbClr val="E46C0A"/>
                </a:solidFill>
              </a:rPr>
              <a:t>"</a:t>
            </a:r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es-ES_tradnl" sz="2000" dirty="0" err="1" smtClean="0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_tradnl" sz="2000" dirty="0" smtClean="0">
                <a:solidFill>
                  <a:srgbClr val="77933C"/>
                </a:solidFill>
              </a:rPr>
              <a:t>id</a:t>
            </a:r>
            <a:r>
              <a:rPr lang="es-ES_tradnl" sz="2000" dirty="0" smtClean="0">
                <a:solidFill>
                  <a:srgbClr val="D9D9D9"/>
                </a:solidFill>
              </a:rPr>
              <a:t>=</a:t>
            </a:r>
            <a:r>
              <a:rPr lang="es-ES_tradnl" sz="2000" dirty="0" smtClean="0">
                <a:solidFill>
                  <a:srgbClr val="E46C0A"/>
                </a:solidFill>
              </a:rPr>
              <a:t>”</a:t>
            </a:r>
            <a:r>
              <a:rPr lang="hu-HU" sz="2000" dirty="0" smtClean="0">
                <a:solidFill>
                  <a:srgbClr val="E46C0A"/>
                </a:solidFill>
              </a:rPr>
              <a:t>logo</a:t>
            </a:r>
            <a:r>
              <a:rPr lang="es-ES_tradnl" sz="2000" dirty="0" smtClean="0">
                <a:solidFill>
                  <a:srgbClr val="E46C0A"/>
                </a:solidFill>
              </a:rPr>
              <a:t>"</a:t>
            </a:r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_tradnl" sz="2000" dirty="0" err="1" smtClean="0">
                <a:solidFill>
                  <a:srgbClr val="77933C"/>
                </a:solidFill>
              </a:rPr>
              <a:t>src</a:t>
            </a:r>
            <a:r>
              <a:rPr lang="es-ES_tradnl" sz="2000" dirty="0" smtClean="0">
                <a:solidFill>
                  <a:srgbClr val="D9D9D9"/>
                </a:solidFill>
              </a:rPr>
              <a:t>=</a:t>
            </a:r>
            <a:r>
              <a:rPr lang="es-ES_tradnl" sz="2000" dirty="0">
                <a:solidFill>
                  <a:srgbClr val="E46C0A"/>
                </a:solidFill>
              </a:rPr>
              <a:t>"</a:t>
            </a:r>
            <a:r>
              <a:rPr lang="hu-HU" sz="2000" dirty="0">
                <a:solidFill>
                  <a:srgbClr val="E46C0A"/>
                </a:solidFill>
              </a:rPr>
              <a:t>img/telmex.jpeg</a:t>
            </a:r>
            <a:r>
              <a:rPr lang="es-ES_tradnl" sz="2000" dirty="0">
                <a:solidFill>
                  <a:srgbClr val="E46C0A"/>
                </a:solidFill>
              </a:rPr>
              <a:t>"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</a:rPr>
              <a:t>h1</a:t>
            </a:r>
            <a:r>
              <a:rPr lang="es-ES_tradnl" sz="2000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  <a:r>
              <a:rPr lang="es-ES_tradnl" sz="2000" dirty="0" smtClean="0">
                <a:solidFill>
                  <a:schemeClr val="accent6">
                    <a:lumMod val="75000"/>
                  </a:schemeClr>
                </a:solidFill>
              </a:rPr>
              <a:t>TELMEX</a:t>
            </a:r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err="1" smtClean="0">
                <a:solidFill>
                  <a:schemeClr val="accent2">
                    <a:lumMod val="75000"/>
                  </a:schemeClr>
                </a:solidFill>
              </a:rPr>
              <a:t>span</a:t>
            </a:r>
            <a:r>
              <a:rPr lang="es-ES_tradnl" sz="2000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reg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r>
              <a:rPr lang="es-ES_tradnl" sz="2000" dirty="0" smtClean="0">
                <a:solidFill>
                  <a:srgbClr val="D9D9D9"/>
                </a:solidFill>
              </a:rPr>
              <a:t>&lt;/</a:t>
            </a:r>
            <a:r>
              <a:rPr lang="es-ES_tradnl" sz="2000" dirty="0" err="1" smtClean="0">
                <a:solidFill>
                  <a:srgbClr val="953735"/>
                </a:solidFill>
              </a:rPr>
              <a:t>span</a:t>
            </a:r>
            <a:r>
              <a:rPr lang="es-ES_tradnl" sz="2000" dirty="0" smtClean="0">
                <a:solidFill>
                  <a:srgbClr val="D9D9D9"/>
                </a:solidFill>
              </a:rPr>
              <a:t>&gt;&lt;/</a:t>
            </a:r>
            <a:r>
              <a:rPr lang="es-ES_tradnl" sz="2000" dirty="0" smtClean="0">
                <a:solidFill>
                  <a:srgbClr val="953735"/>
                </a:solidFill>
              </a:rPr>
              <a:t>h1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</a:p>
          <a:p>
            <a:pPr lvl="1"/>
            <a:r>
              <a:rPr lang="es-ES_tradnl" sz="2000" dirty="0" smtClean="0">
                <a:solidFill>
                  <a:srgbClr val="D9D9D9"/>
                </a:solidFill>
              </a:rPr>
              <a:t>	&lt;</a:t>
            </a:r>
            <a:r>
              <a:rPr lang="es-ES_tradnl" sz="20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s-ES_tradnl" sz="2000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Inside</a:t>
            </a:r>
            <a:r>
              <a:rPr lang="es-ES_tradnl" sz="2000" dirty="0" smtClean="0">
                <a:solidFill>
                  <a:srgbClr val="D9D9D9"/>
                </a:solidFill>
              </a:rPr>
              <a:t>&lt;/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  <a:p>
            <a:pPr lvl="1"/>
            <a:r>
              <a:rPr lang="es-ES_tradnl" sz="2000" dirty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rgbClr val="D9D9D9"/>
                </a:solidFill>
              </a:rPr>
              <a:t>/</a:t>
            </a:r>
            <a:r>
              <a:rPr lang="es-ES_tradnl" sz="2000" dirty="0" smtClean="0">
                <a:solidFill>
                  <a:srgbClr val="953735"/>
                </a:solidFill>
              </a:rPr>
              <a:t>div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  <a:p>
            <a:r>
              <a:rPr lang="es-ES_tradnl" sz="2000" dirty="0" smtClean="0">
                <a:solidFill>
                  <a:srgbClr val="D9D9D9"/>
                </a:solidFill>
              </a:rPr>
              <a:t>&lt;</a:t>
            </a:r>
            <a:r>
              <a:rPr lang="es-ES_tradnl" sz="2000" dirty="0" smtClean="0">
                <a:solidFill>
                  <a:srgbClr val="953735"/>
                </a:solidFill>
              </a:rPr>
              <a:t>/div</a:t>
            </a:r>
            <a:r>
              <a:rPr lang="es-ES_tradnl" sz="2000" dirty="0" smtClean="0">
                <a:solidFill>
                  <a:srgbClr val="D9D9D9"/>
                </a:solidFill>
              </a:rPr>
              <a:t>&gt;</a:t>
            </a:r>
            <a:endParaRPr lang="es-ES_tradnl" sz="2000" dirty="0">
              <a:solidFill>
                <a:srgbClr val="D9D9D9"/>
              </a:solidFill>
            </a:endParaRPr>
          </a:p>
        </p:txBody>
      </p:sp>
      <p:pic>
        <p:nvPicPr>
          <p:cNvPr id="3" name="Picture 2" descr="Captura de pantalla 2013-10-24 a la(s) 07.10.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6" y="1716760"/>
            <a:ext cx="3301088" cy="30914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272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657</Words>
  <Application>Microsoft Macintosh PowerPoint</Application>
  <PresentationFormat>On-screen Show (4:3)</PresentationFormat>
  <Paragraphs>121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RoboticsZone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hack</dc:creator>
  <cp:lastModifiedBy>the hack</cp:lastModifiedBy>
  <cp:revision>14</cp:revision>
  <dcterms:created xsi:type="dcterms:W3CDTF">2013-10-24T08:58:29Z</dcterms:created>
  <dcterms:modified xsi:type="dcterms:W3CDTF">2013-10-24T15:21:53Z</dcterms:modified>
</cp:coreProperties>
</file>