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93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50" autoAdjust="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al udin" userId="22728f87a00fe240" providerId="LiveId" clId="{5D549C6F-2313-4C9C-A26F-F943B173CFA3}"/>
    <pc:docChg chg="undo redo custSel addSld modSld">
      <pc:chgData name="Jamal udin" userId="22728f87a00fe240" providerId="LiveId" clId="{5D549C6F-2313-4C9C-A26F-F943B173CFA3}" dt="2022-09-19T12:13:39.097" v="180" actId="20577"/>
      <pc:docMkLst>
        <pc:docMk/>
      </pc:docMkLst>
      <pc:sldChg chg="addSp delSp modSp mod">
        <pc:chgData name="Jamal udin" userId="22728f87a00fe240" providerId="LiveId" clId="{5D549C6F-2313-4C9C-A26F-F943B173CFA3}" dt="2022-09-19T11:17:51.083" v="163" actId="120"/>
        <pc:sldMkLst>
          <pc:docMk/>
          <pc:sldMk cId="2049548788" sldId="295"/>
        </pc:sldMkLst>
        <pc:spChg chg="mod">
          <ac:chgData name="Jamal udin" userId="22728f87a00fe240" providerId="LiveId" clId="{5D549C6F-2313-4C9C-A26F-F943B173CFA3}" dt="2022-09-19T10:35:33.907" v="26" actId="20577"/>
          <ac:spMkLst>
            <pc:docMk/>
            <pc:sldMk cId="2049548788" sldId="295"/>
            <ac:spMk id="2" creationId="{92C9295F-E638-4F61-AFE2-CF3E40556031}"/>
          </ac:spMkLst>
        </pc:spChg>
        <pc:spChg chg="add mod">
          <ac:chgData name="Jamal udin" userId="22728f87a00fe240" providerId="LiveId" clId="{5D549C6F-2313-4C9C-A26F-F943B173CFA3}" dt="2022-09-19T11:17:51.083" v="163" actId="120"/>
          <ac:spMkLst>
            <pc:docMk/>
            <pc:sldMk cId="2049548788" sldId="295"/>
            <ac:spMk id="3" creationId="{ACC90103-0E0E-C714-ED7E-BC8953CC8F1D}"/>
          </ac:spMkLst>
        </pc:spChg>
        <pc:graphicFrameChg chg="del">
          <ac:chgData name="Jamal udin" userId="22728f87a00fe240" providerId="LiveId" clId="{5D549C6F-2313-4C9C-A26F-F943B173CFA3}" dt="2022-09-19T10:34:48.505" v="0" actId="478"/>
          <ac:graphicFrameMkLst>
            <pc:docMk/>
            <pc:sldMk cId="2049548788" sldId="295"/>
            <ac:graphicFrameMk id="31" creationId="{613FC9B6-ED9E-4F51-A217-156DA01928CD}"/>
          </ac:graphicFrameMkLst>
        </pc:graphicFrameChg>
      </pc:sldChg>
      <pc:sldChg chg="addSp delSp modSp new mod modNotesTx">
        <pc:chgData name="Jamal udin" userId="22728f87a00fe240" providerId="LiveId" clId="{5D549C6F-2313-4C9C-A26F-F943B173CFA3}" dt="2022-09-19T12:10:46.641" v="176" actId="478"/>
        <pc:sldMkLst>
          <pc:docMk/>
          <pc:sldMk cId="221895314" sldId="296"/>
        </pc:sldMkLst>
        <pc:spChg chg="mod">
          <ac:chgData name="Jamal udin" userId="22728f87a00fe240" providerId="LiveId" clId="{5D549C6F-2313-4C9C-A26F-F943B173CFA3}" dt="2022-09-19T10:38:19.961" v="43" actId="113"/>
          <ac:spMkLst>
            <pc:docMk/>
            <pc:sldMk cId="221895314" sldId="296"/>
            <ac:spMk id="2" creationId="{5B54C0FF-8011-8A71-360B-3EBD6718CA64}"/>
          </ac:spMkLst>
        </pc:spChg>
        <pc:spChg chg="mod">
          <ac:chgData name="Jamal udin" userId="22728f87a00fe240" providerId="LiveId" clId="{5D549C6F-2313-4C9C-A26F-F943B173CFA3}" dt="2022-09-19T11:25:56.696" v="169" actId="20577"/>
          <ac:spMkLst>
            <pc:docMk/>
            <pc:sldMk cId="221895314" sldId="296"/>
            <ac:spMk id="3" creationId="{E43C2D50-B933-364B-3F8D-6469798E1698}"/>
          </ac:spMkLst>
        </pc:spChg>
        <pc:picChg chg="add del mod">
          <ac:chgData name="Jamal udin" userId="22728f87a00fe240" providerId="LiveId" clId="{5D549C6F-2313-4C9C-A26F-F943B173CFA3}" dt="2022-09-19T12:10:46.641" v="176" actId="478"/>
          <ac:picMkLst>
            <pc:docMk/>
            <pc:sldMk cId="221895314" sldId="296"/>
            <ac:picMk id="5" creationId="{4C5A0FF1-8577-C005-4443-6A997AF93E7C}"/>
          </ac:picMkLst>
        </pc:picChg>
      </pc:sldChg>
      <pc:sldChg chg="modSp add mod">
        <pc:chgData name="Jamal udin" userId="22728f87a00fe240" providerId="LiveId" clId="{5D549C6F-2313-4C9C-A26F-F943B173CFA3}" dt="2022-09-19T10:45:35.580" v="82"/>
        <pc:sldMkLst>
          <pc:docMk/>
          <pc:sldMk cId="3316123078" sldId="297"/>
        </pc:sldMkLst>
        <pc:spChg chg="mod">
          <ac:chgData name="Jamal udin" userId="22728f87a00fe240" providerId="LiveId" clId="{5D549C6F-2313-4C9C-A26F-F943B173CFA3}" dt="2022-09-19T10:39:55.485" v="65" actId="113"/>
          <ac:spMkLst>
            <pc:docMk/>
            <pc:sldMk cId="3316123078" sldId="297"/>
            <ac:spMk id="2" creationId="{5B54C0FF-8011-8A71-360B-3EBD6718CA64}"/>
          </ac:spMkLst>
        </pc:spChg>
        <pc:spChg chg="mod">
          <ac:chgData name="Jamal udin" userId="22728f87a00fe240" providerId="LiveId" clId="{5D549C6F-2313-4C9C-A26F-F943B173CFA3}" dt="2022-09-19T10:45:35.580" v="82"/>
          <ac:spMkLst>
            <pc:docMk/>
            <pc:sldMk cId="3316123078" sldId="297"/>
            <ac:spMk id="3" creationId="{E43C2D50-B933-364B-3F8D-6469798E1698}"/>
          </ac:spMkLst>
        </pc:spChg>
      </pc:sldChg>
      <pc:sldChg chg="modSp add mod modNotesTx">
        <pc:chgData name="Jamal udin" userId="22728f87a00fe240" providerId="LiveId" clId="{5D549C6F-2313-4C9C-A26F-F943B173CFA3}" dt="2022-09-19T12:13:39.097" v="180" actId="20577"/>
        <pc:sldMkLst>
          <pc:docMk/>
          <pc:sldMk cId="1093227670" sldId="298"/>
        </pc:sldMkLst>
        <pc:spChg chg="mod">
          <ac:chgData name="Jamal udin" userId="22728f87a00fe240" providerId="LiveId" clId="{5D549C6F-2313-4C9C-A26F-F943B173CFA3}" dt="2022-09-19T10:40:48.730" v="77"/>
          <ac:spMkLst>
            <pc:docMk/>
            <pc:sldMk cId="1093227670" sldId="298"/>
            <ac:spMk id="2" creationId="{5B54C0FF-8011-8A71-360B-3EBD6718CA64}"/>
          </ac:spMkLst>
        </pc:spChg>
        <pc:spChg chg="mod">
          <ac:chgData name="Jamal udin" userId="22728f87a00fe240" providerId="LiveId" clId="{5D549C6F-2313-4C9C-A26F-F943B173CFA3}" dt="2022-09-19T12:13:39.097" v="180" actId="20577"/>
          <ac:spMkLst>
            <pc:docMk/>
            <pc:sldMk cId="1093227670" sldId="298"/>
            <ac:spMk id="3" creationId="{E43C2D50-B933-364B-3F8D-6469798E1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AF801-5FED-4849-9664-3C7E568F032C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41D4C-8374-4FC2-9F19-A307EE15DE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2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 err="1"/>
              <a:t>Usia</a:t>
            </a:r>
            <a:r>
              <a:rPr lang="en-ID" sz="1200" dirty="0"/>
              <a:t> rata-rata </a:t>
            </a:r>
            <a:r>
              <a:rPr lang="en-ID" sz="1200" dirty="0" err="1"/>
              <a:t>adalah</a:t>
            </a:r>
            <a:r>
              <a:rPr lang="en-ID" sz="1200" dirty="0"/>
              <a:t> 35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52 </a:t>
            </a:r>
            <a:r>
              <a:rPr lang="en-ID" sz="1200" dirty="0" err="1"/>
              <a:t>laki-laki</a:t>
            </a:r>
            <a:r>
              <a:rPr lang="en-ID" sz="1200" dirty="0"/>
              <a:t> (30%) dan 123 </a:t>
            </a:r>
            <a:r>
              <a:rPr lang="en-ID" sz="1200" dirty="0" err="1"/>
              <a:t>perempuan</a:t>
            </a:r>
            <a:r>
              <a:rPr lang="en-ID" sz="1200" dirty="0"/>
              <a:t> (70%)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jenis</a:t>
            </a:r>
            <a:r>
              <a:rPr lang="en-ID" sz="1200" dirty="0"/>
              <a:t> </a:t>
            </a:r>
            <a:r>
              <a:rPr lang="en-ID" sz="1200" dirty="0" err="1"/>
              <a:t>kelamin</a:t>
            </a:r>
            <a:r>
              <a:rPr lang="en-ID" sz="1200" dirty="0"/>
              <a:t>. Nilai </a:t>
            </a:r>
            <a:r>
              <a:rPr lang="en-ID" sz="1200" dirty="0" err="1"/>
              <a:t>solusi</a:t>
            </a:r>
            <a:r>
              <a:rPr lang="en-ID" sz="1200" dirty="0"/>
              <a:t> </a:t>
            </a:r>
            <a:r>
              <a:rPr lang="en-ID" sz="1200" dirty="0" err="1"/>
              <a:t>terbaik</a:t>
            </a:r>
            <a:r>
              <a:rPr lang="en-ID" sz="1200" dirty="0"/>
              <a:t> </a:t>
            </a:r>
            <a:r>
              <a:rPr lang="en-ID" sz="1200" dirty="0" err="1"/>
              <a:t>pendidikan</a:t>
            </a:r>
            <a:r>
              <a:rPr lang="en-ID" sz="1200" dirty="0"/>
              <a:t> di Indonesia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dikaji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, </a:t>
            </a:r>
            <a:r>
              <a:rPr lang="en-ID" sz="1200" dirty="0" err="1"/>
              <a:t>dosen</a:t>
            </a:r>
            <a:r>
              <a:rPr lang="en-ID" sz="1200" dirty="0"/>
              <a:t>, guru, dan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diundang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erkontribusi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pengalaman</a:t>
            </a:r>
            <a:r>
              <a:rPr lang="en-ID" sz="1200" dirty="0"/>
              <a:t> platform </a:t>
            </a:r>
            <a:r>
              <a:rPr lang="en-ID" sz="1200" dirty="0" err="1"/>
              <a:t>tertinggi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proses </a:t>
            </a:r>
            <a:r>
              <a:rPr lang="en-ID" sz="1200" dirty="0" err="1"/>
              <a:t>pembelajaran</a:t>
            </a:r>
            <a:r>
              <a:rPr lang="en-ID" sz="1200" dirty="0"/>
              <a:t> di masa </a:t>
            </a:r>
            <a:r>
              <a:rPr lang="en-ID" sz="1200" dirty="0" err="1"/>
              <a:t>pandemi</a:t>
            </a:r>
            <a:r>
              <a:rPr lang="en-ID" sz="1200" dirty="0"/>
              <a:t> COVID-19 </a:t>
            </a:r>
            <a:r>
              <a:rPr lang="en-ID" sz="1200" dirty="0" err="1"/>
              <a:t>menggunakan</a:t>
            </a:r>
            <a:r>
              <a:rPr lang="en-ID" sz="1200" dirty="0"/>
              <a:t> Zoom </a:t>
            </a:r>
            <a:r>
              <a:rPr lang="en-ID" sz="1200" dirty="0" err="1"/>
              <a:t>rapat</a:t>
            </a:r>
            <a:r>
              <a:rPr lang="en-ID" sz="1200" dirty="0"/>
              <a:t> </a:t>
            </a:r>
            <a:r>
              <a:rPr lang="en-ID" sz="1200" dirty="0" err="1"/>
              <a:t>awan</a:t>
            </a:r>
            <a:r>
              <a:rPr lang="en-ID" sz="1200" dirty="0"/>
              <a:t>.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mengisi</a:t>
            </a:r>
            <a:r>
              <a:rPr lang="en-ID" sz="1200" dirty="0"/>
              <a:t> </a:t>
            </a:r>
            <a:r>
              <a:rPr lang="en-ID" sz="1200" dirty="0" err="1"/>
              <a:t>kuesioner</a:t>
            </a:r>
            <a:r>
              <a:rPr lang="en-ID" sz="1200" dirty="0"/>
              <a:t> </a:t>
            </a:r>
            <a:r>
              <a:rPr lang="en-ID" sz="1200" dirty="0" err="1"/>
              <a:t>survei</a:t>
            </a:r>
            <a:r>
              <a:rPr lang="en-ID" sz="1200" dirty="0"/>
              <a:t> yang </a:t>
            </a:r>
            <a:r>
              <a:rPr lang="en-ID" sz="1200" dirty="0" err="1"/>
              <a:t>diberikan</a:t>
            </a:r>
            <a:r>
              <a:rPr lang="en-ID" sz="1200" dirty="0"/>
              <a:t> oleh </a:t>
            </a:r>
            <a:r>
              <a:rPr lang="en-ID" sz="1200" dirty="0" err="1"/>
              <a:t>peneliti</a:t>
            </a:r>
            <a:r>
              <a:rPr lang="en-ID" sz="1200" dirty="0"/>
              <a:t> </a:t>
            </a:r>
            <a:r>
              <a:rPr lang="en-ID" sz="1200" dirty="0" err="1"/>
              <a:t>seluruh</a:t>
            </a:r>
            <a:r>
              <a:rPr lang="en-ID" sz="1200" dirty="0"/>
              <a:t> </a:t>
            </a:r>
            <a:r>
              <a:rPr lang="en-ID" sz="1200" dirty="0" err="1"/>
              <a:t>partisipan</a:t>
            </a:r>
            <a:r>
              <a:rPr lang="en-ID" sz="1200" dirty="0"/>
              <a:t> </a:t>
            </a:r>
            <a:r>
              <a:rPr lang="en-ID" sz="1200" dirty="0" err="1"/>
              <a:t>dijelaskan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dan </a:t>
            </a:r>
            <a:r>
              <a:rPr lang="en-ID" sz="1200" dirty="0" err="1"/>
              <a:t>kelengkapan</a:t>
            </a:r>
            <a:r>
              <a:rPr lang="en-ID" sz="1200" dirty="0"/>
              <a:t> </a:t>
            </a:r>
            <a:r>
              <a:rPr lang="en-ID" sz="1200" dirty="0" err="1"/>
              <a:t>prosedur</a:t>
            </a:r>
            <a:r>
              <a:rPr lang="en-ID" sz="1200" dirty="0"/>
              <a:t> </a:t>
            </a:r>
            <a:r>
              <a:rPr lang="en-ID" sz="1200" dirty="0" err="1"/>
              <a:t>pengisian</a:t>
            </a:r>
            <a:r>
              <a:rPr lang="en-ID" sz="1200" dirty="0"/>
              <a:t> </a:t>
            </a:r>
            <a:r>
              <a:rPr lang="en-ID" sz="1200" dirty="0" err="1"/>
              <a:t>kuesioner</a:t>
            </a:r>
            <a:r>
              <a:rPr lang="en-ID" sz="1200" dirty="0"/>
              <a:t> yang </a:t>
            </a:r>
            <a:r>
              <a:rPr lang="en-ID" sz="1200" dirty="0" err="1"/>
              <a:t>disediakan</a:t>
            </a:r>
            <a:r>
              <a:rPr lang="en-ID" sz="1200" dirty="0"/>
              <a:t>. Rata-rata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peserta</a:t>
            </a:r>
            <a:r>
              <a:rPr lang="en-ID" sz="1200" dirty="0"/>
              <a:t> </a:t>
            </a:r>
            <a:r>
              <a:rPr lang="en-ID" sz="1200" dirty="0" err="1"/>
              <a:t>membutuhkan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15 </a:t>
            </a:r>
            <a:r>
              <a:rPr lang="en-ID" sz="1200" dirty="0" err="1"/>
              <a:t>menit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kuesioner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41D4C-8374-4FC2-9F19-A307EE15DE0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8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kontribusi</a:t>
            </a:r>
            <a:r>
              <a:rPr lang="en-ID" sz="1200" dirty="0"/>
              <a:t> </a:t>
            </a:r>
            <a:r>
              <a:rPr lang="en-ID" sz="1200" dirty="0" err="1"/>
              <a:t>praktis</a:t>
            </a:r>
            <a:r>
              <a:rPr lang="en-ID" sz="1200" dirty="0"/>
              <a:t>,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mempertimbangkan</a:t>
            </a:r>
            <a:r>
              <a:rPr lang="en-ID" sz="1200" dirty="0"/>
              <a:t> </a:t>
            </a:r>
            <a:r>
              <a:rPr lang="en-ID" sz="1200" dirty="0" err="1"/>
              <a:t>kegembiraan</a:t>
            </a:r>
            <a:r>
              <a:rPr lang="en-ID" sz="1200" dirty="0"/>
              <a:t> dan </a:t>
            </a:r>
            <a:r>
              <a:rPr lang="en-ID" sz="1200" dirty="0" err="1"/>
              <a:t>kenyamanan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yang </a:t>
            </a:r>
            <a:r>
              <a:rPr lang="en-ID" sz="1200" dirty="0" err="1"/>
              <a:t>tepat</a:t>
            </a:r>
            <a:r>
              <a:rPr lang="en-ID" sz="1200" dirty="0"/>
              <a:t> di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darurat</a:t>
            </a:r>
            <a:r>
              <a:rPr lang="en-ID" sz="1200" dirty="0"/>
              <a:t>/</a:t>
            </a:r>
            <a:r>
              <a:rPr lang="en-ID" sz="1200" dirty="0" err="1"/>
              <a:t>krisis</a:t>
            </a:r>
            <a:r>
              <a:rPr lang="en-ID" sz="1200" dirty="0"/>
              <a:t>.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pembelajaran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ditentukan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faktor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keterbatasan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bersifat</a:t>
            </a:r>
            <a:r>
              <a:rPr lang="en-ID" sz="1200" dirty="0"/>
              <a:t> cross sectional yang </a:t>
            </a:r>
            <a:r>
              <a:rPr lang="en-ID" sz="1200" dirty="0" err="1"/>
              <a:t>diuji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yang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pendek</a:t>
            </a:r>
            <a:r>
              <a:rPr lang="en-ID" sz="1200" dirty="0"/>
              <a:t>. </a:t>
            </a:r>
            <a:r>
              <a:rPr lang="en-ID" sz="1200" dirty="0" err="1"/>
              <a:t>Selanjutnya</a:t>
            </a:r>
            <a:r>
              <a:rPr lang="en-ID" sz="1200" dirty="0"/>
              <a:t> </a:t>
            </a:r>
            <a:r>
              <a:rPr lang="en-ID" sz="1200" dirty="0" err="1"/>
              <a:t>keterbatasan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sampel</a:t>
            </a:r>
            <a:r>
              <a:rPr lang="en-ID" sz="1200" dirty="0"/>
              <a:t> yang </a:t>
            </a:r>
            <a:r>
              <a:rPr lang="en-ID" sz="1200" dirty="0" err="1"/>
              <a:t>terbatas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generalisasi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populasi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. Ada agenda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depan</a:t>
            </a:r>
            <a:r>
              <a:rPr lang="en-ID" sz="1200" dirty="0"/>
              <a:t>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hipotesis</a:t>
            </a:r>
            <a:r>
              <a:rPr lang="en-ID" sz="1200" dirty="0"/>
              <a:t> yang </a:t>
            </a:r>
            <a:r>
              <a:rPr lang="en-ID" sz="1200" dirty="0" err="1"/>
              <a:t>ditolak</a:t>
            </a:r>
            <a:r>
              <a:rPr lang="en-ID" sz="1200" dirty="0"/>
              <a:t>. </a:t>
            </a:r>
            <a:r>
              <a:rPr lang="en-ID" sz="1200" dirty="0" err="1"/>
              <a:t>Dimungkinkan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, </a:t>
            </a:r>
            <a:r>
              <a:rPr lang="en-ID" sz="1200" dirty="0" err="1"/>
              <a:t>pengaturan</a:t>
            </a:r>
            <a:r>
              <a:rPr lang="en-ID" sz="1200" dirty="0"/>
              <a:t>, dan </a:t>
            </a:r>
            <a:r>
              <a:rPr lang="en-ID" sz="1200" dirty="0" err="1"/>
              <a:t>aplikasi</a:t>
            </a:r>
            <a:r>
              <a:rPr lang="en-ID" sz="1200" dirty="0"/>
              <a:t> yang </a:t>
            </a:r>
            <a:r>
              <a:rPr lang="en-ID" sz="1200" dirty="0" err="1"/>
              <a:t>berbeda</a:t>
            </a:r>
            <a:r>
              <a:rPr lang="en-ID" sz="1200" dirty="0"/>
              <a:t> (di </a:t>
            </a:r>
            <a:r>
              <a:rPr lang="en-ID" sz="1200" dirty="0" err="1"/>
              <a:t>luar</a:t>
            </a:r>
            <a:r>
              <a:rPr lang="en-ID" sz="1200" dirty="0"/>
              <a:t> Zoom),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gambaran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lengkap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pembelajaran</a:t>
            </a:r>
            <a:r>
              <a:rPr lang="en-ID" sz="1200" dirty="0"/>
              <a:t> online.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41D4C-8374-4FC2-9F19-A307EE15DE0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20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KELOMPOK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Cloud Zoom : </a:t>
            </a:r>
            <a:r>
              <a:rPr lang="en-US" dirty="0" err="1">
                <a:solidFill>
                  <a:schemeClr val="tx1"/>
                </a:solidFill>
              </a:rPr>
              <a:t>Adopsi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Pandemi</a:t>
            </a:r>
            <a:r>
              <a:rPr lang="en-US" dirty="0">
                <a:solidFill>
                  <a:schemeClr val="tx1"/>
                </a:solidFill>
              </a:rPr>
              <a:t> COVID-19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Faktor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Pertemuan</a:t>
            </a:r>
            <a:r>
              <a:rPr lang="en-US" b="1" dirty="0">
                <a:solidFill>
                  <a:schemeClr val="tx1"/>
                </a:solidFill>
              </a:rPr>
              <a:t> Cloud Zoom 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Adopsi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Teknologi</a:t>
            </a:r>
            <a:r>
              <a:rPr lang="en-US" b="1" dirty="0">
                <a:solidFill>
                  <a:schemeClr val="tx1"/>
                </a:solidFill>
              </a:rPr>
              <a:t> di </a:t>
            </a:r>
            <a:r>
              <a:rPr lang="en-US" b="1" dirty="0" err="1">
                <a:solidFill>
                  <a:schemeClr val="tx1"/>
                </a:solidFill>
              </a:rPr>
              <a:t>Pandemi</a:t>
            </a:r>
            <a:r>
              <a:rPr lang="en-US" b="1" dirty="0">
                <a:solidFill>
                  <a:schemeClr val="tx1"/>
                </a:solidFill>
              </a:rPr>
              <a:t> COVID-19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90103-0E0E-C714-ED7E-BC8953CC8F1D}"/>
              </a:ext>
            </a:extLst>
          </p:cNvPr>
          <p:cNvSpPr txBox="1"/>
          <p:nvPr/>
        </p:nvSpPr>
        <p:spPr>
          <a:xfrm>
            <a:off x="1266080" y="2014194"/>
            <a:ext cx="10200443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Coronavirus (COVID-19)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negara,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psikologis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Kita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dirasakan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dunia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diakui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United Nations Educational Scientific and Cultural Organization (UNESCO). </a:t>
            </a:r>
          </a:p>
          <a:p>
            <a:pPr marL="457200">
              <a:lnSpc>
                <a:spcPct val="107000"/>
              </a:lnSpc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UNESCO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menyelenggarakan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pertemuan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Platform Pendidikan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Pendidikan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COVID-19.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Wabah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virus corona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berdampak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Diperkirakan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300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juta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terganggu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dunia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terancam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persepsi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keberhasilan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7000"/>
              </a:lnSpc>
            </a:pPr>
            <a:endParaRPr lang="en-ID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merebaknya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momentum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perguruan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platform, salah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Zoom.</a:t>
            </a:r>
          </a:p>
          <a:p>
            <a:pPr lvl="0">
              <a:lnSpc>
                <a:spcPct val="107000"/>
              </a:lnSpc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C0FF-8011-8A71-360B-3EBD671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PENGUMPULAN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2D50-B933-364B-3F8D-6469798E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independen</a:t>
            </a:r>
            <a:r>
              <a:rPr lang="en-ID" sz="2000" dirty="0"/>
              <a:t> dan </a:t>
            </a:r>
            <a:r>
              <a:rPr lang="en-ID" sz="2000" dirty="0" err="1"/>
              <a:t>dependen</a:t>
            </a:r>
            <a:r>
              <a:rPr lang="en-ID" sz="2000" dirty="0"/>
              <a:t>,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sepuluh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independen</a:t>
            </a:r>
            <a:r>
              <a:rPr lang="en-ID" sz="2000" dirty="0"/>
              <a:t> dan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dependen</a:t>
            </a:r>
            <a:r>
              <a:rPr lang="en-ID" sz="2000" dirty="0"/>
              <a:t> </a:t>
            </a:r>
            <a:r>
              <a:rPr lang="en-ID" sz="2000" dirty="0" err="1"/>
              <a:t>dipertahankan</a:t>
            </a:r>
            <a:r>
              <a:rPr lang="en-ID" sz="2000" dirty="0"/>
              <a:t>. </a:t>
            </a:r>
            <a:r>
              <a:rPr lang="en-ID" sz="2000" dirty="0" err="1"/>
              <a:t>Partisipan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175 </a:t>
            </a:r>
            <a:r>
              <a:rPr lang="en-ID" sz="2000" dirty="0" err="1"/>
              <a:t>responden</a:t>
            </a:r>
            <a:r>
              <a:rPr lang="en-ID" sz="2000" dirty="0"/>
              <a:t> </a:t>
            </a:r>
            <a:r>
              <a:rPr lang="en-ID" sz="2000" dirty="0" err="1"/>
              <a:t>sekolah</a:t>
            </a:r>
            <a:r>
              <a:rPr lang="en-ID" sz="2000" dirty="0"/>
              <a:t> dan </a:t>
            </a:r>
            <a:r>
              <a:rPr lang="en-ID" sz="2000" dirty="0" err="1"/>
              <a:t>niversitas</a:t>
            </a:r>
            <a:r>
              <a:rPr lang="en-ID" sz="2000" dirty="0"/>
              <a:t> di Indonesia </a:t>
            </a:r>
            <a:r>
              <a:rPr lang="en-ID" sz="2000" dirty="0" err="1"/>
              <a:t>dengan</a:t>
            </a:r>
            <a:r>
              <a:rPr lang="en-ID" sz="2000" dirty="0"/>
              <a:t> random sampling 26 </a:t>
            </a:r>
            <a:r>
              <a:rPr lang="en-ID" sz="2000" dirty="0" err="1"/>
              <a:t>dosen</a:t>
            </a:r>
            <a:r>
              <a:rPr lang="en-ID" sz="2000" dirty="0"/>
              <a:t> (15%), 57 </a:t>
            </a:r>
            <a:r>
              <a:rPr lang="en-ID" sz="2000" dirty="0" err="1"/>
              <a:t>mahasiswa</a:t>
            </a:r>
            <a:r>
              <a:rPr lang="en-ID" sz="2000" dirty="0"/>
              <a:t> (33%), 92 guru (53%).</a:t>
            </a:r>
          </a:p>
          <a:p>
            <a:pPr marL="0" indent="0" algn="just">
              <a:buNone/>
            </a:pP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189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C0FF-8011-8A71-360B-3EBD671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ANALISIS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2D50-B933-364B-3F8D-6469798E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000" dirty="0" err="1"/>
              <a:t>Analisis</a:t>
            </a:r>
            <a:r>
              <a:rPr lang="en-ID" sz="2000" dirty="0"/>
              <a:t> data dan </a:t>
            </a:r>
            <a:r>
              <a:rPr lang="en-ID" sz="2000" dirty="0" err="1"/>
              <a:t>hipotesis</a:t>
            </a:r>
            <a:r>
              <a:rPr lang="en-ID" sz="2000" dirty="0"/>
              <a:t>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dievaluasi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structural equation </a:t>
            </a:r>
            <a:r>
              <a:rPr lang="en-ID" sz="2000" dirty="0" err="1"/>
              <a:t>modeling</a:t>
            </a:r>
            <a:r>
              <a:rPr lang="en-ID" sz="2000" dirty="0"/>
              <a:t> (SEM)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Program Smart PLS </a:t>
            </a:r>
            <a:r>
              <a:rPr lang="en-ID" sz="2000" dirty="0" err="1"/>
              <a:t>Versi</a:t>
            </a:r>
            <a:r>
              <a:rPr lang="en-ID" sz="2000" dirty="0"/>
              <a:t> 3.0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</a:t>
            </a:r>
            <a:r>
              <a:rPr lang="en-ID" sz="2000" dirty="0" err="1"/>
              <a:t>Meskipun</a:t>
            </a:r>
            <a:r>
              <a:rPr lang="en-ID" sz="2000" dirty="0"/>
              <a:t> </a:t>
            </a:r>
            <a:r>
              <a:rPr lang="en-ID" sz="2000" dirty="0" err="1"/>
              <a:t>keberatan</a:t>
            </a:r>
            <a:r>
              <a:rPr lang="en-ID" sz="2000" dirty="0"/>
              <a:t>, PLS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teknik</a:t>
            </a:r>
            <a:r>
              <a:rPr lang="en-ID" sz="2000" dirty="0"/>
              <a:t> yang </a:t>
            </a:r>
            <a:r>
              <a:rPr lang="en-ID" sz="2000" dirty="0" err="1"/>
              <a:t>terkenal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evaluasi</a:t>
            </a:r>
            <a:r>
              <a:rPr lang="en-ID" sz="2000" dirty="0"/>
              <a:t> </a:t>
            </a:r>
            <a:r>
              <a:rPr lang="en-ID" sz="2000" dirty="0" err="1"/>
              <a:t>koefisien</a:t>
            </a:r>
            <a:r>
              <a:rPr lang="en-ID" sz="2000" dirty="0"/>
              <a:t> </a:t>
            </a:r>
            <a:r>
              <a:rPr lang="en-ID" sz="2000" dirty="0" err="1"/>
              <a:t>jalur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model </a:t>
            </a:r>
            <a:r>
              <a:rPr lang="en-ID" sz="2000" dirty="0" err="1"/>
              <a:t>struktural</a:t>
            </a:r>
            <a:r>
              <a:rPr lang="en-ID" sz="2000" dirty="0"/>
              <a:t> dan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kemampuannya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memodelkan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laten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non-normal dan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sampel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menengah</a:t>
            </a:r>
            <a:r>
              <a:rPr lang="en-ID" sz="2000" dirty="0"/>
              <a:t>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populer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riset</a:t>
            </a:r>
            <a:r>
              <a:rPr lang="en-ID" sz="2000" dirty="0"/>
              <a:t> </a:t>
            </a:r>
            <a:r>
              <a:rPr lang="en-ID" sz="2000" dirty="0" err="1"/>
              <a:t>pemasaran</a:t>
            </a:r>
            <a:r>
              <a:rPr lang="en-ID" sz="2000" dirty="0"/>
              <a:t> di masa </a:t>
            </a:r>
            <a:r>
              <a:rPr lang="en-ID" sz="2000" dirty="0" err="1"/>
              <a:t>lalu</a:t>
            </a:r>
            <a:r>
              <a:rPr lang="en-ID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61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C0FF-8011-8A71-360B-3EBD671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HASIL DAN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2D50-B933-364B-3F8D-6469798E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4646"/>
            <a:ext cx="10058400" cy="3849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1800" dirty="0"/>
              <a:t>Hasil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menunjukkan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pendorong</a:t>
            </a:r>
            <a:r>
              <a:rPr lang="en-ID" sz="1800" dirty="0"/>
              <a:t> </a:t>
            </a:r>
            <a:r>
              <a:rPr lang="en-ID" sz="1800" dirty="0" err="1"/>
              <a:t>niat</a:t>
            </a:r>
            <a:r>
              <a:rPr lang="en-ID" sz="1800" dirty="0"/>
              <a:t> </a:t>
            </a:r>
            <a:r>
              <a:rPr lang="en-ID" sz="1800" dirty="0" err="1"/>
              <a:t>perilaku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platform Zoom </a:t>
            </a:r>
            <a:r>
              <a:rPr lang="en-ID" sz="1800" dirty="0" err="1"/>
              <a:t>selama</a:t>
            </a:r>
            <a:r>
              <a:rPr lang="en-ID" sz="1800" dirty="0"/>
              <a:t> </a:t>
            </a:r>
            <a:r>
              <a:rPr lang="en-ID" sz="1800" dirty="0" err="1"/>
              <a:t>pandemi</a:t>
            </a:r>
            <a:r>
              <a:rPr lang="en-ID" sz="1800" dirty="0"/>
              <a:t> COVID-19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motivasi</a:t>
            </a:r>
            <a:r>
              <a:rPr lang="en-ID" sz="1800" dirty="0"/>
              <a:t> </a:t>
            </a:r>
            <a:r>
              <a:rPr lang="en-ID" sz="1800" dirty="0" err="1"/>
              <a:t>hedonis</a:t>
            </a:r>
            <a:r>
              <a:rPr lang="en-ID" sz="1800" dirty="0"/>
              <a:t> dan </a:t>
            </a:r>
            <a:r>
              <a:rPr lang="en-ID" sz="1800" dirty="0" err="1"/>
              <a:t>efikasi</a:t>
            </a:r>
            <a:r>
              <a:rPr lang="en-ID" sz="1800" dirty="0"/>
              <a:t> </a:t>
            </a:r>
            <a:r>
              <a:rPr lang="en-ID" sz="1800" dirty="0" err="1"/>
              <a:t>diri</a:t>
            </a:r>
            <a:r>
              <a:rPr lang="en-ID" sz="1800" dirty="0"/>
              <a:t> yang </a:t>
            </a:r>
            <a:r>
              <a:rPr lang="en-ID" sz="1800" dirty="0" err="1"/>
              <a:t>dirasakan</a:t>
            </a:r>
            <a:r>
              <a:rPr lang="en-ID" sz="1800" dirty="0"/>
              <a:t>.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teoritis</a:t>
            </a:r>
            <a:r>
              <a:rPr lang="en-ID" sz="1800" dirty="0"/>
              <a:t> dan </a:t>
            </a:r>
            <a:r>
              <a:rPr lang="en-ID" sz="1800" dirty="0" err="1"/>
              <a:t>praktis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kontribusi</a:t>
            </a:r>
            <a:r>
              <a:rPr lang="en-ID" sz="1800" dirty="0"/>
              <a:t>. </a:t>
            </a:r>
            <a:r>
              <a:rPr lang="en-ID" sz="1800" dirty="0" err="1"/>
              <a:t>Kontribusi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teoritis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teori</a:t>
            </a:r>
            <a:r>
              <a:rPr lang="en-ID" sz="1800" dirty="0"/>
              <a:t> UTAUT2 yang </a:t>
            </a:r>
            <a:r>
              <a:rPr lang="en-ID" sz="1800" dirty="0" err="1"/>
              <a:t>ditunjukkan</a:t>
            </a:r>
            <a:r>
              <a:rPr lang="en-ID" sz="1800" dirty="0"/>
              <a:t> oleh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signifikan</a:t>
            </a:r>
            <a:r>
              <a:rPr lang="en-ID" sz="1800" dirty="0"/>
              <a:t> </a:t>
            </a:r>
            <a:r>
              <a:rPr lang="en-ID" sz="1800" dirty="0" err="1"/>
              <a:t>motivasi</a:t>
            </a:r>
            <a:r>
              <a:rPr lang="en-ID" sz="1800" dirty="0"/>
              <a:t> </a:t>
            </a:r>
            <a:r>
              <a:rPr lang="en-ID" sz="1800" dirty="0" err="1"/>
              <a:t>hedonis</a:t>
            </a:r>
            <a:r>
              <a:rPr lang="en-ID" sz="1800" dirty="0"/>
              <a:t> dan </a:t>
            </a:r>
            <a:r>
              <a:rPr lang="en-ID" sz="1800" dirty="0" err="1"/>
              <a:t>persepsi</a:t>
            </a:r>
            <a:r>
              <a:rPr lang="en-ID" sz="1800" dirty="0"/>
              <a:t> self-efficacy. Hal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didukung</a:t>
            </a:r>
            <a:r>
              <a:rPr lang="en-ID" sz="1800" dirty="0"/>
              <a:t> oleh </a:t>
            </a:r>
            <a:r>
              <a:rPr lang="en-ID" sz="1800" dirty="0" err="1"/>
              <a:t>teori</a:t>
            </a:r>
            <a:r>
              <a:rPr lang="en-ID" sz="1800"/>
              <a:t> UTAUT2.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09322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{8351D64F-73D1-4A69-A04E-5ECB7952F8C9}tf56219246_win32</Template>
  <TotalTime>102</TotalTime>
  <Words>560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Garamond</vt:lpstr>
      <vt:lpstr>SavonVTI</vt:lpstr>
      <vt:lpstr>KELOMPOK 3</vt:lpstr>
      <vt:lpstr>Faktor Pertemuan Cloud Zoom :  Adopsi Teknologi di Pandemi COVID-19</vt:lpstr>
      <vt:lpstr>PENGUMPULAN DATA</vt:lpstr>
      <vt:lpstr>ANALISIS DATA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</dc:title>
  <dc:creator>Jamal udin</dc:creator>
  <cp:lastModifiedBy>Jamal udin</cp:lastModifiedBy>
  <cp:revision>1</cp:revision>
  <dcterms:created xsi:type="dcterms:W3CDTF">2022-09-19T10:30:42Z</dcterms:created>
  <dcterms:modified xsi:type="dcterms:W3CDTF">2022-09-19T12:13:40Z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