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99"/>
  </p:normalViewPr>
  <p:slideViewPr>
    <p:cSldViewPr snapToGrid="0">
      <p:cViewPr varScale="1">
        <p:scale>
          <a:sx n="106" d="100"/>
          <a:sy n="106" d="100"/>
        </p:scale>
        <p:origin x="1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9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9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7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4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7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5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6/19/23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4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3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5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6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8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77" r:id="rId7"/>
    <p:sldLayoutId id="2147483778" r:id="rId8"/>
    <p:sldLayoutId id="2147483779" r:id="rId9"/>
    <p:sldLayoutId id="2147483780" r:id="rId10"/>
    <p:sldLayoutId id="214748378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115B0B9B-5F90-9C5E-0BFA-8A054AC156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572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7352771-1ADA-9B73-4623-E25F8EB4B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0" y="726066"/>
            <a:ext cx="9774619" cy="2474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Comprensión Lectora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EXANI-II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D6E90E-210A-4FED-C421-5B2AC6A27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2" y="3429000"/>
            <a:ext cx="9954076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Centro de Preparación Universitario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(CPUni).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Lic. Adan Limon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ESPAÑOL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AA28521-815E-F3A5-CD6A-984F9ECEE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88" y="301256"/>
            <a:ext cx="1226288" cy="122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83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4F3EB8-B771-CC40-AAC7-DC1AAD13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4071961"/>
            <a:ext cx="5996628" cy="2068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Análisis de Contexto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349D8E1-A99C-44FA-8E2E-490F99B6F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A84D5F5-1BF3-41EE-B3AD-9714296C2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71D517A-9243-42DB-94D5-303161896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A9AAB53A-76AD-F949-B939-F999DB94F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782" y="544096"/>
            <a:ext cx="4794498" cy="3356149"/>
          </a:xfrm>
          <a:prstGeom prst="rect">
            <a:avLst/>
          </a:prstGeom>
        </p:spPr>
      </p:pic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6DF54D7-8660-944F-ABD4-FA2C297CA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186487" y="635306"/>
            <a:ext cx="5181599" cy="317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71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7D22685-D571-154E-B4A0-54952AA8B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24" y="1652314"/>
            <a:ext cx="11280551" cy="355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79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884B77-81E3-5147-BB4D-9DA1D90F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s-MX" sz="3600"/>
              <a:t>¿Cómo identificar palabras clave?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C14A91-C7B7-E148-B6BE-88C823D78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408" y="3070778"/>
            <a:ext cx="5808791" cy="272042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Por medio de la idea general e ideas principales</a:t>
            </a:r>
          </a:p>
          <a:p>
            <a:pPr marL="342900" indent="-342900">
              <a:buAutoNum type="arabicPeriod"/>
            </a:pPr>
            <a:r>
              <a:rPr lang="es-MX" sz="2400" dirty="0"/>
              <a:t>Usualmente las palabras claves se repiten con sinonimos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958B66-0742-3549-BE76-4B75EEE3B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250305"/>
            <a:ext cx="4209625" cy="235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8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2F8472-94AE-1A49-A3F1-BB0E664D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s-MX" sz="3600"/>
              <a:t>Predicciones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EF35CF-3CEF-FC41-B16C-C109B7734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97" y="2901824"/>
            <a:ext cx="5410200" cy="2590800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Hacer predicciones del contenido e información sobre el texto, ayuda a una mejor comprensión lectora y asimilación.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74FEC2-3054-CF4F-82C1-A26C2B8A2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122852"/>
            <a:ext cx="4209625" cy="261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71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0D561D-B7D2-7346-B902-CF150125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s-MX" sz="3600"/>
              <a:t>Análisis de Palabras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62598C-660C-854C-95C2-11BA3EF79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643" y="2936811"/>
            <a:ext cx="5953154" cy="2590800"/>
          </a:xfrm>
        </p:spPr>
        <p:txBody>
          <a:bodyPr>
            <a:normAutofit/>
          </a:bodyPr>
          <a:lstStyle/>
          <a:p>
            <a:pPr algn="just"/>
            <a:r>
              <a:rPr lang="es-MX" sz="2000" dirty="0"/>
              <a:t>Lo primero que debemos de hacer es encontrar la categoría gramatical de la palabra. De igual manera, los prefijos o sufijos nos ayudan a encontrar patrones y sus significados.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40BCF3-7F57-8248-8AF3-726F02C748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85" r="15217" b="-1"/>
          <a:stretch/>
        </p:blipFill>
        <p:spPr>
          <a:xfrm>
            <a:off x="7098294" y="990600"/>
            <a:ext cx="403383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49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B93CF7-9277-3F4F-88F2-057D56C37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s-MX" sz="3600"/>
              <a:t>Organizadores Gráficos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BE1CF9-3953-374E-8CC9-0450AFAB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409" y="3095773"/>
            <a:ext cx="5410200" cy="2590800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Los organizadores gráficos como: los mapas conceptuales, mapas mentales, cuadros sipnópticos, etc, ayudan a tener en nuestra mente la organización de la información sobre nuestra comprensión.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2E3B2E-CC63-2F40-904B-57DD79BBB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548858"/>
            <a:ext cx="4209625" cy="376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74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DCAF09-1C1D-B642-A0A8-F40CF4C1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s-MX" sz="3600"/>
              <a:t>Visualiza la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AE5280-238C-AB4B-9A32-FA6251CA0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75" y="3200400"/>
            <a:ext cx="5815921" cy="2590800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Visualizar la información en nuestra mente, ayuda a recordar la información por más tiempo.</a:t>
            </a:r>
          </a:p>
          <a:p>
            <a:endParaRPr lang="es-MX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36DAC6-3B4E-4A44-83BF-8BD8149DF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538236"/>
            <a:ext cx="4209625" cy="37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62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4CEE238-811D-DD41-9044-3F09BDF6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s-MX" sz="3600"/>
              <a:t>Piensa en Voz Alta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FC9D9A-35F0-5244-A6E5-06220AB15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76" y="3244723"/>
            <a:ext cx="5410200" cy="2590800"/>
          </a:xfrm>
        </p:spPr>
        <p:txBody>
          <a:bodyPr>
            <a:normAutofit/>
          </a:bodyPr>
          <a:lstStyle/>
          <a:p>
            <a:pPr algn="just"/>
            <a:r>
              <a:rPr lang="es-MX" sz="1800" dirty="0"/>
              <a:t>Usualmente cuando hablamos lo que comprendemos con alguien o con nosotros mismos, la comprensión aumenta y se recuerda la información previa de una manera más fácil. </a:t>
            </a:r>
          </a:p>
          <a:p>
            <a:endParaRPr lang="es-MX" sz="1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D91347-D0E2-FA4C-8B67-84887C915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029300"/>
            <a:ext cx="4209625" cy="279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39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258B4-62E8-9FBB-346D-EF95761D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dirty="0"/>
              <a:t>Referencias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7A6464-F495-6BA6-83D7-70A8968CD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dirty="0"/>
              <a:t>González Fernández, A. (2004). </a:t>
            </a:r>
            <a:r>
              <a:rPr lang="es-MX" b="0" i="1" dirty="0"/>
              <a:t>Estrategias de comprensión lectora</a:t>
            </a:r>
            <a:r>
              <a:rPr lang="es-MX" b="0" dirty="0"/>
              <a:t>. Madrid: Síntesis, 2004.</a:t>
            </a:r>
          </a:p>
          <a:p>
            <a:endParaRPr lang="es-MX" b="0" dirty="0"/>
          </a:p>
          <a:p>
            <a:r>
              <a:rPr lang="es-MX" b="0" dirty="0"/>
              <a:t>Prieto, M. T. L., García, I. R., &amp; Serradell, C. B. (2013). Aprender a comprender: actividades y estrategias de comprensión lectora en las aulas. </a:t>
            </a:r>
            <a:r>
              <a:rPr lang="es-MX" b="0" i="1" dirty="0"/>
              <a:t>Revista española de pedagogía</a:t>
            </a:r>
            <a:r>
              <a:rPr lang="es-MX" b="0" dirty="0"/>
              <a:t>, 309-326.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35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C615B-F301-0EA8-F4FA-977869E7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Identificación de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5D8223-CCB3-16B2-DA07-4AF43A5DC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s-MX" sz="3200" dirty="0"/>
              <a:t>Idea General (Tema General de la Lectura).</a:t>
            </a:r>
          </a:p>
          <a:p>
            <a:pPr>
              <a:lnSpc>
                <a:spcPct val="200000"/>
              </a:lnSpc>
            </a:pPr>
            <a:r>
              <a:rPr lang="es-MX" sz="3200" dirty="0"/>
              <a:t>Ideas Principales (Sub-Temas de la Lectura).</a:t>
            </a:r>
          </a:p>
          <a:p>
            <a:pPr>
              <a:lnSpc>
                <a:spcPct val="200000"/>
              </a:lnSpc>
            </a:pPr>
            <a:r>
              <a:rPr lang="es-MX" sz="3200" dirty="0"/>
              <a:t>Ideas Secundarias (Hechos, datos, detalles, ejemplos de las ideas principales).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6293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2D0D5-574F-D9A8-89EB-12FED30C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Información Explícita e Implícita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526280-E410-1606-0BED-FDA25CE39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Información Explícita: </a:t>
            </a:r>
            <a:r>
              <a:rPr lang="es-MX" dirty="0"/>
              <a:t>La información que preguntan se encuentra literalmente escrita en la lectura.</a:t>
            </a:r>
          </a:p>
          <a:p>
            <a:endParaRPr lang="es-MX" dirty="0"/>
          </a:p>
          <a:p>
            <a:r>
              <a:rPr lang="es-MX" b="1" dirty="0"/>
              <a:t>Información Implícita: </a:t>
            </a:r>
            <a:r>
              <a:rPr lang="es-MX" dirty="0"/>
              <a:t>La información no se encuentra literalmente escrita en la lectura, pero se puede deducir en base a la información que sí se encuentra en la lectura.</a:t>
            </a:r>
          </a:p>
        </p:txBody>
      </p:sp>
    </p:spTree>
    <p:extLst>
      <p:ext uri="{BB962C8B-B14F-4D97-AF65-F5344CB8AC3E}">
        <p14:creationId xmlns:p14="http://schemas.microsoft.com/office/powerpoint/2010/main" val="353452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9BFF7-7703-C8CA-5553-B3E9EFB3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Nivel Inferencial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713EB8-9C9B-561C-E22F-BC14C9DBE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s-MX" b="1" dirty="0"/>
              <a:t>Propósito: </a:t>
            </a:r>
            <a:r>
              <a:rPr lang="es-MX" dirty="0"/>
              <a:t>Elaboración de Conclusiones</a:t>
            </a:r>
          </a:p>
          <a:p>
            <a:pPr>
              <a:lnSpc>
                <a:spcPct val="200000"/>
              </a:lnSpc>
            </a:pPr>
            <a:r>
              <a:rPr lang="es-MX" u="sng" dirty="0"/>
              <a:t>Grado de Abstracción Necesario</a:t>
            </a:r>
          </a:p>
          <a:p>
            <a:pPr>
              <a:lnSpc>
                <a:spcPct val="200000"/>
              </a:lnSpc>
            </a:pPr>
            <a:r>
              <a:rPr lang="es-MX" b="1" dirty="0"/>
              <a:t>Inferir: </a:t>
            </a:r>
            <a:r>
              <a:rPr lang="es-MX" dirty="0"/>
              <a:t>Detalles, ideas principales, secuencias, relaciones causa y efecto.</a:t>
            </a:r>
          </a:p>
          <a:p>
            <a:pPr>
              <a:lnSpc>
                <a:spcPct val="200000"/>
              </a:lnSpc>
            </a:pPr>
            <a:r>
              <a:rPr lang="es-MX" u="sng" dirty="0"/>
              <a:t>Predecir Acontecimientos</a:t>
            </a:r>
          </a:p>
        </p:txBody>
      </p:sp>
    </p:spTree>
    <p:extLst>
      <p:ext uri="{BB962C8B-B14F-4D97-AF65-F5344CB8AC3E}">
        <p14:creationId xmlns:p14="http://schemas.microsoft.com/office/powerpoint/2010/main" val="176052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37F1F4A-2347-44CB-D9CB-9A6C5DB59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309" b="116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E9B092E-D66A-4EA7-BBE1-CCA8B9061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0"/>
            <a:ext cx="3997615" cy="6816079"/>
            <a:chOff x="8059620" y="41922"/>
            <a:chExt cx="3997615" cy="681607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19ED9A-EBDC-4CCF-8262-9B63942F3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0654581-F706-475D-ABF0-14EE63DB7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456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282E5A5-A22E-2D42-EA9E-5EB778AAE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60000"/>
          </a:blip>
          <a:srcRect l="6256" r="15525"/>
          <a:stretch/>
        </p:blipFill>
        <p:spPr>
          <a:xfrm>
            <a:off x="3048" y="1386"/>
            <a:ext cx="12188952" cy="68566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7C01036-25B7-6203-9433-DFF52621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562" y="8527941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79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B96C4-70BF-DBFF-7435-3AEB50DF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Estrategias Generales de Comprensión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E22DF5A-02C5-1235-17CE-4F58AC8B6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253" y="1691323"/>
            <a:ext cx="10161494" cy="447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4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CA937-BFD5-E96F-00A3-0DC4CA97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Estrategias Específicas de Comprensión L.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F82D5-6B44-6E0C-305A-254C1BA5F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Las siguientes estrategias las puede aprender y utilizar cualquier persona, sin embargo siempre habrá una estrategia específica que funcione y se adecue mejor para cada estudiante.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Practica e identifica la estrategia que mayor te funcione.</a:t>
            </a:r>
          </a:p>
        </p:txBody>
      </p:sp>
    </p:spTree>
    <p:extLst>
      <p:ext uri="{BB962C8B-B14F-4D97-AF65-F5344CB8AC3E}">
        <p14:creationId xmlns:p14="http://schemas.microsoft.com/office/powerpoint/2010/main" val="257470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DBEFC3-028E-CA4A-B1E9-014A9E9F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Activa Conocimiento Previo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B67B12-E373-9B4C-B93C-E1A7B98F150F}"/>
              </a:ext>
            </a:extLst>
          </p:cNvPr>
          <p:cNvSpPr txBox="1"/>
          <p:nvPr/>
        </p:nvSpPr>
        <p:spPr>
          <a:xfrm>
            <a:off x="815756" y="2971801"/>
            <a:ext cx="5737443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Recuerda</a:t>
            </a:r>
            <a:r>
              <a:rPr lang="en-US" sz="2400" dirty="0"/>
              <a:t> la </a:t>
            </a:r>
            <a:r>
              <a:rPr lang="en-US" sz="2400" dirty="0" err="1"/>
              <a:t>información</a:t>
            </a:r>
            <a:r>
              <a:rPr lang="en-US" sz="2400" dirty="0"/>
              <a:t> que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posees</a:t>
            </a:r>
            <a:r>
              <a:rPr lang="en-US" sz="2400" dirty="0"/>
              <a:t> del </a:t>
            </a:r>
            <a:r>
              <a:rPr lang="en-US" sz="2400" dirty="0" err="1"/>
              <a:t>tema</a:t>
            </a:r>
            <a:r>
              <a:rPr lang="en-US" sz="2400" dirty="0"/>
              <a:t> o lee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título</a:t>
            </a:r>
            <a:r>
              <a:rPr lang="en-US" sz="2400" dirty="0"/>
              <a:t> e </a:t>
            </a:r>
            <a:r>
              <a:rPr lang="en-US" sz="2400" dirty="0" err="1"/>
              <a:t>imagina</a:t>
            </a:r>
            <a:r>
              <a:rPr lang="en-US" sz="2400" dirty="0"/>
              <a:t> que </a:t>
            </a:r>
            <a:r>
              <a:rPr lang="en-US" sz="2400" dirty="0" err="1"/>
              <a:t>información</a:t>
            </a:r>
            <a:r>
              <a:rPr lang="en-US" sz="2400" dirty="0"/>
              <a:t>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venir</a:t>
            </a:r>
            <a:r>
              <a:rPr lang="en-US" sz="2400" dirty="0"/>
              <a:t> a </a:t>
            </a:r>
            <a:r>
              <a:rPr lang="en-US" sz="2400" dirty="0" err="1"/>
              <a:t>continuación</a:t>
            </a:r>
            <a:r>
              <a:rPr lang="en-US" sz="2400" dirty="0"/>
              <a:t>.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9CD7E33-C1F8-3B44-B63E-7E8244BF2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10400" y="2155589"/>
            <a:ext cx="4209625" cy="25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2784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431</Words>
  <Application>Microsoft Macintosh PowerPoint</Application>
  <PresentationFormat>Panorámica</PresentationFormat>
  <Paragraphs>43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AvenirNext LT Pro Medium</vt:lpstr>
      <vt:lpstr>Sabon Next LT</vt:lpstr>
      <vt:lpstr>DappledVTI</vt:lpstr>
      <vt:lpstr>Comprensión Lectora EXANI-II</vt:lpstr>
      <vt:lpstr>Identificación de Información</vt:lpstr>
      <vt:lpstr>Información Explícita e Implícita</vt:lpstr>
      <vt:lpstr>Nivel Inferencial</vt:lpstr>
      <vt:lpstr>Presentación de PowerPoint</vt:lpstr>
      <vt:lpstr>Presentación de PowerPoint</vt:lpstr>
      <vt:lpstr>Estrategias Generales de Comprensión</vt:lpstr>
      <vt:lpstr>Estrategias Específicas de Comprensión L.</vt:lpstr>
      <vt:lpstr>Activa Conocimiento Previo</vt:lpstr>
      <vt:lpstr>Análisis de Contexto</vt:lpstr>
      <vt:lpstr>Presentación de PowerPoint</vt:lpstr>
      <vt:lpstr>¿Cómo identificar palabras clave?</vt:lpstr>
      <vt:lpstr>Predicciones </vt:lpstr>
      <vt:lpstr>Análisis de Palabras</vt:lpstr>
      <vt:lpstr>Organizadores Gráficos</vt:lpstr>
      <vt:lpstr>Visualiza la Información</vt:lpstr>
      <vt:lpstr>Piensa en Voz Alta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Comprensión Lectora EXANI-II</dc:title>
  <dc:creator>PORFIRIO ADAN CRUZ LIMON</dc:creator>
  <cp:lastModifiedBy>PORFIRIO ADAN CRUZ LIMON</cp:lastModifiedBy>
  <cp:revision>3</cp:revision>
  <dcterms:created xsi:type="dcterms:W3CDTF">2023-06-19T18:41:44Z</dcterms:created>
  <dcterms:modified xsi:type="dcterms:W3CDTF">2023-06-20T02:00:50Z</dcterms:modified>
</cp:coreProperties>
</file>