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xlsx" ContentType="application/vnd.openxmlformats-officedocument.spreadsheetml.sheet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rts/chart1.xml" ContentType="application/vnd.openxmlformats-officedocument.drawingml.chart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32" r:id="rId1"/>
  </p:sldMasterIdLst>
  <p:notesMasterIdLst>
    <p:notesMasterId r:id="rId31"/>
  </p:notesMasterIdLst>
  <p:sldIdLst>
    <p:sldId id="256" r:id="rId2"/>
    <p:sldId id="372" r:id="rId3"/>
    <p:sldId id="478" r:id="rId4"/>
    <p:sldId id="479" r:id="rId5"/>
    <p:sldId id="502" r:id="rId6"/>
    <p:sldId id="503" r:id="rId7"/>
    <p:sldId id="531" r:id="rId8"/>
    <p:sldId id="532" r:id="rId9"/>
    <p:sldId id="533" r:id="rId10"/>
    <p:sldId id="534" r:id="rId11"/>
    <p:sldId id="549" r:id="rId12"/>
    <p:sldId id="536" r:id="rId13"/>
    <p:sldId id="535" r:id="rId14"/>
    <p:sldId id="537" r:id="rId15"/>
    <p:sldId id="538" r:id="rId16"/>
    <p:sldId id="539" r:id="rId17"/>
    <p:sldId id="540" r:id="rId18"/>
    <p:sldId id="541" r:id="rId19"/>
    <p:sldId id="542" r:id="rId20"/>
    <p:sldId id="543" r:id="rId21"/>
    <p:sldId id="544" r:id="rId22"/>
    <p:sldId id="548" r:id="rId23"/>
    <p:sldId id="545" r:id="rId24"/>
    <p:sldId id="546" r:id="rId25"/>
    <p:sldId id="547" r:id="rId26"/>
    <p:sldId id="499" r:id="rId27"/>
    <p:sldId id="550" r:id="rId28"/>
    <p:sldId id="551" r:id="rId29"/>
    <p:sldId id="500" r:id="rId30"/>
  </p:sldIdLst>
  <p:sldSz cx="9144000" cy="6858000" type="screen4x3"/>
  <p:notesSz cx="6858000" cy="9144000"/>
  <p:defaultTextStyle>
    <a:defPPr>
      <a:defRPr lang="id-ID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D0D9"/>
    <a:srgbClr val="009D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660B408-B3CF-4A94-85FC-2B1E0A45F4A2}" styleName="Dark Style 2 - Accent 1/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395" autoAdjust="0"/>
    <p:restoredTop sz="83982" autoAdjust="0"/>
  </p:normalViewPr>
  <p:slideViewPr>
    <p:cSldViewPr>
      <p:cViewPr varScale="1">
        <p:scale>
          <a:sx n="61" d="100"/>
          <a:sy n="61" d="100"/>
        </p:scale>
        <p:origin x="196" y="40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11111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spPr>
            <a:solidFill>
              <a:srgbClr val="FFFF00"/>
            </a:solidFill>
            <a:ln>
              <a:solidFill>
                <a:schemeClr val="tx1"/>
              </a:solidFill>
            </a:ln>
          </c:spPr>
          <c:dPt>
            <c:idx val="1"/>
            <c:bubble3D val="0"/>
            <c:spPr>
              <a:solidFill>
                <a:srgbClr val="92D050"/>
              </a:solidFill>
              <a:ln>
                <a:solidFill>
                  <a:schemeClr val="tx1"/>
                </a:solidFill>
              </a:ln>
            </c:spPr>
          </c:dPt>
          <c:dLbls>
            <c:delete val="1"/>
          </c:dLbls>
          <c:cat>
            <c:strRef>
              <c:f>Sheet1!$A$2:$A$3</c:f>
              <c:strCache>
                <c:ptCount val="2"/>
                <c:pt idx="0">
                  <c:v>What we have learn</c:v>
                </c:pt>
                <c:pt idx="1">
                  <c:v>What we will learn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33</c:v>
                </c:pt>
                <c:pt idx="1">
                  <c:v>67</c:v>
                </c:pt>
              </c:numCache>
            </c:numRef>
          </c:val>
        </c:ser>
        <c:dLbls>
          <c:showLegendKey val="0"/>
          <c:showVal val="0"/>
          <c:showCatName val="1"/>
          <c:showSerName val="0"/>
          <c:showPercent val="0"/>
          <c:showBubbleSize val="0"/>
          <c:showLeaderLines val="1"/>
        </c:dLbls>
        <c:firstSliceAng val="242"/>
      </c:pieChart>
    </c:plotArea>
    <c:plotVisOnly val="1"/>
    <c:dispBlanksAs val="gap"/>
    <c:showDLblsOverMax val="0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3A3CD6-0262-4D5F-9FAF-3722F5F092EA}" type="datetimeFigureOut">
              <a:rPr lang="id-ID" smtClean="0"/>
              <a:t>29/04/2019</a:t>
            </a:fld>
            <a:endParaRPr lang="id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d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627A11C-1170-4B98-B465-7AEECEC21DDD}" type="slidenum">
              <a:rPr lang="id-ID" smtClean="0"/>
              <a:t>‹#›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5600866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7A11C-1170-4B98-B465-7AEECEC21DDD}" type="slidenum">
              <a:rPr lang="id-ID" smtClean="0"/>
              <a:t>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15605759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dirty="0" smtClean="0"/>
              <a:t>Agar interaksi mudah dan intuitif, tugas designer adalah:</a:t>
            </a: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dirty="0" smtClean="0"/>
              <a:t>Menebak mental model user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7A11C-1170-4B98-B465-7AEECEC21DDD}" type="slidenum">
              <a:rPr lang="id-ID" smtClean="0"/>
              <a:t>19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13137245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dirty="0" smtClean="0"/>
              <a:t>Mengarahkan mental model user ke model yang diinginkan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7A11C-1170-4B98-B465-7AEECEC21DDD}" type="slidenum">
              <a:rPr lang="id-ID" smtClean="0"/>
              <a:t>20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0069962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Designer perlu membuat conceptual model</a:t>
            </a:r>
          </a:p>
          <a:p>
            <a:r>
              <a:rPr lang="id-ID" dirty="0" smtClean="0"/>
              <a:t>Conceptual model = model konsep buatan designer mengenai tampilan dan operasi sistem</a:t>
            </a:r>
          </a:p>
          <a:p>
            <a:r>
              <a:rPr lang="id-ID" dirty="0" smtClean="0"/>
              <a:t>Conceptual model = cara bagaimana designer merepresentasikan fungsi sistem ke user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7A11C-1170-4B98-B465-7AEECEC21DDD}" type="slidenum">
              <a:rPr lang="id-ID" smtClean="0"/>
              <a:t>21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1857703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7A11C-1170-4B98-B465-7AEECEC21DDD}" type="slidenum">
              <a:rPr lang="id-ID" smtClean="0"/>
              <a:t>23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9379587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Gambar ini kurang tepat karena designer</a:t>
            </a:r>
            <a:r>
              <a:rPr lang="id-ID" baseline="0" dirty="0" smtClean="0"/>
              <a:t> sulit berinteraksi langsung dengan user</a:t>
            </a:r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7A11C-1170-4B98-B465-7AEECEC21DDD}" type="slidenum">
              <a:rPr lang="id-ID" smtClean="0"/>
              <a:t>24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8439454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Ini gambar</a:t>
            </a:r>
            <a:r>
              <a:rPr lang="id-ID" baseline="0" dirty="0" smtClean="0"/>
              <a:t> yang tepat.</a:t>
            </a:r>
          </a:p>
          <a:p>
            <a:endParaRPr lang="id-ID" baseline="0" dirty="0" smtClean="0"/>
          </a:p>
          <a:p>
            <a:r>
              <a:rPr lang="id-ID" baseline="0" dirty="0" smtClean="0"/>
              <a:t>Conceptual model: model milik designer mengenai konsep kerja sistem</a:t>
            </a:r>
          </a:p>
          <a:p>
            <a:r>
              <a:rPr lang="id-ID" baseline="0" dirty="0" smtClean="0"/>
              <a:t>Mental model: model asumsi user mengenai cara kerja sistem</a:t>
            </a:r>
          </a:p>
          <a:p>
            <a:r>
              <a:rPr lang="id-ID" baseline="0" dirty="0" smtClean="0"/>
              <a:t>System image: interface sistem yang diciptakan designer dan yang sesungguhnya dilihat dan digunakan oleh user. System image menyangkut produk beserta manual, help, dan lain-lain</a:t>
            </a:r>
          </a:p>
          <a:p>
            <a:endParaRPr lang="id-ID" baseline="0" dirty="0" smtClean="0"/>
          </a:p>
          <a:p>
            <a:r>
              <a:rPr lang="id-ID" baseline="0" dirty="0" smtClean="0"/>
              <a:t>Designer berinteraksi dengan user melalui system image. </a:t>
            </a:r>
          </a:p>
          <a:p>
            <a:endParaRPr lang="id-ID" baseline="0" dirty="0" smtClean="0"/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For people to use a product successfully, they must have the same mental model (the user's model) as that of the designer (the designer's model). </a:t>
            </a:r>
            <a:endParaRPr lang="id-ID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But the designer only talks to the user via the product itself, so the entire communication must take place through the "system image": the information conveyed by the physical product itself.</a:t>
            </a:r>
          </a:p>
          <a:p>
            <a:endParaRPr lang="en-US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So, basically, all of the other 6 fundamental principles of design feed into the conceptual model that the user creates in their mind of how this thing is supposed to work. </a:t>
            </a:r>
            <a:endParaRPr lang="id-ID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d-ID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If all of these principles are done well (e.g. naturalistic mapping, discoverable affordances, </a:t>
            </a:r>
            <a:r>
              <a:rPr lang="en-US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etc</a:t>
            </a:r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), then the conceptual model the user forms will be very similar to the one the designers had in mind and they will use the product correctly and effectively.</a:t>
            </a:r>
            <a:endParaRPr lang="id-ID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d-ID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However, when there is a disconnect between the conceptual model of the designer and that of the user, that is when trouble can occur</a:t>
            </a:r>
            <a:endParaRPr lang="id-ID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lang="id-ID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design projects all the information needed</a:t>
            </a:r>
            <a:r>
              <a:rPr lang="id-ID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to create a good conceptual model of the system, leading to understanding</a:t>
            </a:r>
            <a:r>
              <a:rPr lang="id-ID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and a feeling of control. </a:t>
            </a:r>
            <a:endParaRPr lang="id-ID" sz="1200" b="0" i="0" u="none" strike="noStrike" kern="1200" baseline="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The conceptual model enhances</a:t>
            </a:r>
            <a:r>
              <a:rPr lang="id-ID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sz="1200" b="0" i="0" u="none" strike="noStrike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both discoverability and evaluation of results.</a:t>
            </a:r>
            <a:endParaRPr lang="id-ID" dirty="0" smtClean="0"/>
          </a:p>
          <a:p>
            <a:endParaRPr lang="id-ID" sz="1200" b="0" i="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7A11C-1170-4B98-B465-7AEECEC21DDD}" type="slidenum">
              <a:rPr lang="id-ID" smtClean="0"/>
              <a:t>25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246083580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FF8401E-BD45-4683-9868-89ADA40F38F3}" type="slidenum">
              <a:rPr lang="en-US" altLang="en-US"/>
              <a:pPr eaLnBrk="1" hangingPunct="1">
                <a:spcBef>
                  <a:spcPct val="0"/>
                </a:spcBef>
              </a:pPr>
              <a:t>26</a:t>
            </a:fld>
            <a:endParaRPr lang="en-US" altLang="en-US"/>
          </a:p>
        </p:txBody>
      </p:sp>
      <p:sp>
        <p:nvSpPr>
          <p:cNvPr id="686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68612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8257309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Ilmu itu baru sebagian kecil dari ilmu HCI</a:t>
            </a:r>
            <a:endParaRPr lang="en-US" dirty="0" smtClean="0"/>
          </a:p>
          <a:p>
            <a:r>
              <a:rPr lang="id-ID" dirty="0" smtClean="0"/>
              <a:t>Sebagian besar dari ilmu HCI adalah mengenai design</a:t>
            </a: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sz="1200" kern="1200" dirty="0" smtClean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marL="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id-ID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bagaimana teori dan requirement gathering itu digunakan akhirnya mendesign produk dengan bentuk interaksi terbaik</a:t>
            </a:r>
          </a:p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7A11C-1170-4B98-B465-7AEECEC21DDD}" type="slidenum">
              <a:rPr lang="id-ID" smtClean="0"/>
              <a:t>6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42080916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7A11C-1170-4B98-B465-7AEECEC21DDD}" type="slidenum">
              <a:rPr lang="id-ID" smtClean="0"/>
              <a:t>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3311034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7A11C-1170-4B98-B465-7AEECEC21DDD}" type="slidenum">
              <a:rPr lang="id-ID" smtClean="0"/>
              <a:t>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001998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Tapi penting untuk mengetahui apa yang dipikirkan user saat melihat sistem</a:t>
            </a:r>
          </a:p>
          <a:p>
            <a:endParaRPr lang="en-US" dirty="0" smtClean="0"/>
          </a:p>
          <a:p>
            <a:r>
              <a:rPr lang="id-ID" dirty="0" smtClean="0"/>
              <a:t>Karena sebelum</a:t>
            </a:r>
            <a:r>
              <a:rPr lang="id-ID" baseline="0" dirty="0" smtClean="0"/>
              <a:t> user membentuk goal dan intention, user pasti memikirkan/membayangkan sesuatu saat melihat sistem</a:t>
            </a:r>
            <a:endParaRPr lang="en-US" baseline="0" dirty="0" smtClean="0"/>
          </a:p>
          <a:p>
            <a:endParaRPr lang="en-US" dirty="0" smtClean="0"/>
          </a:p>
          <a:p>
            <a:r>
              <a:rPr lang="id-ID" dirty="0" smtClean="0"/>
              <a:t>Saat user melihat sistem, ia akan memikirkan:</a:t>
            </a:r>
          </a:p>
          <a:p>
            <a:pPr lvl="1"/>
            <a:r>
              <a:rPr lang="id-ID" dirty="0" smtClean="0"/>
              <a:t>Bagaimana kira-kira sistem bekerja</a:t>
            </a:r>
          </a:p>
          <a:p>
            <a:pPr lvl="1"/>
            <a:r>
              <a:rPr lang="en-US" dirty="0" err="1" smtClean="0"/>
              <a:t>Apa</a:t>
            </a:r>
            <a:r>
              <a:rPr lang="en-US" dirty="0" smtClean="0"/>
              <a:t> </a:t>
            </a:r>
            <a:r>
              <a:rPr lang="en-US" dirty="0" err="1" smtClean="0"/>
              <a:t>saja</a:t>
            </a:r>
            <a:r>
              <a:rPr lang="en-US" dirty="0" smtClean="0"/>
              <a:t> </a:t>
            </a:r>
            <a:r>
              <a:rPr lang="en-US" dirty="0" err="1" smtClean="0"/>
              <a:t>interaksi</a:t>
            </a:r>
            <a:r>
              <a:rPr lang="en-US" dirty="0" smtClean="0"/>
              <a:t> yang </a:t>
            </a:r>
            <a:r>
              <a:rPr lang="en-US" dirty="0" err="1" smtClean="0"/>
              <a:t>bisa</a:t>
            </a:r>
            <a:r>
              <a:rPr lang="en-US" dirty="0" smtClean="0"/>
              <a:t> </a:t>
            </a:r>
            <a:r>
              <a:rPr lang="en-US" dirty="0" err="1" smtClean="0"/>
              <a:t>dilakukan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 smtClean="0"/>
          </a:p>
          <a:p>
            <a:pPr lvl="1"/>
            <a:r>
              <a:rPr lang="id-ID" dirty="0" smtClean="0"/>
              <a:t>Seberapa jauh sistem bisa membantu mencapai goal</a:t>
            </a:r>
          </a:p>
          <a:p>
            <a:endParaRPr lang="en-US" baseline="0" dirty="0" smtClean="0"/>
          </a:p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7A11C-1170-4B98-B465-7AEECEC21DDD}" type="slidenum">
              <a:rPr lang="id-ID" smtClean="0"/>
              <a:t>13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84969828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d-ID" dirty="0" smtClean="0"/>
              <a:t>Goal dan intention user terbentuk berdasarkan apa yang user pikirkan tentang sistem</a:t>
            </a:r>
          </a:p>
          <a:p>
            <a:r>
              <a:rPr lang="id-ID" dirty="0" smtClean="0"/>
              <a:t>Konsekuensinya:</a:t>
            </a:r>
          </a:p>
          <a:p>
            <a:pPr lvl="1"/>
            <a:r>
              <a:rPr lang="id-ID" dirty="0" smtClean="0"/>
              <a:t>Jika pikiran user benar, user cepat mahir berinteraksi</a:t>
            </a:r>
          </a:p>
          <a:p>
            <a:pPr lvl="1"/>
            <a:r>
              <a:rPr lang="id-ID" dirty="0" smtClean="0"/>
              <a:t>Jika pikiran user salah, user lambat atau gagal berinteraksi</a:t>
            </a:r>
            <a:endParaRPr lang="id-ID" baseline="0" dirty="0" smtClean="0"/>
          </a:p>
          <a:p>
            <a:endParaRPr lang="id-ID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7A11C-1170-4B98-B465-7AEECEC21DDD}" type="slidenum">
              <a:rPr lang="id-ID" smtClean="0"/>
              <a:t>14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27138380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User </a:t>
            </a:r>
            <a:r>
              <a:rPr lang="en-US" dirty="0" err="1" smtClean="0"/>
              <a:t>tidak</a:t>
            </a:r>
            <a:r>
              <a:rPr lang="en-US" dirty="0" smtClean="0"/>
              <a:t> </a:t>
            </a:r>
            <a:r>
              <a:rPr lang="en-US" dirty="0" err="1" smtClean="0"/>
              <a:t>perlu</a:t>
            </a:r>
            <a:r>
              <a:rPr lang="en-US" dirty="0" smtClean="0"/>
              <a:t> </a:t>
            </a:r>
            <a:r>
              <a:rPr lang="en-US" dirty="0" err="1" smtClean="0"/>
              <a:t>tahu</a:t>
            </a:r>
            <a:r>
              <a:rPr lang="en-US" dirty="0" smtClean="0"/>
              <a:t> </a:t>
            </a:r>
            <a:r>
              <a:rPr lang="en-US" dirty="0" err="1" smtClean="0"/>
              <a:t>dengan</a:t>
            </a:r>
            <a:r>
              <a:rPr lang="en-US" dirty="0" smtClean="0"/>
              <a:t> </a:t>
            </a:r>
            <a:r>
              <a:rPr lang="en-US" dirty="0" err="1" smtClean="0"/>
              <a:t>pasti</a:t>
            </a:r>
            <a:r>
              <a:rPr lang="en-US" dirty="0" smtClean="0"/>
              <a:t>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endParaRPr lang="en-US" dirty="0" smtClean="0"/>
          </a:p>
          <a:p>
            <a:r>
              <a:rPr lang="id-ID" dirty="0" smtClean="0"/>
              <a:t>Yang penting, mental model mendekati bagaimana </a:t>
            </a:r>
            <a:r>
              <a:rPr lang="en-US" dirty="0" err="1" smtClean="0"/>
              <a:t>cara</a:t>
            </a:r>
            <a:r>
              <a:rPr lang="en-US" dirty="0" smtClean="0"/>
              <a:t> </a:t>
            </a:r>
            <a:r>
              <a:rPr lang="en-US" dirty="0" err="1" smtClean="0"/>
              <a:t>kerja</a:t>
            </a:r>
            <a:r>
              <a:rPr lang="en-US" dirty="0" smtClean="0"/>
              <a:t> </a:t>
            </a:r>
            <a:r>
              <a:rPr lang="en-US" dirty="0" err="1" smtClean="0"/>
              <a:t>sistem</a:t>
            </a:r>
            <a:r>
              <a:rPr lang="en-US" dirty="0" smtClean="0"/>
              <a:t> </a:t>
            </a:r>
            <a:r>
              <a:rPr lang="en-US" dirty="0" err="1" smtClean="0"/>
              <a:t>sebenarnya</a:t>
            </a:r>
            <a:endParaRPr lang="id-ID" dirty="0" smtClean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id-ID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7A11C-1170-4B98-B465-7AEECEC21DDD}" type="slidenum">
              <a:rPr lang="id-ID" smtClean="0"/>
              <a:t>15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317556601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7A11C-1170-4B98-B465-7AEECEC21DDD}" type="slidenum">
              <a:rPr lang="id-ID" smtClean="0"/>
              <a:t>17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79356407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d-ID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627A11C-1170-4B98-B465-7AEECEC21DDD}" type="slidenum">
              <a:rPr lang="id-ID" smtClean="0"/>
              <a:t>18</a:t>
            </a:fld>
            <a:endParaRPr lang="id-ID"/>
          </a:p>
        </p:txBody>
      </p:sp>
    </p:spTree>
    <p:extLst>
      <p:ext uri="{BB962C8B-B14F-4D97-AF65-F5344CB8AC3E}">
        <p14:creationId xmlns:p14="http://schemas.microsoft.com/office/powerpoint/2010/main" val="955275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DE2E-0FD4-462D-931D-68085C0764C6}" type="datetimeFigureOut">
              <a:rPr lang="id-ID" smtClean="0"/>
              <a:t>29/04/2019</a:t>
            </a:fld>
            <a:endParaRPr lang="id-ID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F1FB-6840-44B1-B32A-33B8C6B4A244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DE2E-0FD4-462D-931D-68085C0764C6}" type="datetimeFigureOut">
              <a:rPr lang="id-ID" smtClean="0"/>
              <a:t>29/04/2019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F1FB-6840-44B1-B32A-33B8C6B4A24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DE2E-0FD4-462D-931D-68085C0764C6}" type="datetimeFigureOut">
              <a:rPr lang="id-ID" smtClean="0"/>
              <a:t>29/04/2019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F1FB-6840-44B1-B32A-33B8C6B4A24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4638" y="-173038"/>
            <a:ext cx="1401762" cy="8588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304800" y="838200"/>
            <a:ext cx="8610600" cy="5486400"/>
          </a:xfrm>
          <a:prstGeom prst="rect">
            <a:avLst/>
          </a:prstGeom>
        </p:spPr>
        <p:txBody>
          <a:bodyPr/>
          <a:lstStyle>
            <a:lvl1pPr marL="342900" indent="-342900">
              <a:buClr>
                <a:schemeClr val="accent6">
                  <a:lumMod val="75000"/>
                </a:schemeClr>
              </a:buClr>
              <a:buSzPct val="85000"/>
              <a:buFont typeface="Wingdings 2" pitchFamily="18" charset="2"/>
              <a:buChar char=""/>
              <a:defRPr sz="2400">
                <a:solidFill>
                  <a:schemeClr val="tx1"/>
                </a:solidFill>
              </a:defRPr>
            </a:lvl1pPr>
            <a:lvl2pPr marL="576263" indent="-228600">
              <a:buClr>
                <a:schemeClr val="accent6">
                  <a:lumMod val="75000"/>
                </a:schemeClr>
              </a:buClr>
              <a:buSzPct val="70000"/>
              <a:buFont typeface="Wingdings 2" pitchFamily="18" charset="2"/>
              <a:buChar char=""/>
              <a:defRPr sz="2000">
                <a:solidFill>
                  <a:schemeClr val="tx1"/>
                </a:solidFill>
              </a:defRPr>
            </a:lvl2pPr>
            <a:lvl3pPr marL="804863" indent="-228600">
              <a:buClr>
                <a:schemeClr val="accent6">
                  <a:lumMod val="75000"/>
                </a:schemeClr>
              </a:buClr>
              <a:buSzPct val="75000"/>
              <a:buFont typeface="Wingdings 2" pitchFamily="18" charset="2"/>
              <a:buChar char=""/>
              <a:defRPr sz="1800">
                <a:solidFill>
                  <a:schemeClr val="tx1"/>
                </a:solidFill>
              </a:defRPr>
            </a:lvl3pPr>
            <a:lvl4pPr marL="1033463" indent="-228600">
              <a:buClr>
                <a:schemeClr val="accent6">
                  <a:lumMod val="75000"/>
                </a:schemeClr>
              </a:buClr>
              <a:defRPr sz="1600">
                <a:solidFill>
                  <a:schemeClr val="tx1"/>
                </a:solidFill>
              </a:defRPr>
            </a:lvl4pPr>
            <a:lvl5pPr marL="1262063" indent="-228600">
              <a:defRPr sz="1400">
                <a:solidFill>
                  <a:srgbClr val="FFFFFF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9816"/>
            <a:ext cx="8001000" cy="503583"/>
          </a:xfrm>
          <a:prstGeom prst="rect">
            <a:avLst/>
          </a:prstGeom>
        </p:spPr>
        <p:txBody>
          <a:bodyPr/>
          <a:lstStyle>
            <a:lvl1pPr>
              <a:defRPr sz="2400" b="1">
                <a:solidFill>
                  <a:srgbClr val="FFFFFF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719944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DE2E-0FD4-462D-931D-68085C0764C6}" type="datetimeFigureOut">
              <a:rPr lang="id-ID" smtClean="0"/>
              <a:t>29/04/2019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F1FB-6840-44B1-B32A-33B8C6B4A24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DE2E-0FD4-462D-931D-68085C0764C6}" type="datetimeFigureOut">
              <a:rPr lang="id-ID" smtClean="0"/>
              <a:t>29/04/2019</a:t>
            </a:fld>
            <a:endParaRPr lang="id-ID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F1FB-6840-44B1-B32A-33B8C6B4A244}" type="slidenum">
              <a:rPr lang="id-ID" smtClean="0"/>
              <a:t>‹#›</a:t>
            </a:fld>
            <a:endParaRPr lang="id-ID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DE2E-0FD4-462D-931D-68085C0764C6}" type="datetimeFigureOut">
              <a:rPr lang="id-ID" smtClean="0"/>
              <a:t>29/04/2019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F1FB-6840-44B1-B32A-33B8C6B4A24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DE2E-0FD4-462D-931D-68085C0764C6}" type="datetimeFigureOut">
              <a:rPr lang="id-ID" smtClean="0"/>
              <a:t>29/04/2019</a:t>
            </a:fld>
            <a:endParaRPr lang="id-ID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F1FB-6840-44B1-B32A-33B8C6B4A24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DE2E-0FD4-462D-931D-68085C0764C6}" type="datetimeFigureOut">
              <a:rPr lang="id-ID" smtClean="0"/>
              <a:t>29/04/2019</a:t>
            </a:fld>
            <a:endParaRPr lang="id-ID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F1FB-6840-44B1-B32A-33B8C6B4A24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DE2E-0FD4-462D-931D-68085C0764C6}" type="datetimeFigureOut">
              <a:rPr lang="id-ID" smtClean="0"/>
              <a:t>29/04/2019</a:t>
            </a:fld>
            <a:endParaRPr lang="id-ID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F1FB-6840-44B1-B32A-33B8C6B4A24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DE2E-0FD4-462D-931D-68085C0764C6}" type="datetimeFigureOut">
              <a:rPr lang="id-ID" smtClean="0"/>
              <a:t>29/04/2019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BEF1FB-6840-44B1-B32A-33B8C6B4A244}" type="slidenum">
              <a:rPr lang="id-ID" smtClean="0"/>
              <a:t>‹#›</a:t>
            </a:fld>
            <a:endParaRPr lang="id-ID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0CDE2E-0FD4-462D-931D-68085C0764C6}" type="datetimeFigureOut">
              <a:rPr lang="id-ID" smtClean="0"/>
              <a:t>29/04/2019</a:t>
            </a:fld>
            <a:endParaRPr lang="id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d-ID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C8BEF1FB-6840-44B1-B32A-33B8C6B4A244}" type="slidenum">
              <a:rPr lang="id-ID" smtClean="0"/>
              <a:t>‹#›</a:t>
            </a:fld>
            <a:endParaRPr lang="id-ID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30CDE2E-0FD4-462D-931D-68085C0764C6}" type="datetimeFigureOut">
              <a:rPr lang="id-ID" smtClean="0"/>
              <a:t>29/04/2019</a:t>
            </a:fld>
            <a:endParaRPr lang="id-ID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id-ID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C8BEF1FB-6840-44B1-B32A-33B8C6B4A244}" type="slidenum">
              <a:rPr lang="id-ID" smtClean="0"/>
              <a:t>‹#›</a:t>
            </a:fld>
            <a:endParaRPr lang="id-ID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33" r:id="rId1"/>
    <p:sldLayoutId id="2147484034" r:id="rId2"/>
    <p:sldLayoutId id="2147484035" r:id="rId3"/>
    <p:sldLayoutId id="2147484036" r:id="rId4"/>
    <p:sldLayoutId id="2147484037" r:id="rId5"/>
    <p:sldLayoutId id="2147484038" r:id="rId6"/>
    <p:sldLayoutId id="2147484039" r:id="rId7"/>
    <p:sldLayoutId id="2147484040" r:id="rId8"/>
    <p:sldLayoutId id="2147484041" r:id="rId9"/>
    <p:sldLayoutId id="2147484042" r:id="rId10"/>
    <p:sldLayoutId id="2147484043" r:id="rId11"/>
    <p:sldLayoutId id="2147484044" r:id="rId12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://againstdesign.com/human-centered-design-the-6-fundamental-principles-of-interaction-between-products-and-users/" TargetMode="External"/><Relationship Id="rId2" Type="http://schemas.openxmlformats.org/officeDocument/2006/relationships/hyperlink" Target="https://andyyanmonashmit.wordpress.com/2017/10/21/knowing-design-from-don-norman-discoverability/" TargetMode="Externa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internetrix.com.au/blog/frustrating-doors-and-the-principles-of-human-centred-design/" TargetMode="External"/><Relationship Id="rId2" Type="http://schemas.openxmlformats.org/officeDocument/2006/relationships/hyperlink" Target="https://socialinsilico.wordpress.com/2015/01/27/7-fundamentals-of-design-and-how-they-apply-to-online-spaces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andyyanmonashmit.wordpress.com/2017/10/21/knowing-design-from-don-norman-discoverability/" TargetMode="Externa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Conceptual Model</a:t>
            </a:r>
            <a:endParaRPr lang="id-ID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id-ID" dirty="0" smtClean="0"/>
              <a:t>Reza Giga Isnanda, S.T., M.Sc.</a:t>
            </a:r>
          </a:p>
          <a:p>
            <a:fld id="{FFCA9C99-5B3E-42B4-9999-B3C48CF8FB61}" type="datetime2">
              <a:rPr lang="id-ID" smtClean="0"/>
              <a:t>Senin, 29 April 2019</a:t>
            </a:fld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63787338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0"/>
    </mc:Choice>
    <mc:Fallback>
      <p:transition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1188" y="793848"/>
            <a:ext cx="7081624" cy="531121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385953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5370" y="1375581"/>
            <a:ext cx="7973258" cy="398662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4191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5401" y="764704"/>
            <a:ext cx="5933199" cy="5831777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7540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Content Placeholder 17"/>
          <p:cNvPicPr>
            <a:picLocks noGrp="1" noChangeAspect="1"/>
          </p:cNvPicPr>
          <p:nvPr>
            <p:ph idx="429496729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1533" r="48035"/>
          <a:stretch/>
        </p:blipFill>
        <p:spPr>
          <a:xfrm>
            <a:off x="366936" y="3784600"/>
            <a:ext cx="1828800" cy="2020888"/>
          </a:xfrm>
          <a:prstGeom prst="rect">
            <a:avLst/>
          </a:prstGeom>
        </p:spPr>
      </p:pic>
      <p:pic>
        <p:nvPicPr>
          <p:cNvPr id="34" name="Content Placeholder 17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965" t="41533"/>
          <a:stretch/>
        </p:blipFill>
        <p:spPr>
          <a:xfrm>
            <a:off x="7130335" y="3784440"/>
            <a:ext cx="1690137" cy="2020824"/>
          </a:xfrm>
          <a:prstGeom prst="rect">
            <a:avLst/>
          </a:prstGeom>
        </p:spPr>
      </p:pic>
      <p:cxnSp>
        <p:nvCxnSpPr>
          <p:cNvPr id="16" name="Straight Connector 15"/>
          <p:cNvCxnSpPr/>
          <p:nvPr/>
        </p:nvCxnSpPr>
        <p:spPr>
          <a:xfrm>
            <a:off x="2072288" y="4158589"/>
            <a:ext cx="5164008" cy="0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Cloud Callout 23"/>
          <p:cNvSpPr/>
          <p:nvPr/>
        </p:nvSpPr>
        <p:spPr>
          <a:xfrm>
            <a:off x="1990540" y="1484784"/>
            <a:ext cx="5173748" cy="1554004"/>
          </a:xfrm>
          <a:prstGeom prst="cloudCallout">
            <a:avLst>
              <a:gd name="adj1" fmla="val -122"/>
              <a:gd name="adj2" fmla="val 9142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3850426" y="1497564"/>
            <a:ext cx="360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?</a:t>
            </a:r>
            <a:endParaRPr lang="en-US" sz="4000" b="1" dirty="0"/>
          </a:p>
        </p:txBody>
      </p:sp>
      <p:sp>
        <p:nvSpPr>
          <p:cNvPr id="18" name="TextBox 17"/>
          <p:cNvSpPr txBox="1"/>
          <p:nvPr/>
        </p:nvSpPr>
        <p:spPr>
          <a:xfrm>
            <a:off x="6001965" y="1664361"/>
            <a:ext cx="360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*</a:t>
            </a:r>
            <a:endParaRPr lang="en-US" sz="4000" b="1" dirty="0"/>
          </a:p>
        </p:txBody>
      </p:sp>
      <p:sp>
        <p:nvSpPr>
          <p:cNvPr id="19" name="TextBox 18"/>
          <p:cNvSpPr txBox="1"/>
          <p:nvPr/>
        </p:nvSpPr>
        <p:spPr>
          <a:xfrm>
            <a:off x="5521702" y="1875808"/>
            <a:ext cx="360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?</a:t>
            </a:r>
            <a:endParaRPr lang="en-US" sz="4000" b="1" dirty="0"/>
          </a:p>
        </p:txBody>
      </p:sp>
      <p:sp>
        <p:nvSpPr>
          <p:cNvPr id="20" name="TextBox 19"/>
          <p:cNvSpPr txBox="1"/>
          <p:nvPr/>
        </p:nvSpPr>
        <p:spPr>
          <a:xfrm>
            <a:off x="3490386" y="2092211"/>
            <a:ext cx="360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#</a:t>
            </a:r>
            <a:endParaRPr lang="en-US" sz="4000" b="1" dirty="0"/>
          </a:p>
        </p:txBody>
      </p:sp>
      <p:sp>
        <p:nvSpPr>
          <p:cNvPr id="21" name="TextBox 20"/>
          <p:cNvSpPr txBox="1"/>
          <p:nvPr/>
        </p:nvSpPr>
        <p:spPr>
          <a:xfrm>
            <a:off x="4504344" y="1829108"/>
            <a:ext cx="360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!</a:t>
            </a:r>
            <a:endParaRPr lang="en-US" sz="4000" b="1" dirty="0"/>
          </a:p>
        </p:txBody>
      </p:sp>
      <p:sp>
        <p:nvSpPr>
          <p:cNvPr id="22" name="TextBox 21"/>
          <p:cNvSpPr txBox="1"/>
          <p:nvPr/>
        </p:nvSpPr>
        <p:spPr>
          <a:xfrm>
            <a:off x="3112086" y="1858562"/>
            <a:ext cx="360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!</a:t>
            </a:r>
            <a:endParaRPr lang="en-US" sz="4000" b="1" dirty="0"/>
          </a:p>
        </p:txBody>
      </p:sp>
      <p:sp>
        <p:nvSpPr>
          <p:cNvPr id="23" name="TextBox 22"/>
          <p:cNvSpPr txBox="1"/>
          <p:nvPr/>
        </p:nvSpPr>
        <p:spPr>
          <a:xfrm>
            <a:off x="4825960" y="2292928"/>
            <a:ext cx="360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!</a:t>
            </a:r>
            <a:endParaRPr lang="en-US" sz="40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2688103" y="2167534"/>
            <a:ext cx="360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?</a:t>
            </a:r>
            <a:endParaRPr lang="en-US" sz="4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5007204" y="1565955"/>
            <a:ext cx="360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?</a:t>
            </a:r>
            <a:endParaRPr lang="en-US" sz="4000" b="1" dirty="0"/>
          </a:p>
        </p:txBody>
      </p:sp>
      <p:sp>
        <p:nvSpPr>
          <p:cNvPr id="27" name="TextBox 26"/>
          <p:cNvSpPr txBox="1"/>
          <p:nvPr/>
        </p:nvSpPr>
        <p:spPr>
          <a:xfrm>
            <a:off x="6403106" y="1953950"/>
            <a:ext cx="360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!</a:t>
            </a:r>
            <a:endParaRPr lang="en-US" sz="4000" b="1" dirty="0"/>
          </a:p>
        </p:txBody>
      </p:sp>
      <p:sp>
        <p:nvSpPr>
          <p:cNvPr id="29" name="TextBox 28"/>
          <p:cNvSpPr txBox="1"/>
          <p:nvPr/>
        </p:nvSpPr>
        <p:spPr>
          <a:xfrm>
            <a:off x="4065928" y="2273841"/>
            <a:ext cx="360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*</a:t>
            </a:r>
            <a:endParaRPr lang="en-US" sz="40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3418117" y="1585042"/>
            <a:ext cx="360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#</a:t>
            </a:r>
            <a:endParaRPr lang="en-US" sz="40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667426" y="1807537"/>
            <a:ext cx="382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How does it work?</a:t>
            </a:r>
            <a:endParaRPr lang="en-US" sz="3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2660180" y="1804800"/>
            <a:ext cx="38282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How can I use it?</a:t>
            </a:r>
            <a:endParaRPr lang="en-US" sz="3200" b="1" dirty="0"/>
          </a:p>
        </p:txBody>
      </p:sp>
      <p:sp>
        <p:nvSpPr>
          <p:cNvPr id="31" name="TextBox 30"/>
          <p:cNvSpPr txBox="1"/>
          <p:nvPr/>
        </p:nvSpPr>
        <p:spPr>
          <a:xfrm>
            <a:off x="2568195" y="1691498"/>
            <a:ext cx="3600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 smtClean="0"/>
              <a:t>!</a:t>
            </a:r>
            <a:endParaRPr lang="en-US" sz="4000" b="1" dirty="0"/>
          </a:p>
        </p:txBody>
      </p:sp>
      <p:sp>
        <p:nvSpPr>
          <p:cNvPr id="32" name="TextBox 31"/>
          <p:cNvSpPr txBox="1"/>
          <p:nvPr/>
        </p:nvSpPr>
        <p:spPr>
          <a:xfrm>
            <a:off x="2360161" y="1804800"/>
            <a:ext cx="48041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/>
              <a:t>What is this?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9593581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2" dur="3000" fill="hold"/>
                                        <p:tgtEl>
                                          <p:spTgt spid="33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  <p:par>
                                <p:cTn id="33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4.07407E-6 L 0.31233 -4.07407E-6 " pathEditMode="relative" rAng="0" ptsTypes="AA">
                                      <p:cBhvr>
                                        <p:cTn id="34" dur="3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608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500"/>
                            </p:stCondLst>
                            <p:childTnLst>
                              <p:par>
                                <p:cTn id="4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6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6500"/>
                            </p:stCondLst>
                            <p:childTnLst>
                              <p:par>
                                <p:cTn id="5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7500"/>
                            </p:stCondLst>
                            <p:childTnLst>
                              <p:par>
                                <p:cTn id="5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8000"/>
                            </p:stCondLst>
                            <p:childTnLst>
                              <p:par>
                                <p:cTn id="6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8500"/>
                            </p:stCondLst>
                            <p:childTnLst>
                              <p:par>
                                <p:cTn id="6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9000"/>
                            </p:stCondLst>
                            <p:childTnLst>
                              <p:par>
                                <p:cTn id="6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9500"/>
                            </p:stCondLst>
                            <p:childTnLst>
                              <p:par>
                                <p:cTn id="7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0000"/>
                            </p:stCondLst>
                            <p:childTnLst>
                              <p:par>
                                <p:cTn id="7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500"/>
                            </p:stCondLst>
                            <p:childTnLst>
                              <p:par>
                                <p:cTn id="76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iterate type="lt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8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animEffect transition="out" filter="fade">
                                      <p:cBhvr>
                                        <p:cTn id="11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3" fill="hold">
                      <p:stCondLst>
                        <p:cond delay="indefinite"/>
                      </p:stCondLst>
                      <p:childTnLst>
                        <p:par>
                          <p:cTn id="124" fill="hold">
                            <p:stCondLst>
                              <p:cond delay="0"/>
                            </p:stCondLst>
                            <p:childTnLst>
                              <p:par>
                                <p:cTn id="125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10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7" grpId="0"/>
      <p:bldP spid="17" grpId="1"/>
      <p:bldP spid="18" grpId="0"/>
      <p:bldP spid="18" grpId="1"/>
      <p:bldP spid="19" grpId="0"/>
      <p:bldP spid="19" grpId="1"/>
      <p:bldP spid="20" grpId="0"/>
      <p:bldP spid="20" grpId="1"/>
      <p:bldP spid="21" grpId="0"/>
      <p:bldP spid="21" grpId="1"/>
      <p:bldP spid="22" grpId="0"/>
      <p:bldP spid="22" grpId="1"/>
      <p:bldP spid="23" grpId="0"/>
      <p:bldP spid="23" grpId="1"/>
      <p:bldP spid="25" grpId="0"/>
      <p:bldP spid="25" grpId="1"/>
      <p:bldP spid="26" grpId="0"/>
      <p:bldP spid="26" grpId="1"/>
      <p:bldP spid="27" grpId="0"/>
      <p:bldP spid="27" grpId="1"/>
      <p:bldP spid="29" grpId="0"/>
      <p:bldP spid="29" grpId="1"/>
      <p:bldP spid="30" grpId="0"/>
      <p:bldP spid="30" grpId="1"/>
      <p:bldP spid="47" grpId="0"/>
      <p:bldP spid="47" grpId="1"/>
      <p:bldP spid="49" grpId="0"/>
      <p:bldP spid="31" grpId="0"/>
      <p:bldP spid="31" grpId="1"/>
      <p:bldP spid="32" grpId="0"/>
      <p:bldP spid="32" grpId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Content Placeholder 17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2337808" y="839763"/>
            <a:ext cx="4468383" cy="4389437"/>
          </a:xfrm>
        </p:spPr>
      </p:pic>
      <p:sp>
        <p:nvSpPr>
          <p:cNvPr id="15" name="TextBox 14"/>
          <p:cNvSpPr txBox="1"/>
          <p:nvPr/>
        </p:nvSpPr>
        <p:spPr>
          <a:xfrm>
            <a:off x="813864" y="5182653"/>
            <a:ext cx="75208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Mental Model</a:t>
            </a:r>
            <a:endParaRPr lang="en-US" sz="6600" b="1" dirty="0"/>
          </a:p>
        </p:txBody>
      </p:sp>
      <p:sp>
        <p:nvSpPr>
          <p:cNvPr id="16" name="Cloud Callout 15"/>
          <p:cNvSpPr/>
          <p:nvPr/>
        </p:nvSpPr>
        <p:spPr>
          <a:xfrm>
            <a:off x="3708484" y="763853"/>
            <a:ext cx="2519700" cy="1627253"/>
          </a:xfrm>
          <a:prstGeom prst="cloudCallout">
            <a:avLst>
              <a:gd name="adj1" fmla="val -35950"/>
              <a:gd name="adj2" fmla="val 762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0570" y="984249"/>
            <a:ext cx="725196" cy="1165908"/>
          </a:xfrm>
          <a:prstGeom prst="rect">
            <a:avLst/>
          </a:prstGeom>
        </p:spPr>
      </p:pic>
      <p:sp>
        <p:nvSpPr>
          <p:cNvPr id="19" name="Rectangle 18"/>
          <p:cNvSpPr>
            <a:spLocks noChangeAspect="1"/>
          </p:cNvSpPr>
          <p:nvPr/>
        </p:nvSpPr>
        <p:spPr>
          <a:xfrm rot="2700000">
            <a:off x="4764583" y="1080770"/>
            <a:ext cx="449148" cy="98715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>
            <a:spLocks noChangeAspect="1"/>
          </p:cNvSpPr>
          <p:nvPr/>
        </p:nvSpPr>
        <p:spPr>
          <a:xfrm rot="8100000">
            <a:off x="4741832" y="1076751"/>
            <a:ext cx="449148" cy="987151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85750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0" presetClass="entr" presetSubtype="0" decel="10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+.3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 animBg="1"/>
      <p:bldP spid="19" grpId="0" animBg="1"/>
      <p:bldP spid="20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Conceptual M</a:t>
            </a:r>
            <a:r>
              <a:rPr lang="en-US" dirty="0" smtClean="0"/>
              <a:t>odel &amp; Mental </a:t>
            </a:r>
            <a:r>
              <a:rPr lang="en-US" dirty="0"/>
              <a:t>Model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id-ID" dirty="0" smtClean="0"/>
              <a:t>Definisi mental model</a:t>
            </a:r>
          </a:p>
          <a:p>
            <a:pPr marL="0" indent="0">
              <a:buNone/>
            </a:pPr>
            <a:endParaRPr lang="id-ID" sz="1100" dirty="0" smtClean="0"/>
          </a:p>
          <a:p>
            <a:pPr marL="392113" lvl="1" indent="-214313">
              <a:buNone/>
            </a:pPr>
            <a:r>
              <a:rPr lang="id-ID" i="1" dirty="0"/>
              <a:t>“ Model dalam pikiran seseorang yang merepresentasikan pemahaman mereka tentang bagaimana sebuah benda bekerja/berfungsi ”</a:t>
            </a:r>
          </a:p>
          <a:p>
            <a:endParaRPr lang="id-ID" sz="1200" dirty="0" smtClean="0"/>
          </a:p>
          <a:p>
            <a:r>
              <a:rPr lang="id-ID" dirty="0" smtClean="0"/>
              <a:t>Mental model = asumsi user tentang cara kerja sistem</a:t>
            </a:r>
          </a:p>
          <a:p>
            <a:endParaRPr lang="en-US" dirty="0" smtClean="0"/>
          </a:p>
          <a:p>
            <a:r>
              <a:rPr lang="id-ID" dirty="0" smtClean="0"/>
              <a:t>Mental </a:t>
            </a:r>
            <a:r>
              <a:rPr lang="id-ID" dirty="0"/>
              <a:t>model dibentuk dari:</a:t>
            </a:r>
          </a:p>
          <a:p>
            <a:pPr lvl="1"/>
            <a:r>
              <a:rPr lang="id-ID" dirty="0"/>
              <a:t>Interaksi</a:t>
            </a:r>
            <a:r>
              <a:rPr lang="en-US" dirty="0"/>
              <a:t> </a:t>
            </a:r>
            <a:r>
              <a:rPr lang="en-US" dirty="0" err="1"/>
              <a:t>langsung</a:t>
            </a:r>
            <a:r>
              <a:rPr lang="en-US" dirty="0"/>
              <a:t> </a:t>
            </a:r>
            <a:r>
              <a:rPr lang="en-US" dirty="0" err="1"/>
              <a:t>antara</a:t>
            </a:r>
            <a:r>
              <a:rPr lang="id-ID" dirty="0"/>
              <a:t> user dengan sistem</a:t>
            </a:r>
          </a:p>
          <a:p>
            <a:pPr lvl="1"/>
            <a:r>
              <a:rPr lang="id-ID" dirty="0"/>
              <a:t>Pengalaman user berinteraksi dengan sistem serupa</a:t>
            </a:r>
          </a:p>
          <a:p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316349588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2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Conceptual Model &amp; Mental Model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dirty="0" smtClean="0"/>
              <a:t>Donald Norman berkata:</a:t>
            </a:r>
            <a:endParaRPr lang="en-US" dirty="0" smtClean="0"/>
          </a:p>
          <a:p>
            <a:pPr marL="0" indent="0">
              <a:buNone/>
            </a:pPr>
            <a:endParaRPr lang="id-ID" dirty="0" smtClean="0"/>
          </a:p>
          <a:p>
            <a:pPr marL="392113" lvl="1" indent="-214313">
              <a:buNone/>
            </a:pPr>
            <a:r>
              <a:rPr lang="id-ID" sz="2400" i="1" dirty="0" smtClean="0"/>
              <a:t>“ Tidak masalah jika anda salah di percobaan pertama. </a:t>
            </a:r>
            <a:endParaRPr lang="en-US" sz="2400" i="1" dirty="0" smtClean="0"/>
          </a:p>
          <a:p>
            <a:pPr marL="392113" lvl="1" indent="-214313">
              <a:buNone/>
            </a:pPr>
            <a:r>
              <a:rPr lang="en-US" sz="2400" i="1" dirty="0"/>
              <a:t> </a:t>
            </a:r>
            <a:r>
              <a:rPr lang="en-US" sz="2400" i="1" dirty="0" smtClean="0"/>
              <a:t>  </a:t>
            </a:r>
            <a:r>
              <a:rPr lang="id-ID" sz="2400" i="1" dirty="0" smtClean="0"/>
              <a:t>Tidak masalah jika anda harus membaca buku atau minta diajarkan seseorang. </a:t>
            </a:r>
            <a:endParaRPr lang="en-US" sz="2400" i="1" dirty="0" smtClean="0"/>
          </a:p>
          <a:p>
            <a:pPr marL="392113" lvl="1" indent="-214313">
              <a:buNone/>
            </a:pPr>
            <a:r>
              <a:rPr lang="en-US" sz="2400" i="1" dirty="0"/>
              <a:t> </a:t>
            </a:r>
            <a:r>
              <a:rPr lang="en-US" sz="2400" i="1" dirty="0" smtClean="0"/>
              <a:t>  </a:t>
            </a:r>
            <a:r>
              <a:rPr lang="id-ID" sz="2400" i="1" dirty="0" smtClean="0"/>
              <a:t>Tapi </a:t>
            </a:r>
            <a:r>
              <a:rPr lang="en-US" sz="2400" i="1" dirty="0" smtClean="0"/>
              <a:t>akan jadi </a:t>
            </a:r>
            <a:r>
              <a:rPr lang="id-ID" sz="2400" i="1" dirty="0" smtClean="0"/>
              <a:t>masalah jika anda harus melakukan hal yang sama untuk kedua kalinya “ </a:t>
            </a:r>
            <a:endParaRPr lang="id-ID" sz="2400" i="1" dirty="0"/>
          </a:p>
        </p:txBody>
      </p:sp>
    </p:spTree>
    <p:extLst>
      <p:ext uri="{BB962C8B-B14F-4D97-AF65-F5344CB8AC3E}">
        <p14:creationId xmlns:p14="http://schemas.microsoft.com/office/powerpoint/2010/main" val="161191256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1935480"/>
            <a:ext cx="9052560" cy="4389120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endParaRPr lang="id-ID" sz="1400" dirty="0" smtClean="0"/>
          </a:p>
          <a:p>
            <a:pPr marL="0" indent="0" algn="ctr">
              <a:buNone/>
            </a:pPr>
            <a:r>
              <a:rPr lang="en-US" sz="6600" dirty="0" smtClean="0"/>
              <a:t>How to help User?</a:t>
            </a:r>
            <a:endParaRPr lang="id-ID" sz="6600" dirty="0" smtClean="0"/>
          </a:p>
          <a:p>
            <a:pPr marL="0" indent="0" algn="ctr">
              <a:buNone/>
            </a:pPr>
            <a:r>
              <a:rPr lang="en-US" sz="6600" dirty="0" smtClean="0"/>
              <a:t>Make the interaction</a:t>
            </a:r>
          </a:p>
          <a:p>
            <a:pPr marL="0" indent="0" algn="ctr">
              <a:buNone/>
            </a:pPr>
            <a:r>
              <a:rPr lang="en-US" sz="6600" dirty="0" smtClean="0">
                <a:solidFill>
                  <a:srgbClr val="00B050"/>
                </a:solidFill>
              </a:rPr>
              <a:t>Easy</a:t>
            </a:r>
            <a:r>
              <a:rPr lang="en-US" sz="6600" dirty="0" smtClean="0"/>
              <a:t> and </a:t>
            </a:r>
            <a:r>
              <a:rPr lang="en-US" sz="6600" dirty="0" smtClean="0">
                <a:solidFill>
                  <a:srgbClr val="00B050"/>
                </a:solidFill>
              </a:rPr>
              <a:t>Intuitive</a:t>
            </a:r>
            <a:endParaRPr lang="id-ID" sz="6600" dirty="0">
              <a:solidFill>
                <a:srgbClr val="00B05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38395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3" presetClass="entr" presetSubtype="16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1935480"/>
            <a:ext cx="9052560" cy="43891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id-ID" sz="1800" dirty="0" smtClean="0"/>
          </a:p>
          <a:p>
            <a:pPr marL="0" indent="0" algn="ctr">
              <a:spcAft>
                <a:spcPts val="2000"/>
              </a:spcAft>
              <a:buNone/>
            </a:pPr>
            <a:r>
              <a:rPr lang="en-US" sz="5000" dirty="0" smtClean="0"/>
              <a:t>How to design such interaction?</a:t>
            </a:r>
          </a:p>
          <a:p>
            <a:pPr marL="0" indent="0" algn="ctr">
              <a:buNone/>
            </a:pPr>
            <a:r>
              <a:rPr lang="en-US" sz="4800" dirty="0" smtClean="0">
                <a:solidFill>
                  <a:srgbClr val="00863D"/>
                </a:solidFill>
              </a:rPr>
              <a:t>Understand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863D"/>
                </a:solidFill>
              </a:rPr>
              <a:t>user’s</a:t>
            </a:r>
            <a:r>
              <a:rPr lang="en-US" sz="4800" dirty="0" smtClean="0"/>
              <a:t> </a:t>
            </a:r>
            <a:r>
              <a:rPr lang="en-US" sz="4800" dirty="0" smtClean="0">
                <a:solidFill>
                  <a:srgbClr val="00863D"/>
                </a:solidFill>
              </a:rPr>
              <a:t>mental model</a:t>
            </a:r>
            <a:endParaRPr lang="id-ID" sz="5000" dirty="0">
              <a:solidFill>
                <a:srgbClr val="00863D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6396190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5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Content Placeholder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3000375"/>
            <a:ext cx="4141003" cy="2753766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loud Callout 4"/>
          <p:cNvSpPr/>
          <p:nvPr/>
        </p:nvSpPr>
        <p:spPr>
          <a:xfrm>
            <a:off x="4427984" y="1326480"/>
            <a:ext cx="2592288" cy="1656184"/>
          </a:xfrm>
          <a:prstGeom prst="cloudCallout">
            <a:avLst>
              <a:gd name="adj1" fmla="val 60737"/>
              <a:gd name="adj2" fmla="val 7457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5045224" y="1629395"/>
            <a:ext cx="13578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b="1" dirty="0" smtClean="0"/>
              <a:t>?</a:t>
            </a:r>
            <a:endParaRPr lang="en-US" sz="7200" b="1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239" y="2995961"/>
            <a:ext cx="4071513" cy="2752345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5"/>
          <a:srcRect r="61951"/>
          <a:stretch/>
        </p:blipFill>
        <p:spPr>
          <a:xfrm>
            <a:off x="2753585" y="1326480"/>
            <a:ext cx="1725819" cy="2005758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83222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Last Week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</a:t>
            </a:r>
            <a:r>
              <a:rPr lang="id-ID" dirty="0"/>
              <a:t>equirement Analysis</a:t>
            </a:r>
          </a:p>
          <a:p>
            <a:pPr lvl="1"/>
            <a:r>
              <a:rPr lang="en-US" dirty="0"/>
              <a:t>From Data to Requirement</a:t>
            </a:r>
          </a:p>
          <a:p>
            <a:pPr lvl="1"/>
            <a:r>
              <a:rPr lang="id-ID" dirty="0" smtClean="0"/>
              <a:t>MoSCoW Method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074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998027"/>
            <a:ext cx="4141003" cy="2753766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5220072" y="1196752"/>
            <a:ext cx="2592288" cy="1656184"/>
          </a:xfrm>
          <a:prstGeom prst="cloudCallout">
            <a:avLst>
              <a:gd name="adj1" fmla="val 39573"/>
              <a:gd name="adj2" fmla="val 881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59"/>
          <a:stretch/>
        </p:blipFill>
        <p:spPr>
          <a:xfrm>
            <a:off x="107504" y="2999449"/>
            <a:ext cx="3600400" cy="2752344"/>
          </a:xfrm>
          <a:prstGeom prst="rect">
            <a:avLst/>
          </a:prstGeom>
        </p:spPr>
      </p:pic>
      <p:sp>
        <p:nvSpPr>
          <p:cNvPr id="8" name="Cloud Callout 7"/>
          <p:cNvSpPr/>
          <p:nvPr/>
        </p:nvSpPr>
        <p:spPr>
          <a:xfrm>
            <a:off x="2195736" y="1213023"/>
            <a:ext cx="2592288" cy="1656184"/>
          </a:xfrm>
          <a:prstGeom prst="cloudCallout">
            <a:avLst>
              <a:gd name="adj1" fmla="val -49968"/>
              <a:gd name="adj2" fmla="val 958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59832" y="1769477"/>
            <a:ext cx="7920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624940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63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5.55112E-17 L 0.33489 5.55112E-17 " pathEditMode="relative" rAng="0" ptsTypes="AA">
                                      <p:cBhvr>
                                        <p:cTn id="30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  <p:bldP spid="9" grpId="0" animBg="1"/>
      <p:bldP spid="9" grpId="1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59"/>
          <a:stretch/>
        </p:blipFill>
        <p:spPr>
          <a:xfrm>
            <a:off x="2771800" y="2476856"/>
            <a:ext cx="3600400" cy="2752344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3455876" y="778411"/>
            <a:ext cx="2592288" cy="1656184"/>
          </a:xfrm>
          <a:prstGeom prst="cloudCallout">
            <a:avLst>
              <a:gd name="adj1" fmla="val -584"/>
              <a:gd name="adj2" fmla="val 8477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4355976" y="1318471"/>
            <a:ext cx="7920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813864" y="5182653"/>
            <a:ext cx="752083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600" b="1" dirty="0" smtClean="0"/>
              <a:t>Conceptual Model</a:t>
            </a:r>
            <a:endParaRPr lang="en-US" sz="6600" b="1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79690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repeatCount="indefinite" fill="remove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000"/>
                            </p:stCondLst>
                            <p:childTnLst>
                              <p:par>
                                <p:cTn id="11" presetID="31" presetClass="entr" presetSubtype="0" fill="hold" grpId="0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animBg="1"/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Conceptual Model &amp; Mental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Conceptual model</a:t>
            </a:r>
          </a:p>
          <a:p>
            <a:pPr lvl="1"/>
            <a:r>
              <a:rPr lang="en-US" dirty="0" smtClean="0"/>
              <a:t>The </a:t>
            </a:r>
            <a:r>
              <a:rPr lang="en-US" dirty="0"/>
              <a:t>mental representation of the </a:t>
            </a:r>
            <a:r>
              <a:rPr lang="en-US" dirty="0" smtClean="0"/>
              <a:t>design/system</a:t>
            </a:r>
          </a:p>
          <a:p>
            <a:pPr lvl="1"/>
            <a:r>
              <a:rPr lang="en-US" dirty="0" smtClean="0"/>
              <a:t>Model made by designer about the top level of the system’s interface and operation</a:t>
            </a:r>
          </a:p>
        </p:txBody>
      </p:sp>
    </p:spTree>
    <p:extLst>
      <p:ext uri="{BB962C8B-B14F-4D97-AF65-F5344CB8AC3E}">
        <p14:creationId xmlns:p14="http://schemas.microsoft.com/office/powerpoint/2010/main" val="298116153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2998027"/>
            <a:ext cx="4141003" cy="2753766"/>
          </a:xfrm>
          <a:prstGeom prst="rect">
            <a:avLst/>
          </a:prstGeom>
        </p:spPr>
      </p:pic>
      <p:sp>
        <p:nvSpPr>
          <p:cNvPr id="5" name="Cloud Callout 4"/>
          <p:cNvSpPr/>
          <p:nvPr/>
        </p:nvSpPr>
        <p:spPr>
          <a:xfrm>
            <a:off x="5220072" y="1196752"/>
            <a:ext cx="2592288" cy="1656184"/>
          </a:xfrm>
          <a:prstGeom prst="cloudCallout">
            <a:avLst>
              <a:gd name="adj1" fmla="val 39573"/>
              <a:gd name="adj2" fmla="val 88167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59"/>
          <a:stretch/>
        </p:blipFill>
        <p:spPr>
          <a:xfrm>
            <a:off x="107504" y="2999449"/>
            <a:ext cx="3600400" cy="2752344"/>
          </a:xfrm>
          <a:prstGeom prst="rect">
            <a:avLst/>
          </a:prstGeom>
        </p:spPr>
      </p:pic>
      <p:sp>
        <p:nvSpPr>
          <p:cNvPr id="8" name="Cloud Callout 7"/>
          <p:cNvSpPr/>
          <p:nvPr/>
        </p:nvSpPr>
        <p:spPr>
          <a:xfrm>
            <a:off x="2195736" y="1213023"/>
            <a:ext cx="2592288" cy="1656184"/>
          </a:xfrm>
          <a:prstGeom prst="cloudCallout">
            <a:avLst>
              <a:gd name="adj1" fmla="val -49968"/>
              <a:gd name="adj2" fmla="val 95812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059832" y="1769477"/>
            <a:ext cx="792088" cy="5760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51419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path" presetSubtype="0" repeatCount="indefinite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22222E-6 5.55112E-17 L 0.33489 5.55112E-17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6736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115" y="619524"/>
            <a:ext cx="8683769" cy="6121844"/>
          </a:xfrm>
        </p:spPr>
      </p:pic>
      <p:pic>
        <p:nvPicPr>
          <p:cNvPr id="8" name="Content Placeholder 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5210" y="1499133"/>
            <a:ext cx="7966253" cy="3983126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5693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xit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w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h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out" filter="fade">
                                      <p:cBhvr>
                                        <p:cTn id="8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677107" y="620688"/>
            <a:ext cx="7789786" cy="5842341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9773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7" name="Title 4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smtClean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fontAlgn="auto">
              <a:spcBef>
                <a:spcPts val="600"/>
              </a:spcBef>
              <a:spcAft>
                <a:spcPts val="0"/>
              </a:spcAft>
              <a:buFont typeface="Wingdings 2" pitchFamily="18" charset="2"/>
              <a:buNone/>
              <a:defRPr/>
            </a:pPr>
            <a:r>
              <a:rPr lang="en-US" dirty="0"/>
              <a:t>In this session, I learned that:</a:t>
            </a:r>
          </a:p>
          <a:p>
            <a:pPr fontAlgn="auto">
              <a:spcBef>
                <a:spcPts val="600"/>
              </a:spcBef>
              <a:spcAft>
                <a:spcPts val="0"/>
              </a:spcAft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86990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5093920"/>
          </a:xfrm>
        </p:spPr>
        <p:txBody>
          <a:bodyPr>
            <a:normAutofit/>
          </a:bodyPr>
          <a:lstStyle/>
          <a:p>
            <a:r>
              <a:rPr lang="en-US" dirty="0" smtClean="0"/>
              <a:t>Knowing Design From Don Norman — Discoverability</a:t>
            </a:r>
          </a:p>
          <a:p>
            <a:pPr lvl="1"/>
            <a:r>
              <a:rPr lang="en-US" dirty="0" smtClean="0">
                <a:hlinkClick r:id="rId2"/>
              </a:rPr>
              <a:t>https</a:t>
            </a:r>
            <a:r>
              <a:rPr lang="en-US" dirty="0">
                <a:hlinkClick r:id="rId2"/>
              </a:rPr>
              <a:t>://andyyanmonashmit.wordpress.com/2017/10/21/knowing-design-from-don-norman-discoverability/</a:t>
            </a:r>
            <a:endParaRPr lang="en-US" dirty="0" smtClean="0"/>
          </a:p>
          <a:p>
            <a:r>
              <a:rPr lang="en-US" dirty="0"/>
              <a:t>Human Centered Design &amp; The 6 Fundamental Principles of Interaction Between Products and Users</a:t>
            </a:r>
          </a:p>
          <a:p>
            <a:pPr lvl="1"/>
            <a:r>
              <a:rPr lang="en-US" dirty="0" smtClean="0">
                <a:hlinkClick r:id="rId3"/>
              </a:rPr>
              <a:t>http</a:t>
            </a:r>
            <a:r>
              <a:rPr lang="en-US" dirty="0">
                <a:hlinkClick r:id="rId3"/>
              </a:rPr>
              <a:t>://againstdesign.com/human-centered-design-the-6-fundamental-principles-of-interaction-between-products-and-users/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481847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Reading Assignment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5093920"/>
          </a:xfrm>
        </p:spPr>
        <p:txBody>
          <a:bodyPr>
            <a:normAutofit/>
          </a:bodyPr>
          <a:lstStyle/>
          <a:p>
            <a:r>
              <a:rPr lang="en-US" dirty="0"/>
              <a:t>7 fundamentals of design – and how they apply to online spaces</a:t>
            </a:r>
          </a:p>
          <a:p>
            <a:pPr lvl="1"/>
            <a:r>
              <a:rPr lang="en-US" dirty="0">
                <a:hlinkClick r:id="rId2"/>
              </a:rPr>
              <a:t>https://socialinsilico.wordpress.com/2015/01/27/7-fundamentals-of-design-and-how-they-apply-to-online-spaces/</a:t>
            </a:r>
            <a:endParaRPr lang="en-US" dirty="0" smtClean="0"/>
          </a:p>
          <a:p>
            <a:r>
              <a:rPr lang="en-US" dirty="0"/>
              <a:t>Frustrating Doors: The Principles of Human </a:t>
            </a:r>
            <a:r>
              <a:rPr lang="en-US" dirty="0" err="1"/>
              <a:t>Centred</a:t>
            </a:r>
            <a:r>
              <a:rPr lang="en-US" dirty="0"/>
              <a:t> </a:t>
            </a:r>
            <a:r>
              <a:rPr lang="en-US" dirty="0" smtClean="0"/>
              <a:t>Design</a:t>
            </a:r>
            <a:endParaRPr lang="en-US" dirty="0" smtClean="0"/>
          </a:p>
          <a:p>
            <a:pPr lvl="1"/>
            <a:r>
              <a:rPr lang="en-US" dirty="0">
                <a:hlinkClick r:id="rId3"/>
              </a:rPr>
              <a:t>https://www.internetrix.com.au/blog/frustrating-doors-and-the-principles-of-human-centred-design/</a:t>
            </a:r>
            <a:endParaRPr lang="en-US" dirty="0" smtClean="0"/>
          </a:p>
          <a:p>
            <a:r>
              <a:rPr lang="en-US" dirty="0" smtClean="0"/>
              <a:t>Knowing Design From Don Norman — Discoverability</a:t>
            </a:r>
          </a:p>
          <a:p>
            <a:pPr lvl="1"/>
            <a:r>
              <a:rPr lang="en-US" dirty="0" smtClean="0">
                <a:hlinkClick r:id="rId4"/>
              </a:rPr>
              <a:t>https</a:t>
            </a:r>
            <a:r>
              <a:rPr lang="en-US" dirty="0">
                <a:hlinkClick r:id="rId4"/>
              </a:rPr>
              <a:t>://andyyanmonashmit.wordpress.com/2017/10/21/knowing-design-from-don-norman-discoverability/</a:t>
            </a:r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3177225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Next Week</a:t>
            </a:r>
            <a:endParaRPr lang="id-ID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d-ID" sz="2400" dirty="0"/>
              <a:t>Norman’s </a:t>
            </a:r>
            <a:r>
              <a:rPr lang="en-US" sz="2400" dirty="0"/>
              <a:t>Seven Fundamental</a:t>
            </a:r>
            <a:r>
              <a:rPr lang="id-ID" sz="2400" dirty="0"/>
              <a:t> </a:t>
            </a:r>
            <a:r>
              <a:rPr lang="en-US" sz="2400" dirty="0"/>
              <a:t>Principles of Design</a:t>
            </a:r>
            <a:endParaRPr lang="id-ID" sz="2400" dirty="0"/>
          </a:p>
          <a:p>
            <a:pPr lvl="1"/>
            <a:r>
              <a:rPr lang="en-US" sz="2000" dirty="0" smtClean="0"/>
              <a:t>Affordance</a:t>
            </a:r>
          </a:p>
          <a:p>
            <a:pPr lvl="1"/>
            <a:r>
              <a:rPr lang="en-US" sz="2000" dirty="0" smtClean="0"/>
              <a:t>Signifier</a:t>
            </a:r>
          </a:p>
          <a:p>
            <a:pPr lvl="1"/>
            <a:r>
              <a:rPr lang="en-US" sz="2000" dirty="0" smtClean="0"/>
              <a:t>Constraint</a:t>
            </a:r>
          </a:p>
          <a:p>
            <a:pPr lvl="1"/>
            <a:r>
              <a:rPr lang="en-US" sz="2000" dirty="0" smtClean="0"/>
              <a:t>Feedback</a:t>
            </a:r>
          </a:p>
          <a:p>
            <a:pPr lvl="1"/>
            <a:r>
              <a:rPr lang="en-US" sz="2000" dirty="0" smtClean="0"/>
              <a:t>Mapping</a:t>
            </a:r>
          </a:p>
          <a:p>
            <a:pPr lvl="1"/>
            <a:r>
              <a:rPr lang="en-US" sz="2000" dirty="0" smtClean="0"/>
              <a:t>Discoverability</a:t>
            </a:r>
            <a:endParaRPr lang="en-US" sz="2000" dirty="0"/>
          </a:p>
          <a:p>
            <a:pPr lvl="1"/>
            <a:endParaRPr lang="id-ID" sz="20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90271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Title 15"/>
          <p:cNvSpPr>
            <a:spLocks noGrp="1"/>
          </p:cNvSpPr>
          <p:nvPr>
            <p:ph type="title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r>
              <a:rPr lang="en-US" altLang="en-US" dirty="0" smtClean="0"/>
              <a:t>Today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Conceptual Model</a:t>
            </a:r>
            <a:endParaRPr lang="en-US" dirty="0"/>
          </a:p>
          <a:p>
            <a:pPr lvl="1"/>
            <a:r>
              <a:rPr lang="en-US" dirty="0" smtClean="0"/>
              <a:t>Conceptual Model, Mental Model, System Image</a:t>
            </a:r>
          </a:p>
        </p:txBody>
      </p:sp>
    </p:spTree>
    <p:extLst>
      <p:ext uri="{BB962C8B-B14F-4D97-AF65-F5344CB8AC3E}">
        <p14:creationId xmlns:p14="http://schemas.microsoft.com/office/powerpoint/2010/main" val="1552483017"/>
      </p:ext>
    </p:extLst>
  </p:cSld>
  <p:clrMapOvr>
    <a:masterClrMapping/>
  </p:clrMapOvr>
  <p:transition spd="slow">
    <p:wip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d-ID" smtClean="0"/>
              <a:t>Today Learning Outcome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589864"/>
          </a:xfrm>
        </p:spPr>
        <p:txBody>
          <a:bodyPr>
            <a:normAutofit/>
          </a:bodyPr>
          <a:lstStyle/>
          <a:p>
            <a:r>
              <a:rPr lang="en-US" dirty="0" err="1" smtClean="0"/>
              <a:t>Mahasiswa</a:t>
            </a:r>
            <a:r>
              <a:rPr lang="en-US" dirty="0" smtClean="0"/>
              <a:t> </a:t>
            </a:r>
            <a:r>
              <a:rPr lang="en-US" dirty="0" err="1" smtClean="0"/>
              <a:t>memahami</a:t>
            </a:r>
            <a:r>
              <a:rPr lang="en-US" dirty="0" smtClean="0"/>
              <a:t> </a:t>
            </a:r>
            <a:r>
              <a:rPr lang="en-US" dirty="0" err="1" smtClean="0"/>
              <a:t>hubungan</a:t>
            </a:r>
            <a:r>
              <a:rPr lang="en-US" dirty="0" smtClean="0"/>
              <a:t> conceptual model, mental model, </a:t>
            </a:r>
            <a:r>
              <a:rPr lang="en-US" dirty="0" err="1" smtClean="0"/>
              <a:t>dan</a:t>
            </a:r>
            <a:r>
              <a:rPr lang="en-US" dirty="0" smtClean="0"/>
              <a:t> system image</a:t>
            </a:r>
          </a:p>
        </p:txBody>
      </p:sp>
    </p:spTree>
    <p:extLst>
      <p:ext uri="{BB962C8B-B14F-4D97-AF65-F5344CB8AC3E}">
        <p14:creationId xmlns:p14="http://schemas.microsoft.com/office/powerpoint/2010/main" val="1565661858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Lesson So Far…</a:t>
            </a:r>
            <a:endParaRPr lang="id-ID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8229600" cy="4922520"/>
          </a:xfrm>
        </p:spPr>
        <p:txBody>
          <a:bodyPr>
            <a:normAutofit/>
          </a:bodyPr>
          <a:lstStyle/>
          <a:p>
            <a:r>
              <a:rPr lang="id-ID" dirty="0" smtClean="0"/>
              <a:t>Sejauh ini, ilmu yang dipelajari:</a:t>
            </a:r>
          </a:p>
          <a:p>
            <a:pPr lvl="1"/>
            <a:r>
              <a:rPr lang="id-ID" dirty="0" smtClean="0"/>
              <a:t>User experience</a:t>
            </a:r>
            <a:endParaRPr lang="en-US" dirty="0" smtClean="0"/>
          </a:p>
          <a:p>
            <a:pPr lvl="1"/>
            <a:r>
              <a:rPr lang="id-ID" dirty="0" smtClean="0"/>
              <a:t>Requirement gathering</a:t>
            </a:r>
          </a:p>
          <a:p>
            <a:pPr lvl="1"/>
            <a:r>
              <a:rPr lang="id-ID" dirty="0" smtClean="0"/>
              <a:t>Persona &amp; scenario</a:t>
            </a:r>
          </a:p>
          <a:p>
            <a:pPr lvl="1"/>
            <a:r>
              <a:rPr lang="id-ID" dirty="0" smtClean="0"/>
              <a:t>Requirement analysis</a:t>
            </a:r>
          </a:p>
          <a:p>
            <a:pPr lvl="1"/>
            <a:endParaRPr lang="id-ID" dirty="0"/>
          </a:p>
        </p:txBody>
      </p:sp>
    </p:spTree>
    <p:extLst>
      <p:ext uri="{BB962C8B-B14F-4D97-AF65-F5344CB8AC3E}">
        <p14:creationId xmlns:p14="http://schemas.microsoft.com/office/powerpoint/2010/main" val="89646466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Lesson So Far…</a:t>
            </a:r>
            <a:endParaRPr lang="id-ID" dirty="0"/>
          </a:p>
        </p:txBody>
      </p:sp>
      <p:graphicFrame>
        <p:nvGraphicFramePr>
          <p:cNvPr id="7" name="Chart 6"/>
          <p:cNvGraphicFramePr/>
          <p:nvPr>
            <p:extLst/>
          </p:nvPr>
        </p:nvGraphicFramePr>
        <p:xfrm>
          <a:off x="1524000" y="1800000"/>
          <a:ext cx="6096000" cy="5040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2289355" y="2978949"/>
            <a:ext cx="213757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3200" dirty="0" smtClean="0"/>
              <a:t>What we </a:t>
            </a:r>
          </a:p>
          <a:p>
            <a:pPr algn="ctr"/>
            <a:r>
              <a:rPr lang="id-ID" sz="3200" dirty="0" smtClean="0"/>
              <a:t>have learnt</a:t>
            </a:r>
            <a:endParaRPr lang="id-ID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4614354" y="4365104"/>
            <a:ext cx="17283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d-ID" sz="4000" dirty="0" smtClean="0"/>
              <a:t>Design</a:t>
            </a:r>
            <a:endParaRPr lang="id-ID" sz="4000" dirty="0"/>
          </a:p>
        </p:txBody>
      </p:sp>
    </p:spTree>
    <p:extLst>
      <p:ext uri="{BB962C8B-B14F-4D97-AF65-F5344CB8AC3E}">
        <p14:creationId xmlns:p14="http://schemas.microsoft.com/office/powerpoint/2010/main" val="183918354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3)">
                                      <p:cBhvr>
                                        <p:cTn id="7" dur="2000"/>
                                        <p:tgtEl>
                                          <p:spTgt spid="7">
                                            <p:graphicEl>
                                              <a:chart seriesIdx="-4" categoryIdx="0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2000"/>
                                        <p:tgtEl>
                                          <p:spTgt spid="7">
                                            <p:graphicEl>
                                              <a:chart seriesIdx="-4" categoryIdx="1" bldStep="category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0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7" grpId="0" uiExpand="1">
        <p:bldSub>
          <a:bldChart bld="category" animBg="0"/>
        </p:bldSub>
      </p:bldGraphic>
      <p:bldP spid="9" grpId="0" uiExpand="1"/>
      <p:bldP spid="11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1935480"/>
            <a:ext cx="9052560" cy="4389120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8800" dirty="0" smtClean="0"/>
              <a:t>Conceptual Model</a:t>
            </a:r>
          </a:p>
          <a:p>
            <a:pPr marL="0" indent="0" algn="ctr">
              <a:buNone/>
            </a:pPr>
            <a:r>
              <a:rPr lang="en-US" sz="8800" dirty="0" smtClean="0"/>
              <a:t>And</a:t>
            </a:r>
          </a:p>
          <a:p>
            <a:pPr marL="0" indent="0" algn="ctr">
              <a:buNone/>
            </a:pPr>
            <a:r>
              <a:rPr lang="en-US" sz="8800" dirty="0" smtClean="0"/>
              <a:t>Mental Model</a:t>
            </a:r>
            <a:endParaRPr lang="id-ID" sz="7200" dirty="0"/>
          </a:p>
        </p:txBody>
      </p:sp>
    </p:spTree>
    <p:extLst>
      <p:ext uri="{BB962C8B-B14F-4D97-AF65-F5344CB8AC3E}">
        <p14:creationId xmlns:p14="http://schemas.microsoft.com/office/powerpoint/2010/main" val="124098601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" y="1847088"/>
            <a:ext cx="9052560" cy="438912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endParaRPr lang="id-ID" sz="3600" dirty="0" smtClean="0"/>
          </a:p>
          <a:p>
            <a:pPr marL="0" indent="0" algn="ctr">
              <a:buNone/>
            </a:pPr>
            <a:r>
              <a:rPr lang="en-US" sz="6000" dirty="0" smtClean="0"/>
              <a:t>I’ll show you some pictures</a:t>
            </a:r>
          </a:p>
          <a:p>
            <a:pPr marL="0" indent="0" algn="ctr">
              <a:buNone/>
            </a:pPr>
            <a:r>
              <a:rPr lang="en-US" sz="6000" dirty="0" smtClean="0"/>
              <a:t>What do you think?</a:t>
            </a:r>
            <a:endParaRPr lang="id-ID" sz="4800" dirty="0"/>
          </a:p>
        </p:txBody>
      </p:sp>
    </p:spTree>
    <p:extLst>
      <p:ext uri="{BB962C8B-B14F-4D97-AF65-F5344CB8AC3E}">
        <p14:creationId xmlns:p14="http://schemas.microsoft.com/office/powerpoint/2010/main" val="9848085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995" y="778992"/>
            <a:ext cx="8106010" cy="5311219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9455679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alpha val="48000"/>
                <a:satMod val="105000"/>
              </a:schemeClr>
            </a:outerShdw>
          </a:effectLst>
          <a:scene3d>
            <a:camera prst="orthographicFront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5511</TotalTime>
  <Words>851</Words>
  <Application>Microsoft Office PowerPoint</Application>
  <PresentationFormat>On-screen Show (4:3)</PresentationFormat>
  <Paragraphs>156</Paragraphs>
  <Slides>29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4" baseType="lpstr">
      <vt:lpstr>Calibri</vt:lpstr>
      <vt:lpstr>Constantia</vt:lpstr>
      <vt:lpstr>Times New Roman</vt:lpstr>
      <vt:lpstr>Wingdings 2</vt:lpstr>
      <vt:lpstr>Flow</vt:lpstr>
      <vt:lpstr>Conceptual Model</vt:lpstr>
      <vt:lpstr>Last Week</vt:lpstr>
      <vt:lpstr>Today</vt:lpstr>
      <vt:lpstr>Today Learning Outcome</vt:lpstr>
      <vt:lpstr>Lesson So Far…</vt:lpstr>
      <vt:lpstr>Lesson So Far…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Conceptual Model &amp; Mental Model</vt:lpstr>
      <vt:lpstr>Conceptual Model &amp; Mental Model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Conceptual Model &amp; Mental Model</vt:lpstr>
      <vt:lpstr>PowerPoint Presentation</vt:lpstr>
      <vt:lpstr>PowerPoint Presentation</vt:lpstr>
      <vt:lpstr>PowerPoint Presentation</vt:lpstr>
      <vt:lpstr>Summary</vt:lpstr>
      <vt:lpstr>Reading Assignment</vt:lpstr>
      <vt:lpstr>Reading Assignment</vt:lpstr>
      <vt:lpstr>Next Week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Human Computer Interaction</dc:title>
  <dc:creator>giga isnanda</dc:creator>
  <cp:lastModifiedBy>Reza Giga Isnanda</cp:lastModifiedBy>
  <cp:revision>1876</cp:revision>
  <dcterms:created xsi:type="dcterms:W3CDTF">2015-02-17T15:48:21Z</dcterms:created>
  <dcterms:modified xsi:type="dcterms:W3CDTF">2019-04-28T17:42:34Z</dcterms:modified>
</cp:coreProperties>
</file>