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notesMasterIdLst>
    <p:notesMasterId r:id="rId66"/>
  </p:notesMasterIdLst>
  <p:sldIdLst>
    <p:sldId id="256" r:id="rId2"/>
    <p:sldId id="372" r:id="rId3"/>
    <p:sldId id="269" r:id="rId4"/>
    <p:sldId id="282" r:id="rId5"/>
    <p:sldId id="278" r:id="rId6"/>
    <p:sldId id="617" r:id="rId7"/>
    <p:sldId id="618" r:id="rId8"/>
    <p:sldId id="619" r:id="rId9"/>
    <p:sldId id="620" r:id="rId10"/>
    <p:sldId id="621" r:id="rId11"/>
    <p:sldId id="622" r:id="rId12"/>
    <p:sldId id="623" r:id="rId13"/>
    <p:sldId id="624" r:id="rId14"/>
    <p:sldId id="625" r:id="rId15"/>
    <p:sldId id="660" r:id="rId16"/>
    <p:sldId id="661" r:id="rId17"/>
    <p:sldId id="629" r:id="rId18"/>
    <p:sldId id="630" r:id="rId19"/>
    <p:sldId id="628" r:id="rId20"/>
    <p:sldId id="631" r:id="rId21"/>
    <p:sldId id="632" r:id="rId22"/>
    <p:sldId id="633" r:id="rId23"/>
    <p:sldId id="635" r:id="rId24"/>
    <p:sldId id="634" r:id="rId25"/>
    <p:sldId id="637" r:id="rId26"/>
    <p:sldId id="636" r:id="rId27"/>
    <p:sldId id="639" r:id="rId28"/>
    <p:sldId id="641" r:id="rId29"/>
    <p:sldId id="640" r:id="rId30"/>
    <p:sldId id="642" r:id="rId31"/>
    <p:sldId id="643" r:id="rId32"/>
    <p:sldId id="638" r:id="rId33"/>
    <p:sldId id="644" r:id="rId34"/>
    <p:sldId id="627" r:id="rId35"/>
    <p:sldId id="626" r:id="rId36"/>
    <p:sldId id="657" r:id="rId37"/>
    <p:sldId id="645" r:id="rId38"/>
    <p:sldId id="646" r:id="rId39"/>
    <p:sldId id="656" r:id="rId40"/>
    <p:sldId id="648" r:id="rId41"/>
    <p:sldId id="649" r:id="rId42"/>
    <p:sldId id="651" r:id="rId43"/>
    <p:sldId id="652" r:id="rId44"/>
    <p:sldId id="653" r:id="rId45"/>
    <p:sldId id="654" r:id="rId46"/>
    <p:sldId id="655" r:id="rId47"/>
    <p:sldId id="666" r:id="rId48"/>
    <p:sldId id="659" r:id="rId49"/>
    <p:sldId id="658" r:id="rId50"/>
    <p:sldId id="662" r:id="rId51"/>
    <p:sldId id="663" r:id="rId52"/>
    <p:sldId id="664" r:id="rId53"/>
    <p:sldId id="665" r:id="rId54"/>
    <p:sldId id="669" r:id="rId55"/>
    <p:sldId id="668" r:id="rId56"/>
    <p:sldId id="671" r:id="rId57"/>
    <p:sldId id="672" r:id="rId58"/>
    <p:sldId id="673" r:id="rId59"/>
    <p:sldId id="418" r:id="rId60"/>
    <p:sldId id="419" r:id="rId61"/>
    <p:sldId id="615" r:id="rId62"/>
    <p:sldId id="616" r:id="rId63"/>
    <p:sldId id="674" r:id="rId64"/>
    <p:sldId id="425" r:id="rId6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D0D9"/>
    <a:srgbClr val="009D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982" autoAdjust="0"/>
  </p:normalViewPr>
  <p:slideViewPr>
    <p:cSldViewPr>
      <p:cViewPr varScale="1">
        <p:scale>
          <a:sx n="62" d="100"/>
          <a:sy n="62" d="100"/>
        </p:scale>
        <p:origin x="106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3A3CD6-0262-4D5F-9FAF-3722F5F092EA}" type="datetimeFigureOut">
              <a:rPr lang="id-ID" smtClean="0"/>
              <a:t>27/05/2015</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27A11C-1170-4B98-B465-7AEECEC21DDD}" type="slidenum">
              <a:rPr lang="id-ID" smtClean="0"/>
              <a:t>‹#›</a:t>
            </a:fld>
            <a:endParaRPr lang="id-ID"/>
          </a:p>
        </p:txBody>
      </p:sp>
    </p:spTree>
    <p:extLst>
      <p:ext uri="{BB962C8B-B14F-4D97-AF65-F5344CB8AC3E}">
        <p14:creationId xmlns:p14="http://schemas.microsoft.com/office/powerpoint/2010/main" val="2560086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Evaluation</a:t>
            </a:r>
            <a:r>
              <a:rPr lang="en-US" sz="1200" b="0" i="0" kern="1200" dirty="0" smtClean="0">
                <a:solidFill>
                  <a:schemeClr val="tx1"/>
                </a:solidFill>
                <a:effectLst/>
                <a:latin typeface="+mn-lt"/>
                <a:ea typeface="+mn-ea"/>
                <a:cs typeface="+mn-cs"/>
              </a:rPr>
              <a:t> is a process of judging how well the system’s original intended goals have been achieved.</a:t>
            </a:r>
            <a:r>
              <a:rPr lang="en-US" dirty="0" smtClean="0"/>
              <a:t/>
            </a:r>
            <a:br>
              <a:rPr lang="en-US" dirty="0" smtClean="0"/>
            </a:br>
            <a:r>
              <a:rPr lang="en-US" sz="1200" b="0" i="0" kern="1200" dirty="0" smtClean="0">
                <a:solidFill>
                  <a:schemeClr val="tx1"/>
                </a:solidFill>
                <a:effectLst/>
                <a:latin typeface="+mn-lt"/>
                <a:ea typeface="+mn-ea"/>
                <a:cs typeface="+mn-cs"/>
              </a:rPr>
              <a:t>Evaluation happens after the solution has been developed, and its users have used it long enough to become familiar with it and can use it effectively. </a:t>
            </a:r>
            <a:r>
              <a:rPr lang="en-US" dirty="0" smtClean="0"/>
              <a:t/>
            </a:r>
            <a:br>
              <a:rPr lang="en-US" dirty="0" smtClean="0"/>
            </a:br>
            <a:r>
              <a:rPr lang="en-US" sz="1200" b="1" i="0" kern="1200" dirty="0" smtClean="0">
                <a:solidFill>
                  <a:schemeClr val="tx1"/>
                </a:solidFill>
                <a:effectLst/>
                <a:latin typeface="+mn-lt"/>
                <a:ea typeface="+mn-ea"/>
                <a:cs typeface="+mn-cs"/>
              </a:rPr>
              <a:t>Evaluation usually is carried out the by the solution’s owners and users.</a:t>
            </a:r>
            <a:endParaRPr lang="id-ID" sz="1200" b="1" i="0" kern="1200" dirty="0" smtClean="0">
              <a:solidFill>
                <a:schemeClr val="tx1"/>
              </a:solidFill>
              <a:effectLst/>
              <a:latin typeface="+mn-lt"/>
              <a:ea typeface="+mn-ea"/>
              <a:cs typeface="+mn-cs"/>
            </a:endParaRPr>
          </a:p>
          <a:p>
            <a:endParaRPr lang="id-ID" sz="1200" b="1"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Testing</a:t>
            </a:r>
            <a:r>
              <a:rPr lang="en-US" sz="1200" b="0" i="0" kern="1200" dirty="0" smtClean="0">
                <a:solidFill>
                  <a:schemeClr val="tx1"/>
                </a:solidFill>
                <a:effectLst/>
                <a:latin typeface="+mn-lt"/>
                <a:ea typeface="+mn-ea"/>
                <a:cs typeface="+mn-cs"/>
              </a:rPr>
              <a:t> is a method of finding out whether a solution is working as it should, e.g. giving correct output, working fast enough, handling expected loads, responding to user inputs properly. </a:t>
            </a:r>
            <a:r>
              <a:rPr lang="en-US" dirty="0" smtClean="0"/>
              <a:t/>
            </a:r>
            <a:br>
              <a:rPr lang="en-US" dirty="0" smtClean="0"/>
            </a:br>
            <a:r>
              <a:rPr lang="en-US" sz="1200" b="0" i="0" kern="1200" dirty="0" smtClean="0">
                <a:solidFill>
                  <a:schemeClr val="tx1"/>
                </a:solidFill>
                <a:effectLst/>
                <a:latin typeface="+mn-lt"/>
                <a:ea typeface="+mn-ea"/>
                <a:cs typeface="+mn-cs"/>
              </a:rPr>
              <a:t>Testing takes place during development as the solution is being built.  </a:t>
            </a:r>
            <a:r>
              <a:rPr lang="en-US" dirty="0" smtClean="0"/>
              <a:t/>
            </a:r>
            <a:br>
              <a:rPr lang="en-US" dirty="0" smtClean="0"/>
            </a:br>
            <a:r>
              <a:rPr lang="en-US" sz="1200" b="1" i="0" kern="1200" dirty="0" smtClean="0">
                <a:solidFill>
                  <a:schemeClr val="tx1"/>
                </a:solidFill>
                <a:effectLst/>
                <a:latin typeface="+mn-lt"/>
                <a:ea typeface="+mn-ea"/>
                <a:cs typeface="+mn-cs"/>
              </a:rPr>
              <a:t>Testing is carried out by the solution’s developers.</a:t>
            </a:r>
            <a:endParaRPr lang="id-ID" dirty="0" smtClean="0"/>
          </a:p>
          <a:p>
            <a:endParaRPr lang="id-ID" dirty="0" smtClean="0"/>
          </a:p>
          <a:p>
            <a:endParaRPr lang="id-ID" sz="1200" b="1"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1732CB9-F22D-4FA6-A9E5-14F6069E9907}" type="slidenum">
              <a:rPr lang="id-ID" smtClean="0"/>
              <a:pPr/>
              <a:t>7</a:t>
            </a:fld>
            <a:endParaRPr lang="id-ID"/>
          </a:p>
        </p:txBody>
      </p:sp>
    </p:spTree>
    <p:extLst>
      <p:ext uri="{BB962C8B-B14F-4D97-AF65-F5344CB8AC3E}">
        <p14:creationId xmlns:p14="http://schemas.microsoft.com/office/powerpoint/2010/main" val="1534849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Intention</a:t>
            </a:r>
            <a:r>
              <a:rPr lang="en-US" dirty="0" smtClean="0"/>
              <a:t/>
            </a:r>
            <a:br>
              <a:rPr lang="en-US" dirty="0" smtClean="0"/>
            </a:br>
            <a:r>
              <a:rPr lang="en-US" dirty="0" smtClean="0"/>
              <a:t>Often used to determine why one is evaluating, what the individual intends to seek out in their evaluation becomes essential to this step</a:t>
            </a:r>
            <a:endParaRPr lang="id-ID"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id-ID" dirty="0" smtClean="0"/>
          </a:p>
          <a:p>
            <a:r>
              <a:rPr lang="en-US" sz="1200" b="0" i="0" u="none" strike="noStrike" kern="1200" baseline="0" dirty="0" smtClean="0">
                <a:solidFill>
                  <a:schemeClr val="tx1"/>
                </a:solidFill>
                <a:latin typeface="+mn-lt"/>
                <a:ea typeface="+mn-ea"/>
                <a:cs typeface="+mn-cs"/>
              </a:rPr>
              <a:t>Deciding the aim(s) for evaluation helps to determine the type of data required.</a:t>
            </a:r>
          </a:p>
          <a:p>
            <a:r>
              <a:rPr lang="en-US" sz="1200" b="0" i="0" u="none" strike="noStrike" kern="1200" baseline="0" dirty="0" smtClean="0">
                <a:solidFill>
                  <a:schemeClr val="tx1"/>
                </a:solidFill>
                <a:latin typeface="+mn-lt"/>
                <a:ea typeface="+mn-ea"/>
                <a:cs typeface="+mn-cs"/>
              </a:rPr>
              <a:t>It is useful to write down the main questions you need to answer</a:t>
            </a:r>
            <a:endParaRPr lang="id-ID"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id-ID"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id-ID" dirty="0"/>
          </a:p>
        </p:txBody>
      </p:sp>
      <p:sp>
        <p:nvSpPr>
          <p:cNvPr id="4" name="Slide Number Placeholder 3"/>
          <p:cNvSpPr>
            <a:spLocks noGrp="1"/>
          </p:cNvSpPr>
          <p:nvPr>
            <p:ph type="sldNum" sz="quarter" idx="10"/>
          </p:nvPr>
        </p:nvSpPr>
        <p:spPr/>
        <p:txBody>
          <a:bodyPr/>
          <a:lstStyle/>
          <a:p>
            <a:fld id="{D627A11C-1170-4B98-B465-7AEECEC21DDD}" type="slidenum">
              <a:rPr lang="id-ID" smtClean="0"/>
              <a:t>19</a:t>
            </a:fld>
            <a:endParaRPr lang="id-ID"/>
          </a:p>
        </p:txBody>
      </p:sp>
    </p:spTree>
    <p:extLst>
      <p:ext uri="{BB962C8B-B14F-4D97-AF65-F5344CB8AC3E}">
        <p14:creationId xmlns:p14="http://schemas.microsoft.com/office/powerpoint/2010/main" val="856684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Metrics</a:t>
            </a:r>
          </a:p>
          <a:p>
            <a:r>
              <a:rPr lang="en-US" dirty="0" smtClean="0"/>
              <a:t>How can one assess the success, failure, or improvements of this re-design. </a:t>
            </a:r>
          </a:p>
          <a:p>
            <a:r>
              <a:rPr lang="en-US" dirty="0" smtClean="0"/>
              <a:t>Several outcomes are possible and must be measured in terms of their success rates. </a:t>
            </a:r>
          </a:p>
          <a:p>
            <a:r>
              <a:rPr lang="en-US" dirty="0" smtClean="0"/>
              <a:t>Common usability metrics consist of effectiveness, efficiency, and satisfaction of the individual or intended audience of the it</a:t>
            </a:r>
          </a:p>
          <a:p>
            <a:endParaRPr lang="id-ID" dirty="0" smtClean="0"/>
          </a:p>
          <a:p>
            <a:r>
              <a:rPr lang="en-US" sz="1200" b="0" i="0" u="none" strike="noStrike" kern="1200" baseline="0" dirty="0" smtClean="0">
                <a:solidFill>
                  <a:schemeClr val="tx1"/>
                </a:solidFill>
                <a:latin typeface="+mn-lt"/>
                <a:ea typeface="+mn-ea"/>
                <a:cs typeface="+mn-cs"/>
              </a:rPr>
              <a:t>What is to be measured and how</a:t>
            </a:r>
            <a:r>
              <a:rPr lang="id-ID" sz="1200" b="0" i="0" u="none" strike="noStrike" kern="1200" baseline="0" dirty="0" smtClean="0">
                <a:solidFill>
                  <a:schemeClr val="tx1"/>
                </a:solidFill>
                <a:latin typeface="+mn-lt"/>
                <a:ea typeface="+mn-ea"/>
                <a:cs typeface="+mn-cs"/>
              </a:rPr>
              <a:t>?</a:t>
            </a:r>
            <a:endParaRPr lang="id-ID" dirty="0"/>
          </a:p>
        </p:txBody>
      </p:sp>
      <p:sp>
        <p:nvSpPr>
          <p:cNvPr id="4" name="Slide Number Placeholder 3"/>
          <p:cNvSpPr>
            <a:spLocks noGrp="1"/>
          </p:cNvSpPr>
          <p:nvPr>
            <p:ph type="sldNum" sz="quarter" idx="10"/>
          </p:nvPr>
        </p:nvSpPr>
        <p:spPr/>
        <p:txBody>
          <a:bodyPr/>
          <a:lstStyle/>
          <a:p>
            <a:fld id="{D627A11C-1170-4B98-B465-7AEECEC21DDD}" type="slidenum">
              <a:rPr lang="id-ID" smtClean="0"/>
              <a:t>20</a:t>
            </a:fld>
            <a:endParaRPr lang="id-ID"/>
          </a:p>
        </p:txBody>
      </p:sp>
    </p:spTree>
    <p:extLst>
      <p:ext uri="{BB962C8B-B14F-4D97-AF65-F5344CB8AC3E}">
        <p14:creationId xmlns:p14="http://schemas.microsoft.com/office/powerpoint/2010/main" val="1324645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Metrics</a:t>
            </a:r>
          </a:p>
          <a:p>
            <a:r>
              <a:rPr lang="en-US" dirty="0" smtClean="0"/>
              <a:t>How can one assess the success, failure, or improvements of this re-design. </a:t>
            </a:r>
          </a:p>
          <a:p>
            <a:r>
              <a:rPr lang="en-US" dirty="0" smtClean="0"/>
              <a:t>Several outcomes are possible and must be measured in terms of their success rates. </a:t>
            </a:r>
          </a:p>
          <a:p>
            <a:r>
              <a:rPr lang="en-US" dirty="0" smtClean="0"/>
              <a:t>Common usability metrics consist of effectiveness, efficiency, and satisfaction of the individual or intended audience of the it</a:t>
            </a:r>
            <a:endParaRPr lang="id-ID" dirty="0" smtClean="0"/>
          </a:p>
          <a:p>
            <a:endParaRPr lang="id-ID" dirty="0" smtClean="0"/>
          </a:p>
          <a:p>
            <a:r>
              <a:rPr lang="en-US" sz="1200" b="0" i="0" u="none" strike="noStrike" kern="1200" baseline="0" dirty="0" smtClean="0">
                <a:solidFill>
                  <a:schemeClr val="tx1"/>
                </a:solidFill>
                <a:latin typeface="+mn-lt"/>
                <a:ea typeface="+mn-ea"/>
                <a:cs typeface="+mn-cs"/>
              </a:rPr>
              <a:t>There are three things to keep in mind when deciding metrics:</a:t>
            </a:r>
          </a:p>
          <a:p>
            <a:r>
              <a:rPr lang="en-US" sz="1200" b="0" i="0" u="none" strike="noStrike" kern="1200" baseline="0" dirty="0" smtClean="0">
                <a:solidFill>
                  <a:schemeClr val="tx1"/>
                </a:solidFill>
                <a:latin typeface="+mn-lt"/>
                <a:ea typeface="+mn-ea"/>
                <a:cs typeface="+mn-cs"/>
              </a:rPr>
              <a:t>■ Just because something can be measured, it doesn’t mean it should be.</a:t>
            </a:r>
          </a:p>
          <a:p>
            <a:r>
              <a:rPr lang="en-US" sz="1200" b="0" i="0" u="none" strike="noStrike" kern="1200" baseline="0" dirty="0" smtClean="0">
                <a:solidFill>
                  <a:schemeClr val="tx1"/>
                </a:solidFill>
                <a:latin typeface="+mn-lt"/>
                <a:ea typeface="+mn-ea"/>
                <a:cs typeface="+mn-cs"/>
              </a:rPr>
              <a:t>■ Always refer back to the overall purpose and context of use of the technology.</a:t>
            </a:r>
          </a:p>
          <a:p>
            <a:r>
              <a:rPr lang="en-US" sz="1200" b="0" i="0" u="none" strike="noStrike" kern="1200" baseline="0" dirty="0" smtClean="0">
                <a:solidFill>
                  <a:schemeClr val="tx1"/>
                </a:solidFill>
                <a:latin typeface="+mn-lt"/>
                <a:ea typeface="+mn-ea"/>
                <a:cs typeface="+mn-cs"/>
              </a:rPr>
              <a:t>■ Consider the usefulness of the data you are likely to obtain against the</a:t>
            </a:r>
            <a:r>
              <a:rPr lang="id-ID"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resources it will take to test against the metrics.</a:t>
            </a:r>
            <a:endParaRPr lang="en-US" dirty="0" smtClean="0"/>
          </a:p>
          <a:p>
            <a:endParaRPr lang="id-ID" dirty="0" smtClean="0"/>
          </a:p>
          <a:p>
            <a:endParaRPr lang="id-ID" dirty="0"/>
          </a:p>
        </p:txBody>
      </p:sp>
      <p:sp>
        <p:nvSpPr>
          <p:cNvPr id="4" name="Slide Number Placeholder 3"/>
          <p:cNvSpPr>
            <a:spLocks noGrp="1"/>
          </p:cNvSpPr>
          <p:nvPr>
            <p:ph type="sldNum" sz="quarter" idx="10"/>
          </p:nvPr>
        </p:nvSpPr>
        <p:spPr/>
        <p:txBody>
          <a:bodyPr/>
          <a:lstStyle/>
          <a:p>
            <a:fld id="{D627A11C-1170-4B98-B465-7AEECEC21DDD}" type="slidenum">
              <a:rPr lang="id-ID" smtClean="0"/>
              <a:t>21</a:t>
            </a:fld>
            <a:endParaRPr lang="id-ID"/>
          </a:p>
        </p:txBody>
      </p:sp>
    </p:spTree>
    <p:extLst>
      <p:ext uri="{BB962C8B-B14F-4D97-AF65-F5344CB8AC3E}">
        <p14:creationId xmlns:p14="http://schemas.microsoft.com/office/powerpoint/2010/main" val="1721324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People</a:t>
            </a:r>
            <a:r>
              <a:rPr lang="en-US" dirty="0" smtClean="0"/>
              <a:t/>
            </a:r>
            <a:br>
              <a:rPr lang="en-US" dirty="0" smtClean="0"/>
            </a:br>
            <a:r>
              <a:rPr lang="en-US" dirty="0" smtClean="0"/>
              <a:t>An integral aspect of evaluation, being people, one would have to determine their interactions with the product. </a:t>
            </a:r>
          </a:p>
          <a:p>
            <a:r>
              <a:rPr lang="en-US" dirty="0" smtClean="0"/>
              <a:t>One should ask the designer for information about the intended audience of the product and how they intend to incorporate it into their lives.</a:t>
            </a:r>
            <a:br>
              <a:rPr lang="en-US" dirty="0" smtClean="0"/>
            </a:br>
            <a:r>
              <a:rPr lang="en-US" dirty="0" smtClean="0"/>
              <a:t>Ex: in design a chair, you might ask, who will be using these chairs? If it's for senior citizens the implementation of a comfortable fabric may be </a:t>
            </a:r>
            <a:r>
              <a:rPr lang="en-US" dirty="0" err="1" smtClean="0"/>
              <a:t>importan</a:t>
            </a:r>
            <a:endParaRPr lang="en-US" dirty="0" smtClean="0"/>
          </a:p>
          <a:p>
            <a:endParaRPr lang="en-US" dirty="0" smtClean="0"/>
          </a:p>
          <a:p>
            <a:r>
              <a:rPr lang="en-US" b="1" dirty="0" smtClean="0"/>
              <a:t>Activities</a:t>
            </a:r>
            <a:r>
              <a:rPr lang="en-US" dirty="0" smtClean="0"/>
              <a:t/>
            </a:r>
            <a:br>
              <a:rPr lang="en-US" dirty="0" smtClean="0"/>
            </a:br>
            <a:r>
              <a:rPr lang="en-US" dirty="0" smtClean="0"/>
              <a:t>Scenarios of usage are considered to be the standard for analyzing the activities involved</a:t>
            </a:r>
          </a:p>
          <a:p>
            <a:r>
              <a:rPr lang="en-US" dirty="0" smtClean="0"/>
              <a:t>ex) in creating a new chair, one might ask, what will it be used for. The obvious answer being to sit on but another question you can pose is how will it be sat on and for how long?</a:t>
            </a:r>
          </a:p>
          <a:p>
            <a:endParaRPr lang="en-US" dirty="0" smtClean="0"/>
          </a:p>
          <a:p>
            <a:r>
              <a:rPr lang="en-US" b="1" dirty="0" smtClean="0"/>
              <a:t>Context</a:t>
            </a:r>
            <a:r>
              <a:rPr lang="en-US" dirty="0" smtClean="0"/>
              <a:t/>
            </a:r>
            <a:br>
              <a:rPr lang="en-US" dirty="0" smtClean="0"/>
            </a:br>
            <a:r>
              <a:rPr lang="en-US" dirty="0" smtClean="0"/>
              <a:t>The context takes into account the wider social and physical context in which the product is to be used in. </a:t>
            </a:r>
          </a:p>
          <a:p>
            <a:r>
              <a:rPr lang="en-US" dirty="0" smtClean="0"/>
              <a:t>Who is involved – does it require assistance, or more then one person to use the product?</a:t>
            </a:r>
          </a:p>
          <a:p>
            <a:r>
              <a:rPr lang="en-US" dirty="0" smtClean="0"/>
              <a:t>Where is it – how is it set up, where is it set up, is it loud or quiet? </a:t>
            </a:r>
          </a:p>
          <a:p>
            <a:r>
              <a:rPr lang="en-US" dirty="0" smtClean="0"/>
              <a:t>How does it feet into ones life – is the user in full control, is it part of another activity? </a:t>
            </a:r>
          </a:p>
          <a:p>
            <a:r>
              <a:rPr lang="en-US" dirty="0" smtClean="0"/>
              <a:t>Norms taken into account – is there a typical way that this product should be used? </a:t>
            </a:r>
          </a:p>
          <a:p>
            <a:r>
              <a:rPr lang="en-US" dirty="0" smtClean="0"/>
              <a:t>ex) in design a chair, you might ask under what circumstances will the chair be in use? Will it be in use during a lecture hall or when one is at home in their studies. The comfort and efficiency of the chair would be taken into consideration depending on the context the design will be in use for.</a:t>
            </a:r>
          </a:p>
          <a:p>
            <a:endParaRPr lang="en-US" dirty="0" smtClean="0"/>
          </a:p>
          <a:p>
            <a:r>
              <a:rPr lang="en-US" b="1" dirty="0" smtClean="0"/>
              <a:t>Technology</a:t>
            </a:r>
            <a:r>
              <a:rPr lang="en-US" dirty="0" smtClean="0"/>
              <a:t/>
            </a:r>
            <a:br>
              <a:rPr lang="en-US" dirty="0" smtClean="0"/>
            </a:br>
            <a:r>
              <a:rPr lang="en-US" dirty="0" smtClean="0"/>
              <a:t>How is it evaluated? </a:t>
            </a:r>
          </a:p>
          <a:p>
            <a:r>
              <a:rPr lang="en-US" dirty="0" smtClean="0"/>
              <a:t>What is the technology that is to be used in order to determine the success of the product’s design? </a:t>
            </a:r>
          </a:p>
          <a:p>
            <a:r>
              <a:rPr lang="en-US" dirty="0" smtClean="0"/>
              <a:t>Is the data recorded in a spreadsheet, or just written on a piece of paper? </a:t>
            </a:r>
          </a:p>
          <a:p>
            <a:r>
              <a:rPr lang="en-US" dirty="0" smtClean="0"/>
              <a:t>There are several ways in which the data can be technologically analyzed in order to determine trends and the necessary metrics</a:t>
            </a:r>
          </a:p>
          <a:p>
            <a:endParaRPr lang="id-ID" dirty="0"/>
          </a:p>
        </p:txBody>
      </p:sp>
      <p:sp>
        <p:nvSpPr>
          <p:cNvPr id="4" name="Slide Number Placeholder 3"/>
          <p:cNvSpPr>
            <a:spLocks noGrp="1"/>
          </p:cNvSpPr>
          <p:nvPr>
            <p:ph type="sldNum" sz="quarter" idx="10"/>
          </p:nvPr>
        </p:nvSpPr>
        <p:spPr/>
        <p:txBody>
          <a:bodyPr/>
          <a:lstStyle/>
          <a:p>
            <a:fld id="{D627A11C-1170-4B98-B465-7AEECEC21DDD}" type="slidenum">
              <a:rPr lang="id-ID" smtClean="0"/>
              <a:t>22</a:t>
            </a:fld>
            <a:endParaRPr lang="id-ID"/>
          </a:p>
        </p:txBody>
      </p:sp>
    </p:spTree>
    <p:extLst>
      <p:ext uri="{BB962C8B-B14F-4D97-AF65-F5344CB8AC3E}">
        <p14:creationId xmlns:p14="http://schemas.microsoft.com/office/powerpoint/2010/main" val="2112131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7A11C-1170-4B98-B465-7AEECEC21DDD}" type="slidenum">
              <a:rPr lang="id-ID" smtClean="0"/>
              <a:t>24</a:t>
            </a:fld>
            <a:endParaRPr lang="id-ID"/>
          </a:p>
        </p:txBody>
      </p:sp>
    </p:spTree>
    <p:extLst>
      <p:ext uri="{BB962C8B-B14F-4D97-AF65-F5344CB8AC3E}">
        <p14:creationId xmlns:p14="http://schemas.microsoft.com/office/powerpoint/2010/main" val="191587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Evaluator </a:t>
            </a:r>
            <a:r>
              <a:rPr lang="en-US" dirty="0" err="1" smtClean="0"/>
              <a:t>wajib</a:t>
            </a:r>
            <a:r>
              <a:rPr lang="en-US" dirty="0" smtClean="0"/>
              <a:t> </a:t>
            </a:r>
            <a:r>
              <a:rPr lang="en-US" dirty="0" err="1" smtClean="0"/>
              <a:t>menjelaskan</a:t>
            </a:r>
            <a:r>
              <a:rPr lang="en-US" dirty="0" smtClean="0"/>
              <a:t> </a:t>
            </a:r>
            <a:r>
              <a:rPr lang="en-US" dirty="0" err="1" smtClean="0"/>
              <a:t>prosedur</a:t>
            </a:r>
            <a:r>
              <a:rPr lang="en-US" dirty="0" smtClean="0"/>
              <a:t> </a:t>
            </a:r>
            <a:r>
              <a:rPr lang="en-US" dirty="0" err="1" smtClean="0"/>
              <a:t>dan</a:t>
            </a:r>
            <a:r>
              <a:rPr lang="en-US" dirty="0" smtClean="0"/>
              <a:t> </a:t>
            </a:r>
            <a:r>
              <a:rPr lang="en-US" dirty="0" err="1" smtClean="0"/>
              <a:t>hak-hak</a:t>
            </a:r>
            <a:r>
              <a:rPr lang="en-US" dirty="0" smtClean="0"/>
              <a:t> </a:t>
            </a:r>
            <a:r>
              <a:rPr lang="en-US" dirty="0" err="1" smtClean="0"/>
              <a:t>partisipan</a:t>
            </a:r>
            <a:r>
              <a:rPr lang="en-US" dirty="0" smtClean="0"/>
              <a:t> </a:t>
            </a:r>
            <a:r>
              <a:rPr lang="en-US" dirty="0" err="1" smtClean="0"/>
              <a:t>sebelum</a:t>
            </a:r>
            <a:r>
              <a:rPr lang="en-US" dirty="0" smtClean="0"/>
              <a:t> </a:t>
            </a:r>
            <a:r>
              <a:rPr lang="en-US" dirty="0" err="1" smtClean="0"/>
              <a:t>evaluasi</a:t>
            </a:r>
            <a:r>
              <a:rPr lang="en-US" dirty="0" smtClean="0"/>
              <a:t> </a:t>
            </a:r>
            <a:r>
              <a:rPr lang="en-US" dirty="0" err="1" smtClean="0"/>
              <a:t>dimulai</a:t>
            </a:r>
            <a:endParaRPr lang="en-US" dirty="0" smtClean="0"/>
          </a:p>
          <a:p>
            <a:pPr marL="228600" indent="-228600">
              <a:buAutoNum type="arabicPeriod"/>
            </a:pPr>
            <a:r>
              <a:rPr lang="en-US" dirty="0" err="1" smtClean="0"/>
              <a:t>Pastikan</a:t>
            </a:r>
            <a:r>
              <a:rPr lang="en-US" dirty="0" smtClean="0"/>
              <a:t> evaluator </a:t>
            </a:r>
            <a:r>
              <a:rPr lang="en-US" dirty="0" err="1" smtClean="0"/>
              <a:t>yakin</a:t>
            </a:r>
            <a:r>
              <a:rPr lang="en-US" dirty="0" smtClean="0"/>
              <a:t> </a:t>
            </a:r>
            <a:r>
              <a:rPr lang="en-US" dirty="0" err="1" smtClean="0"/>
              <a:t>bahwa</a:t>
            </a:r>
            <a:r>
              <a:rPr lang="en-US" dirty="0" smtClean="0"/>
              <a:t> </a:t>
            </a:r>
            <a:r>
              <a:rPr lang="en-US" dirty="0" err="1" smtClean="0"/>
              <a:t>partisipan</a:t>
            </a:r>
            <a:r>
              <a:rPr lang="en-US" dirty="0" smtClean="0"/>
              <a:t> </a:t>
            </a:r>
            <a:r>
              <a:rPr lang="en-US" dirty="0" err="1" smtClean="0"/>
              <a:t>memahami</a:t>
            </a:r>
            <a:r>
              <a:rPr lang="en-US" dirty="0" smtClean="0"/>
              <a:t> </a:t>
            </a:r>
            <a:r>
              <a:rPr lang="en-US" dirty="0" err="1" smtClean="0"/>
              <a:t>prosedur</a:t>
            </a:r>
            <a:r>
              <a:rPr lang="en-US" dirty="0" smtClean="0"/>
              <a:t> </a:t>
            </a:r>
            <a:r>
              <a:rPr lang="en-US" dirty="0" err="1" smtClean="0"/>
              <a:t>dan</a:t>
            </a:r>
            <a:r>
              <a:rPr lang="en-US" dirty="0" smtClean="0"/>
              <a:t> </a:t>
            </a:r>
            <a:r>
              <a:rPr lang="en-US" dirty="0" err="1" smtClean="0"/>
              <a:t>hak-haknya</a:t>
            </a:r>
            <a:r>
              <a:rPr lang="en-US" dirty="0" smtClean="0"/>
              <a:t> </a:t>
            </a:r>
            <a:r>
              <a:rPr lang="en-US" dirty="0" err="1" smtClean="0"/>
              <a:t>sebelum</a:t>
            </a:r>
            <a:r>
              <a:rPr lang="en-US" dirty="0" smtClean="0"/>
              <a:t> </a:t>
            </a:r>
            <a:r>
              <a:rPr lang="en-US" dirty="0" err="1" smtClean="0"/>
              <a:t>evaluasi</a:t>
            </a:r>
            <a:r>
              <a:rPr lang="en-US" dirty="0" smtClean="0"/>
              <a:t> </a:t>
            </a:r>
            <a:r>
              <a:rPr lang="en-US" dirty="0" err="1" smtClean="0"/>
              <a:t>dimulai</a:t>
            </a:r>
            <a:endParaRPr lang="en-US" dirty="0" smtClean="0"/>
          </a:p>
          <a:p>
            <a:pPr marL="228600" indent="-228600">
              <a:buAutoNum type="arabicPeriod"/>
            </a:pPr>
            <a:r>
              <a:rPr lang="en-US" dirty="0" err="1" smtClean="0"/>
              <a:t>Pastikan</a:t>
            </a:r>
            <a:r>
              <a:rPr lang="en-US" dirty="0" smtClean="0"/>
              <a:t> user </a:t>
            </a:r>
            <a:r>
              <a:rPr lang="en-US" dirty="0" err="1" smtClean="0"/>
              <a:t>menandatangi</a:t>
            </a:r>
            <a:r>
              <a:rPr lang="en-US" dirty="0" smtClean="0"/>
              <a:t> </a:t>
            </a:r>
            <a:r>
              <a:rPr lang="en-US" dirty="0" err="1" smtClean="0"/>
              <a:t>surat</a:t>
            </a:r>
            <a:r>
              <a:rPr lang="en-US" dirty="0" smtClean="0"/>
              <a:t> </a:t>
            </a:r>
            <a:r>
              <a:rPr lang="en-US" dirty="0" err="1" smtClean="0"/>
              <a:t>persetujuan</a:t>
            </a:r>
            <a:r>
              <a:rPr lang="en-US" dirty="0" smtClean="0"/>
              <a:t> </a:t>
            </a:r>
            <a:r>
              <a:rPr lang="en-US" dirty="0" err="1" smtClean="0"/>
              <a:t>sebelum</a:t>
            </a:r>
            <a:r>
              <a:rPr lang="en-US" dirty="0" smtClean="0"/>
              <a:t> </a:t>
            </a:r>
            <a:r>
              <a:rPr lang="en-US" dirty="0" err="1" smtClean="0"/>
              <a:t>evaluasi</a:t>
            </a:r>
            <a:r>
              <a:rPr lang="en-US" dirty="0" smtClean="0"/>
              <a:t> </a:t>
            </a:r>
            <a:r>
              <a:rPr lang="en-US" dirty="0" err="1" smtClean="0"/>
              <a:t>dimulai</a:t>
            </a:r>
            <a:r>
              <a:rPr lang="en-US" dirty="0" smtClean="0"/>
              <a:t> </a:t>
            </a:r>
          </a:p>
          <a:p>
            <a:pPr marL="228600" indent="-228600">
              <a:buAutoNum type="arabicPeriod"/>
            </a:pPr>
            <a:r>
              <a:rPr lang="en-US" dirty="0" err="1" smtClean="0"/>
              <a:t>Tidak</a:t>
            </a:r>
            <a:r>
              <a:rPr lang="en-US" dirty="0" smtClean="0"/>
              <a:t> </a:t>
            </a:r>
            <a:r>
              <a:rPr lang="en-US" dirty="0" err="1" smtClean="0"/>
              <a:t>boleh</a:t>
            </a:r>
            <a:r>
              <a:rPr lang="en-US" dirty="0" smtClean="0"/>
              <a:t> </a:t>
            </a:r>
            <a:r>
              <a:rPr lang="en-US" dirty="0" err="1" smtClean="0"/>
              <a:t>ada</a:t>
            </a:r>
            <a:r>
              <a:rPr lang="en-US" dirty="0" smtClean="0"/>
              <a:t> </a:t>
            </a:r>
            <a:r>
              <a:rPr lang="en-US" dirty="0" err="1" smtClean="0"/>
              <a:t>unsur</a:t>
            </a:r>
            <a:r>
              <a:rPr lang="en-US" dirty="0" smtClean="0"/>
              <a:t> </a:t>
            </a:r>
            <a:r>
              <a:rPr lang="en-US" dirty="0" err="1" smtClean="0"/>
              <a:t>pemaksaan</a:t>
            </a:r>
            <a:r>
              <a:rPr lang="en-US" dirty="0" smtClean="0"/>
              <a:t> </a:t>
            </a:r>
            <a:r>
              <a:rPr lang="en-US" dirty="0" err="1" smtClean="0"/>
              <a:t>sebelum</a:t>
            </a:r>
            <a:r>
              <a:rPr lang="en-US" dirty="0" smtClean="0"/>
              <a:t>, </a:t>
            </a:r>
            <a:r>
              <a:rPr lang="en-US" dirty="0" err="1" smtClean="0"/>
              <a:t>saat</a:t>
            </a:r>
            <a:r>
              <a:rPr lang="en-US" dirty="0" smtClean="0"/>
              <a:t>, </a:t>
            </a:r>
            <a:r>
              <a:rPr lang="en-US" dirty="0" err="1" smtClean="0"/>
              <a:t>dan</a:t>
            </a:r>
            <a:r>
              <a:rPr lang="en-US" dirty="0" smtClean="0"/>
              <a:t> </a:t>
            </a:r>
            <a:r>
              <a:rPr lang="en-US" dirty="0" err="1" smtClean="0"/>
              <a:t>sesudah</a:t>
            </a:r>
            <a:r>
              <a:rPr lang="en-US" dirty="0" smtClean="0"/>
              <a:t> </a:t>
            </a:r>
            <a:r>
              <a:rPr lang="en-US" dirty="0" err="1" smtClean="0"/>
              <a:t>evaluasi</a:t>
            </a:r>
            <a:endParaRPr lang="en-US" dirty="0" smtClean="0"/>
          </a:p>
          <a:p>
            <a:pPr marL="228600" indent="-228600">
              <a:buAutoNum type="arabicPeriod"/>
            </a:pPr>
            <a:r>
              <a:rPr lang="en-US" dirty="0" err="1" smtClean="0"/>
              <a:t>Partisipasi</a:t>
            </a:r>
            <a:r>
              <a:rPr lang="en-US" dirty="0" smtClean="0"/>
              <a:t> </a:t>
            </a:r>
            <a:r>
              <a:rPr lang="en-US" dirty="0" err="1" smtClean="0"/>
              <a:t>harus</a:t>
            </a:r>
            <a:r>
              <a:rPr lang="en-US" dirty="0" smtClean="0"/>
              <a:t> </a:t>
            </a:r>
            <a:r>
              <a:rPr lang="en-US" dirty="0" err="1" smtClean="0"/>
              <a:t>bersifat</a:t>
            </a:r>
            <a:r>
              <a:rPr lang="en-US" dirty="0" smtClean="0"/>
              <a:t> </a:t>
            </a:r>
            <a:r>
              <a:rPr lang="en-US" dirty="0" err="1" smtClean="0"/>
              <a:t>sukarela</a:t>
            </a:r>
            <a:r>
              <a:rPr lang="en-US" dirty="0" smtClean="0"/>
              <a:t> </a:t>
            </a:r>
            <a:r>
              <a:rPr lang="en-US" dirty="0" err="1" smtClean="0"/>
              <a:t>dan</a:t>
            </a:r>
            <a:r>
              <a:rPr lang="en-US" dirty="0" smtClean="0"/>
              <a:t> </a:t>
            </a:r>
            <a:r>
              <a:rPr lang="en-US" dirty="0" err="1" smtClean="0"/>
              <a:t>partisipan</a:t>
            </a:r>
            <a:r>
              <a:rPr lang="en-US" dirty="0" smtClean="0"/>
              <a:t> </a:t>
            </a:r>
            <a:r>
              <a:rPr lang="en-US" dirty="0" err="1" smtClean="0"/>
              <a:t>boleh</a:t>
            </a:r>
            <a:r>
              <a:rPr lang="en-US" dirty="0" smtClean="0"/>
              <a:t> </a:t>
            </a:r>
            <a:r>
              <a:rPr lang="en-US" dirty="0" err="1" smtClean="0"/>
              <a:t>meninggalkan</a:t>
            </a:r>
            <a:r>
              <a:rPr lang="en-US" dirty="0" smtClean="0"/>
              <a:t> </a:t>
            </a:r>
            <a:r>
              <a:rPr lang="en-US" dirty="0" err="1" smtClean="0"/>
              <a:t>evaluasi</a:t>
            </a:r>
            <a:r>
              <a:rPr lang="en-US" dirty="0" smtClean="0"/>
              <a:t> </a:t>
            </a:r>
            <a:r>
              <a:rPr lang="en-US" dirty="0" err="1" smtClean="0"/>
              <a:t>kapan</a:t>
            </a:r>
            <a:r>
              <a:rPr lang="en-US" dirty="0" smtClean="0"/>
              <a:t> </a:t>
            </a:r>
            <a:r>
              <a:rPr lang="en-US" dirty="0" err="1" smtClean="0"/>
              <a:t>saja</a:t>
            </a:r>
            <a:endParaRPr lang="en-US" dirty="0" smtClean="0"/>
          </a:p>
          <a:p>
            <a:endParaRPr lang="en-US" dirty="0"/>
          </a:p>
        </p:txBody>
      </p:sp>
      <p:sp>
        <p:nvSpPr>
          <p:cNvPr id="4" name="Slide Number Placeholder 3"/>
          <p:cNvSpPr>
            <a:spLocks noGrp="1"/>
          </p:cNvSpPr>
          <p:nvPr>
            <p:ph type="sldNum" sz="quarter" idx="10"/>
          </p:nvPr>
        </p:nvSpPr>
        <p:spPr/>
        <p:txBody>
          <a:bodyPr/>
          <a:lstStyle/>
          <a:p>
            <a:fld id="{D627A11C-1170-4B98-B465-7AEECEC21DDD}" type="slidenum">
              <a:rPr lang="id-ID" smtClean="0"/>
              <a:t>26</a:t>
            </a:fld>
            <a:endParaRPr lang="id-ID"/>
          </a:p>
        </p:txBody>
      </p:sp>
    </p:spTree>
    <p:extLst>
      <p:ext uri="{BB962C8B-B14F-4D97-AF65-F5344CB8AC3E}">
        <p14:creationId xmlns:p14="http://schemas.microsoft.com/office/powerpoint/2010/main" val="3060945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Whenever possible evaluator should obtain the consent of participants. </a:t>
            </a:r>
          </a:p>
          <a:p>
            <a:r>
              <a:rPr lang="en-US" sz="1200" b="0" i="0" kern="1200" dirty="0" smtClean="0">
                <a:solidFill>
                  <a:schemeClr val="tx1"/>
                </a:solidFill>
                <a:effectLst/>
                <a:latin typeface="+mn-lt"/>
                <a:ea typeface="+mn-ea"/>
                <a:cs typeface="+mn-cs"/>
              </a:rPr>
              <a:t>In practice this means it is not sufficient to simply get potential participants to say “Yes”. </a:t>
            </a:r>
          </a:p>
          <a:p>
            <a:r>
              <a:rPr lang="en-US" sz="1200" b="0" i="0" kern="1200" dirty="0" smtClean="0">
                <a:solidFill>
                  <a:schemeClr val="tx1"/>
                </a:solidFill>
                <a:effectLst/>
                <a:latin typeface="+mn-lt"/>
                <a:ea typeface="+mn-ea"/>
                <a:cs typeface="+mn-cs"/>
              </a:rPr>
              <a:t>They also need to know what it is that they are agreeing to. </a:t>
            </a:r>
          </a:p>
          <a:p>
            <a:r>
              <a:rPr lang="en-US" sz="1200" b="0" i="0" kern="1200" dirty="0" smtClean="0">
                <a:solidFill>
                  <a:schemeClr val="tx1"/>
                </a:solidFill>
                <a:effectLst/>
                <a:latin typeface="+mn-lt"/>
                <a:ea typeface="+mn-ea"/>
                <a:cs typeface="+mn-cs"/>
              </a:rPr>
              <a:t>In other words the psychologist should, so far as is practicable explain what is involved in advance and obtain the informed consent of participants.</a:t>
            </a:r>
            <a:endParaRPr lang="en-US" dirty="0"/>
          </a:p>
        </p:txBody>
      </p:sp>
      <p:sp>
        <p:nvSpPr>
          <p:cNvPr id="4" name="Slide Number Placeholder 3"/>
          <p:cNvSpPr>
            <a:spLocks noGrp="1"/>
          </p:cNvSpPr>
          <p:nvPr>
            <p:ph type="sldNum" sz="quarter" idx="10"/>
          </p:nvPr>
        </p:nvSpPr>
        <p:spPr/>
        <p:txBody>
          <a:bodyPr/>
          <a:lstStyle/>
          <a:p>
            <a:fld id="{D627A11C-1170-4B98-B465-7AEECEC21DDD}" type="slidenum">
              <a:rPr lang="id-ID" smtClean="0"/>
              <a:t>27</a:t>
            </a:fld>
            <a:endParaRPr lang="id-ID"/>
          </a:p>
        </p:txBody>
      </p:sp>
    </p:spTree>
    <p:extLst>
      <p:ext uri="{BB962C8B-B14F-4D97-AF65-F5344CB8AC3E}">
        <p14:creationId xmlns:p14="http://schemas.microsoft.com/office/powerpoint/2010/main" val="35331542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some evaluation situations, it </a:t>
            </a:r>
            <a:r>
              <a:rPr lang="en-US" sz="1200" b="0" i="0" u="none" strike="noStrike" kern="1200" baseline="0" dirty="0" err="1" smtClean="0">
                <a:solidFill>
                  <a:schemeClr val="tx1"/>
                </a:solidFill>
                <a:latin typeface="+mn-lt"/>
                <a:ea typeface="+mn-ea"/>
                <a:cs typeface="+mn-cs"/>
              </a:rPr>
              <a:t>isn</a:t>
            </a:r>
            <a:r>
              <a:rPr lang="en-US" sz="1200" b="0" i="0" u="none" strike="noStrike" kern="1200" baseline="0" dirty="0" smtClean="0">
                <a:solidFill>
                  <a:schemeClr val="tx1"/>
                </a:solidFill>
                <a:latin typeface="+mn-lt"/>
                <a:ea typeface="+mn-ea"/>
                <a:cs typeface="+mn-cs"/>
              </a:rPr>
              <a:t> ’ t practical to explain the purpose of the test in advance. </a:t>
            </a:r>
          </a:p>
          <a:p>
            <a:r>
              <a:rPr lang="en-US" sz="1200" b="0" i="0" u="none" strike="noStrike" kern="1200" baseline="0" dirty="0" smtClean="0">
                <a:solidFill>
                  <a:schemeClr val="tx1"/>
                </a:solidFill>
                <a:latin typeface="+mn-lt"/>
                <a:ea typeface="+mn-ea"/>
                <a:cs typeface="+mn-cs"/>
              </a:rPr>
              <a:t>For example, the evaluator might be interested in children ’ s reactions to unexpected error messages, so explaining this in advance would make the data worthless.</a:t>
            </a:r>
          </a:p>
          <a:p>
            <a:r>
              <a:rPr lang="en-US" sz="1200" b="0" i="0" u="none" strike="noStrike" kern="1200" baseline="0" dirty="0" smtClean="0">
                <a:solidFill>
                  <a:schemeClr val="tx1"/>
                </a:solidFill>
                <a:latin typeface="+mn-lt"/>
                <a:ea typeface="+mn-ea"/>
                <a:cs typeface="+mn-cs"/>
              </a:rPr>
              <a:t>With such a test, it is necessary to deceive the testers or, to put it bluntly, lie to them.</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The data to be obtained are genuinely valuable.</a:t>
            </a:r>
          </a:p>
          <a:p>
            <a:r>
              <a:rPr lang="en-US" sz="1200" b="0" i="0" u="none" strike="noStrike" kern="1200" baseline="0" dirty="0" smtClean="0">
                <a:solidFill>
                  <a:schemeClr val="tx1"/>
                </a:solidFill>
                <a:latin typeface="+mn-lt"/>
                <a:ea typeface="+mn-ea"/>
                <a:cs typeface="+mn-cs"/>
              </a:rPr>
              <a:t>■ There is no feasible way, within practical constraints, to collect the data without deception.</a:t>
            </a:r>
          </a:p>
          <a:p>
            <a:r>
              <a:rPr lang="en-US" sz="1200" b="0" i="0" u="none" strike="noStrike" kern="1200" baseline="0" dirty="0" smtClean="0">
                <a:solidFill>
                  <a:schemeClr val="tx1"/>
                </a:solidFill>
                <a:latin typeface="+mn-lt"/>
                <a:ea typeface="+mn-ea"/>
                <a:cs typeface="+mn-cs"/>
              </a:rPr>
              <a:t>■ The real purpose of the evaluation is explained (in suitable terms) to the </a:t>
            </a:r>
            <a:r>
              <a:rPr lang="en-US" sz="1200" b="0" i="0" u="none" strike="noStrike" kern="1200" baseline="0" dirty="0" err="1" smtClean="0">
                <a:solidFill>
                  <a:schemeClr val="tx1"/>
                </a:solidFill>
                <a:latin typeface="+mn-lt"/>
                <a:ea typeface="+mn-ea"/>
                <a:cs typeface="+mn-cs"/>
              </a:rPr>
              <a:t>partpcipants</a:t>
            </a:r>
            <a:r>
              <a:rPr lang="en-US" sz="1200" b="0" i="0" u="none" strike="noStrike" kern="1200" baseline="0" dirty="0" smtClean="0">
                <a:solidFill>
                  <a:schemeClr val="tx1"/>
                </a:solidFill>
                <a:latin typeface="+mn-lt"/>
                <a:ea typeface="+mn-ea"/>
                <a:cs typeface="+mn-cs"/>
              </a:rPr>
              <a:t> as soon as practicable after the end of the session.</a:t>
            </a:r>
          </a:p>
          <a:p>
            <a:r>
              <a:rPr lang="en-US" sz="1200" b="0" i="0" u="none" strike="noStrike" kern="1200" baseline="0" dirty="0" smtClean="0">
                <a:solidFill>
                  <a:schemeClr val="tx1"/>
                </a:solidFill>
                <a:latin typeface="+mn-lt"/>
                <a:ea typeface="+mn-ea"/>
                <a:cs typeface="+mn-cs"/>
              </a:rPr>
              <a:t>■ The participants are given the chance to withdraw retrospectively. It is possible that, had they known the true purpose, they would not have consented to take part; consequently, they should be allowed to say that they don’ t want the data collected from them to be used.</a:t>
            </a:r>
          </a:p>
          <a:p>
            <a:endParaRPr lang="en-US" dirty="0"/>
          </a:p>
        </p:txBody>
      </p:sp>
      <p:sp>
        <p:nvSpPr>
          <p:cNvPr id="4" name="Slide Number Placeholder 3"/>
          <p:cNvSpPr>
            <a:spLocks noGrp="1"/>
          </p:cNvSpPr>
          <p:nvPr>
            <p:ph type="sldNum" sz="quarter" idx="10"/>
          </p:nvPr>
        </p:nvSpPr>
        <p:spPr/>
        <p:txBody>
          <a:bodyPr/>
          <a:lstStyle/>
          <a:p>
            <a:fld id="{D627A11C-1170-4B98-B465-7AEECEC21DDD}" type="slidenum">
              <a:rPr lang="id-ID" smtClean="0"/>
              <a:t>31</a:t>
            </a:fld>
            <a:endParaRPr lang="id-ID"/>
          </a:p>
        </p:txBody>
      </p:sp>
    </p:spTree>
    <p:extLst>
      <p:ext uri="{BB962C8B-B14F-4D97-AF65-F5344CB8AC3E}">
        <p14:creationId xmlns:p14="http://schemas.microsoft.com/office/powerpoint/2010/main" val="1413225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After the research is over the participant should be able to discuss the procedure and the findings with the psychologist.   </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They must be asked if they have any questions and those questions should be answered honestly and as fully as possible.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They must be given a general idea of what the researcher was investigating and why, and their part in the research should be explained. </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They must be told if they have been deceived and given reasons why. </a:t>
            </a:r>
          </a:p>
          <a:p>
            <a:endParaRPr lang="en-US" dirty="0"/>
          </a:p>
        </p:txBody>
      </p:sp>
      <p:sp>
        <p:nvSpPr>
          <p:cNvPr id="4" name="Slide Number Placeholder 3"/>
          <p:cNvSpPr>
            <a:spLocks noGrp="1"/>
          </p:cNvSpPr>
          <p:nvPr>
            <p:ph type="sldNum" sz="quarter" idx="10"/>
          </p:nvPr>
        </p:nvSpPr>
        <p:spPr/>
        <p:txBody>
          <a:bodyPr/>
          <a:lstStyle/>
          <a:p>
            <a:fld id="{D627A11C-1170-4B98-B465-7AEECEC21DDD}" type="slidenum">
              <a:rPr lang="id-ID" smtClean="0"/>
              <a:t>32</a:t>
            </a:fld>
            <a:endParaRPr lang="id-ID"/>
          </a:p>
        </p:txBody>
      </p:sp>
    </p:spTree>
    <p:extLst>
      <p:ext uri="{BB962C8B-B14F-4D97-AF65-F5344CB8AC3E}">
        <p14:creationId xmlns:p14="http://schemas.microsoft.com/office/powerpoint/2010/main" val="2397386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7A11C-1170-4B98-B465-7AEECEC21DDD}" type="slidenum">
              <a:rPr lang="id-ID" smtClean="0"/>
              <a:t>33</a:t>
            </a:fld>
            <a:endParaRPr lang="id-ID"/>
          </a:p>
        </p:txBody>
      </p:sp>
    </p:spTree>
    <p:extLst>
      <p:ext uri="{BB962C8B-B14F-4D97-AF65-F5344CB8AC3E}">
        <p14:creationId xmlns:p14="http://schemas.microsoft.com/office/powerpoint/2010/main" val="2961226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Example – a company wants to increase their sales. They decide to create a fun website to attract young people who may buy their products.</a:t>
            </a:r>
            <a:endParaRPr lang="id-ID" dirty="0" smtClean="0"/>
          </a:p>
        </p:txBody>
      </p:sp>
      <p:sp>
        <p:nvSpPr>
          <p:cNvPr id="4" name="Slide Number Placeholder 3"/>
          <p:cNvSpPr>
            <a:spLocks noGrp="1"/>
          </p:cNvSpPr>
          <p:nvPr>
            <p:ph type="sldNum" sz="quarter" idx="10"/>
          </p:nvPr>
        </p:nvSpPr>
        <p:spPr/>
        <p:txBody>
          <a:bodyPr/>
          <a:lstStyle/>
          <a:p>
            <a:fld id="{B1732CB9-F22D-4FA6-A9E5-14F6069E9907}" type="slidenum">
              <a:rPr lang="id-ID" smtClean="0"/>
              <a:pPr/>
              <a:t>8</a:t>
            </a:fld>
            <a:endParaRPr lang="id-ID"/>
          </a:p>
        </p:txBody>
      </p:sp>
    </p:spTree>
    <p:extLst>
      <p:ext uri="{BB962C8B-B14F-4D97-AF65-F5344CB8AC3E}">
        <p14:creationId xmlns:p14="http://schemas.microsoft.com/office/powerpoint/2010/main" val="24498674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id-ID" dirty="0" smtClean="0"/>
              <a:t>Subjective evaluation </a:t>
            </a:r>
            <a:r>
              <a:rPr lang="id-ID" dirty="0" smtClean="0">
                <a:sym typeface="Wingdings" pitchFamily="2" charset="2"/>
              </a:rPr>
              <a:t> evaluasi yang pengukuran dan peniaiannya masih</a:t>
            </a:r>
            <a:r>
              <a:rPr lang="id-ID" baseline="0" dirty="0" smtClean="0">
                <a:sym typeface="Wingdings" pitchFamily="2" charset="2"/>
              </a:rPr>
              <a:t> kuat dengan subjektifitas evaluator (contoh: observasi)</a:t>
            </a:r>
          </a:p>
          <a:p>
            <a:pPr marL="0" marR="0" lvl="2" indent="0" algn="l" defTabSz="914400" rtl="0" eaLnBrk="1" fontAlgn="auto" latinLnBrk="0" hangingPunct="1">
              <a:lnSpc>
                <a:spcPct val="100000"/>
              </a:lnSpc>
              <a:spcBef>
                <a:spcPts val="0"/>
              </a:spcBef>
              <a:spcAft>
                <a:spcPts val="0"/>
              </a:spcAft>
              <a:buClrTx/>
              <a:buSzTx/>
              <a:buFontTx/>
              <a:buNone/>
              <a:tabLst/>
              <a:defRPr/>
            </a:pPr>
            <a:r>
              <a:rPr lang="id-ID" baseline="0" dirty="0" smtClean="0">
                <a:sym typeface="Wingdings" pitchFamily="2" charset="2"/>
              </a:rPr>
              <a:t>Objective evaluation  evaluasi yang pengukuran dan penilaiannya objektif terhadap evaluator (contoh: kuesioner)</a:t>
            </a:r>
            <a:endParaRPr lang="id-ID" dirty="0" smtClean="0"/>
          </a:p>
          <a:p>
            <a:endParaRPr lang="id-ID" dirty="0"/>
          </a:p>
        </p:txBody>
      </p:sp>
      <p:sp>
        <p:nvSpPr>
          <p:cNvPr id="4" name="Slide Number Placeholder 3"/>
          <p:cNvSpPr>
            <a:spLocks noGrp="1"/>
          </p:cNvSpPr>
          <p:nvPr>
            <p:ph type="sldNum" sz="quarter" idx="10"/>
          </p:nvPr>
        </p:nvSpPr>
        <p:spPr/>
        <p:txBody>
          <a:bodyPr/>
          <a:lstStyle/>
          <a:p>
            <a:fld id="{D627A11C-1170-4B98-B465-7AEECEC21DDD}" type="slidenum">
              <a:rPr lang="id-ID" smtClean="0"/>
              <a:t>35</a:t>
            </a:fld>
            <a:endParaRPr lang="id-ID"/>
          </a:p>
        </p:txBody>
      </p:sp>
    </p:spTree>
    <p:extLst>
      <p:ext uri="{BB962C8B-B14F-4D97-AF65-F5344CB8AC3E}">
        <p14:creationId xmlns:p14="http://schemas.microsoft.com/office/powerpoint/2010/main" val="1940524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Obtrusive evaluation </a:t>
            </a:r>
            <a:r>
              <a:rPr lang="id-ID" dirty="0" smtClean="0">
                <a:sym typeface="Wingdings" pitchFamily="2" charset="2"/>
              </a:rPr>
              <a:t> keaktifan</a:t>
            </a:r>
            <a:r>
              <a:rPr lang="id-ID" baseline="0" dirty="0" smtClean="0">
                <a:sym typeface="Wingdings" pitchFamily="2" charset="2"/>
              </a:rPr>
              <a:t> evaluator tinggi, interaksi dengan user sering</a:t>
            </a:r>
            <a:endParaRPr lang="id-ID" dirty="0" smtClean="0"/>
          </a:p>
          <a:p>
            <a:r>
              <a:rPr lang="id-ID" dirty="0" smtClean="0"/>
              <a:t>Unobtrusive evaluation </a:t>
            </a:r>
            <a:r>
              <a:rPr lang="id-ID" dirty="0" smtClean="0">
                <a:sym typeface="Wingdings" pitchFamily="2" charset="2"/>
              </a:rPr>
              <a:t> keaktifan evaluator rendah, interaksi dengan user terbatas</a:t>
            </a:r>
            <a:endParaRPr lang="id-ID" dirty="0" smtClean="0"/>
          </a:p>
          <a:p>
            <a:endParaRPr lang="id-ID" dirty="0"/>
          </a:p>
        </p:txBody>
      </p:sp>
      <p:sp>
        <p:nvSpPr>
          <p:cNvPr id="4" name="Slide Number Placeholder 3"/>
          <p:cNvSpPr>
            <a:spLocks noGrp="1"/>
          </p:cNvSpPr>
          <p:nvPr>
            <p:ph type="sldNum" sz="quarter" idx="10"/>
          </p:nvPr>
        </p:nvSpPr>
        <p:spPr/>
        <p:txBody>
          <a:bodyPr/>
          <a:lstStyle/>
          <a:p>
            <a:fld id="{D627A11C-1170-4B98-B465-7AEECEC21DDD}" type="slidenum">
              <a:rPr lang="id-ID" smtClean="0"/>
              <a:t>36</a:t>
            </a:fld>
            <a:endParaRPr lang="id-ID"/>
          </a:p>
        </p:txBody>
      </p:sp>
    </p:spTree>
    <p:extLst>
      <p:ext uri="{BB962C8B-B14F-4D97-AF65-F5344CB8AC3E}">
        <p14:creationId xmlns:p14="http://schemas.microsoft.com/office/powerpoint/2010/main" val="617041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1200" dirty="0" smtClean="0"/>
              <a:t>Expert-Based </a:t>
            </a:r>
            <a:r>
              <a:rPr lang="en-GB" sz="1200" dirty="0" smtClean="0">
                <a:sym typeface="Wingdings" pitchFamily="2" charset="2"/>
              </a:rPr>
              <a:t> </a:t>
            </a:r>
            <a:r>
              <a:rPr lang="en-US" dirty="0" err="1" smtClean="0"/>
              <a:t>evaluasi</a:t>
            </a:r>
            <a:r>
              <a:rPr lang="en-US" dirty="0" smtClean="0"/>
              <a:t> </a:t>
            </a:r>
            <a:r>
              <a:rPr lang="en-US" dirty="0" err="1" smtClean="0"/>
              <a:t>dengan</a:t>
            </a:r>
            <a:r>
              <a:rPr lang="en-US" dirty="0" smtClean="0"/>
              <a:t> expert yang </a:t>
            </a:r>
            <a:r>
              <a:rPr lang="en-US" dirty="0" err="1" smtClean="0"/>
              <a:t>diminta</a:t>
            </a:r>
            <a:r>
              <a:rPr lang="en-US" dirty="0" smtClean="0"/>
              <a:t> </a:t>
            </a:r>
            <a:r>
              <a:rPr lang="en-US" dirty="0" err="1" smtClean="0"/>
              <a:t>untuk</a:t>
            </a:r>
            <a:r>
              <a:rPr lang="en-US" dirty="0" smtClean="0"/>
              <a:t> </a:t>
            </a:r>
            <a:r>
              <a:rPr lang="en-US" dirty="0" err="1" smtClean="0"/>
              <a:t>menganalisis</a:t>
            </a:r>
            <a:r>
              <a:rPr lang="en-US" dirty="0" smtClean="0"/>
              <a:t> </a:t>
            </a:r>
            <a:r>
              <a:rPr lang="en-US" dirty="0" err="1" smtClean="0"/>
              <a:t>dan</a:t>
            </a:r>
            <a:r>
              <a:rPr lang="en-US" dirty="0" smtClean="0"/>
              <a:t> </a:t>
            </a:r>
            <a:r>
              <a:rPr lang="en-US" dirty="0" err="1" smtClean="0"/>
              <a:t>mendeksripsikan</a:t>
            </a:r>
            <a:r>
              <a:rPr lang="en-US" dirty="0" smtClean="0"/>
              <a:t> problem </a:t>
            </a:r>
            <a:r>
              <a:rPr lang="en-US" dirty="0" err="1" smtClean="0"/>
              <a:t>potensial</a:t>
            </a:r>
            <a:r>
              <a:rPr lang="en-US" dirty="0" smtClean="0"/>
              <a:t> </a:t>
            </a:r>
            <a:r>
              <a:rPr lang="en-US" dirty="0" err="1" smtClean="0"/>
              <a:t>dari</a:t>
            </a:r>
            <a:r>
              <a:rPr lang="en-US" dirty="0" smtClean="0"/>
              <a:t> </a:t>
            </a:r>
            <a:r>
              <a:rPr lang="en-US" dirty="0" err="1" smtClean="0"/>
              <a:t>aplikasi</a:t>
            </a:r>
            <a:endParaRPr lang="en-GB" sz="1200" dirty="0" smtClean="0">
              <a:sym typeface="Wingdings" pitchFamily="2" charset="2"/>
            </a:endParaRPr>
          </a:p>
          <a:p>
            <a:r>
              <a:rPr lang="en-GB" sz="1200" dirty="0" smtClean="0">
                <a:sym typeface="Wingdings" pitchFamily="2" charset="2"/>
              </a:rPr>
              <a:t>Experts </a:t>
            </a:r>
            <a:r>
              <a:rPr lang="en-GB" sz="1200" dirty="0" smtClean="0"/>
              <a:t>are asked to take the role of less experienced users and describe the potential problems they foresee arising for such users.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Model-Based </a:t>
            </a:r>
            <a:r>
              <a:rPr lang="en-US" dirty="0" smtClean="0">
                <a:sym typeface="Wingdings" pitchFamily="2" charset="2"/>
              </a:rPr>
              <a:t> </a:t>
            </a:r>
            <a:r>
              <a:rPr lang="en-US" dirty="0" err="1" smtClean="0"/>
              <a:t>partisipan</a:t>
            </a:r>
            <a:r>
              <a:rPr lang="en-US" baseline="0" dirty="0" smtClean="0"/>
              <a:t> </a:t>
            </a:r>
            <a:r>
              <a:rPr lang="en-US" dirty="0" err="1" smtClean="0"/>
              <a:t>mengevaluasi</a:t>
            </a:r>
            <a:r>
              <a:rPr lang="en-US" dirty="0" smtClean="0"/>
              <a:t> </a:t>
            </a:r>
            <a:r>
              <a:rPr lang="en-US" dirty="0" err="1" smtClean="0"/>
              <a:t>melalui</a:t>
            </a:r>
            <a:r>
              <a:rPr lang="en-US" dirty="0" smtClean="0"/>
              <a:t> model / design</a:t>
            </a:r>
            <a:endParaRPr lang="en-US" dirty="0" smtClean="0">
              <a:sym typeface="Wingdings" pitchFamily="2" charset="2"/>
            </a:endParaRPr>
          </a:p>
          <a:p>
            <a:r>
              <a:rPr lang="en-GB" sz="1200" dirty="0" smtClean="0"/>
              <a:t>Evaluator can work through the model - e.g. counting the number of actions needed, or checking for consistency</a:t>
            </a:r>
          </a:p>
          <a:p>
            <a:endParaRPr lang="en-GB" sz="1200" dirty="0" smtClean="0"/>
          </a:p>
          <a:p>
            <a:r>
              <a:rPr lang="en-GB" sz="1200" dirty="0" smtClean="0"/>
              <a:t>User-Based</a:t>
            </a:r>
            <a:r>
              <a:rPr lang="en-GB" sz="1200" baseline="0" dirty="0" smtClean="0"/>
              <a:t> </a:t>
            </a:r>
            <a:r>
              <a:rPr lang="en-GB" sz="1200" baseline="0" dirty="0" smtClean="0">
                <a:sym typeface="Wingdings" panose="05000000000000000000" pitchFamily="2" charset="2"/>
              </a:rPr>
              <a:t> </a:t>
            </a:r>
            <a:r>
              <a:rPr lang="en-GB" sz="1200" baseline="0" dirty="0" err="1" smtClean="0">
                <a:sym typeface="Wingdings" panose="05000000000000000000" pitchFamily="2" charset="2"/>
              </a:rPr>
              <a:t>evaluasi</a:t>
            </a:r>
            <a:r>
              <a:rPr lang="en-GB" sz="1200" baseline="0" dirty="0" smtClean="0">
                <a:sym typeface="Wingdings" panose="05000000000000000000" pitchFamily="2" charset="2"/>
              </a:rPr>
              <a:t> </a:t>
            </a:r>
            <a:r>
              <a:rPr lang="en-GB" sz="1200" baseline="0" dirty="0" err="1" smtClean="0">
                <a:sym typeface="Wingdings" panose="05000000000000000000" pitchFamily="2" charset="2"/>
              </a:rPr>
              <a:t>dengan</a:t>
            </a:r>
            <a:r>
              <a:rPr lang="en-GB" sz="1200" baseline="0" dirty="0" smtClean="0">
                <a:sym typeface="Wingdings" panose="05000000000000000000" pitchFamily="2" charset="2"/>
              </a:rPr>
              <a:t> user </a:t>
            </a:r>
            <a:r>
              <a:rPr lang="en-GB" sz="1200" baseline="0" dirty="0" err="1" smtClean="0">
                <a:sym typeface="Wingdings" panose="05000000000000000000" pitchFamily="2" charset="2"/>
              </a:rPr>
              <a:t>biasa</a:t>
            </a:r>
            <a:endParaRPr lang="en-GB" sz="1200" dirty="0" smtClean="0"/>
          </a:p>
          <a:p>
            <a:endParaRPr lang="en-GB"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GB" sz="1200" dirty="0" smtClean="0"/>
              <a:t>Observational</a:t>
            </a:r>
            <a:r>
              <a:rPr lang="en-GB" sz="1200" baseline="0" dirty="0" smtClean="0"/>
              <a:t> </a:t>
            </a:r>
            <a:r>
              <a:rPr lang="en-GB" sz="1200" dirty="0" smtClean="0"/>
              <a:t>Evaluation </a:t>
            </a:r>
            <a:r>
              <a:rPr lang="en-GB" sz="1200" dirty="0" smtClean="0">
                <a:sym typeface="Wingdings" pitchFamily="2" charset="2"/>
              </a:rPr>
              <a:t> </a:t>
            </a:r>
            <a:r>
              <a:rPr lang="en-US" dirty="0" err="1" smtClean="0"/>
              <a:t>Evaluasi</a:t>
            </a:r>
            <a:r>
              <a:rPr lang="en-US" dirty="0" smtClean="0"/>
              <a:t> </a:t>
            </a:r>
            <a:r>
              <a:rPr lang="en-US" dirty="0" err="1" smtClean="0"/>
              <a:t>dengan</a:t>
            </a:r>
            <a:r>
              <a:rPr lang="en-US" dirty="0" smtClean="0"/>
              <a:t> </a:t>
            </a:r>
            <a:r>
              <a:rPr lang="en-US" dirty="0" err="1" smtClean="0"/>
              <a:t>mengobservasi</a:t>
            </a:r>
            <a:r>
              <a:rPr lang="en-US" dirty="0" smtClean="0"/>
              <a:t> </a:t>
            </a:r>
            <a:r>
              <a:rPr lang="en-US" dirty="0" err="1" smtClean="0"/>
              <a:t>tingkah</a:t>
            </a:r>
            <a:r>
              <a:rPr lang="en-US" dirty="0" smtClean="0"/>
              <a:t> </a:t>
            </a:r>
            <a:r>
              <a:rPr lang="en-US" dirty="0" err="1" smtClean="0"/>
              <a:t>laku</a:t>
            </a:r>
            <a:r>
              <a:rPr lang="en-US" dirty="0" smtClean="0"/>
              <a:t> user </a:t>
            </a:r>
            <a:r>
              <a:rPr lang="en-US" dirty="0" err="1" smtClean="0"/>
              <a:t>saat</a:t>
            </a:r>
            <a:r>
              <a:rPr lang="en-US" dirty="0" smtClean="0"/>
              <a:t> </a:t>
            </a:r>
            <a:r>
              <a:rPr lang="en-US" dirty="0" err="1" smtClean="0"/>
              <a:t>berinteraksi</a:t>
            </a:r>
            <a:r>
              <a:rPr lang="en-US" dirty="0" smtClean="0"/>
              <a:t> </a:t>
            </a:r>
            <a:r>
              <a:rPr lang="en-US" dirty="0" err="1" smtClean="0"/>
              <a:t>dengan</a:t>
            </a:r>
            <a:r>
              <a:rPr lang="en-US" dirty="0" smtClean="0"/>
              <a:t> </a:t>
            </a:r>
            <a:r>
              <a:rPr lang="en-US" dirty="0" err="1" smtClean="0"/>
              <a:t>aplikasi</a:t>
            </a:r>
            <a:endParaRPr lang="en-GB" sz="1200" dirty="0" smtClean="0">
              <a:sym typeface="Wingdings" pitchFamily="2" charset="2"/>
            </a:endParaRPr>
          </a:p>
          <a:p>
            <a:r>
              <a:rPr lang="en-GB" sz="1200" dirty="0" smtClean="0"/>
              <a:t>involves watching people and collecting data that provides information about what users do when they interact with a system.</a:t>
            </a:r>
          </a:p>
          <a:p>
            <a:endParaRPr lang="en-GB"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GB" sz="1200" dirty="0" smtClean="0"/>
              <a:t>Survey</a:t>
            </a:r>
            <a:r>
              <a:rPr lang="en-GB" sz="1200" baseline="0" dirty="0" smtClean="0"/>
              <a:t> </a:t>
            </a:r>
            <a:r>
              <a:rPr lang="en-GB" sz="1200" dirty="0" smtClean="0"/>
              <a:t>Evaluation </a:t>
            </a:r>
            <a:r>
              <a:rPr lang="en-GB" sz="1200" dirty="0" smtClean="0">
                <a:sym typeface="Wingdings" pitchFamily="2" charset="2"/>
              </a:rPr>
              <a:t> </a:t>
            </a:r>
            <a:r>
              <a:rPr lang="en-US" dirty="0" err="1" smtClean="0"/>
              <a:t>Evaluasi</a:t>
            </a:r>
            <a:r>
              <a:rPr lang="id-ID" dirty="0" smtClean="0"/>
              <a:t> </a:t>
            </a:r>
            <a:r>
              <a:rPr lang="en-US" dirty="0" err="1" smtClean="0"/>
              <a:t>ke</a:t>
            </a:r>
            <a:r>
              <a:rPr lang="en-US" dirty="0" smtClean="0"/>
              <a:t> </a:t>
            </a:r>
            <a:r>
              <a:rPr lang="en-US" dirty="0" err="1" smtClean="0"/>
              <a:t>banyak</a:t>
            </a:r>
            <a:r>
              <a:rPr lang="en-US" dirty="0" smtClean="0"/>
              <a:t> orang </a:t>
            </a:r>
            <a:r>
              <a:rPr lang="en-US" dirty="0" err="1" smtClean="0"/>
              <a:t>melalui</a:t>
            </a:r>
            <a:r>
              <a:rPr lang="en-US" dirty="0" smtClean="0"/>
              <a:t> interview, </a:t>
            </a:r>
            <a:r>
              <a:rPr lang="en-US" dirty="0" err="1" smtClean="0"/>
              <a:t>kuesioner</a:t>
            </a:r>
            <a:r>
              <a:rPr lang="en-US" dirty="0" smtClean="0"/>
              <a:t>, etc. </a:t>
            </a:r>
          </a:p>
          <a:p>
            <a:r>
              <a:rPr lang="en-GB" sz="1200" dirty="0" smtClean="0"/>
              <a:t>Using similar methods to requirements engineering - interviews, questionnaires, etc. - but the focus is on seeing if you have got it right.</a:t>
            </a:r>
          </a:p>
          <a:p>
            <a:endParaRPr lang="en-GB"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GB" sz="1200" dirty="0" smtClean="0"/>
              <a:t>Experimental Evaluation </a:t>
            </a:r>
            <a:r>
              <a:rPr lang="en-GB" sz="1200" dirty="0" smtClean="0">
                <a:sym typeface="Wingdings" pitchFamily="2" charset="2"/>
              </a:rPr>
              <a:t> </a:t>
            </a:r>
            <a:r>
              <a:rPr lang="en-US" dirty="0" err="1" smtClean="0"/>
              <a:t>Evaluasi</a:t>
            </a:r>
            <a:r>
              <a:rPr lang="en-US" dirty="0" smtClean="0"/>
              <a:t> di </a:t>
            </a:r>
            <a:r>
              <a:rPr lang="en-US" dirty="0" err="1" smtClean="0"/>
              <a:t>dalam</a:t>
            </a:r>
            <a:r>
              <a:rPr lang="en-US" dirty="0" smtClean="0"/>
              <a:t> lab </a:t>
            </a:r>
            <a:r>
              <a:rPr lang="en-US" dirty="0" err="1" smtClean="0"/>
              <a:t>dimana</a:t>
            </a:r>
            <a:r>
              <a:rPr lang="en-US" dirty="0" smtClean="0"/>
              <a:t> developer </a:t>
            </a:r>
            <a:r>
              <a:rPr lang="en-US" dirty="0" err="1" smtClean="0"/>
              <a:t>dapat</a:t>
            </a:r>
            <a:r>
              <a:rPr lang="en-US" dirty="0" smtClean="0"/>
              <a:t> </a:t>
            </a:r>
            <a:r>
              <a:rPr lang="en-US" dirty="0" err="1" smtClean="0"/>
              <a:t>memanipulasi</a:t>
            </a:r>
            <a:r>
              <a:rPr lang="en-US" dirty="0" smtClean="0"/>
              <a:t> parameter </a:t>
            </a:r>
            <a:r>
              <a:rPr lang="en-US" dirty="0" err="1" smtClean="0"/>
              <a:t>aplikasi</a:t>
            </a:r>
            <a:r>
              <a:rPr lang="en-US" dirty="0" smtClean="0"/>
              <a:t> </a:t>
            </a:r>
            <a:r>
              <a:rPr lang="en-US" dirty="0" err="1" smtClean="0"/>
              <a:t>dan</a:t>
            </a:r>
            <a:r>
              <a:rPr lang="en-US" dirty="0" smtClean="0"/>
              <a:t> </a:t>
            </a:r>
            <a:r>
              <a:rPr lang="en-US" dirty="0" err="1" smtClean="0"/>
              <a:t>menilai</a:t>
            </a:r>
            <a:r>
              <a:rPr lang="en-US" dirty="0" smtClean="0"/>
              <a:t> </a:t>
            </a:r>
            <a:r>
              <a:rPr lang="en-US" dirty="0" err="1" smtClean="0"/>
              <a:t>perbedaan</a:t>
            </a:r>
            <a:r>
              <a:rPr lang="en-US" dirty="0" smtClean="0"/>
              <a:t> </a:t>
            </a:r>
            <a:r>
              <a:rPr lang="en-US" dirty="0" err="1" smtClean="0"/>
              <a:t>efeknya</a:t>
            </a:r>
            <a:r>
              <a:rPr lang="en-US" dirty="0" smtClean="0"/>
              <a:t> </a:t>
            </a:r>
            <a:r>
              <a:rPr lang="en-US" dirty="0" err="1" smtClean="0"/>
              <a:t>ke</a:t>
            </a:r>
            <a:r>
              <a:rPr lang="en-US" dirty="0" smtClean="0"/>
              <a:t> user</a:t>
            </a:r>
            <a:endParaRPr lang="id-ID" dirty="0" smtClean="0"/>
          </a:p>
          <a:p>
            <a:r>
              <a:rPr lang="en-GB" sz="1200" dirty="0" smtClean="0"/>
              <a:t>May be performed in a usability laboratory, so that an evaluator can manipulate a number of factors associated with the application and study their effects on various aspects of user performance. </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GB" sz="12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GB" sz="1200" dirty="0" smtClean="0"/>
              <a:t>Cooperative</a:t>
            </a:r>
            <a:r>
              <a:rPr lang="en-GB" sz="1200" baseline="0" dirty="0" smtClean="0"/>
              <a:t> </a:t>
            </a:r>
            <a:r>
              <a:rPr lang="en-GB" sz="1200" dirty="0" smtClean="0"/>
              <a:t>Evaluation </a:t>
            </a:r>
            <a:r>
              <a:rPr lang="en-GB" sz="1200" dirty="0" smtClean="0">
                <a:sym typeface="Wingdings" pitchFamily="2" charset="2"/>
              </a:rPr>
              <a:t> </a:t>
            </a:r>
            <a:r>
              <a:rPr lang="en-US" dirty="0" smtClean="0"/>
              <a:t>Expert/evaluator </a:t>
            </a:r>
            <a:r>
              <a:rPr lang="en-US" dirty="0" err="1" smtClean="0"/>
              <a:t>bekerja</a:t>
            </a:r>
            <a:r>
              <a:rPr lang="en-US" dirty="0" smtClean="0"/>
              <a:t> </a:t>
            </a:r>
            <a:r>
              <a:rPr lang="en-US" dirty="0" err="1" smtClean="0"/>
              <a:t>sama</a:t>
            </a:r>
            <a:r>
              <a:rPr lang="en-US" dirty="0" smtClean="0"/>
              <a:t> </a:t>
            </a:r>
            <a:r>
              <a:rPr lang="en-US" dirty="0" err="1" smtClean="0"/>
              <a:t>dengan</a:t>
            </a:r>
            <a:r>
              <a:rPr lang="en-US" dirty="0" smtClean="0"/>
              <a:t> user </a:t>
            </a:r>
            <a:r>
              <a:rPr lang="en-US" dirty="0" err="1" smtClean="0"/>
              <a:t>saat</a:t>
            </a:r>
            <a:r>
              <a:rPr lang="en-US" dirty="0" smtClean="0"/>
              <a:t> </a:t>
            </a:r>
            <a:r>
              <a:rPr lang="en-US" dirty="0" err="1" smtClean="0"/>
              <a:t>evaluasi</a:t>
            </a:r>
            <a:endParaRPr lang="en-US" dirty="0" smtClean="0"/>
          </a:p>
          <a:p>
            <a:r>
              <a:rPr lang="en-GB" sz="1200" dirty="0" smtClean="0"/>
              <a:t>when the expert/evaluator observes and helps. People are encouraged to ‘think aloud’ about the problems they are having</a:t>
            </a:r>
          </a:p>
          <a:p>
            <a:endParaRPr lang="en-GB" sz="1200" dirty="0" smtClean="0"/>
          </a:p>
          <a:p>
            <a:endParaRPr lang="en-US" dirty="0" smtClean="0"/>
          </a:p>
          <a:p>
            <a:endParaRPr lang="id-ID" dirty="0" smtClean="0"/>
          </a:p>
          <a:p>
            <a:endParaRPr lang="id-ID" dirty="0"/>
          </a:p>
        </p:txBody>
      </p:sp>
      <p:sp>
        <p:nvSpPr>
          <p:cNvPr id="4" name="Slide Number Placeholder 3"/>
          <p:cNvSpPr>
            <a:spLocks noGrp="1"/>
          </p:cNvSpPr>
          <p:nvPr>
            <p:ph type="sldNum" sz="quarter" idx="10"/>
          </p:nvPr>
        </p:nvSpPr>
        <p:spPr/>
        <p:txBody>
          <a:bodyPr/>
          <a:lstStyle/>
          <a:p>
            <a:fld id="{D627A11C-1170-4B98-B465-7AEECEC21DDD}" type="slidenum">
              <a:rPr lang="id-ID" smtClean="0"/>
              <a:t>37</a:t>
            </a:fld>
            <a:endParaRPr lang="id-ID"/>
          </a:p>
        </p:txBody>
      </p:sp>
    </p:spTree>
    <p:extLst>
      <p:ext uri="{BB962C8B-B14F-4D97-AF65-F5344CB8AC3E}">
        <p14:creationId xmlns:p14="http://schemas.microsoft.com/office/powerpoint/2010/main" val="34703279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D627A11C-1170-4B98-B465-7AEECEC21DDD}" type="slidenum">
              <a:rPr lang="id-ID" smtClean="0"/>
              <a:t>38</a:t>
            </a:fld>
            <a:endParaRPr lang="id-ID"/>
          </a:p>
        </p:txBody>
      </p:sp>
    </p:spTree>
    <p:extLst>
      <p:ext uri="{BB962C8B-B14F-4D97-AF65-F5344CB8AC3E}">
        <p14:creationId xmlns:p14="http://schemas.microsoft.com/office/powerpoint/2010/main" val="19614603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Wizard of Oz experiment is a research experiment in which subjects interact with a computer system that subjects believe to be autonomous, but which is actually being operated or partially operated by an unseen human being</a:t>
            </a:r>
            <a:endParaRPr lang="id-ID" dirty="0"/>
          </a:p>
        </p:txBody>
      </p:sp>
      <p:sp>
        <p:nvSpPr>
          <p:cNvPr id="4" name="Slide Number Placeholder 3"/>
          <p:cNvSpPr>
            <a:spLocks noGrp="1"/>
          </p:cNvSpPr>
          <p:nvPr>
            <p:ph type="sldNum" sz="quarter" idx="10"/>
          </p:nvPr>
        </p:nvSpPr>
        <p:spPr/>
        <p:txBody>
          <a:bodyPr/>
          <a:lstStyle/>
          <a:p>
            <a:fld id="{D627A11C-1170-4B98-B465-7AEECEC21DDD}" type="slidenum">
              <a:rPr lang="id-ID" smtClean="0"/>
              <a:t>45</a:t>
            </a:fld>
            <a:endParaRPr lang="id-ID"/>
          </a:p>
        </p:txBody>
      </p:sp>
    </p:spTree>
    <p:extLst>
      <p:ext uri="{BB962C8B-B14F-4D97-AF65-F5344CB8AC3E}">
        <p14:creationId xmlns:p14="http://schemas.microsoft.com/office/powerpoint/2010/main" val="4258199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id-ID"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id-ID"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id-ID" sz="1200" b="0" i="0" kern="1200" dirty="0" smtClean="0">
                <a:solidFill>
                  <a:schemeClr val="tx1"/>
                </a:solidFill>
                <a:effectLst/>
                <a:latin typeface="+mn-lt"/>
                <a:ea typeface="+mn-ea"/>
                <a:cs typeface="+mn-cs"/>
              </a:rPr>
              <a:t>Cons: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smtClean="0">
                <a:solidFill>
                  <a:schemeClr val="tx1"/>
                </a:solidFill>
                <a:effectLst/>
                <a:latin typeface="+mn-lt"/>
                <a:ea typeface="+mn-ea"/>
                <a:cs typeface="+mn-cs"/>
              </a:rPr>
              <a:t>Playing the wizard can be exhausting, meaning the wizard's reaction may change over time, mainly due to cognitive fatigue.</a:t>
            </a:r>
            <a:endParaRPr lang="id-ID" sz="1200" b="0" i="0" kern="1200" dirty="0" smtClean="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kern="1200" dirty="0" smtClean="0">
                <a:solidFill>
                  <a:schemeClr val="tx1"/>
                </a:solidFill>
                <a:effectLst/>
                <a:latin typeface="+mn-lt"/>
                <a:ea typeface="+mn-ea"/>
                <a:cs typeface="+mn-cs"/>
              </a:rPr>
              <a:t>Computers respond differently than humans so the wizard needs to match how a computer might respond (for example, the Wizard should not make typing errors).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b="0" i="0" kern="1200" dirty="0" smtClean="0">
              <a:solidFill>
                <a:schemeClr val="tx1"/>
              </a:solidFill>
              <a:effectLst/>
              <a:latin typeface="+mn-lt"/>
              <a:ea typeface="+mn-ea"/>
              <a:cs typeface="+mn-cs"/>
            </a:endParaRPr>
          </a:p>
          <a:p>
            <a:endParaRPr lang="id-ID" dirty="0"/>
          </a:p>
        </p:txBody>
      </p:sp>
      <p:sp>
        <p:nvSpPr>
          <p:cNvPr id="4" name="Slide Number Placeholder 3"/>
          <p:cNvSpPr>
            <a:spLocks noGrp="1"/>
          </p:cNvSpPr>
          <p:nvPr>
            <p:ph type="sldNum" sz="quarter" idx="10"/>
          </p:nvPr>
        </p:nvSpPr>
        <p:spPr/>
        <p:txBody>
          <a:bodyPr/>
          <a:lstStyle/>
          <a:p>
            <a:fld id="{D627A11C-1170-4B98-B465-7AEECEC21DDD}" type="slidenum">
              <a:rPr lang="id-ID" smtClean="0"/>
              <a:t>46</a:t>
            </a:fld>
            <a:endParaRPr lang="id-ID"/>
          </a:p>
        </p:txBody>
      </p:sp>
    </p:spTree>
    <p:extLst>
      <p:ext uri="{BB962C8B-B14F-4D97-AF65-F5344CB8AC3E}">
        <p14:creationId xmlns:p14="http://schemas.microsoft.com/office/powerpoint/2010/main" val="129314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GB" altLang="en-US" sz="2400" dirty="0" smtClean="0"/>
              <a:t>measurements include:</a:t>
            </a:r>
          </a:p>
          <a:p>
            <a:pPr marL="228600" indent="-228600">
              <a:buAutoNum type="arabicPeriod"/>
            </a:pPr>
            <a:r>
              <a:rPr lang="en-US" sz="1200" b="0" i="0" u="none" strike="noStrike" kern="1200" baseline="0" dirty="0" smtClean="0">
                <a:solidFill>
                  <a:schemeClr val="tx1"/>
                </a:solidFill>
                <a:latin typeface="+mn-lt"/>
                <a:ea typeface="+mn-ea"/>
                <a:cs typeface="+mn-cs"/>
              </a:rPr>
              <a:t>Heart activity, indicated by blood pressure, volume and pulse. These may respond</a:t>
            </a:r>
            <a:r>
              <a:rPr lang="id-ID" sz="1200" b="0" i="0" u="none" strike="noStrike" kern="1200" baseline="0" dirty="0" smtClean="0">
                <a:solidFill>
                  <a:schemeClr val="tx1"/>
                </a:solidFill>
                <a:latin typeface="+mn-lt"/>
                <a:ea typeface="+mn-ea"/>
                <a:cs typeface="+mn-cs"/>
              </a:rPr>
              <a:t> to stress or anger. </a:t>
            </a:r>
          </a:p>
          <a:p>
            <a:pPr marL="228600" indent="-228600">
              <a:buAutoNum type="arabicPeriod"/>
            </a:pPr>
            <a:r>
              <a:rPr lang="en-US" sz="1200" b="0" i="0" u="none" strike="noStrike" kern="1200" baseline="0" dirty="0" smtClean="0">
                <a:solidFill>
                  <a:schemeClr val="tx1"/>
                </a:solidFill>
                <a:latin typeface="+mn-lt"/>
                <a:ea typeface="+mn-ea"/>
                <a:cs typeface="+mn-cs"/>
              </a:rPr>
              <a:t>Activity of the sweat glands, indicated by skin resistance or galvanic skin response</a:t>
            </a:r>
            <a:r>
              <a:rPr lang="id-ID"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(GSR). These are thought to indicate levels of arousal and mental effort.</a:t>
            </a:r>
            <a:r>
              <a:rPr lang="id-ID" sz="1200" b="0" i="0" u="none" strike="noStrike" kern="1200" baseline="0" dirty="0" smtClean="0">
                <a:solidFill>
                  <a:schemeClr val="tx1"/>
                </a:solidFill>
                <a:latin typeface="+mn-lt"/>
                <a:ea typeface="+mn-ea"/>
                <a:cs typeface="+mn-cs"/>
              </a:rPr>
              <a:t> </a:t>
            </a:r>
          </a:p>
          <a:p>
            <a:pPr marL="228600" indent="-228600">
              <a:buAutoNum type="arabicPeriod"/>
            </a:pPr>
            <a:r>
              <a:rPr lang="en-US" sz="1200" b="0" i="0" u="none" strike="noStrike" kern="1200" baseline="0" dirty="0" smtClean="0">
                <a:solidFill>
                  <a:schemeClr val="tx1"/>
                </a:solidFill>
                <a:latin typeface="+mn-lt"/>
                <a:ea typeface="+mn-ea"/>
                <a:cs typeface="+mn-cs"/>
              </a:rPr>
              <a:t>Electrical activity in muscle, measured by the electromyogram (EMG). These appear</a:t>
            </a:r>
            <a:r>
              <a:rPr lang="id-ID"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to reflect involvement in a task.</a:t>
            </a:r>
            <a:r>
              <a:rPr lang="id-ID" sz="1200" b="0" i="0" u="none" strike="noStrike" kern="1200" baseline="0" dirty="0" smtClean="0">
                <a:solidFill>
                  <a:schemeClr val="tx1"/>
                </a:solidFill>
                <a:latin typeface="+mn-lt"/>
                <a:ea typeface="+mn-ea"/>
                <a:cs typeface="+mn-cs"/>
              </a:rPr>
              <a:t> </a:t>
            </a:r>
          </a:p>
          <a:p>
            <a:pPr marL="228600" indent="-228600">
              <a:buAutoNum type="arabicPeriod"/>
            </a:pPr>
            <a:r>
              <a:rPr lang="en-US" sz="1200" b="0" i="0" u="none" strike="noStrike" kern="1200" baseline="0" dirty="0" smtClean="0">
                <a:solidFill>
                  <a:schemeClr val="tx1"/>
                </a:solidFill>
                <a:latin typeface="+mn-lt"/>
                <a:ea typeface="+mn-ea"/>
                <a:cs typeface="+mn-cs"/>
              </a:rPr>
              <a:t>Electrical activity in the brain, measured by the electroencephalogram (EEG). These</a:t>
            </a:r>
            <a:r>
              <a:rPr lang="id-ID"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are associated with decision making, attention and motivation.</a:t>
            </a:r>
            <a:endParaRPr lang="id-ID" b="0" dirty="0"/>
          </a:p>
        </p:txBody>
      </p:sp>
      <p:sp>
        <p:nvSpPr>
          <p:cNvPr id="4" name="Slide Number Placeholder 3"/>
          <p:cNvSpPr>
            <a:spLocks noGrp="1"/>
          </p:cNvSpPr>
          <p:nvPr>
            <p:ph type="sldNum" sz="quarter" idx="10"/>
          </p:nvPr>
        </p:nvSpPr>
        <p:spPr/>
        <p:txBody>
          <a:bodyPr/>
          <a:lstStyle/>
          <a:p>
            <a:fld id="{D627A11C-1170-4B98-B465-7AEECEC21DDD}" type="slidenum">
              <a:rPr lang="id-ID" smtClean="0"/>
              <a:t>47</a:t>
            </a:fld>
            <a:endParaRPr lang="id-ID"/>
          </a:p>
        </p:txBody>
      </p:sp>
    </p:spTree>
    <p:extLst>
      <p:ext uri="{BB962C8B-B14F-4D97-AF65-F5344CB8AC3E}">
        <p14:creationId xmlns:p14="http://schemas.microsoft.com/office/powerpoint/2010/main" val="36695955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7A11C-1170-4B98-B465-7AEECEC21DDD}" type="slidenum">
              <a:rPr lang="id-ID" smtClean="0"/>
              <a:t>57</a:t>
            </a:fld>
            <a:endParaRPr lang="id-ID"/>
          </a:p>
        </p:txBody>
      </p:sp>
    </p:spTree>
    <p:extLst>
      <p:ext uri="{BB962C8B-B14F-4D97-AF65-F5344CB8AC3E}">
        <p14:creationId xmlns:p14="http://schemas.microsoft.com/office/powerpoint/2010/main" val="39821429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Ada </a:t>
            </a:r>
            <a:r>
              <a:rPr lang="en-US" dirty="0" err="1" smtClean="0"/>
              <a:t>banyak</a:t>
            </a:r>
            <a:r>
              <a:rPr lang="en-US" dirty="0" smtClean="0"/>
              <a:t> t</a:t>
            </a:r>
            <a:r>
              <a:rPr lang="id-ID" dirty="0" smtClean="0"/>
              <a:t>eknologi pendukung multimodal interaction:</a:t>
            </a:r>
          </a:p>
          <a:p>
            <a:endParaRPr lang="en-US" dirty="0"/>
          </a:p>
        </p:txBody>
      </p:sp>
      <p:sp>
        <p:nvSpPr>
          <p:cNvPr id="4" name="Slide Number Placeholder 3"/>
          <p:cNvSpPr>
            <a:spLocks noGrp="1"/>
          </p:cNvSpPr>
          <p:nvPr>
            <p:ph type="sldNum" sz="quarter" idx="10"/>
          </p:nvPr>
        </p:nvSpPr>
        <p:spPr/>
        <p:txBody>
          <a:bodyPr/>
          <a:lstStyle/>
          <a:p>
            <a:fld id="{D627A11C-1170-4B98-B465-7AEECEC21DDD}" type="slidenum">
              <a:rPr lang="id-ID" smtClean="0"/>
              <a:t>60</a:t>
            </a:fld>
            <a:endParaRPr lang="id-ID"/>
          </a:p>
        </p:txBody>
      </p:sp>
    </p:spTree>
    <p:extLst>
      <p:ext uri="{BB962C8B-B14F-4D97-AF65-F5344CB8AC3E}">
        <p14:creationId xmlns:p14="http://schemas.microsoft.com/office/powerpoint/2010/main" val="2473206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t>
            </a:r>
            <a:r>
              <a:rPr lang="en-US" sz="1200" b="0" i="0" kern="1200" dirty="0" smtClean="0">
                <a:solidFill>
                  <a:schemeClr val="tx1"/>
                </a:solidFill>
                <a:effectLst/>
                <a:latin typeface="+mn-lt"/>
                <a:ea typeface="+mn-ea"/>
                <a:cs typeface="+mn-cs"/>
              </a:rPr>
              <a:t>Example – a company wants to increase their sales. They decide to create a fun website to attract young people who may buy their products.</a:t>
            </a:r>
            <a:endParaRPr lang="id-ID" dirty="0" smtClean="0"/>
          </a:p>
          <a:p>
            <a:endParaRPr lang="en-US" dirty="0" smtClean="0"/>
          </a:p>
        </p:txBody>
      </p:sp>
      <p:sp>
        <p:nvSpPr>
          <p:cNvPr id="4" name="Slide Number Placeholder 3"/>
          <p:cNvSpPr>
            <a:spLocks noGrp="1"/>
          </p:cNvSpPr>
          <p:nvPr>
            <p:ph type="sldNum" sz="quarter" idx="10"/>
          </p:nvPr>
        </p:nvSpPr>
        <p:spPr/>
        <p:txBody>
          <a:bodyPr/>
          <a:lstStyle/>
          <a:p>
            <a:fld id="{B1732CB9-F22D-4FA6-A9E5-14F6069E9907}" type="slidenum">
              <a:rPr lang="id-ID" smtClean="0"/>
              <a:pPr/>
              <a:t>9</a:t>
            </a:fld>
            <a:endParaRPr lang="id-ID"/>
          </a:p>
        </p:txBody>
      </p:sp>
    </p:spTree>
    <p:extLst>
      <p:ext uri="{BB962C8B-B14F-4D97-AF65-F5344CB8AC3E}">
        <p14:creationId xmlns:p14="http://schemas.microsoft.com/office/powerpoint/2010/main" val="1259489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They test every page in the major browsers and every test is 100% successful.</a:t>
            </a:r>
          </a:p>
          <a:p>
            <a:endParaRPr lang="id-ID" dirty="0" smtClean="0"/>
          </a:p>
          <a:p>
            <a:r>
              <a:rPr lang="en-US" dirty="0" smtClean="0"/>
              <a:t> </a:t>
            </a:r>
          </a:p>
        </p:txBody>
      </p:sp>
      <p:sp>
        <p:nvSpPr>
          <p:cNvPr id="4" name="Slide Number Placeholder 3"/>
          <p:cNvSpPr>
            <a:spLocks noGrp="1"/>
          </p:cNvSpPr>
          <p:nvPr>
            <p:ph type="sldNum" sz="quarter" idx="10"/>
          </p:nvPr>
        </p:nvSpPr>
        <p:spPr/>
        <p:txBody>
          <a:bodyPr/>
          <a:lstStyle/>
          <a:p>
            <a:fld id="{B1732CB9-F22D-4FA6-A9E5-14F6069E9907}" type="slidenum">
              <a:rPr lang="id-ID" smtClean="0"/>
              <a:pPr/>
              <a:t>10</a:t>
            </a:fld>
            <a:endParaRPr lang="id-ID"/>
          </a:p>
        </p:txBody>
      </p:sp>
    </p:spTree>
    <p:extLst>
      <p:ext uri="{BB962C8B-B14F-4D97-AF65-F5344CB8AC3E}">
        <p14:creationId xmlns:p14="http://schemas.microsoft.com/office/powerpoint/2010/main" val="1259489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put the website online and wait for the money to pour in.  </a:t>
            </a:r>
          </a:p>
          <a:p>
            <a:r>
              <a:rPr lang="en-US" dirty="0" smtClean="0"/>
              <a:t>They want to evaluate whether the site is successful in achieving their aims of popularity and profit.  </a:t>
            </a:r>
          </a:p>
          <a:p>
            <a:r>
              <a:rPr lang="en-US" dirty="0" smtClean="0"/>
              <a:t>What criteria should they evaluate?  </a:t>
            </a:r>
            <a:endParaRPr lang="id-ID" dirty="0" smtClean="0"/>
          </a:p>
          <a:p>
            <a:pPr marL="171450" indent="-171450">
              <a:buFontTx/>
              <a:buChar char="-"/>
            </a:pPr>
            <a:r>
              <a:rPr lang="en-US" dirty="0" smtClean="0"/>
              <a:t>Popularity with young people.  </a:t>
            </a:r>
            <a:endParaRPr lang="id-ID" dirty="0" smtClean="0"/>
          </a:p>
          <a:p>
            <a:pPr marL="171450" indent="-171450">
              <a:buFontTx/>
              <a:buChar char="-"/>
            </a:pPr>
            <a:r>
              <a:rPr lang="en-US" dirty="0" smtClean="0"/>
              <a:t>Increased profit because of the site. </a:t>
            </a:r>
            <a:endParaRPr lang="id-ID" dirty="0"/>
          </a:p>
        </p:txBody>
      </p:sp>
      <p:sp>
        <p:nvSpPr>
          <p:cNvPr id="4" name="Slide Number Placeholder 3"/>
          <p:cNvSpPr>
            <a:spLocks noGrp="1"/>
          </p:cNvSpPr>
          <p:nvPr>
            <p:ph type="sldNum" sz="quarter" idx="10"/>
          </p:nvPr>
        </p:nvSpPr>
        <p:spPr/>
        <p:txBody>
          <a:bodyPr/>
          <a:lstStyle/>
          <a:p>
            <a:fld id="{B1732CB9-F22D-4FA6-A9E5-14F6069E9907}" type="slidenum">
              <a:rPr lang="id-ID" smtClean="0"/>
              <a:pPr/>
              <a:t>11</a:t>
            </a:fld>
            <a:endParaRPr lang="id-ID"/>
          </a:p>
        </p:txBody>
      </p:sp>
    </p:spTree>
    <p:extLst>
      <p:ext uri="{BB962C8B-B14F-4D97-AF65-F5344CB8AC3E}">
        <p14:creationId xmlns:p14="http://schemas.microsoft.com/office/powerpoint/2010/main" val="2304660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they look at the site statistics: they find large numbers of young visitors. They find zero profit.</a:t>
            </a:r>
          </a:p>
          <a:p>
            <a:r>
              <a:rPr lang="en-US" dirty="0" smtClean="0"/>
              <a:t>They </a:t>
            </a:r>
            <a:r>
              <a:rPr lang="en-US" dirty="0" err="1" smtClean="0"/>
              <a:t>realise</a:t>
            </a:r>
            <a:r>
              <a:rPr lang="en-US" dirty="0" smtClean="0"/>
              <a:t> that none of these young visitors have credit cards or </a:t>
            </a:r>
            <a:r>
              <a:rPr lang="en-US" dirty="0" err="1" smtClean="0"/>
              <a:t>Paypal</a:t>
            </a:r>
            <a:r>
              <a:rPr lang="en-US" dirty="0" smtClean="0"/>
              <a:t>.</a:t>
            </a:r>
          </a:p>
          <a:p>
            <a:r>
              <a:rPr lang="en-US" dirty="0" smtClean="0"/>
              <a:t>So testing showed that the site was fully functional and 100% accurate.</a:t>
            </a:r>
          </a:p>
          <a:p>
            <a:r>
              <a:rPr lang="en-US" dirty="0" smtClean="0"/>
              <a:t>The evaluation showed it was a complete failure.</a:t>
            </a:r>
            <a:endParaRPr lang="id-ID" dirty="0" smtClean="0"/>
          </a:p>
          <a:p>
            <a:endParaRPr lang="id-ID" dirty="0"/>
          </a:p>
        </p:txBody>
      </p:sp>
      <p:sp>
        <p:nvSpPr>
          <p:cNvPr id="4" name="Slide Number Placeholder 3"/>
          <p:cNvSpPr>
            <a:spLocks noGrp="1"/>
          </p:cNvSpPr>
          <p:nvPr>
            <p:ph type="sldNum" sz="quarter" idx="10"/>
          </p:nvPr>
        </p:nvSpPr>
        <p:spPr/>
        <p:txBody>
          <a:bodyPr/>
          <a:lstStyle/>
          <a:p>
            <a:fld id="{B1732CB9-F22D-4FA6-A9E5-14F6069E9907}" type="slidenum">
              <a:rPr lang="id-ID" smtClean="0"/>
              <a:pPr/>
              <a:t>12</a:t>
            </a:fld>
            <a:endParaRPr lang="id-ID"/>
          </a:p>
        </p:txBody>
      </p:sp>
    </p:spTree>
    <p:extLst>
      <p:ext uri="{BB962C8B-B14F-4D97-AF65-F5344CB8AC3E}">
        <p14:creationId xmlns:p14="http://schemas.microsoft.com/office/powerpoint/2010/main" val="3374674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they look at the site statistics: they find large numbers of young visitors. They find zero profit.</a:t>
            </a:r>
          </a:p>
          <a:p>
            <a:r>
              <a:rPr lang="en-US" dirty="0" smtClean="0"/>
              <a:t>They </a:t>
            </a:r>
            <a:r>
              <a:rPr lang="en-US" dirty="0" err="1" smtClean="0"/>
              <a:t>realise</a:t>
            </a:r>
            <a:r>
              <a:rPr lang="en-US" dirty="0" smtClean="0"/>
              <a:t> that none of these young visitors have credit cards or </a:t>
            </a:r>
            <a:r>
              <a:rPr lang="en-US" dirty="0" err="1" smtClean="0"/>
              <a:t>Paypal</a:t>
            </a:r>
            <a:r>
              <a:rPr lang="en-US" dirty="0" smtClean="0"/>
              <a:t>.</a:t>
            </a:r>
          </a:p>
          <a:p>
            <a:r>
              <a:rPr lang="en-US" dirty="0" smtClean="0"/>
              <a:t>So testing showed that the site was fully functional and 100% accurate.</a:t>
            </a:r>
          </a:p>
          <a:p>
            <a:r>
              <a:rPr lang="en-US" dirty="0" smtClean="0"/>
              <a:t>The evaluation showed it was a complete failure.</a:t>
            </a:r>
            <a:endParaRPr lang="id-ID" dirty="0" smtClean="0"/>
          </a:p>
          <a:p>
            <a:endParaRPr lang="id-ID" dirty="0"/>
          </a:p>
        </p:txBody>
      </p:sp>
      <p:sp>
        <p:nvSpPr>
          <p:cNvPr id="4" name="Slide Number Placeholder 3"/>
          <p:cNvSpPr>
            <a:spLocks noGrp="1"/>
          </p:cNvSpPr>
          <p:nvPr>
            <p:ph type="sldNum" sz="quarter" idx="10"/>
          </p:nvPr>
        </p:nvSpPr>
        <p:spPr/>
        <p:txBody>
          <a:bodyPr/>
          <a:lstStyle/>
          <a:p>
            <a:fld id="{B1732CB9-F22D-4FA6-A9E5-14F6069E9907}" type="slidenum">
              <a:rPr lang="id-ID" smtClean="0"/>
              <a:pPr/>
              <a:t>13</a:t>
            </a:fld>
            <a:endParaRPr lang="id-ID"/>
          </a:p>
        </p:txBody>
      </p:sp>
    </p:spTree>
    <p:extLst>
      <p:ext uri="{BB962C8B-B14F-4D97-AF65-F5344CB8AC3E}">
        <p14:creationId xmlns:p14="http://schemas.microsoft.com/office/powerpoint/2010/main" val="3374674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dirty="0" smtClean="0"/>
              <a:t>Goals of evaluation:</a:t>
            </a:r>
          </a:p>
          <a:p>
            <a:pPr marL="228600" indent="-228600">
              <a:buAutoNum type="arabicPeriod"/>
            </a:pPr>
            <a:r>
              <a:rPr lang="en-GB" dirty="0" smtClean="0"/>
              <a:t>assess extent of system functionality</a:t>
            </a:r>
            <a:endParaRPr lang="id-ID" dirty="0" smtClean="0"/>
          </a:p>
          <a:p>
            <a:pPr marL="228600" indent="-228600">
              <a:buAutoNum type="arabicPeriod"/>
            </a:pPr>
            <a:r>
              <a:rPr lang="en-GB" dirty="0" smtClean="0"/>
              <a:t>assess effect of interface on user</a:t>
            </a:r>
            <a:endParaRPr lang="id-ID" dirty="0" smtClean="0"/>
          </a:p>
          <a:p>
            <a:pPr marL="228600" indent="-228600">
              <a:buAutoNum type="arabicPeriod"/>
            </a:pPr>
            <a:r>
              <a:rPr lang="en-GB" dirty="0" smtClean="0"/>
              <a:t>identify specific problems</a:t>
            </a:r>
          </a:p>
          <a:p>
            <a:endParaRPr lang="en-US" dirty="0"/>
          </a:p>
        </p:txBody>
      </p:sp>
      <p:sp>
        <p:nvSpPr>
          <p:cNvPr id="4" name="Slide Number Placeholder 3"/>
          <p:cNvSpPr>
            <a:spLocks noGrp="1"/>
          </p:cNvSpPr>
          <p:nvPr>
            <p:ph type="sldNum" sz="quarter" idx="10"/>
          </p:nvPr>
        </p:nvSpPr>
        <p:spPr/>
        <p:txBody>
          <a:bodyPr/>
          <a:lstStyle/>
          <a:p>
            <a:fld id="{D627A11C-1170-4B98-B465-7AEECEC21DDD}" type="slidenum">
              <a:rPr lang="id-ID" smtClean="0"/>
              <a:t>14</a:t>
            </a:fld>
            <a:endParaRPr lang="id-ID"/>
          </a:p>
        </p:txBody>
      </p:sp>
    </p:spTree>
    <p:extLst>
      <p:ext uri="{BB962C8B-B14F-4D97-AF65-F5344CB8AC3E}">
        <p14:creationId xmlns:p14="http://schemas.microsoft.com/office/powerpoint/2010/main" val="635638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id-ID" b="0" dirty="0" smtClean="0"/>
              <a:t>Impact framework</a:t>
            </a:r>
            <a:r>
              <a:rPr lang="id-ID" b="0" baseline="0" dirty="0" smtClean="0"/>
              <a:t> atau Impact Evaluation model</a:t>
            </a:r>
            <a:endParaRPr lang="id-ID" b="0" dirty="0" smtClean="0"/>
          </a:p>
        </p:txBody>
      </p:sp>
      <p:sp>
        <p:nvSpPr>
          <p:cNvPr id="4" name="Slide Number Placeholder 3"/>
          <p:cNvSpPr>
            <a:spLocks noGrp="1"/>
          </p:cNvSpPr>
          <p:nvPr>
            <p:ph type="sldNum" sz="quarter" idx="10"/>
          </p:nvPr>
        </p:nvSpPr>
        <p:spPr/>
        <p:txBody>
          <a:bodyPr/>
          <a:lstStyle/>
          <a:p>
            <a:fld id="{B1732CB9-F22D-4FA6-A9E5-14F6069E9907}" type="slidenum">
              <a:rPr lang="id-ID" smtClean="0"/>
              <a:pPr/>
              <a:t>18</a:t>
            </a:fld>
            <a:endParaRPr lang="id-ID"/>
          </a:p>
        </p:txBody>
      </p:sp>
    </p:spTree>
    <p:extLst>
      <p:ext uri="{BB962C8B-B14F-4D97-AF65-F5344CB8AC3E}">
        <p14:creationId xmlns:p14="http://schemas.microsoft.com/office/powerpoint/2010/main" val="1469386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30CDE2E-0FD4-462D-931D-68085C0764C6}" type="datetimeFigureOut">
              <a:rPr lang="id-ID" smtClean="0"/>
              <a:t>27/05/2015</a:t>
            </a:fld>
            <a:endParaRPr lang="id-ID"/>
          </a:p>
        </p:txBody>
      </p:sp>
      <p:sp>
        <p:nvSpPr>
          <p:cNvPr id="19" name="Footer Placeholder 18"/>
          <p:cNvSpPr>
            <a:spLocks noGrp="1"/>
          </p:cNvSpPr>
          <p:nvPr>
            <p:ph type="ftr" sz="quarter" idx="11"/>
          </p:nvPr>
        </p:nvSpPr>
        <p:spPr/>
        <p:txBody>
          <a:bodyPr/>
          <a:lstStyle/>
          <a:p>
            <a:endParaRPr lang="id-ID"/>
          </a:p>
        </p:txBody>
      </p:sp>
      <p:sp>
        <p:nvSpPr>
          <p:cNvPr id="27" name="Slide Number Placeholder 26"/>
          <p:cNvSpPr>
            <a:spLocks noGrp="1"/>
          </p:cNvSpPr>
          <p:nvPr>
            <p:ph type="sldNum" sz="quarter" idx="12"/>
          </p:nvPr>
        </p:nvSpPr>
        <p:spPr/>
        <p:txBody>
          <a:bodyPr/>
          <a:lstStyle/>
          <a:p>
            <a:fld id="{C8BEF1FB-6840-44B1-B32A-33B8C6B4A244}" type="slidenum">
              <a:rPr lang="id-ID" smtClean="0"/>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0CDE2E-0FD4-462D-931D-68085C0764C6}" type="datetimeFigureOut">
              <a:rPr lang="id-ID" smtClean="0"/>
              <a:t>27/05/2015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8BEF1FB-6840-44B1-B32A-33B8C6B4A244}"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0CDE2E-0FD4-462D-931D-68085C0764C6}" type="datetimeFigureOut">
              <a:rPr lang="id-ID" smtClean="0"/>
              <a:t>27/05/2015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8BEF1FB-6840-44B1-B32A-33B8C6B4A244}"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30CDE2E-0FD4-462D-931D-68085C0764C6}" type="datetimeFigureOut">
              <a:rPr lang="id-ID" smtClean="0"/>
              <a:t>27/05/2015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8BEF1FB-6840-44B1-B32A-33B8C6B4A244}"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30CDE2E-0FD4-462D-931D-68085C0764C6}" type="datetimeFigureOut">
              <a:rPr lang="id-ID" smtClean="0"/>
              <a:t>27/05/2015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C8BEF1FB-6840-44B1-B32A-33B8C6B4A244}" type="slidenum">
              <a:rPr lang="id-ID" smtClean="0"/>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0CDE2E-0FD4-462D-931D-68085C0764C6}" type="datetimeFigureOut">
              <a:rPr lang="id-ID" smtClean="0"/>
              <a:t>27/05/2015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8BEF1FB-6840-44B1-B32A-33B8C6B4A244}"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30CDE2E-0FD4-462D-931D-68085C0764C6}" type="datetimeFigureOut">
              <a:rPr lang="id-ID" smtClean="0"/>
              <a:t>27/05/2015</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C8BEF1FB-6840-44B1-B32A-33B8C6B4A244}"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30CDE2E-0FD4-462D-931D-68085C0764C6}" type="datetimeFigureOut">
              <a:rPr lang="id-ID" smtClean="0"/>
              <a:t>27/05/2015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C8BEF1FB-6840-44B1-B32A-33B8C6B4A244}"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0CDE2E-0FD4-462D-931D-68085C0764C6}" type="datetimeFigureOut">
              <a:rPr lang="id-ID" smtClean="0"/>
              <a:t>27/05/2015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C8BEF1FB-6840-44B1-B32A-33B8C6B4A244}"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30CDE2E-0FD4-462D-931D-68085C0764C6}" type="datetimeFigureOut">
              <a:rPr lang="id-ID" smtClean="0"/>
              <a:t>27/05/2015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C8BEF1FB-6840-44B1-B32A-33B8C6B4A244}"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30CDE2E-0FD4-462D-931D-68085C0764C6}" type="datetimeFigureOut">
              <a:rPr lang="id-ID" smtClean="0"/>
              <a:t>27/05/2015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8077200" y="6356350"/>
            <a:ext cx="609600" cy="365125"/>
          </a:xfrm>
        </p:spPr>
        <p:txBody>
          <a:bodyPr/>
          <a:lstStyle/>
          <a:p>
            <a:fld id="{C8BEF1FB-6840-44B1-B32A-33B8C6B4A244}" type="slidenum">
              <a:rPr lang="id-ID" smtClean="0"/>
              <a:t>‹#›</a:t>
            </a:fld>
            <a:endParaRPr lang="id-ID"/>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30CDE2E-0FD4-462D-931D-68085C0764C6}" type="datetimeFigureOut">
              <a:rPr lang="id-ID" smtClean="0"/>
              <a:t>27/05/2015</a:t>
            </a:fld>
            <a:endParaRPr lang="id-ID"/>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d-ID"/>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8BEF1FB-6840-44B1-B32A-33B8C6B4A244}" type="slidenum">
              <a:rPr lang="id-ID" smtClean="0"/>
              <a:t>‹#›</a:t>
            </a:fld>
            <a:endParaRPr lang="id-ID"/>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image" Target="../media/image6.png"/><Relationship Id="rId7"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g"/><Relationship Id="rId10" Type="http://schemas.openxmlformats.org/officeDocument/2006/relationships/image" Target="../media/image5.jpg"/><Relationship Id="rId4" Type="http://schemas.openxmlformats.org/officeDocument/2006/relationships/image" Target="../media/image7.jpe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4.jp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5.jpeg"/><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5.jp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id-ID" sz="4400" dirty="0" smtClean="0"/>
              <a:t>Evaluation</a:t>
            </a:r>
            <a:endParaRPr lang="id-ID" sz="4400" dirty="0"/>
          </a:p>
        </p:txBody>
      </p:sp>
      <p:sp>
        <p:nvSpPr>
          <p:cNvPr id="3" name="Subtitle 2"/>
          <p:cNvSpPr>
            <a:spLocks noGrp="1"/>
          </p:cNvSpPr>
          <p:nvPr>
            <p:ph type="subTitle" idx="1"/>
          </p:nvPr>
        </p:nvSpPr>
        <p:spPr/>
        <p:txBody>
          <a:bodyPr/>
          <a:lstStyle/>
          <a:p>
            <a:r>
              <a:rPr lang="id-ID" dirty="0" smtClean="0"/>
              <a:t>Reza Giga Isnanda, S.T., M.Sc.</a:t>
            </a:r>
          </a:p>
          <a:p>
            <a:fld id="{FFCA9C99-5B3E-42B4-9999-B3C48CF8FB61}" type="datetime2">
              <a:rPr lang="id-ID" smtClean="0"/>
              <a:t>Rabu, 27 Mei 2015</a:t>
            </a:fld>
            <a:endParaRPr lang="id-ID" dirty="0"/>
          </a:p>
        </p:txBody>
      </p:sp>
    </p:spTree>
    <p:extLst>
      <p:ext uri="{BB962C8B-B14F-4D97-AF65-F5344CB8AC3E}">
        <p14:creationId xmlns:p14="http://schemas.microsoft.com/office/powerpoint/2010/main" val="36378733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Evaluation</a:t>
            </a:r>
          </a:p>
        </p:txBody>
      </p:sp>
      <p:sp>
        <p:nvSpPr>
          <p:cNvPr id="5" name="Content Placeholder 4"/>
          <p:cNvSpPr>
            <a:spLocks noGrp="1"/>
          </p:cNvSpPr>
          <p:nvPr>
            <p:ph sz="quarter" idx="1"/>
          </p:nvPr>
        </p:nvSpPr>
        <p:spPr/>
        <p:txBody>
          <a:bodyPr/>
          <a:lstStyle/>
          <a:p>
            <a:pPr marL="0" indent="0">
              <a:buNone/>
            </a:pPr>
            <a:r>
              <a:rPr lang="id-ID" dirty="0"/>
              <a:t>	</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76256" y="3282284"/>
            <a:ext cx="1828804" cy="2090932"/>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b="3616"/>
          <a:stretch/>
        </p:blipFill>
        <p:spPr>
          <a:xfrm>
            <a:off x="3543343" y="5000756"/>
            <a:ext cx="1748737" cy="174061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6256" y="1214055"/>
            <a:ext cx="1408355" cy="1854905"/>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834720" y="3491733"/>
            <a:ext cx="1563450" cy="1665459"/>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9512" y="1772816"/>
            <a:ext cx="2181124" cy="1611361"/>
          </a:xfrm>
          <a:prstGeom prst="rect">
            <a:avLst/>
          </a:prstGeom>
        </p:spPr>
      </p:pic>
      <p:pic>
        <p:nvPicPr>
          <p:cNvPr id="10" name="Picture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58265" y="5236430"/>
            <a:ext cx="2001567" cy="1504938"/>
          </a:xfrm>
          <a:prstGeom prst="rect">
            <a:avLst/>
          </a:prstGeom>
        </p:spPr>
      </p:pic>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843938" y="5021668"/>
            <a:ext cx="1680390" cy="1719700"/>
          </a:xfrm>
          <a:prstGeom prst="rect">
            <a:avLst/>
          </a:prstGeom>
        </p:spPr>
      </p:pic>
      <p:pic>
        <p:nvPicPr>
          <p:cNvPr id="4" name="Picture 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423635" y="2286953"/>
            <a:ext cx="4265744" cy="2666090"/>
          </a:xfrm>
          <a:prstGeom prst="rect">
            <a:avLst/>
          </a:prstGeom>
        </p:spPr>
      </p:pic>
    </p:spTree>
    <p:extLst>
      <p:ext uri="{BB962C8B-B14F-4D97-AF65-F5344CB8AC3E}">
        <p14:creationId xmlns:p14="http://schemas.microsoft.com/office/powerpoint/2010/main" val="353577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par>
                          <p:cTn id="17" fill="hold">
                            <p:stCondLst>
                              <p:cond delay="500"/>
                            </p:stCondLst>
                            <p:childTnLst>
                              <p:par>
                                <p:cTn id="18" presetID="53" presetClass="entr" presetSubtype="16"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1000"/>
                            </p:stCondLst>
                            <p:childTnLst>
                              <p:par>
                                <p:cTn id="24" presetID="53" presetClass="entr" presetSubtype="16"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par>
                          <p:cTn id="29" fill="hold">
                            <p:stCondLst>
                              <p:cond delay="1500"/>
                            </p:stCondLst>
                            <p:childTnLst>
                              <p:par>
                                <p:cTn id="30" presetID="53" presetClass="entr" presetSubtype="16" fill="hold" nodeType="after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2000"/>
                            </p:stCondLst>
                            <p:childTnLst>
                              <p:par>
                                <p:cTn id="36" presetID="53" presetClass="entr" presetSubtype="16"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p:cTn id="38" dur="500" fill="hold"/>
                                        <p:tgtEl>
                                          <p:spTgt spid="11"/>
                                        </p:tgtEl>
                                        <p:attrNameLst>
                                          <p:attrName>ppt_w</p:attrName>
                                        </p:attrNameLst>
                                      </p:cBhvr>
                                      <p:tavLst>
                                        <p:tav tm="0">
                                          <p:val>
                                            <p:fltVal val="0"/>
                                          </p:val>
                                        </p:tav>
                                        <p:tav tm="100000">
                                          <p:val>
                                            <p:strVal val="#ppt_w"/>
                                          </p:val>
                                        </p:tav>
                                      </p:tavLst>
                                    </p:anim>
                                    <p:anim calcmode="lin" valueType="num">
                                      <p:cBhvr>
                                        <p:cTn id="39" dur="500" fill="hold"/>
                                        <p:tgtEl>
                                          <p:spTgt spid="11"/>
                                        </p:tgtEl>
                                        <p:attrNameLst>
                                          <p:attrName>ppt_h</p:attrName>
                                        </p:attrNameLst>
                                      </p:cBhvr>
                                      <p:tavLst>
                                        <p:tav tm="0">
                                          <p:val>
                                            <p:fltVal val="0"/>
                                          </p:val>
                                        </p:tav>
                                        <p:tav tm="100000">
                                          <p:val>
                                            <p:strVal val="#ppt_h"/>
                                          </p:val>
                                        </p:tav>
                                      </p:tavLst>
                                    </p:anim>
                                    <p:animEffect transition="in" filter="fade">
                                      <p:cBhvr>
                                        <p:cTn id="40" dur="500"/>
                                        <p:tgtEl>
                                          <p:spTgt spid="11"/>
                                        </p:tgtEl>
                                      </p:cBhvr>
                                    </p:animEffect>
                                  </p:childTnLst>
                                </p:cTn>
                              </p:par>
                            </p:childTnLst>
                          </p:cTn>
                        </p:par>
                        <p:par>
                          <p:cTn id="41" fill="hold">
                            <p:stCondLst>
                              <p:cond delay="2500"/>
                            </p:stCondLst>
                            <p:childTnLst>
                              <p:par>
                                <p:cTn id="42" presetID="53" presetClass="entr" presetSubtype="16" fill="hold" nodeType="after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p:cTn id="44" dur="500" fill="hold"/>
                                        <p:tgtEl>
                                          <p:spTgt spid="8"/>
                                        </p:tgtEl>
                                        <p:attrNameLst>
                                          <p:attrName>ppt_w</p:attrName>
                                        </p:attrNameLst>
                                      </p:cBhvr>
                                      <p:tavLst>
                                        <p:tav tm="0">
                                          <p:val>
                                            <p:fltVal val="0"/>
                                          </p:val>
                                        </p:tav>
                                        <p:tav tm="100000">
                                          <p:val>
                                            <p:strVal val="#ppt_w"/>
                                          </p:val>
                                        </p:tav>
                                      </p:tavLst>
                                    </p:anim>
                                    <p:anim calcmode="lin" valueType="num">
                                      <p:cBhvr>
                                        <p:cTn id="45" dur="500" fill="hold"/>
                                        <p:tgtEl>
                                          <p:spTgt spid="8"/>
                                        </p:tgtEl>
                                        <p:attrNameLst>
                                          <p:attrName>ppt_h</p:attrName>
                                        </p:attrNameLst>
                                      </p:cBhvr>
                                      <p:tavLst>
                                        <p:tav tm="0">
                                          <p:val>
                                            <p:fltVal val="0"/>
                                          </p:val>
                                        </p:tav>
                                        <p:tav tm="100000">
                                          <p:val>
                                            <p:strVal val="#ppt_h"/>
                                          </p:val>
                                        </p:tav>
                                      </p:tavLst>
                                    </p:anim>
                                    <p:animEffect transition="in" filter="fade">
                                      <p:cBhvr>
                                        <p:cTn id="46" dur="500"/>
                                        <p:tgtEl>
                                          <p:spTgt spid="8"/>
                                        </p:tgtEl>
                                      </p:cBhvr>
                                    </p:animEffect>
                                  </p:childTnLst>
                                </p:cTn>
                              </p:par>
                            </p:childTnLst>
                          </p:cTn>
                        </p:par>
                        <p:par>
                          <p:cTn id="47" fill="hold">
                            <p:stCondLst>
                              <p:cond delay="3000"/>
                            </p:stCondLst>
                            <p:childTnLst>
                              <p:par>
                                <p:cTn id="48" presetID="53" presetClass="entr" presetSubtype="16" fill="hold" nodeType="after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p:cTn id="50" dur="500" fill="hold"/>
                                        <p:tgtEl>
                                          <p:spTgt spid="10"/>
                                        </p:tgtEl>
                                        <p:attrNameLst>
                                          <p:attrName>ppt_w</p:attrName>
                                        </p:attrNameLst>
                                      </p:cBhvr>
                                      <p:tavLst>
                                        <p:tav tm="0">
                                          <p:val>
                                            <p:fltVal val="0"/>
                                          </p:val>
                                        </p:tav>
                                        <p:tav tm="100000">
                                          <p:val>
                                            <p:strVal val="#ppt_w"/>
                                          </p:val>
                                        </p:tav>
                                      </p:tavLst>
                                    </p:anim>
                                    <p:anim calcmode="lin" valueType="num">
                                      <p:cBhvr>
                                        <p:cTn id="51" dur="500" fill="hold"/>
                                        <p:tgtEl>
                                          <p:spTgt spid="10"/>
                                        </p:tgtEl>
                                        <p:attrNameLst>
                                          <p:attrName>ppt_h</p:attrName>
                                        </p:attrNameLst>
                                      </p:cBhvr>
                                      <p:tavLst>
                                        <p:tav tm="0">
                                          <p:val>
                                            <p:fltVal val="0"/>
                                          </p:val>
                                        </p:tav>
                                        <p:tav tm="100000">
                                          <p:val>
                                            <p:strVal val="#ppt_h"/>
                                          </p:val>
                                        </p:tav>
                                      </p:tavLst>
                                    </p:anim>
                                    <p:animEffect transition="in" filter="fade">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Evaluation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88" y="2836424"/>
            <a:ext cx="3525408" cy="22033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6176" y="2852936"/>
            <a:ext cx="2953553" cy="2086126"/>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t="31926" r="39676"/>
          <a:stretch/>
        </p:blipFill>
        <p:spPr>
          <a:xfrm rot="1440000">
            <a:off x="3594146" y="3378007"/>
            <a:ext cx="1464950" cy="1347223"/>
          </a:xfrm>
          <a:prstGeom prst="rect">
            <a:avLst/>
          </a:prstGeom>
        </p:spPr>
      </p:pic>
      <p:sp>
        <p:nvSpPr>
          <p:cNvPr id="8" name="TextBox 7"/>
          <p:cNvSpPr txBox="1"/>
          <p:nvPr/>
        </p:nvSpPr>
        <p:spPr>
          <a:xfrm>
            <a:off x="5236930" y="3172724"/>
            <a:ext cx="690725" cy="1446550"/>
          </a:xfrm>
          <a:prstGeom prst="rect">
            <a:avLst/>
          </a:prstGeom>
          <a:noFill/>
        </p:spPr>
        <p:txBody>
          <a:bodyPr wrap="square" rtlCol="0">
            <a:spAutoFit/>
          </a:bodyPr>
          <a:lstStyle/>
          <a:p>
            <a:r>
              <a:rPr lang="id-ID" sz="8800" b="1" dirty="0" smtClean="0"/>
              <a:t>?</a:t>
            </a:r>
            <a:endParaRPr lang="id-ID" sz="2800" b="1" dirty="0"/>
          </a:p>
        </p:txBody>
      </p:sp>
    </p:spTree>
    <p:extLst>
      <p:ext uri="{BB962C8B-B14F-4D97-AF65-F5344CB8AC3E}">
        <p14:creationId xmlns:p14="http://schemas.microsoft.com/office/powerpoint/2010/main" val="351854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nodeType="afterEffect">
                                  <p:stCondLst>
                                    <p:cond delay="50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500"/>
                            </p:stCondLst>
                            <p:childTnLst>
                              <p:par>
                                <p:cTn id="17" presetID="53" presetClass="entr" presetSubtype="16" fill="hold" nodeType="afterEffect">
                                  <p:stCondLst>
                                    <p:cond delay="5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Evaluation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88" y="2836424"/>
            <a:ext cx="3525408" cy="2203380"/>
          </a:xfrm>
          <a:prstGeom prst="rect">
            <a:avLst/>
          </a:prstGeom>
        </p:spPr>
      </p:pic>
      <p:pic>
        <p:nvPicPr>
          <p:cNvPr id="5" name="Picture 4"/>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440000">
            <a:off x="3674386" y="2977611"/>
            <a:ext cx="2424545" cy="1975847"/>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56176" y="2852936"/>
            <a:ext cx="2953553" cy="2086126"/>
          </a:xfrm>
          <a:prstGeom prst="rect">
            <a:avLst/>
          </a:prstGeom>
        </p:spPr>
      </p:pic>
      <p:pic>
        <p:nvPicPr>
          <p:cNvPr id="10" name="Picture 9"/>
          <p:cNvPicPr>
            <a:picLocks noChangeAspect="1"/>
          </p:cNvPicPr>
          <p:nvPr/>
        </p:nvPicPr>
        <p:blipFill rotWithShape="1">
          <a:blip r:embed="rId6">
            <a:extLst>
              <a:ext uri="{28A0092B-C50C-407E-A947-70E740481C1C}">
                <a14:useLocalDpi xmlns:a14="http://schemas.microsoft.com/office/drawing/2010/main" val="0"/>
              </a:ext>
            </a:extLst>
          </a:blip>
          <a:srcRect t="31926" r="39676"/>
          <a:stretch/>
        </p:blipFill>
        <p:spPr>
          <a:xfrm rot="1440000">
            <a:off x="3594146" y="3378007"/>
            <a:ext cx="1464950" cy="1347223"/>
          </a:xfrm>
          <a:prstGeom prst="rect">
            <a:avLst/>
          </a:prstGeom>
        </p:spPr>
      </p:pic>
      <p:sp>
        <p:nvSpPr>
          <p:cNvPr id="11" name="TextBox 10"/>
          <p:cNvSpPr txBox="1"/>
          <p:nvPr/>
        </p:nvSpPr>
        <p:spPr>
          <a:xfrm>
            <a:off x="5236930" y="3172724"/>
            <a:ext cx="690725" cy="1446550"/>
          </a:xfrm>
          <a:prstGeom prst="rect">
            <a:avLst/>
          </a:prstGeom>
          <a:noFill/>
        </p:spPr>
        <p:txBody>
          <a:bodyPr wrap="square" rtlCol="0">
            <a:spAutoFit/>
          </a:bodyPr>
          <a:lstStyle/>
          <a:p>
            <a:r>
              <a:rPr lang="id-ID" sz="8800" b="1" dirty="0" smtClean="0"/>
              <a:t>?</a:t>
            </a:r>
            <a:endParaRPr lang="id-ID" sz="2800" b="1" dirty="0"/>
          </a:p>
        </p:txBody>
      </p:sp>
    </p:spTree>
    <p:extLst>
      <p:ext uri="{BB962C8B-B14F-4D97-AF65-F5344CB8AC3E}">
        <p14:creationId xmlns:p14="http://schemas.microsoft.com/office/powerpoint/2010/main" val="2557134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nodeType="withEffect">
                                  <p:stCondLst>
                                    <p:cond delay="0"/>
                                  </p:stCondLst>
                                  <p:childTnLst>
                                    <p:anim calcmode="lin" valueType="num">
                                      <p:cBhvr>
                                        <p:cTn id="6" dur="500"/>
                                        <p:tgtEl>
                                          <p:spTgt spid="10"/>
                                        </p:tgtEl>
                                        <p:attrNameLst>
                                          <p:attrName>ppt_w</p:attrName>
                                        </p:attrNameLst>
                                      </p:cBhvr>
                                      <p:tavLst>
                                        <p:tav tm="0">
                                          <p:val>
                                            <p:strVal val="ppt_w"/>
                                          </p:val>
                                        </p:tav>
                                        <p:tav tm="100000">
                                          <p:val>
                                            <p:fltVal val="0"/>
                                          </p:val>
                                        </p:tav>
                                      </p:tavLst>
                                    </p:anim>
                                    <p:anim calcmode="lin" valueType="num">
                                      <p:cBhvr>
                                        <p:cTn id="7" dur="500"/>
                                        <p:tgtEl>
                                          <p:spTgt spid="10"/>
                                        </p:tgtEl>
                                        <p:attrNameLst>
                                          <p:attrName>ppt_h</p:attrName>
                                        </p:attrNameLst>
                                      </p:cBhvr>
                                      <p:tavLst>
                                        <p:tav tm="0">
                                          <p:val>
                                            <p:strVal val="ppt_h"/>
                                          </p:val>
                                        </p:tav>
                                        <p:tav tm="100000">
                                          <p:val>
                                            <p:fltVal val="0"/>
                                          </p:val>
                                        </p:tav>
                                      </p:tavLst>
                                    </p:anim>
                                    <p:animEffect transition="out" filter="fade">
                                      <p:cBhvr>
                                        <p:cTn id="8" dur="500"/>
                                        <p:tgtEl>
                                          <p:spTgt spid="10"/>
                                        </p:tgtEl>
                                      </p:cBhvr>
                                    </p:animEffect>
                                    <p:set>
                                      <p:cBhvr>
                                        <p:cTn id="9" dur="1" fill="hold">
                                          <p:stCondLst>
                                            <p:cond delay="499"/>
                                          </p:stCondLst>
                                        </p:cTn>
                                        <p:tgtEl>
                                          <p:spTgt spid="10"/>
                                        </p:tgtEl>
                                        <p:attrNameLst>
                                          <p:attrName>style.visibility</p:attrName>
                                        </p:attrNameLst>
                                      </p:cBhvr>
                                      <p:to>
                                        <p:strVal val="hidden"/>
                                      </p:to>
                                    </p:set>
                                  </p:childTnLst>
                                </p:cTn>
                              </p:par>
                              <p:par>
                                <p:cTn id="10" presetID="53" presetClass="exit" presetSubtype="32" fill="hold" nodeType="withEffect">
                                  <p:stCondLst>
                                    <p:cond delay="0"/>
                                  </p:stCondLst>
                                  <p:childTnLst>
                                    <p:anim calcmode="lin" valueType="num">
                                      <p:cBhvr>
                                        <p:cTn id="11" dur="500"/>
                                        <p:tgtEl>
                                          <p:spTgt spid="6"/>
                                        </p:tgtEl>
                                        <p:attrNameLst>
                                          <p:attrName>ppt_w</p:attrName>
                                        </p:attrNameLst>
                                      </p:cBhvr>
                                      <p:tavLst>
                                        <p:tav tm="0">
                                          <p:val>
                                            <p:strVal val="ppt_w"/>
                                          </p:val>
                                        </p:tav>
                                        <p:tav tm="100000">
                                          <p:val>
                                            <p:fltVal val="0"/>
                                          </p:val>
                                        </p:tav>
                                      </p:tavLst>
                                    </p:anim>
                                    <p:anim calcmode="lin" valueType="num">
                                      <p:cBhvr>
                                        <p:cTn id="12" dur="500"/>
                                        <p:tgtEl>
                                          <p:spTgt spid="6"/>
                                        </p:tgtEl>
                                        <p:attrNameLst>
                                          <p:attrName>ppt_h</p:attrName>
                                        </p:attrNameLst>
                                      </p:cBhvr>
                                      <p:tavLst>
                                        <p:tav tm="0">
                                          <p:val>
                                            <p:strVal val="ppt_h"/>
                                          </p:val>
                                        </p:tav>
                                        <p:tav tm="100000">
                                          <p:val>
                                            <p:fltVal val="0"/>
                                          </p:val>
                                        </p:tav>
                                      </p:tavLst>
                                    </p:anim>
                                    <p:animEffect transition="out" filter="fade">
                                      <p:cBhvr>
                                        <p:cTn id="13" dur="500"/>
                                        <p:tgtEl>
                                          <p:spTgt spid="6"/>
                                        </p:tgtEl>
                                      </p:cBhvr>
                                    </p:animEffect>
                                    <p:set>
                                      <p:cBhvr>
                                        <p:cTn id="14" dur="1" fill="hold">
                                          <p:stCondLst>
                                            <p:cond delay="499"/>
                                          </p:stCondLst>
                                        </p:cTn>
                                        <p:tgtEl>
                                          <p:spTgt spid="6"/>
                                        </p:tgtEl>
                                        <p:attrNameLst>
                                          <p:attrName>style.visibility</p:attrName>
                                        </p:attrNameLst>
                                      </p:cBhvr>
                                      <p:to>
                                        <p:strVal val="hidden"/>
                                      </p:to>
                                    </p:set>
                                  </p:childTnLst>
                                </p:cTn>
                              </p:par>
                              <p:par>
                                <p:cTn id="15" presetID="53" presetClass="exit" presetSubtype="32" fill="hold" grpId="0" nodeType="withEffect">
                                  <p:stCondLst>
                                    <p:cond delay="0"/>
                                  </p:stCondLst>
                                  <p:childTnLst>
                                    <p:anim calcmode="lin" valueType="num">
                                      <p:cBhvr>
                                        <p:cTn id="16" dur="500"/>
                                        <p:tgtEl>
                                          <p:spTgt spid="11"/>
                                        </p:tgtEl>
                                        <p:attrNameLst>
                                          <p:attrName>ppt_w</p:attrName>
                                        </p:attrNameLst>
                                      </p:cBhvr>
                                      <p:tavLst>
                                        <p:tav tm="0">
                                          <p:val>
                                            <p:strVal val="ppt_w"/>
                                          </p:val>
                                        </p:tav>
                                        <p:tav tm="100000">
                                          <p:val>
                                            <p:fltVal val="0"/>
                                          </p:val>
                                        </p:tav>
                                      </p:tavLst>
                                    </p:anim>
                                    <p:anim calcmode="lin" valueType="num">
                                      <p:cBhvr>
                                        <p:cTn id="17" dur="500"/>
                                        <p:tgtEl>
                                          <p:spTgt spid="11"/>
                                        </p:tgtEl>
                                        <p:attrNameLst>
                                          <p:attrName>ppt_h</p:attrName>
                                        </p:attrNameLst>
                                      </p:cBhvr>
                                      <p:tavLst>
                                        <p:tav tm="0">
                                          <p:val>
                                            <p:strVal val="ppt_h"/>
                                          </p:val>
                                        </p:tav>
                                        <p:tav tm="100000">
                                          <p:val>
                                            <p:fltVal val="0"/>
                                          </p:val>
                                        </p:tav>
                                      </p:tavLst>
                                    </p:anim>
                                    <p:animEffect transition="out" filter="fade">
                                      <p:cBhvr>
                                        <p:cTn id="18" dur="500"/>
                                        <p:tgtEl>
                                          <p:spTgt spid="11"/>
                                        </p:tgtEl>
                                      </p:cBhvr>
                                    </p:animEffect>
                                    <p:set>
                                      <p:cBhvr>
                                        <p:cTn id="19" dur="1" fill="hold">
                                          <p:stCondLst>
                                            <p:cond delay="499"/>
                                          </p:stCondLst>
                                        </p:cTn>
                                        <p:tgtEl>
                                          <p:spTgt spid="11"/>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440000">
            <a:off x="3674386" y="2977611"/>
            <a:ext cx="2424545" cy="1975847"/>
          </a:xfrm>
          <a:prstGeom prst="rect">
            <a:avLst/>
          </a:prstGeom>
        </p:spPr>
      </p:pic>
      <p:sp>
        <p:nvSpPr>
          <p:cNvPr id="2" name="Title 1"/>
          <p:cNvSpPr>
            <a:spLocks noGrp="1"/>
          </p:cNvSpPr>
          <p:nvPr>
            <p:ph type="title"/>
          </p:nvPr>
        </p:nvSpPr>
        <p:spPr/>
        <p:txBody>
          <a:bodyPr/>
          <a:lstStyle/>
          <a:p>
            <a:r>
              <a:rPr lang="id-ID" dirty="0"/>
              <a:t>Evaluation</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488" y="2836424"/>
            <a:ext cx="3525408" cy="2203380"/>
          </a:xfrm>
          <a:prstGeom prst="rect">
            <a:avLst/>
          </a:prstGeom>
        </p:spPr>
      </p:pic>
      <p:pic>
        <p:nvPicPr>
          <p:cNvPr id="1026" name="Picture 2" descr="D:\02 GIGA\UMY\Multimedia design\2014\Chapter 7\cash.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112" y="2977650"/>
            <a:ext cx="3305070" cy="18361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6">
            <a:extLst>
              <a:ext uri="{28A0092B-C50C-407E-A947-70E740481C1C}">
                <a14:useLocalDpi xmlns:a14="http://schemas.microsoft.com/office/drawing/2010/main" val="0"/>
              </a:ext>
            </a:extLst>
          </a:blip>
          <a:srcRect t="31926" r="39676"/>
          <a:stretch/>
        </p:blipFill>
        <p:spPr>
          <a:xfrm rot="1440000">
            <a:off x="3594146" y="3378007"/>
            <a:ext cx="1464950" cy="1347223"/>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56176" y="2852936"/>
            <a:ext cx="2953553" cy="2086126"/>
          </a:xfrm>
          <a:prstGeom prst="rect">
            <a:avLst/>
          </a:prstGeom>
        </p:spPr>
      </p:pic>
    </p:spTree>
    <p:extLst>
      <p:ext uri="{BB962C8B-B14F-4D97-AF65-F5344CB8AC3E}">
        <p14:creationId xmlns:p14="http://schemas.microsoft.com/office/powerpoint/2010/main" val="427359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nodeType="withEffect">
                                  <p:stCondLst>
                                    <p:cond delay="0"/>
                                  </p:stCondLst>
                                  <p:childTnLst>
                                    <p:anim calcmode="lin" valueType="num">
                                      <p:cBhvr>
                                        <p:cTn id="6" dur="500"/>
                                        <p:tgtEl>
                                          <p:spTgt spid="6"/>
                                        </p:tgtEl>
                                        <p:attrNameLst>
                                          <p:attrName>ppt_w</p:attrName>
                                        </p:attrNameLst>
                                      </p:cBhvr>
                                      <p:tavLst>
                                        <p:tav tm="0">
                                          <p:val>
                                            <p:strVal val="ppt_w"/>
                                          </p:val>
                                        </p:tav>
                                        <p:tav tm="100000">
                                          <p:val>
                                            <p:fltVal val="0"/>
                                          </p:val>
                                        </p:tav>
                                      </p:tavLst>
                                    </p:anim>
                                    <p:anim calcmode="lin" valueType="num">
                                      <p:cBhvr>
                                        <p:cTn id="7" dur="500"/>
                                        <p:tgtEl>
                                          <p:spTgt spid="6"/>
                                        </p:tgtEl>
                                        <p:attrNameLst>
                                          <p:attrName>ppt_h</p:attrName>
                                        </p:attrNameLst>
                                      </p:cBhvr>
                                      <p:tavLst>
                                        <p:tav tm="0">
                                          <p:val>
                                            <p:strVal val="ppt_h"/>
                                          </p:val>
                                        </p:tav>
                                        <p:tav tm="100000">
                                          <p:val>
                                            <p:fltVal val="0"/>
                                          </p:val>
                                        </p:tav>
                                      </p:tavLst>
                                    </p:anim>
                                    <p:animEffect transition="out" filter="fade">
                                      <p:cBhvr>
                                        <p:cTn id="8" dur="500"/>
                                        <p:tgtEl>
                                          <p:spTgt spid="6"/>
                                        </p:tgtEl>
                                      </p:cBhvr>
                                    </p:animEffect>
                                    <p:set>
                                      <p:cBhvr>
                                        <p:cTn id="9" dur="1" fill="hold">
                                          <p:stCondLst>
                                            <p:cond delay="499"/>
                                          </p:stCondLst>
                                        </p:cTn>
                                        <p:tgtEl>
                                          <p:spTgt spid="6"/>
                                        </p:tgtEl>
                                        <p:attrNameLst>
                                          <p:attrName>style.visibility</p:attrName>
                                        </p:attrNameLst>
                                      </p:cBhvr>
                                      <p:to>
                                        <p:strVal val="hidden"/>
                                      </p:to>
                                    </p:set>
                                  </p:childTnLst>
                                </p:cTn>
                              </p:par>
                              <p:par>
                                <p:cTn id="10" presetID="53" presetClass="exit" presetSubtype="32" fill="hold" nodeType="withEffect">
                                  <p:stCondLst>
                                    <p:cond delay="0"/>
                                  </p:stCondLst>
                                  <p:childTnLst>
                                    <p:anim calcmode="lin" valueType="num">
                                      <p:cBhvr>
                                        <p:cTn id="11" dur="500"/>
                                        <p:tgtEl>
                                          <p:spTgt spid="8"/>
                                        </p:tgtEl>
                                        <p:attrNameLst>
                                          <p:attrName>ppt_w</p:attrName>
                                        </p:attrNameLst>
                                      </p:cBhvr>
                                      <p:tavLst>
                                        <p:tav tm="0">
                                          <p:val>
                                            <p:strVal val="ppt_w"/>
                                          </p:val>
                                        </p:tav>
                                        <p:tav tm="100000">
                                          <p:val>
                                            <p:fltVal val="0"/>
                                          </p:val>
                                        </p:tav>
                                      </p:tavLst>
                                    </p:anim>
                                    <p:anim calcmode="lin" valueType="num">
                                      <p:cBhvr>
                                        <p:cTn id="12" dur="500"/>
                                        <p:tgtEl>
                                          <p:spTgt spid="8"/>
                                        </p:tgtEl>
                                        <p:attrNameLst>
                                          <p:attrName>ppt_h</p:attrName>
                                        </p:attrNameLst>
                                      </p:cBhvr>
                                      <p:tavLst>
                                        <p:tav tm="0">
                                          <p:val>
                                            <p:strVal val="ppt_h"/>
                                          </p:val>
                                        </p:tav>
                                        <p:tav tm="100000">
                                          <p:val>
                                            <p:fltVal val="0"/>
                                          </p:val>
                                        </p:tav>
                                      </p:tavLst>
                                    </p:anim>
                                    <p:animEffect transition="out" filter="fade">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 calcmode="lin" valueType="num">
                                      <p:cBhvr>
                                        <p:cTn id="19" dur="500" fill="hold"/>
                                        <p:tgtEl>
                                          <p:spTgt spid="1026"/>
                                        </p:tgtEl>
                                        <p:attrNameLst>
                                          <p:attrName>ppt_w</p:attrName>
                                        </p:attrNameLst>
                                      </p:cBhvr>
                                      <p:tavLst>
                                        <p:tav tm="0">
                                          <p:val>
                                            <p:fltVal val="0"/>
                                          </p:val>
                                        </p:tav>
                                        <p:tav tm="100000">
                                          <p:val>
                                            <p:strVal val="#ppt_w"/>
                                          </p:val>
                                        </p:tav>
                                      </p:tavLst>
                                    </p:anim>
                                    <p:anim calcmode="lin" valueType="num">
                                      <p:cBhvr>
                                        <p:cTn id="20" dur="500" fill="hold"/>
                                        <p:tgtEl>
                                          <p:spTgt spid="1026"/>
                                        </p:tgtEl>
                                        <p:attrNameLst>
                                          <p:attrName>ppt_h</p:attrName>
                                        </p:attrNameLst>
                                      </p:cBhvr>
                                      <p:tavLst>
                                        <p:tav tm="0">
                                          <p:val>
                                            <p:fltVal val="0"/>
                                          </p:val>
                                        </p:tav>
                                        <p:tav tm="100000">
                                          <p:val>
                                            <p:strVal val="#ppt_h"/>
                                          </p:val>
                                        </p:tav>
                                      </p:tavLst>
                                    </p:anim>
                                    <p:animEffect transition="in" filter="fade">
                                      <p:cBhvr>
                                        <p:cTn id="21" dur="500"/>
                                        <p:tgtEl>
                                          <p:spTgt spid="1026"/>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Evaluation</a:t>
            </a:r>
            <a:endParaRPr lang="id-ID" dirty="0"/>
          </a:p>
        </p:txBody>
      </p:sp>
      <p:sp>
        <p:nvSpPr>
          <p:cNvPr id="3" name="Content Placeholder 2"/>
          <p:cNvSpPr>
            <a:spLocks noGrp="1"/>
          </p:cNvSpPr>
          <p:nvPr>
            <p:ph idx="1"/>
          </p:nvPr>
        </p:nvSpPr>
        <p:spPr/>
        <p:txBody>
          <a:bodyPr>
            <a:normAutofit lnSpcReduction="10000"/>
          </a:bodyPr>
          <a:lstStyle/>
          <a:p>
            <a:r>
              <a:rPr lang="en-US" dirty="0" err="1" smtClean="0"/>
              <a:t>Berdasar</a:t>
            </a:r>
            <a:r>
              <a:rPr lang="en-US" dirty="0" smtClean="0"/>
              <a:t> </a:t>
            </a:r>
            <a:r>
              <a:rPr lang="en-US" dirty="0" err="1" smtClean="0"/>
              <a:t>tujuannya</a:t>
            </a:r>
            <a:r>
              <a:rPr lang="id-ID" dirty="0" smtClean="0"/>
              <a:t>, </a:t>
            </a:r>
            <a:r>
              <a:rPr lang="id-ID" dirty="0"/>
              <a:t>ada </a:t>
            </a:r>
            <a:r>
              <a:rPr lang="en-US" dirty="0" err="1"/>
              <a:t>tiga</a:t>
            </a:r>
            <a:r>
              <a:rPr lang="en-US" dirty="0"/>
              <a:t> </a:t>
            </a:r>
            <a:r>
              <a:rPr lang="id-ID" dirty="0"/>
              <a:t>jenis evaluasi:</a:t>
            </a:r>
          </a:p>
          <a:p>
            <a:pPr lvl="1"/>
            <a:r>
              <a:rPr lang="id-ID" dirty="0"/>
              <a:t>Formative evaluation</a:t>
            </a:r>
          </a:p>
          <a:p>
            <a:pPr lvl="2"/>
            <a:r>
              <a:rPr lang="en-US" dirty="0" err="1"/>
              <a:t>Bertujuan</a:t>
            </a:r>
            <a:r>
              <a:rPr lang="en-US" dirty="0"/>
              <a:t> </a:t>
            </a:r>
            <a:r>
              <a:rPr lang="en-US" dirty="0" err="1"/>
              <a:t>menilai</a:t>
            </a:r>
            <a:r>
              <a:rPr lang="en-US" dirty="0"/>
              <a:t> </a:t>
            </a:r>
            <a:r>
              <a:rPr lang="en-US" dirty="0" err="1"/>
              <a:t>kualitas</a:t>
            </a:r>
            <a:r>
              <a:rPr lang="en-US" dirty="0"/>
              <a:t> </a:t>
            </a:r>
            <a:r>
              <a:rPr lang="en-US" dirty="0" err="1"/>
              <a:t>dari</a:t>
            </a:r>
            <a:r>
              <a:rPr lang="en-US" dirty="0"/>
              <a:t> </a:t>
            </a:r>
            <a:r>
              <a:rPr lang="en-US" dirty="0" err="1"/>
              <a:t>performa</a:t>
            </a:r>
            <a:r>
              <a:rPr lang="en-US" dirty="0"/>
              <a:t> </a:t>
            </a:r>
            <a:r>
              <a:rPr lang="en-US" dirty="0" err="1"/>
              <a:t>aplikasi</a:t>
            </a:r>
            <a:r>
              <a:rPr lang="id-ID" dirty="0"/>
              <a:t> saat itu</a:t>
            </a:r>
            <a:endParaRPr lang="en-US" dirty="0"/>
          </a:p>
          <a:p>
            <a:pPr lvl="1"/>
            <a:r>
              <a:rPr lang="en-US" dirty="0"/>
              <a:t>Predictive evaluation</a:t>
            </a:r>
          </a:p>
          <a:p>
            <a:pPr lvl="2"/>
            <a:r>
              <a:rPr lang="en-US" dirty="0" err="1"/>
              <a:t>Bertujuan</a:t>
            </a:r>
            <a:r>
              <a:rPr lang="en-US" dirty="0"/>
              <a:t> </a:t>
            </a:r>
            <a:r>
              <a:rPr lang="en-US" dirty="0" err="1"/>
              <a:t>memperkirakan</a:t>
            </a:r>
            <a:r>
              <a:rPr lang="en-US" dirty="0"/>
              <a:t> </a:t>
            </a:r>
            <a:r>
              <a:rPr lang="en-US" dirty="0" err="1"/>
              <a:t>masalah-masalah</a:t>
            </a:r>
            <a:r>
              <a:rPr lang="en-US" dirty="0"/>
              <a:t> yang </a:t>
            </a:r>
            <a:r>
              <a:rPr lang="en-US" dirty="0" err="1"/>
              <a:t>mungkin</a:t>
            </a:r>
            <a:r>
              <a:rPr lang="en-US" dirty="0"/>
              <a:t> </a:t>
            </a:r>
            <a:r>
              <a:rPr lang="en-US" dirty="0" err="1"/>
              <a:t>akan</a:t>
            </a:r>
            <a:r>
              <a:rPr lang="en-US" dirty="0"/>
              <a:t> </a:t>
            </a:r>
            <a:r>
              <a:rPr lang="en-US" dirty="0" err="1"/>
              <a:t>dihadapi</a:t>
            </a:r>
            <a:r>
              <a:rPr lang="en-US" dirty="0"/>
              <a:t> </a:t>
            </a:r>
            <a:r>
              <a:rPr lang="en-US" dirty="0" err="1"/>
              <a:t>aplikasi</a:t>
            </a:r>
            <a:r>
              <a:rPr lang="en-US" dirty="0"/>
              <a:t> </a:t>
            </a:r>
            <a:r>
              <a:rPr lang="en-US" dirty="0" err="1" smtClean="0"/>
              <a:t>dan</a:t>
            </a:r>
            <a:r>
              <a:rPr lang="en-US" dirty="0" smtClean="0"/>
              <a:t> </a:t>
            </a:r>
            <a:r>
              <a:rPr lang="en-US" dirty="0" err="1" smtClean="0"/>
              <a:t>menilai</a:t>
            </a:r>
            <a:r>
              <a:rPr lang="en-US" dirty="0" smtClean="0"/>
              <a:t> </a:t>
            </a:r>
            <a:r>
              <a:rPr lang="en-US" dirty="0" err="1"/>
              <a:t>apakah</a:t>
            </a:r>
            <a:r>
              <a:rPr lang="en-US" dirty="0"/>
              <a:t> </a:t>
            </a:r>
            <a:r>
              <a:rPr lang="en-US" dirty="0" err="1"/>
              <a:t>aplikasi</a:t>
            </a:r>
            <a:r>
              <a:rPr lang="en-US" dirty="0"/>
              <a:t> </a:t>
            </a:r>
            <a:r>
              <a:rPr lang="en-US" dirty="0" err="1"/>
              <a:t>saat</a:t>
            </a:r>
            <a:r>
              <a:rPr lang="en-US" dirty="0"/>
              <a:t> </a:t>
            </a:r>
            <a:r>
              <a:rPr lang="en-US" dirty="0" err="1"/>
              <a:t>ini</a:t>
            </a:r>
            <a:r>
              <a:rPr lang="en-US" dirty="0"/>
              <a:t> </a:t>
            </a:r>
            <a:r>
              <a:rPr lang="en-US" dirty="0" err="1"/>
              <a:t>telah</a:t>
            </a:r>
            <a:r>
              <a:rPr lang="en-US" dirty="0"/>
              <a:t> </a:t>
            </a:r>
            <a:r>
              <a:rPr lang="en-US" dirty="0" err="1"/>
              <a:t>siap</a:t>
            </a:r>
            <a:r>
              <a:rPr lang="en-US" dirty="0"/>
              <a:t> </a:t>
            </a:r>
            <a:r>
              <a:rPr lang="en-US" dirty="0" err="1"/>
              <a:t>mengatasinya</a:t>
            </a:r>
            <a:endParaRPr lang="en-US" dirty="0"/>
          </a:p>
          <a:p>
            <a:pPr lvl="1"/>
            <a:r>
              <a:rPr lang="id-ID" dirty="0"/>
              <a:t>Summative evaluation</a:t>
            </a:r>
            <a:endParaRPr lang="en-US" dirty="0"/>
          </a:p>
          <a:p>
            <a:pPr lvl="2"/>
            <a:r>
              <a:rPr lang="en-US" dirty="0" err="1"/>
              <a:t>Bertujuan</a:t>
            </a:r>
            <a:r>
              <a:rPr lang="en-US" dirty="0"/>
              <a:t> </a:t>
            </a:r>
            <a:r>
              <a:rPr lang="en-US" dirty="0" err="1"/>
              <a:t>menilai</a:t>
            </a:r>
            <a:r>
              <a:rPr lang="en-US" dirty="0"/>
              <a:t> </a:t>
            </a:r>
            <a:r>
              <a:rPr lang="en-US" dirty="0" err="1"/>
              <a:t>efek</a:t>
            </a:r>
            <a:r>
              <a:rPr lang="en-US" dirty="0"/>
              <a:t> </a:t>
            </a:r>
            <a:r>
              <a:rPr lang="en-US" dirty="0" err="1"/>
              <a:t>atau</a:t>
            </a:r>
            <a:r>
              <a:rPr lang="en-US" dirty="0"/>
              <a:t> output </a:t>
            </a:r>
            <a:r>
              <a:rPr lang="en-US" dirty="0" err="1"/>
              <a:t>dari</a:t>
            </a:r>
            <a:r>
              <a:rPr lang="en-US" dirty="0"/>
              <a:t> </a:t>
            </a:r>
            <a:r>
              <a:rPr lang="en-US" dirty="0" err="1"/>
              <a:t>aplikasi</a:t>
            </a:r>
            <a:r>
              <a:rPr lang="en-US" dirty="0"/>
              <a:t> </a:t>
            </a:r>
            <a:r>
              <a:rPr lang="en-US" dirty="0" err="1"/>
              <a:t>terhadap</a:t>
            </a:r>
            <a:r>
              <a:rPr lang="en-US" dirty="0"/>
              <a:t> </a:t>
            </a:r>
            <a:r>
              <a:rPr lang="en-US" dirty="0" err="1"/>
              <a:t>pengguna</a:t>
            </a:r>
            <a:endParaRPr lang="en-US" dirty="0"/>
          </a:p>
          <a:p>
            <a:pPr lvl="2"/>
            <a:r>
              <a:rPr lang="en-US" dirty="0" err="1"/>
              <a:t>Umum</a:t>
            </a:r>
            <a:r>
              <a:rPr lang="en-US" dirty="0"/>
              <a:t> </a:t>
            </a:r>
            <a:r>
              <a:rPr lang="en-US" dirty="0" err="1"/>
              <a:t>digunakan</a:t>
            </a:r>
            <a:r>
              <a:rPr lang="en-US" dirty="0"/>
              <a:t> </a:t>
            </a:r>
            <a:r>
              <a:rPr lang="en-US" dirty="0" err="1"/>
              <a:t>untuk</a:t>
            </a:r>
            <a:r>
              <a:rPr lang="en-US" dirty="0"/>
              <a:t> </a:t>
            </a:r>
            <a:r>
              <a:rPr lang="en-US" dirty="0" err="1"/>
              <a:t>menilai</a:t>
            </a:r>
            <a:r>
              <a:rPr lang="en-US" dirty="0"/>
              <a:t> </a:t>
            </a:r>
            <a:r>
              <a:rPr lang="en-US" dirty="0" err="1"/>
              <a:t>apakah</a:t>
            </a:r>
            <a:r>
              <a:rPr lang="en-US" dirty="0"/>
              <a:t> </a:t>
            </a:r>
            <a:r>
              <a:rPr lang="en-US" dirty="0" err="1"/>
              <a:t>aplikasi</a:t>
            </a:r>
            <a:r>
              <a:rPr lang="en-US" dirty="0"/>
              <a:t> </a:t>
            </a:r>
            <a:r>
              <a:rPr lang="en-US" dirty="0" err="1"/>
              <a:t>benar-benar</a:t>
            </a:r>
            <a:r>
              <a:rPr lang="en-US" dirty="0"/>
              <a:t> </a:t>
            </a:r>
            <a:r>
              <a:rPr lang="en-US" dirty="0" err="1"/>
              <a:t>mampu</a:t>
            </a:r>
            <a:r>
              <a:rPr lang="en-US" dirty="0"/>
              <a:t> </a:t>
            </a:r>
            <a:r>
              <a:rPr lang="en-US" dirty="0" err="1"/>
              <a:t>memenuhi</a:t>
            </a:r>
            <a:r>
              <a:rPr lang="en-US" dirty="0"/>
              <a:t> </a:t>
            </a:r>
            <a:r>
              <a:rPr lang="en-US" dirty="0" err="1"/>
              <a:t>tujuan</a:t>
            </a:r>
            <a:r>
              <a:rPr lang="en-US" dirty="0"/>
              <a:t> yang </a:t>
            </a:r>
            <a:r>
              <a:rPr lang="en-US" dirty="0" err="1"/>
              <a:t>diharapkan</a:t>
            </a:r>
            <a:endParaRPr lang="en-US" dirty="0"/>
          </a:p>
          <a:p>
            <a:pPr lvl="2"/>
            <a:endParaRPr lang="en-US" dirty="0"/>
          </a:p>
          <a:p>
            <a:pPr lvl="2"/>
            <a:endParaRPr lang="id-ID" dirty="0"/>
          </a:p>
          <a:p>
            <a:endParaRPr lang="id-ID" dirty="0"/>
          </a:p>
        </p:txBody>
      </p:sp>
    </p:spTree>
    <p:extLst>
      <p:ext uri="{BB962C8B-B14F-4D97-AF65-F5344CB8AC3E}">
        <p14:creationId xmlns:p14="http://schemas.microsoft.com/office/powerpoint/2010/main" val="321737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childTnLst>
                          </p:cTn>
                        </p:par>
                        <p:par>
                          <p:cTn id="22" fill="hold">
                            <p:stCondLst>
                              <p:cond delay="500"/>
                            </p:stCondLst>
                            <p:childTnLst>
                              <p:par>
                                <p:cTn id="23" presetID="3" presetClass="entr" presetSubtype="1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par>
                          <p:cTn id="31" fill="hold">
                            <p:stCondLst>
                              <p:cond delay="500"/>
                            </p:stCondLst>
                            <p:childTnLst>
                              <p:par>
                                <p:cTn id="32" presetID="3" presetClass="entr" presetSubtype="10" fill="hold"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blinds(horizontal)">
                                      <p:cBhvr>
                                        <p:cTn id="34" dur="500"/>
                                        <p:tgtEl>
                                          <p:spTgt spid="3">
                                            <p:txEl>
                                              <p:pRg st="6" end="6"/>
                                            </p:txEl>
                                          </p:spTgt>
                                        </p:tgtEl>
                                      </p:cBhvr>
                                    </p:animEffect>
                                  </p:childTnLst>
                                </p:cTn>
                              </p:par>
                            </p:childTnLst>
                          </p:cTn>
                        </p:par>
                        <p:par>
                          <p:cTn id="35" fill="hold">
                            <p:stCondLst>
                              <p:cond delay="1000"/>
                            </p:stCondLst>
                            <p:childTnLst>
                              <p:par>
                                <p:cTn id="36" presetID="3" presetClass="entr" presetSubtype="10" fill="hold"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linds(horizontal)">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Evaluation</a:t>
            </a:r>
          </a:p>
        </p:txBody>
      </p:sp>
      <p:sp>
        <p:nvSpPr>
          <p:cNvPr id="3" name="Content Placeholder 2"/>
          <p:cNvSpPr>
            <a:spLocks noGrp="1"/>
          </p:cNvSpPr>
          <p:nvPr>
            <p:ph idx="1"/>
          </p:nvPr>
        </p:nvSpPr>
        <p:spPr/>
        <p:txBody>
          <a:bodyPr/>
          <a:lstStyle/>
          <a:p>
            <a:r>
              <a:rPr lang="id-ID" dirty="0" smtClean="0"/>
              <a:t>Dalam melakukan evaluasi, Jakob Nielsen berkata:</a:t>
            </a:r>
            <a:endParaRPr lang="id-ID"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750" y="2420888"/>
            <a:ext cx="5524500" cy="4268932"/>
          </a:xfrm>
          <a:prstGeom prst="rect">
            <a:avLst/>
          </a:prstGeom>
        </p:spPr>
      </p:pic>
    </p:spTree>
    <p:extLst>
      <p:ext uri="{BB962C8B-B14F-4D97-AF65-F5344CB8AC3E}">
        <p14:creationId xmlns:p14="http://schemas.microsoft.com/office/powerpoint/2010/main" val="423775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Evaluation</a:t>
            </a:r>
          </a:p>
        </p:txBody>
      </p:sp>
      <p:sp>
        <p:nvSpPr>
          <p:cNvPr id="3" name="Content Placeholder 2"/>
          <p:cNvSpPr>
            <a:spLocks noGrp="1"/>
          </p:cNvSpPr>
          <p:nvPr>
            <p:ph idx="1"/>
          </p:nvPr>
        </p:nvSpPr>
        <p:spPr/>
        <p:txBody>
          <a:bodyPr/>
          <a:lstStyle/>
          <a:p>
            <a:r>
              <a:rPr lang="id-ID" dirty="0" smtClean="0"/>
              <a:t>Dalam mencari partisipan untuk evaluasi, Jakob Nielsen menyarankan:</a:t>
            </a:r>
          </a:p>
          <a:p>
            <a:pPr lvl="1"/>
            <a:r>
              <a:rPr lang="id-ID" dirty="0" smtClean="0"/>
              <a:t>Cari sedikit partisipan (3-5 orang)</a:t>
            </a:r>
          </a:p>
          <a:p>
            <a:pPr lvl="1"/>
            <a:r>
              <a:rPr lang="id-ID" dirty="0" smtClean="0"/>
              <a:t>Tapi, perbanyak sesi evaluasi</a:t>
            </a:r>
          </a:p>
          <a:p>
            <a:r>
              <a:rPr lang="id-ID" dirty="0" smtClean="0"/>
              <a:t>Tips di atas berlaku hanya untuk satu user profile</a:t>
            </a:r>
            <a:endParaRPr lang="id-ID" dirty="0"/>
          </a:p>
        </p:txBody>
      </p:sp>
    </p:spTree>
    <p:extLst>
      <p:ext uri="{BB962C8B-B14F-4D97-AF65-F5344CB8AC3E}">
        <p14:creationId xmlns:p14="http://schemas.microsoft.com/office/powerpoint/2010/main" val="3487517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a:xfrm>
            <a:off x="457200" y="692696"/>
            <a:ext cx="8229600" cy="5631904"/>
          </a:xfrm>
        </p:spPr>
        <p:txBody>
          <a:bodyPr>
            <a:normAutofit/>
          </a:bodyPr>
          <a:lstStyle/>
          <a:p>
            <a:pPr marL="0" indent="0">
              <a:buNone/>
            </a:pPr>
            <a:endParaRPr lang="id-ID" sz="2400" dirty="0" smtClean="0"/>
          </a:p>
          <a:p>
            <a:pPr marL="0" indent="0" algn="ctr">
              <a:buNone/>
            </a:pPr>
            <a:endParaRPr lang="id-ID" sz="2800" dirty="0" smtClean="0"/>
          </a:p>
          <a:p>
            <a:pPr marL="0" indent="0" algn="ctr">
              <a:buNone/>
            </a:pPr>
            <a:r>
              <a:rPr lang="id-ID" sz="9600" dirty="0" smtClean="0"/>
              <a:t>IMPACT</a:t>
            </a:r>
          </a:p>
          <a:p>
            <a:pPr marL="0" indent="0" algn="ctr">
              <a:buNone/>
            </a:pPr>
            <a:r>
              <a:rPr lang="id-ID" sz="9600" dirty="0" smtClean="0"/>
              <a:t>Framework</a:t>
            </a:r>
            <a:endParaRPr lang="id-ID" sz="6600" dirty="0"/>
          </a:p>
        </p:txBody>
      </p:sp>
    </p:spTree>
    <p:extLst>
      <p:ext uri="{BB962C8B-B14F-4D97-AF65-F5344CB8AC3E}">
        <p14:creationId xmlns:p14="http://schemas.microsoft.com/office/powerpoint/2010/main" val="304288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p:cTn id="1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IMPACT Framework</a:t>
            </a:r>
            <a:endParaRPr lang="id-ID" dirty="0"/>
          </a:p>
        </p:txBody>
      </p:sp>
      <p:sp>
        <p:nvSpPr>
          <p:cNvPr id="4" name="Content Placeholder 3"/>
          <p:cNvSpPr>
            <a:spLocks noGrp="1"/>
          </p:cNvSpPr>
          <p:nvPr>
            <p:ph idx="1"/>
          </p:nvPr>
        </p:nvSpPr>
        <p:spPr/>
        <p:txBody>
          <a:bodyPr/>
          <a:lstStyle/>
          <a:p>
            <a:r>
              <a:rPr lang="en-US" dirty="0" err="1"/>
              <a:t>Untuk</a:t>
            </a:r>
            <a:r>
              <a:rPr lang="en-US" dirty="0"/>
              <a:t> </a:t>
            </a:r>
            <a:r>
              <a:rPr lang="en-US" dirty="0" err="1"/>
              <a:t>mempersiapkan</a:t>
            </a:r>
            <a:r>
              <a:rPr lang="en-US" dirty="0"/>
              <a:t> </a:t>
            </a:r>
            <a:r>
              <a:rPr lang="en-US" dirty="0" err="1" smtClean="0"/>
              <a:t>evaluasi</a:t>
            </a:r>
            <a:r>
              <a:rPr lang="en-US" dirty="0"/>
              <a:t>, </a:t>
            </a:r>
            <a:r>
              <a:rPr lang="id-ID" dirty="0" smtClean="0"/>
              <a:t>IMPACT framework dapat digunakan</a:t>
            </a:r>
            <a:r>
              <a:rPr lang="en-US" dirty="0" smtClean="0"/>
              <a:t>:</a:t>
            </a:r>
            <a:endParaRPr lang="en-US" dirty="0"/>
          </a:p>
          <a:p>
            <a:pPr lvl="1"/>
            <a:r>
              <a:rPr lang="en-US" dirty="0"/>
              <a:t>Intention</a:t>
            </a:r>
          </a:p>
          <a:p>
            <a:pPr lvl="1"/>
            <a:r>
              <a:rPr lang="en-US" dirty="0" smtClean="0"/>
              <a:t>Metrics</a:t>
            </a:r>
            <a:r>
              <a:rPr lang="id-ID" dirty="0" smtClean="0"/>
              <a:t> (</a:t>
            </a:r>
            <a:r>
              <a:rPr lang="en-US" dirty="0" smtClean="0"/>
              <a:t>and Measure</a:t>
            </a:r>
            <a:r>
              <a:rPr lang="id-ID" dirty="0" smtClean="0"/>
              <a:t>)</a:t>
            </a:r>
            <a:endParaRPr lang="en-US" dirty="0"/>
          </a:p>
          <a:p>
            <a:pPr lvl="1"/>
            <a:r>
              <a:rPr lang="en-US" dirty="0"/>
              <a:t>People</a:t>
            </a:r>
          </a:p>
          <a:p>
            <a:pPr lvl="1"/>
            <a:r>
              <a:rPr lang="en-US" dirty="0"/>
              <a:t>Activities</a:t>
            </a:r>
          </a:p>
          <a:p>
            <a:pPr lvl="1"/>
            <a:r>
              <a:rPr lang="en-US" dirty="0"/>
              <a:t>Context</a:t>
            </a:r>
          </a:p>
          <a:p>
            <a:pPr lvl="1"/>
            <a:r>
              <a:rPr lang="en-US" dirty="0"/>
              <a:t>Technology</a:t>
            </a:r>
          </a:p>
          <a:p>
            <a:endParaRPr lang="id-ID" dirty="0"/>
          </a:p>
        </p:txBody>
      </p:sp>
    </p:spTree>
    <p:extLst>
      <p:ext uri="{BB962C8B-B14F-4D97-AF65-F5344CB8AC3E}">
        <p14:creationId xmlns:p14="http://schemas.microsoft.com/office/powerpoint/2010/main" val="188333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blinds(horizontal)">
                                      <p:cBhvr>
                                        <p:cTn id="16" dur="500"/>
                                        <p:tgtEl>
                                          <p:spTgt spid="4">
                                            <p:txEl>
                                              <p:pRg st="2" end="2"/>
                                            </p:txEl>
                                          </p:spTgt>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blinds(horizontal)">
                                      <p:cBhvr>
                                        <p:cTn id="20" dur="500"/>
                                        <p:tgtEl>
                                          <p:spTgt spid="4">
                                            <p:txEl>
                                              <p:pRg st="3" end="3"/>
                                            </p:txEl>
                                          </p:spTgt>
                                        </p:tgtEl>
                                      </p:cBhvr>
                                    </p:animEffect>
                                  </p:childTnLst>
                                </p:cTn>
                              </p:par>
                            </p:childTnLst>
                          </p:cTn>
                        </p:par>
                        <p:par>
                          <p:cTn id="21" fill="hold">
                            <p:stCondLst>
                              <p:cond delay="1500"/>
                            </p:stCondLst>
                            <p:childTnLst>
                              <p:par>
                                <p:cTn id="22" presetID="3" presetClass="entr" presetSubtype="10" fill="hold" nodeType="after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blinds(horizontal)">
                                      <p:cBhvr>
                                        <p:cTn id="24" dur="500"/>
                                        <p:tgtEl>
                                          <p:spTgt spid="4">
                                            <p:txEl>
                                              <p:pRg st="4" end="4"/>
                                            </p:txEl>
                                          </p:spTgt>
                                        </p:tgtEl>
                                      </p:cBhvr>
                                    </p:animEffect>
                                  </p:childTnLst>
                                </p:cTn>
                              </p:par>
                            </p:childTnLst>
                          </p:cTn>
                        </p:par>
                        <p:par>
                          <p:cTn id="25" fill="hold">
                            <p:stCondLst>
                              <p:cond delay="2000"/>
                            </p:stCondLst>
                            <p:childTnLst>
                              <p:par>
                                <p:cTn id="26" presetID="3" presetClass="entr" presetSubtype="10" fill="hold" nodeType="after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blinds(horizontal)">
                                      <p:cBhvr>
                                        <p:cTn id="28" dur="500"/>
                                        <p:tgtEl>
                                          <p:spTgt spid="4">
                                            <p:txEl>
                                              <p:pRg st="5" end="5"/>
                                            </p:txEl>
                                          </p:spTgt>
                                        </p:tgtEl>
                                      </p:cBhvr>
                                    </p:animEffect>
                                  </p:childTnLst>
                                </p:cTn>
                              </p:par>
                            </p:childTnLst>
                          </p:cTn>
                        </p:par>
                        <p:par>
                          <p:cTn id="29" fill="hold">
                            <p:stCondLst>
                              <p:cond delay="2500"/>
                            </p:stCondLst>
                            <p:childTnLst>
                              <p:par>
                                <p:cTn id="30" presetID="3" presetClass="entr" presetSubtype="10" fill="hold" nodeType="after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blinds(horizontal)">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IMPACT Framework</a:t>
            </a:r>
          </a:p>
        </p:txBody>
      </p:sp>
      <p:sp>
        <p:nvSpPr>
          <p:cNvPr id="3" name="Content Placeholder 2"/>
          <p:cNvSpPr>
            <a:spLocks noGrp="1"/>
          </p:cNvSpPr>
          <p:nvPr>
            <p:ph idx="1"/>
          </p:nvPr>
        </p:nvSpPr>
        <p:spPr/>
        <p:txBody>
          <a:bodyPr/>
          <a:lstStyle/>
          <a:p>
            <a:r>
              <a:rPr lang="id-ID" dirty="0" smtClean="0"/>
              <a:t>Intention</a:t>
            </a:r>
          </a:p>
          <a:p>
            <a:pPr lvl="1"/>
            <a:r>
              <a:rPr lang="id-ID" dirty="0" smtClean="0"/>
              <a:t>Sebelum melakukan evaluasi, pastikan anda tahu tujuan anda melakukan evaluasi:</a:t>
            </a:r>
          </a:p>
          <a:p>
            <a:pPr lvl="2"/>
            <a:r>
              <a:rPr lang="id-ID" dirty="0"/>
              <a:t>Apa yang ingin </a:t>
            </a:r>
            <a:r>
              <a:rPr lang="id-ID" dirty="0" smtClean="0"/>
              <a:t>dievaluasi?</a:t>
            </a:r>
            <a:endParaRPr lang="id-ID" dirty="0"/>
          </a:p>
          <a:p>
            <a:pPr lvl="2"/>
            <a:r>
              <a:rPr lang="id-ID" dirty="0"/>
              <a:t>Kenapa perlu mengevaluasi hal tersebut? </a:t>
            </a:r>
          </a:p>
          <a:p>
            <a:pPr lvl="2"/>
            <a:endParaRPr lang="id-ID" dirty="0"/>
          </a:p>
        </p:txBody>
      </p:sp>
    </p:spTree>
    <p:extLst>
      <p:ext uri="{BB962C8B-B14F-4D97-AF65-F5344CB8AC3E}">
        <p14:creationId xmlns:p14="http://schemas.microsoft.com/office/powerpoint/2010/main" val="412151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Week</a:t>
            </a:r>
            <a:endParaRPr lang="en-US" dirty="0"/>
          </a:p>
        </p:txBody>
      </p:sp>
      <p:sp>
        <p:nvSpPr>
          <p:cNvPr id="3" name="Content Placeholder 2"/>
          <p:cNvSpPr>
            <a:spLocks noGrp="1"/>
          </p:cNvSpPr>
          <p:nvPr>
            <p:ph idx="1"/>
          </p:nvPr>
        </p:nvSpPr>
        <p:spPr/>
        <p:txBody>
          <a:bodyPr/>
          <a:lstStyle/>
          <a:p>
            <a:r>
              <a:rPr lang="en-US" dirty="0"/>
              <a:t>Interaction Design – </a:t>
            </a:r>
            <a:r>
              <a:rPr lang="id-ID" dirty="0"/>
              <a:t>User Support:</a:t>
            </a:r>
          </a:p>
          <a:p>
            <a:pPr lvl="1"/>
            <a:r>
              <a:rPr lang="id-ID" dirty="0"/>
              <a:t>Universal Design</a:t>
            </a:r>
          </a:p>
          <a:p>
            <a:pPr lvl="1"/>
            <a:r>
              <a:rPr lang="id-ID" dirty="0"/>
              <a:t>Manuals</a:t>
            </a:r>
          </a:p>
        </p:txBody>
      </p:sp>
    </p:spTree>
    <p:extLst>
      <p:ext uri="{BB962C8B-B14F-4D97-AF65-F5344CB8AC3E}">
        <p14:creationId xmlns:p14="http://schemas.microsoft.com/office/powerpoint/2010/main" val="140074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IMPACT Framework</a:t>
            </a:r>
          </a:p>
        </p:txBody>
      </p:sp>
      <p:sp>
        <p:nvSpPr>
          <p:cNvPr id="3" name="Content Placeholder 2"/>
          <p:cNvSpPr>
            <a:spLocks noGrp="1"/>
          </p:cNvSpPr>
          <p:nvPr>
            <p:ph idx="1"/>
          </p:nvPr>
        </p:nvSpPr>
        <p:spPr/>
        <p:txBody>
          <a:bodyPr/>
          <a:lstStyle/>
          <a:p>
            <a:pPr marL="274320" lvl="1" indent="-274320">
              <a:buClr>
                <a:schemeClr val="accent3"/>
              </a:buClr>
              <a:buSzPct val="95000"/>
            </a:pPr>
            <a:r>
              <a:rPr lang="id-ID" dirty="0" smtClean="0"/>
              <a:t>Measure adalah nilai atau tingkat dari sesuatu</a:t>
            </a:r>
          </a:p>
          <a:p>
            <a:pPr marL="274320" lvl="1" indent="-274320">
              <a:buClr>
                <a:schemeClr val="accent3"/>
              </a:buClr>
              <a:buSzPct val="95000"/>
            </a:pPr>
            <a:r>
              <a:rPr lang="id-ID" dirty="0" smtClean="0"/>
              <a:t>Metric  adalah standard/kualitas dari suatu measure (pengukuran)</a:t>
            </a:r>
          </a:p>
          <a:p>
            <a:pPr marL="274320" lvl="1" indent="-274320">
              <a:buClr>
                <a:schemeClr val="accent3"/>
              </a:buClr>
              <a:buSzPct val="95000"/>
            </a:pPr>
            <a:r>
              <a:rPr lang="id-ID" dirty="0" smtClean="0"/>
              <a:t>Metric dapat muncul dari penggabungan banyak measure </a:t>
            </a:r>
          </a:p>
          <a:p>
            <a:pPr marL="274320" lvl="1" indent="-274320">
              <a:buClr>
                <a:schemeClr val="accent3"/>
              </a:buClr>
              <a:buSzPct val="95000"/>
            </a:pPr>
            <a:r>
              <a:rPr lang="id-ID" dirty="0" smtClean="0"/>
              <a:t>Contoh:</a:t>
            </a:r>
          </a:p>
          <a:p>
            <a:pPr marL="548640" lvl="2" indent="-274320">
              <a:buClr>
                <a:schemeClr val="accent3"/>
              </a:buClr>
              <a:buSzPct val="95000"/>
            </a:pPr>
            <a:r>
              <a:rPr lang="id-ID" dirty="0" smtClean="0"/>
              <a:t>Measure: banyaknya user yang melihat web, banyaknya user yang membeli online</a:t>
            </a:r>
          </a:p>
          <a:p>
            <a:pPr marL="548640" lvl="2" indent="-274320">
              <a:buClr>
                <a:schemeClr val="accent3"/>
              </a:buClr>
              <a:buSzPct val="95000"/>
            </a:pPr>
            <a:r>
              <a:rPr lang="id-ID" dirty="0" smtClean="0"/>
              <a:t>Metric: tingkat konversi dari web</a:t>
            </a:r>
            <a:endParaRPr lang="id-ID" dirty="0"/>
          </a:p>
        </p:txBody>
      </p:sp>
    </p:spTree>
    <p:extLst>
      <p:ext uri="{BB962C8B-B14F-4D97-AF65-F5344CB8AC3E}">
        <p14:creationId xmlns:p14="http://schemas.microsoft.com/office/powerpoint/2010/main" val="346320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par>
                          <p:cTn id="23" fill="hold">
                            <p:stCondLst>
                              <p:cond delay="500"/>
                            </p:stCondLst>
                            <p:childTnLst>
                              <p:par>
                                <p:cTn id="24" presetID="3" presetClass="entr" presetSubtype="10" fill="hold"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linds(horizontal)">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IMPACT Framework</a:t>
            </a:r>
          </a:p>
        </p:txBody>
      </p:sp>
      <p:sp>
        <p:nvSpPr>
          <p:cNvPr id="3" name="Content Placeholder 2"/>
          <p:cNvSpPr>
            <a:spLocks noGrp="1"/>
          </p:cNvSpPr>
          <p:nvPr>
            <p:ph idx="1"/>
          </p:nvPr>
        </p:nvSpPr>
        <p:spPr>
          <a:xfrm>
            <a:off x="457200" y="1935480"/>
            <a:ext cx="8229600" cy="4805888"/>
          </a:xfrm>
        </p:spPr>
        <p:txBody>
          <a:bodyPr>
            <a:normAutofit/>
          </a:bodyPr>
          <a:lstStyle/>
          <a:p>
            <a:r>
              <a:rPr lang="id-ID" dirty="0" smtClean="0"/>
              <a:t>Metrics (and Measure)</a:t>
            </a:r>
          </a:p>
          <a:p>
            <a:pPr lvl="1"/>
            <a:r>
              <a:rPr lang="id-ID" dirty="0"/>
              <a:t>Sebelum melakukan evaluasi, pastikan anda </a:t>
            </a:r>
            <a:r>
              <a:rPr lang="id-ID" dirty="0" smtClean="0"/>
              <a:t>tahu standar pengukuran dalam evaluasi anda:</a:t>
            </a:r>
          </a:p>
          <a:p>
            <a:pPr lvl="2"/>
            <a:r>
              <a:rPr lang="id-ID" dirty="0" smtClean="0"/>
              <a:t>Apa satuan pengukuran yang digunakan?</a:t>
            </a:r>
          </a:p>
          <a:p>
            <a:pPr lvl="2"/>
            <a:r>
              <a:rPr lang="id-ID" dirty="0" smtClean="0"/>
              <a:t>Apa alat ukur yang digunakan?</a:t>
            </a:r>
          </a:p>
          <a:p>
            <a:pPr lvl="2"/>
            <a:r>
              <a:rPr lang="id-ID" dirty="0" smtClean="0"/>
              <a:t>Bagaimana cara melakukan pengukuran?</a:t>
            </a:r>
          </a:p>
          <a:p>
            <a:pPr lvl="1"/>
            <a:r>
              <a:rPr lang="id-ID" dirty="0" smtClean="0"/>
              <a:t>Ada tiga hal yang perlu diperhatikan:</a:t>
            </a:r>
          </a:p>
          <a:p>
            <a:pPr lvl="2"/>
            <a:r>
              <a:rPr lang="id-ID" dirty="0" smtClean="0"/>
              <a:t>Sesuatu yang bisa diukur bukan berarti harus diukur</a:t>
            </a:r>
          </a:p>
          <a:p>
            <a:pPr lvl="2"/>
            <a:r>
              <a:rPr lang="id-ID" dirty="0" smtClean="0"/>
              <a:t>Selalu ingat kembali Intention dari evaluasi serta goal dari sistem</a:t>
            </a:r>
          </a:p>
          <a:p>
            <a:pPr lvl="2"/>
            <a:r>
              <a:rPr lang="id-ID" dirty="0" smtClean="0"/>
              <a:t>Pertimbangkan kebergunaan data yang diambil jika dibandingkan dengan usaha yang dilakukan untuk mengukur</a:t>
            </a:r>
            <a:endParaRPr lang="id-ID" dirty="0"/>
          </a:p>
          <a:p>
            <a:pPr lvl="1"/>
            <a:endParaRPr lang="id-ID" dirty="0"/>
          </a:p>
        </p:txBody>
      </p:sp>
    </p:spTree>
    <p:extLst>
      <p:ext uri="{BB962C8B-B14F-4D97-AF65-F5344CB8AC3E}">
        <p14:creationId xmlns:p14="http://schemas.microsoft.com/office/powerpoint/2010/main" val="354035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childTnLst>
                          </p:cTn>
                        </p:par>
                        <p:par>
                          <p:cTn id="22" fill="hold">
                            <p:stCondLst>
                              <p:cond delay="1000"/>
                            </p:stCondLst>
                            <p:childTnLst>
                              <p:par>
                                <p:cTn id="23" presetID="3" presetClass="entr" presetSubtype="1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blinds(horizontal)">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blinds(horizontal)">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IMPACT Framework</a:t>
            </a:r>
          </a:p>
        </p:txBody>
      </p:sp>
      <p:sp>
        <p:nvSpPr>
          <p:cNvPr id="3" name="Content Placeholder 2"/>
          <p:cNvSpPr>
            <a:spLocks noGrp="1"/>
          </p:cNvSpPr>
          <p:nvPr>
            <p:ph idx="1"/>
          </p:nvPr>
        </p:nvSpPr>
        <p:spPr>
          <a:xfrm>
            <a:off x="457200" y="1935480"/>
            <a:ext cx="8229600" cy="4922520"/>
          </a:xfrm>
        </p:spPr>
        <p:txBody>
          <a:bodyPr>
            <a:normAutofit lnSpcReduction="10000"/>
          </a:bodyPr>
          <a:lstStyle/>
          <a:p>
            <a:r>
              <a:rPr lang="id-ID" dirty="0"/>
              <a:t>People</a:t>
            </a:r>
          </a:p>
          <a:p>
            <a:pPr lvl="1"/>
            <a:r>
              <a:rPr lang="id-ID" dirty="0"/>
              <a:t>Siapa </a:t>
            </a:r>
            <a:r>
              <a:rPr lang="id-ID" dirty="0" smtClean="0"/>
              <a:t>partisipan untuk proses evaluasi? </a:t>
            </a:r>
          </a:p>
          <a:p>
            <a:pPr lvl="1"/>
            <a:r>
              <a:rPr lang="id-ID" dirty="0" smtClean="0"/>
              <a:t>Berapa </a:t>
            </a:r>
            <a:r>
              <a:rPr lang="id-ID" dirty="0"/>
              <a:t>jumlahnya</a:t>
            </a:r>
            <a:r>
              <a:rPr lang="id-ID" dirty="0" smtClean="0"/>
              <a:t>?</a:t>
            </a:r>
          </a:p>
          <a:p>
            <a:pPr lvl="1"/>
            <a:r>
              <a:rPr lang="id-ID" dirty="0" smtClean="0"/>
              <a:t>Bagaimana cara sampling dan merekrutnya?</a:t>
            </a:r>
            <a:endParaRPr lang="id-ID" dirty="0"/>
          </a:p>
          <a:p>
            <a:r>
              <a:rPr lang="id-ID" dirty="0"/>
              <a:t>Activities</a:t>
            </a:r>
          </a:p>
          <a:p>
            <a:pPr lvl="1"/>
            <a:r>
              <a:rPr lang="id-ID" dirty="0"/>
              <a:t>Apa yang akan </a:t>
            </a:r>
            <a:r>
              <a:rPr lang="id-ID" dirty="0" smtClean="0"/>
              <a:t>partisipan lakukan sepanjang evaluasi</a:t>
            </a:r>
            <a:r>
              <a:rPr lang="id-ID" dirty="0"/>
              <a:t>?</a:t>
            </a:r>
          </a:p>
          <a:p>
            <a:r>
              <a:rPr lang="id-ID" dirty="0"/>
              <a:t>Context</a:t>
            </a:r>
          </a:p>
          <a:p>
            <a:pPr lvl="1"/>
            <a:r>
              <a:rPr lang="id-ID" dirty="0"/>
              <a:t>Dalam konteks apa evaluasi dilakukan?</a:t>
            </a:r>
          </a:p>
          <a:p>
            <a:r>
              <a:rPr lang="id-ID" dirty="0"/>
              <a:t>Technology</a:t>
            </a:r>
          </a:p>
          <a:p>
            <a:pPr lvl="1"/>
            <a:r>
              <a:rPr lang="id-ID" dirty="0"/>
              <a:t>Teknologi apa yang digunakan dalam </a:t>
            </a:r>
            <a:r>
              <a:rPr lang="id-ID" dirty="0" smtClean="0"/>
              <a:t>evaluasi?</a:t>
            </a:r>
          </a:p>
          <a:p>
            <a:pPr lvl="1"/>
            <a:r>
              <a:rPr lang="id-ID" dirty="0" smtClean="0"/>
              <a:t>Bagaimana </a:t>
            </a:r>
            <a:r>
              <a:rPr lang="id-ID" dirty="0"/>
              <a:t>evaluasi </a:t>
            </a:r>
            <a:r>
              <a:rPr lang="id-ID" dirty="0" smtClean="0"/>
              <a:t>dilakukan menggunakan teknologi? </a:t>
            </a:r>
          </a:p>
          <a:p>
            <a:pPr lvl="1"/>
            <a:endParaRPr lang="id-ID" dirty="0"/>
          </a:p>
          <a:p>
            <a:endParaRPr lang="id-ID" dirty="0"/>
          </a:p>
        </p:txBody>
      </p:sp>
    </p:spTree>
    <p:extLst>
      <p:ext uri="{BB962C8B-B14F-4D97-AF65-F5344CB8AC3E}">
        <p14:creationId xmlns:p14="http://schemas.microsoft.com/office/powerpoint/2010/main" val="254272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blinds(horizontal)">
                                      <p:cBhvr>
                                        <p:cTn id="11" dur="500"/>
                                        <p:tgtEl>
                                          <p:spTgt spid="3">
                                            <p:txEl>
                                              <p:pRg st="4" end="4"/>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blinds(horizontal)">
                                      <p:cBhvr>
                                        <p:cTn id="15" dur="500"/>
                                        <p:tgtEl>
                                          <p:spTgt spid="3">
                                            <p:txEl>
                                              <p:pRg st="6" end="6"/>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linds(horizontal)">
                                      <p:cBhvr>
                                        <p:cTn id="19" dur="500"/>
                                        <p:tgtEl>
                                          <p:spTgt spid="3">
                                            <p:txEl>
                                              <p:pRg st="8" end="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blinds(horizontal)">
                                      <p:cBhvr>
                                        <p:cTn id="24" dur="500"/>
                                        <p:tgtEl>
                                          <p:spTgt spid="3">
                                            <p:txEl>
                                              <p:pRg st="1" end="1"/>
                                            </p:txEl>
                                          </p:spTgt>
                                        </p:tgtEl>
                                      </p:cBhvr>
                                    </p:animEffect>
                                  </p:childTnLst>
                                </p:cTn>
                              </p:par>
                            </p:childTnLst>
                          </p:cTn>
                        </p:par>
                        <p:par>
                          <p:cTn id="25" fill="hold">
                            <p:stCondLst>
                              <p:cond delay="500"/>
                            </p:stCondLst>
                            <p:childTnLst>
                              <p:par>
                                <p:cTn id="26" presetID="3" presetClass="entr" presetSubtype="10" fill="hold" nodeType="after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blinds(horizontal)">
                                      <p:cBhvr>
                                        <p:cTn id="28" dur="500"/>
                                        <p:tgtEl>
                                          <p:spTgt spid="3">
                                            <p:txEl>
                                              <p:pRg st="2" end="2"/>
                                            </p:txEl>
                                          </p:spTgt>
                                        </p:tgtEl>
                                      </p:cBhvr>
                                    </p:animEffect>
                                  </p:childTnLst>
                                </p:cTn>
                              </p:par>
                            </p:childTnLst>
                          </p:cTn>
                        </p:par>
                        <p:par>
                          <p:cTn id="29" fill="hold">
                            <p:stCondLst>
                              <p:cond delay="1000"/>
                            </p:stCondLst>
                            <p:childTnLst>
                              <p:par>
                                <p:cTn id="30" presetID="3" presetClass="entr" presetSubtype="10" fill="hold"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blinds(horizontal)">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linds(horizontal)">
                                      <p:cBhvr>
                                        <p:cTn id="47" dur="500"/>
                                        <p:tgtEl>
                                          <p:spTgt spid="3">
                                            <p:txEl>
                                              <p:pRg st="9" end="9"/>
                                            </p:txEl>
                                          </p:spTgt>
                                        </p:tgtEl>
                                      </p:cBhvr>
                                    </p:animEffect>
                                  </p:childTnLst>
                                </p:cTn>
                              </p:par>
                            </p:childTnLst>
                          </p:cTn>
                        </p:par>
                        <p:par>
                          <p:cTn id="48" fill="hold">
                            <p:stCondLst>
                              <p:cond delay="500"/>
                            </p:stCondLst>
                            <p:childTnLst>
                              <p:par>
                                <p:cTn id="49" presetID="3" presetClass="entr" presetSubtype="10" fill="hold" nodeType="after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blinds(horizontal)">
                                      <p:cBhvr>
                                        <p:cTn id="5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a:xfrm>
            <a:off x="457200" y="692696"/>
            <a:ext cx="8229600" cy="5631904"/>
          </a:xfrm>
        </p:spPr>
        <p:txBody>
          <a:bodyPr>
            <a:normAutofit/>
          </a:bodyPr>
          <a:lstStyle/>
          <a:p>
            <a:pPr marL="0" indent="0">
              <a:buNone/>
            </a:pPr>
            <a:endParaRPr lang="id-ID" sz="2400" dirty="0" smtClean="0"/>
          </a:p>
          <a:p>
            <a:pPr marL="0" indent="0" algn="ctr">
              <a:buNone/>
            </a:pPr>
            <a:endParaRPr lang="id-ID" sz="2800" dirty="0" smtClean="0"/>
          </a:p>
          <a:p>
            <a:pPr marL="0" indent="0" algn="ctr">
              <a:buNone/>
            </a:pPr>
            <a:r>
              <a:rPr lang="id-ID" sz="9600" dirty="0" smtClean="0"/>
              <a:t>Evaluation</a:t>
            </a:r>
          </a:p>
          <a:p>
            <a:pPr marL="0" indent="0" algn="ctr">
              <a:buNone/>
            </a:pPr>
            <a:r>
              <a:rPr lang="id-ID" sz="9600" dirty="0" smtClean="0"/>
              <a:t>Ethics</a:t>
            </a:r>
            <a:endParaRPr lang="id-ID" sz="6600" dirty="0"/>
          </a:p>
        </p:txBody>
      </p:sp>
    </p:spTree>
    <p:extLst>
      <p:ext uri="{BB962C8B-B14F-4D97-AF65-F5344CB8AC3E}">
        <p14:creationId xmlns:p14="http://schemas.microsoft.com/office/powerpoint/2010/main" val="54732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p:cTn id="1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Evaluation Ethics</a:t>
            </a:r>
            <a:endParaRPr lang="id-ID" dirty="0"/>
          </a:p>
        </p:txBody>
      </p:sp>
      <p:sp>
        <p:nvSpPr>
          <p:cNvPr id="3" name="Content Placeholder 2"/>
          <p:cNvSpPr>
            <a:spLocks noGrp="1"/>
          </p:cNvSpPr>
          <p:nvPr>
            <p:ph idx="1"/>
          </p:nvPr>
        </p:nvSpPr>
        <p:spPr>
          <a:xfrm>
            <a:off x="457200" y="1935480"/>
            <a:ext cx="8229600" cy="4733880"/>
          </a:xfrm>
        </p:spPr>
        <p:txBody>
          <a:bodyPr>
            <a:normAutofit/>
          </a:bodyPr>
          <a:lstStyle/>
          <a:p>
            <a:r>
              <a:rPr lang="en-US" dirty="0" err="1"/>
              <a:t>Dalam</a:t>
            </a:r>
            <a:r>
              <a:rPr lang="en-US" dirty="0"/>
              <a:t> </a:t>
            </a:r>
            <a:r>
              <a:rPr lang="en-US" dirty="0" err="1"/>
              <a:t>setiap</a:t>
            </a:r>
            <a:r>
              <a:rPr lang="en-US" dirty="0"/>
              <a:t> </a:t>
            </a:r>
            <a:r>
              <a:rPr lang="en-US" dirty="0" err="1"/>
              <a:t>evaluasi</a:t>
            </a:r>
            <a:r>
              <a:rPr lang="en-US" dirty="0"/>
              <a:t>, </a:t>
            </a:r>
            <a:r>
              <a:rPr lang="en-US" dirty="0" err="1"/>
              <a:t>etika</a:t>
            </a:r>
            <a:r>
              <a:rPr lang="en-US" dirty="0"/>
              <a:t> </a:t>
            </a:r>
            <a:r>
              <a:rPr lang="en-US" dirty="0" err="1"/>
              <a:t>harus</a:t>
            </a:r>
            <a:r>
              <a:rPr lang="en-US" dirty="0"/>
              <a:t> </a:t>
            </a:r>
            <a:r>
              <a:rPr lang="en-US" dirty="0" err="1"/>
              <a:t>dijunjung</a:t>
            </a:r>
            <a:r>
              <a:rPr lang="en-US" dirty="0"/>
              <a:t> </a:t>
            </a:r>
            <a:r>
              <a:rPr lang="en-US" dirty="0" err="1"/>
              <a:t>tinggi</a:t>
            </a:r>
            <a:endParaRPr lang="en-US" dirty="0"/>
          </a:p>
          <a:p>
            <a:r>
              <a:rPr lang="en-US" dirty="0" err="1" smtClean="0"/>
              <a:t>Etika</a:t>
            </a:r>
            <a:r>
              <a:rPr lang="en-US" dirty="0" smtClean="0"/>
              <a:t> </a:t>
            </a:r>
            <a:r>
              <a:rPr lang="en-US" dirty="0" err="1"/>
              <a:t>evaluasi</a:t>
            </a:r>
            <a:r>
              <a:rPr lang="en-US" dirty="0"/>
              <a:t> </a:t>
            </a:r>
            <a:r>
              <a:rPr lang="en-US" dirty="0" err="1"/>
              <a:t>mengacu</a:t>
            </a:r>
            <a:r>
              <a:rPr lang="en-US" dirty="0"/>
              <a:t> </a:t>
            </a:r>
            <a:r>
              <a:rPr lang="en-US" dirty="0" err="1"/>
              <a:t>pada</a:t>
            </a:r>
            <a:r>
              <a:rPr lang="en-US" dirty="0"/>
              <a:t> </a:t>
            </a:r>
            <a:r>
              <a:rPr lang="en-US" dirty="0" err="1" smtClean="0"/>
              <a:t>cara</a:t>
            </a:r>
            <a:r>
              <a:rPr lang="en-US" dirty="0" smtClean="0"/>
              <a:t> </a:t>
            </a:r>
            <a:r>
              <a:rPr lang="en-US" dirty="0" err="1" smtClean="0"/>
              <a:t>berperilaku</a:t>
            </a:r>
            <a:r>
              <a:rPr lang="en-US" dirty="0" smtClean="0"/>
              <a:t> yang </a:t>
            </a:r>
            <a:r>
              <a:rPr lang="en-US" dirty="0" err="1" smtClean="0"/>
              <a:t>benar</a:t>
            </a:r>
            <a:r>
              <a:rPr lang="en-US" dirty="0" smtClean="0"/>
              <a:t> </a:t>
            </a:r>
            <a:r>
              <a:rPr lang="en-US" dirty="0" err="1" smtClean="0"/>
              <a:t>dalam</a:t>
            </a:r>
            <a:r>
              <a:rPr lang="en-US" dirty="0" smtClean="0"/>
              <a:t> </a:t>
            </a:r>
            <a:r>
              <a:rPr lang="en-US" dirty="0" err="1" smtClean="0"/>
              <a:t>melakukan</a:t>
            </a:r>
            <a:r>
              <a:rPr lang="en-US" dirty="0" smtClean="0"/>
              <a:t> </a:t>
            </a:r>
            <a:r>
              <a:rPr lang="en-US" dirty="0" err="1" smtClean="0"/>
              <a:t>evaluasi</a:t>
            </a:r>
            <a:endParaRPr lang="en-US" dirty="0"/>
          </a:p>
          <a:p>
            <a:r>
              <a:rPr lang="en-US" dirty="0" err="1" smtClean="0"/>
              <a:t>Etika</a:t>
            </a:r>
            <a:r>
              <a:rPr lang="en-US" dirty="0" smtClean="0"/>
              <a:t> </a:t>
            </a:r>
            <a:r>
              <a:rPr lang="en-US" dirty="0" err="1" smtClean="0"/>
              <a:t>evaluasi</a:t>
            </a:r>
            <a:r>
              <a:rPr lang="en-US" dirty="0" smtClean="0"/>
              <a:t> </a:t>
            </a:r>
            <a:r>
              <a:rPr lang="en-US" dirty="0" err="1" smtClean="0"/>
              <a:t>fokus</a:t>
            </a:r>
            <a:r>
              <a:rPr lang="en-US" dirty="0" smtClean="0"/>
              <a:t> </a:t>
            </a:r>
            <a:r>
              <a:rPr lang="en-US" dirty="0" err="1" smtClean="0"/>
              <a:t>pada</a:t>
            </a:r>
            <a:r>
              <a:rPr lang="en-US" dirty="0" smtClean="0"/>
              <a:t> </a:t>
            </a:r>
            <a:r>
              <a:rPr lang="en-US" dirty="0" err="1" smtClean="0"/>
              <a:t>menghormati</a:t>
            </a:r>
            <a:r>
              <a:rPr lang="en-US" dirty="0" smtClean="0"/>
              <a:t> </a:t>
            </a:r>
            <a:r>
              <a:rPr lang="en-US" dirty="0" err="1" smtClean="0"/>
              <a:t>hak</a:t>
            </a:r>
            <a:r>
              <a:rPr lang="en-US" dirty="0" smtClean="0"/>
              <a:t>, </a:t>
            </a:r>
            <a:r>
              <a:rPr lang="en-US" dirty="0" err="1" smtClean="0"/>
              <a:t>martabat</a:t>
            </a:r>
            <a:r>
              <a:rPr lang="en-US" dirty="0" smtClean="0"/>
              <a:t>, </a:t>
            </a:r>
            <a:r>
              <a:rPr lang="en-US" dirty="0" err="1" smtClean="0"/>
              <a:t>dan</a:t>
            </a:r>
            <a:r>
              <a:rPr lang="en-US" dirty="0" smtClean="0"/>
              <a:t> </a:t>
            </a:r>
            <a:r>
              <a:rPr lang="en-US" dirty="0" err="1" smtClean="0"/>
              <a:t>harga</a:t>
            </a:r>
            <a:r>
              <a:rPr lang="en-US" dirty="0" smtClean="0"/>
              <a:t> </a:t>
            </a:r>
            <a:r>
              <a:rPr lang="en-US" dirty="0" err="1" smtClean="0"/>
              <a:t>diri</a:t>
            </a:r>
            <a:r>
              <a:rPr lang="en-US" dirty="0" smtClean="0"/>
              <a:t> </a:t>
            </a:r>
            <a:r>
              <a:rPr lang="en-US" dirty="0" err="1" smtClean="0"/>
              <a:t>partisipan</a:t>
            </a:r>
            <a:r>
              <a:rPr lang="en-US" dirty="0" smtClean="0"/>
              <a:t> </a:t>
            </a:r>
            <a:r>
              <a:rPr lang="en-US" dirty="0" err="1" smtClean="0"/>
              <a:t>sepanjang</a:t>
            </a:r>
            <a:r>
              <a:rPr lang="en-US" dirty="0" smtClean="0"/>
              <a:t> proses </a:t>
            </a:r>
            <a:r>
              <a:rPr lang="en-US" dirty="0" err="1" smtClean="0"/>
              <a:t>evaluasi</a:t>
            </a:r>
            <a:endParaRPr lang="en-US" dirty="0" smtClean="0"/>
          </a:p>
          <a:p>
            <a:r>
              <a:rPr lang="en-US" dirty="0" err="1" smtClean="0"/>
              <a:t>Etika</a:t>
            </a:r>
            <a:r>
              <a:rPr lang="en-US" dirty="0" smtClean="0"/>
              <a:t> </a:t>
            </a:r>
            <a:r>
              <a:rPr lang="en-US" dirty="0" err="1"/>
              <a:t>evaluasi</a:t>
            </a:r>
            <a:r>
              <a:rPr lang="en-US" dirty="0"/>
              <a:t> </a:t>
            </a:r>
            <a:r>
              <a:rPr lang="en-US" dirty="0" err="1"/>
              <a:t>menjadi</a:t>
            </a:r>
            <a:r>
              <a:rPr lang="en-US" dirty="0"/>
              <a:t> </a:t>
            </a:r>
            <a:r>
              <a:rPr lang="en-US" dirty="0" err="1"/>
              <a:t>lebih</a:t>
            </a:r>
            <a:r>
              <a:rPr lang="en-US" dirty="0"/>
              <a:t> </a:t>
            </a:r>
            <a:r>
              <a:rPr lang="en-US" dirty="0" err="1"/>
              <a:t>sensitif</a:t>
            </a:r>
            <a:r>
              <a:rPr lang="en-US" dirty="0"/>
              <a:t> </a:t>
            </a:r>
            <a:r>
              <a:rPr lang="en-US" dirty="0" err="1"/>
              <a:t>jika</a:t>
            </a:r>
            <a:r>
              <a:rPr lang="en-US" dirty="0"/>
              <a:t> proses </a:t>
            </a:r>
            <a:r>
              <a:rPr lang="en-US" dirty="0" err="1"/>
              <a:t>evaluasi</a:t>
            </a:r>
            <a:r>
              <a:rPr lang="en-US" dirty="0"/>
              <a:t> </a:t>
            </a:r>
            <a:r>
              <a:rPr lang="en-US" dirty="0" err="1"/>
              <a:t>berhubungan</a:t>
            </a:r>
            <a:r>
              <a:rPr lang="en-US" dirty="0"/>
              <a:t> </a:t>
            </a:r>
            <a:r>
              <a:rPr lang="en-US" dirty="0" err="1" smtClean="0"/>
              <a:t>dengan</a:t>
            </a:r>
            <a:r>
              <a:rPr lang="id-ID" dirty="0" smtClean="0"/>
              <a:t>:</a:t>
            </a:r>
            <a:r>
              <a:rPr lang="en-US" dirty="0" smtClean="0"/>
              <a:t> </a:t>
            </a:r>
            <a:endParaRPr lang="id-ID" dirty="0" smtClean="0"/>
          </a:p>
          <a:p>
            <a:pPr lvl="1"/>
            <a:r>
              <a:rPr lang="en-US" dirty="0" err="1" smtClean="0"/>
              <a:t>Anak-anak</a:t>
            </a:r>
            <a:endParaRPr lang="id-ID" dirty="0" smtClean="0"/>
          </a:p>
          <a:p>
            <a:pPr lvl="1"/>
            <a:r>
              <a:rPr lang="id-ID" dirty="0" smtClean="0"/>
              <a:t>SARA</a:t>
            </a:r>
            <a:r>
              <a:rPr lang="en-US" dirty="0" smtClean="0"/>
              <a:t> </a:t>
            </a:r>
            <a:endParaRPr lang="id-ID" dirty="0" smtClean="0"/>
          </a:p>
          <a:p>
            <a:pPr lvl="1"/>
            <a:r>
              <a:rPr lang="en-US" dirty="0" smtClean="0"/>
              <a:t>Orang-orang </a:t>
            </a:r>
            <a:r>
              <a:rPr lang="en-US" dirty="0" err="1"/>
              <a:t>dengan</a:t>
            </a:r>
            <a:r>
              <a:rPr lang="en-US" dirty="0"/>
              <a:t> </a:t>
            </a:r>
            <a:r>
              <a:rPr lang="en-US" dirty="0" err="1"/>
              <a:t>penyakit</a:t>
            </a:r>
            <a:r>
              <a:rPr lang="en-US" dirty="0"/>
              <a:t> / </a:t>
            </a:r>
            <a:r>
              <a:rPr lang="en-US" dirty="0" err="1"/>
              <a:t>kekurangan</a:t>
            </a:r>
            <a:endParaRPr lang="en-US" dirty="0"/>
          </a:p>
          <a:p>
            <a:endParaRPr lang="id-ID" dirty="0"/>
          </a:p>
        </p:txBody>
      </p:sp>
    </p:spTree>
    <p:extLst>
      <p:ext uri="{BB962C8B-B14F-4D97-AF65-F5344CB8AC3E}">
        <p14:creationId xmlns:p14="http://schemas.microsoft.com/office/powerpoint/2010/main" val="246602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par>
                          <p:cTn id="28" fill="hold">
                            <p:stCondLst>
                              <p:cond delay="500"/>
                            </p:stCondLst>
                            <p:childTnLst>
                              <p:par>
                                <p:cTn id="29" presetID="3" presetClass="entr" presetSubtype="10" fill="hold"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linds(horizontal)">
                                      <p:cBhvr>
                                        <p:cTn id="31" dur="500"/>
                                        <p:tgtEl>
                                          <p:spTgt spid="3">
                                            <p:txEl>
                                              <p:pRg st="5" end="5"/>
                                            </p:txEl>
                                          </p:spTgt>
                                        </p:tgtEl>
                                      </p:cBhvr>
                                    </p:animEffect>
                                  </p:childTnLst>
                                </p:cTn>
                              </p:par>
                            </p:childTnLst>
                          </p:cTn>
                        </p:par>
                        <p:par>
                          <p:cTn id="32" fill="hold">
                            <p:stCondLst>
                              <p:cond delay="1000"/>
                            </p:stCondLst>
                            <p:childTnLst>
                              <p:par>
                                <p:cTn id="33" presetID="3" presetClass="entr" presetSubtype="10" fill="hold"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Evaluation Ethics</a:t>
            </a:r>
            <a:endParaRPr lang="en-US" dirty="0"/>
          </a:p>
        </p:txBody>
      </p:sp>
      <p:sp>
        <p:nvSpPr>
          <p:cNvPr id="3" name="Content Placeholder 2"/>
          <p:cNvSpPr>
            <a:spLocks noGrp="1"/>
          </p:cNvSpPr>
          <p:nvPr>
            <p:ph idx="1"/>
          </p:nvPr>
        </p:nvSpPr>
        <p:spPr>
          <a:xfrm>
            <a:off x="457200" y="1935480"/>
            <a:ext cx="8229600" cy="4733880"/>
          </a:xfrm>
        </p:spPr>
        <p:txBody>
          <a:bodyPr>
            <a:normAutofit/>
          </a:bodyPr>
          <a:lstStyle/>
          <a:p>
            <a:r>
              <a:rPr lang="id-ID" dirty="0"/>
              <a:t>Guideline umum mengenai menjaga etika dalam evaluasi:</a:t>
            </a:r>
            <a:endParaRPr lang="en-US" dirty="0"/>
          </a:p>
          <a:p>
            <a:pPr lvl="1"/>
            <a:r>
              <a:rPr lang="en-US" dirty="0" smtClean="0"/>
              <a:t>Informed consent / </a:t>
            </a:r>
            <a:r>
              <a:rPr lang="en-US" dirty="0" err="1" smtClean="0"/>
              <a:t>surat</a:t>
            </a:r>
            <a:r>
              <a:rPr lang="en-US" dirty="0" smtClean="0"/>
              <a:t> </a:t>
            </a:r>
            <a:r>
              <a:rPr lang="en-US" dirty="0" err="1" smtClean="0"/>
              <a:t>persetujuan</a:t>
            </a:r>
            <a:endParaRPr lang="en-US" dirty="0" smtClean="0"/>
          </a:p>
          <a:p>
            <a:pPr lvl="1"/>
            <a:r>
              <a:rPr lang="en-US" dirty="0"/>
              <a:t>Drop out/ withdrawal</a:t>
            </a:r>
          </a:p>
          <a:p>
            <a:pPr lvl="1"/>
            <a:r>
              <a:rPr lang="en-US" dirty="0" err="1" smtClean="0"/>
              <a:t>Perlindungan</a:t>
            </a:r>
            <a:r>
              <a:rPr lang="en-US" dirty="0" smtClean="0"/>
              <a:t> </a:t>
            </a:r>
            <a:r>
              <a:rPr lang="en-US" dirty="0" err="1" smtClean="0"/>
              <a:t>partisipan</a:t>
            </a:r>
            <a:endParaRPr lang="en-US" dirty="0" smtClean="0"/>
          </a:p>
          <a:p>
            <a:pPr lvl="1"/>
            <a:r>
              <a:rPr lang="en-US" dirty="0"/>
              <a:t>Confidentiality and privacy / </a:t>
            </a:r>
            <a:r>
              <a:rPr lang="en-US" dirty="0" err="1"/>
              <a:t>kerahasiaan</a:t>
            </a:r>
            <a:r>
              <a:rPr lang="en-US" dirty="0"/>
              <a:t> </a:t>
            </a:r>
            <a:r>
              <a:rPr lang="en-US" dirty="0" err="1"/>
              <a:t>dan</a:t>
            </a:r>
            <a:r>
              <a:rPr lang="en-US" dirty="0"/>
              <a:t> </a:t>
            </a:r>
            <a:r>
              <a:rPr lang="en-US" dirty="0" err="1"/>
              <a:t>privasi</a:t>
            </a:r>
            <a:endParaRPr lang="en-US" dirty="0"/>
          </a:p>
          <a:p>
            <a:pPr lvl="1"/>
            <a:r>
              <a:rPr lang="en-US" dirty="0" smtClean="0"/>
              <a:t>Deception / </a:t>
            </a:r>
            <a:r>
              <a:rPr lang="en-US" dirty="0" err="1" smtClean="0"/>
              <a:t>penipuan</a:t>
            </a:r>
            <a:endParaRPr lang="en-US" dirty="0" smtClean="0"/>
          </a:p>
          <a:p>
            <a:pPr lvl="1"/>
            <a:r>
              <a:rPr lang="en-US" dirty="0" smtClean="0"/>
              <a:t>Debriefing</a:t>
            </a:r>
            <a:endParaRPr lang="en-US" dirty="0"/>
          </a:p>
          <a:p>
            <a:pPr lvl="1"/>
            <a:r>
              <a:rPr lang="en-US" dirty="0" smtClean="0"/>
              <a:t>Respect / </a:t>
            </a:r>
            <a:r>
              <a:rPr lang="en-US" dirty="0" err="1" smtClean="0"/>
              <a:t>penghormatan</a:t>
            </a:r>
            <a:endParaRPr lang="en-US" dirty="0" smtClean="0"/>
          </a:p>
          <a:p>
            <a:pPr lvl="1"/>
            <a:r>
              <a:rPr lang="en-US" dirty="0" smtClean="0"/>
              <a:t>Integrity / </a:t>
            </a:r>
            <a:r>
              <a:rPr lang="en-US" dirty="0" err="1" smtClean="0"/>
              <a:t>integritas</a:t>
            </a:r>
            <a:endParaRPr lang="en-US" dirty="0" smtClean="0"/>
          </a:p>
        </p:txBody>
      </p:sp>
    </p:spTree>
    <p:extLst>
      <p:ext uri="{BB962C8B-B14F-4D97-AF65-F5344CB8AC3E}">
        <p14:creationId xmlns:p14="http://schemas.microsoft.com/office/powerpoint/2010/main" val="223967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par>
                          <p:cTn id="21" fill="hold">
                            <p:stCondLst>
                              <p:cond delay="1500"/>
                            </p:stCondLst>
                            <p:childTnLst>
                              <p:par>
                                <p:cTn id="22" presetID="3" presetClass="entr" presetSubtype="10" fill="hold"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linds(horizontal)">
                                      <p:cBhvr>
                                        <p:cTn id="24" dur="500"/>
                                        <p:tgtEl>
                                          <p:spTgt spid="3">
                                            <p:txEl>
                                              <p:pRg st="4" end="4"/>
                                            </p:txEl>
                                          </p:spTgt>
                                        </p:tgtEl>
                                      </p:cBhvr>
                                    </p:animEffect>
                                  </p:childTnLst>
                                </p:cTn>
                              </p:par>
                            </p:childTnLst>
                          </p:cTn>
                        </p:par>
                        <p:par>
                          <p:cTn id="25" fill="hold">
                            <p:stCondLst>
                              <p:cond delay="2000"/>
                            </p:stCondLst>
                            <p:childTnLst>
                              <p:par>
                                <p:cTn id="26" presetID="3" presetClass="entr" presetSubtype="10" fill="hold"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par>
                          <p:cTn id="29" fill="hold">
                            <p:stCondLst>
                              <p:cond delay="2500"/>
                            </p:stCondLst>
                            <p:childTnLst>
                              <p:par>
                                <p:cTn id="30" presetID="3" presetClass="entr" presetSubtype="10" fill="hold"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par>
                          <p:cTn id="33" fill="hold">
                            <p:stCondLst>
                              <p:cond delay="3000"/>
                            </p:stCondLst>
                            <p:childTnLst>
                              <p:par>
                                <p:cTn id="34" presetID="3" presetClass="entr" presetSubtype="10" fill="hold" nodeType="after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childTnLst>
                          </p:cTn>
                        </p:par>
                        <p:par>
                          <p:cTn id="37" fill="hold">
                            <p:stCondLst>
                              <p:cond delay="3500"/>
                            </p:stCondLst>
                            <p:childTnLst>
                              <p:par>
                                <p:cTn id="38" presetID="3" presetClass="entr" presetSubtype="10" fill="hold" nodeType="after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blinds(horizontal)">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Evaluation Ethics</a:t>
            </a:r>
          </a:p>
        </p:txBody>
      </p:sp>
      <p:sp>
        <p:nvSpPr>
          <p:cNvPr id="3" name="Content Placeholder 2"/>
          <p:cNvSpPr>
            <a:spLocks noGrp="1"/>
          </p:cNvSpPr>
          <p:nvPr>
            <p:ph idx="1"/>
          </p:nvPr>
        </p:nvSpPr>
        <p:spPr>
          <a:xfrm>
            <a:off x="457200" y="1935480"/>
            <a:ext cx="8229600" cy="5021912"/>
          </a:xfrm>
        </p:spPr>
        <p:txBody>
          <a:bodyPr>
            <a:normAutofit/>
          </a:bodyPr>
          <a:lstStyle/>
          <a:p>
            <a:r>
              <a:rPr lang="en-US" dirty="0" smtClean="0"/>
              <a:t>Informed consent / </a:t>
            </a:r>
            <a:r>
              <a:rPr lang="en-US" dirty="0" err="1" smtClean="0"/>
              <a:t>surat</a:t>
            </a:r>
            <a:r>
              <a:rPr lang="en-US" dirty="0" smtClean="0"/>
              <a:t> </a:t>
            </a:r>
            <a:r>
              <a:rPr lang="en-US" dirty="0" err="1" smtClean="0"/>
              <a:t>persetujuan</a:t>
            </a:r>
            <a:endParaRPr lang="en-US" dirty="0" smtClean="0"/>
          </a:p>
          <a:p>
            <a:pPr lvl="1"/>
            <a:r>
              <a:rPr lang="en-US" dirty="0" err="1" smtClean="0"/>
              <a:t>Dapat</a:t>
            </a:r>
            <a:r>
              <a:rPr lang="en-US" dirty="0" smtClean="0"/>
              <a:t> </a:t>
            </a:r>
            <a:r>
              <a:rPr lang="en-US" dirty="0" err="1" smtClean="0"/>
              <a:t>berisi</a:t>
            </a:r>
            <a:r>
              <a:rPr lang="en-US" dirty="0" smtClean="0"/>
              <a:t>:</a:t>
            </a:r>
          </a:p>
          <a:p>
            <a:pPr lvl="2"/>
            <a:r>
              <a:rPr lang="en-US" dirty="0" err="1" smtClean="0"/>
              <a:t>Pernyataan</a:t>
            </a:r>
            <a:r>
              <a:rPr lang="en-US" dirty="0" smtClean="0"/>
              <a:t> </a:t>
            </a:r>
            <a:r>
              <a:rPr lang="en-US" dirty="0" err="1" smtClean="0"/>
              <a:t>bahwa</a:t>
            </a:r>
            <a:r>
              <a:rPr lang="en-US" dirty="0" smtClean="0"/>
              <a:t> </a:t>
            </a:r>
            <a:r>
              <a:rPr lang="en-US" dirty="0" err="1" smtClean="0"/>
              <a:t>partisipasi</a:t>
            </a:r>
            <a:r>
              <a:rPr lang="en-US" dirty="0" smtClean="0"/>
              <a:t> </a:t>
            </a:r>
            <a:r>
              <a:rPr lang="en-US" dirty="0" err="1" smtClean="0"/>
              <a:t>bersifat</a:t>
            </a:r>
            <a:r>
              <a:rPr lang="en-US" dirty="0" smtClean="0"/>
              <a:t> </a:t>
            </a:r>
            <a:r>
              <a:rPr lang="en-US" dirty="0" err="1" smtClean="0"/>
              <a:t>sukarela</a:t>
            </a:r>
            <a:r>
              <a:rPr lang="en-US" dirty="0" smtClean="0"/>
              <a:t> </a:t>
            </a:r>
            <a:r>
              <a:rPr lang="en-US" dirty="0" err="1" smtClean="0"/>
              <a:t>dan</a:t>
            </a:r>
            <a:r>
              <a:rPr lang="en-US" dirty="0" smtClean="0"/>
              <a:t> </a:t>
            </a:r>
            <a:r>
              <a:rPr lang="en-US" dirty="0" err="1" smtClean="0"/>
              <a:t>penolakan</a:t>
            </a:r>
            <a:r>
              <a:rPr lang="en-US" dirty="0" smtClean="0"/>
              <a:t> </a:t>
            </a:r>
            <a:r>
              <a:rPr lang="en-US" dirty="0" err="1" smtClean="0"/>
              <a:t>tidak</a:t>
            </a:r>
            <a:r>
              <a:rPr lang="en-US" dirty="0" smtClean="0"/>
              <a:t> </a:t>
            </a:r>
            <a:r>
              <a:rPr lang="en-US" dirty="0" err="1" smtClean="0"/>
              <a:t>akan</a:t>
            </a:r>
            <a:r>
              <a:rPr lang="en-US" dirty="0" smtClean="0"/>
              <a:t> </a:t>
            </a:r>
            <a:r>
              <a:rPr lang="en-US" dirty="0" err="1" smtClean="0"/>
              <a:t>mengakibatkan</a:t>
            </a:r>
            <a:r>
              <a:rPr lang="en-US" dirty="0" smtClean="0"/>
              <a:t> </a:t>
            </a:r>
            <a:r>
              <a:rPr lang="en-US" dirty="0" err="1" smtClean="0"/>
              <a:t>konsekuensi</a:t>
            </a:r>
            <a:r>
              <a:rPr lang="en-US" dirty="0" smtClean="0"/>
              <a:t> </a:t>
            </a:r>
            <a:r>
              <a:rPr lang="en-US" dirty="0" err="1" smtClean="0"/>
              <a:t>negatif</a:t>
            </a:r>
            <a:endParaRPr lang="en-US" dirty="0" smtClean="0"/>
          </a:p>
          <a:p>
            <a:pPr lvl="2"/>
            <a:r>
              <a:rPr lang="en-US" dirty="0" err="1" smtClean="0"/>
              <a:t>Tujuan</a:t>
            </a:r>
            <a:r>
              <a:rPr lang="en-US" dirty="0" smtClean="0"/>
              <a:t> </a:t>
            </a:r>
            <a:r>
              <a:rPr lang="en-US" dirty="0" err="1" smtClean="0"/>
              <a:t>riset</a:t>
            </a:r>
            <a:r>
              <a:rPr lang="en-US" dirty="0"/>
              <a:t> </a:t>
            </a:r>
            <a:r>
              <a:rPr lang="en-US" dirty="0" smtClean="0"/>
              <a:t>/ </a:t>
            </a:r>
            <a:r>
              <a:rPr lang="en-US" dirty="0" err="1" smtClean="0"/>
              <a:t>evaluasi</a:t>
            </a:r>
            <a:endParaRPr lang="en-US" dirty="0" smtClean="0"/>
          </a:p>
          <a:p>
            <a:pPr lvl="2"/>
            <a:r>
              <a:rPr lang="en-US" dirty="0" err="1" smtClean="0"/>
              <a:t>Prosedur</a:t>
            </a:r>
            <a:r>
              <a:rPr lang="en-US" dirty="0" smtClean="0"/>
              <a:t> </a:t>
            </a:r>
            <a:r>
              <a:rPr lang="en-US" dirty="0" err="1" smtClean="0"/>
              <a:t>riset</a:t>
            </a:r>
            <a:r>
              <a:rPr lang="en-US" dirty="0" smtClean="0"/>
              <a:t> / </a:t>
            </a:r>
            <a:r>
              <a:rPr lang="en-US" dirty="0" err="1" smtClean="0"/>
              <a:t>evaluasi</a:t>
            </a:r>
            <a:endParaRPr lang="en-US" dirty="0" smtClean="0"/>
          </a:p>
          <a:p>
            <a:pPr lvl="2"/>
            <a:r>
              <a:rPr lang="en-US" dirty="0" err="1" smtClean="0"/>
              <a:t>Peringatan</a:t>
            </a:r>
            <a:r>
              <a:rPr lang="en-US" dirty="0" smtClean="0"/>
              <a:t> </a:t>
            </a:r>
            <a:r>
              <a:rPr lang="en-US" dirty="0" err="1" smtClean="0"/>
              <a:t>akan</a:t>
            </a:r>
            <a:r>
              <a:rPr lang="en-US" dirty="0" smtClean="0"/>
              <a:t> </a:t>
            </a:r>
            <a:r>
              <a:rPr lang="en-US" dirty="0" err="1" smtClean="0"/>
              <a:t>semua</a:t>
            </a:r>
            <a:r>
              <a:rPr lang="en-US" dirty="0" smtClean="0"/>
              <a:t> </a:t>
            </a:r>
            <a:r>
              <a:rPr lang="en-US" dirty="0" err="1" smtClean="0"/>
              <a:t>kemungkinan</a:t>
            </a:r>
            <a:r>
              <a:rPr lang="en-US" dirty="0" smtClean="0"/>
              <a:t> </a:t>
            </a:r>
            <a:r>
              <a:rPr lang="en-US" dirty="0" err="1" smtClean="0"/>
              <a:t>risiko</a:t>
            </a:r>
            <a:r>
              <a:rPr lang="en-US" dirty="0" smtClean="0"/>
              <a:t> </a:t>
            </a:r>
            <a:r>
              <a:rPr lang="en-US" dirty="0" err="1" smtClean="0"/>
              <a:t>atau</a:t>
            </a:r>
            <a:r>
              <a:rPr lang="en-US" dirty="0" smtClean="0"/>
              <a:t> </a:t>
            </a:r>
            <a:r>
              <a:rPr lang="en-US" dirty="0" err="1" smtClean="0"/>
              <a:t>ketidaknyamanan</a:t>
            </a:r>
            <a:r>
              <a:rPr lang="en-US" dirty="0" smtClean="0"/>
              <a:t>, </a:t>
            </a:r>
            <a:r>
              <a:rPr lang="en-US" dirty="0" err="1" smtClean="0"/>
              <a:t>baik</a:t>
            </a:r>
            <a:r>
              <a:rPr lang="en-US" dirty="0" smtClean="0"/>
              <a:t> </a:t>
            </a:r>
            <a:r>
              <a:rPr lang="en-US" dirty="0" err="1" smtClean="0"/>
              <a:t>fisik</a:t>
            </a:r>
            <a:r>
              <a:rPr lang="en-US" dirty="0" smtClean="0"/>
              <a:t> </a:t>
            </a:r>
            <a:r>
              <a:rPr lang="en-US" dirty="0" err="1" smtClean="0"/>
              <a:t>maupun</a:t>
            </a:r>
            <a:r>
              <a:rPr lang="en-US" dirty="0" smtClean="0"/>
              <a:t> </a:t>
            </a:r>
            <a:r>
              <a:rPr lang="en-US" dirty="0" err="1" smtClean="0"/>
              <a:t>psikis</a:t>
            </a:r>
            <a:endParaRPr lang="en-US" dirty="0" smtClean="0"/>
          </a:p>
          <a:p>
            <a:pPr lvl="2"/>
            <a:r>
              <a:rPr lang="en-US" dirty="0" err="1" smtClean="0"/>
              <a:t>Manfaat</a:t>
            </a:r>
            <a:r>
              <a:rPr lang="en-US" dirty="0" smtClean="0"/>
              <a:t> </a:t>
            </a:r>
            <a:r>
              <a:rPr lang="en-US" dirty="0" err="1" smtClean="0"/>
              <a:t>riset</a:t>
            </a:r>
            <a:endParaRPr lang="en-US" dirty="0"/>
          </a:p>
          <a:p>
            <a:pPr lvl="2"/>
            <a:r>
              <a:rPr lang="en-US" dirty="0" smtClean="0"/>
              <a:t>Lama </a:t>
            </a:r>
            <a:r>
              <a:rPr lang="en-US" dirty="0" err="1" smtClean="0"/>
              <a:t>evaluasi</a:t>
            </a:r>
            <a:endParaRPr lang="en-US" dirty="0" smtClean="0"/>
          </a:p>
          <a:p>
            <a:pPr lvl="2"/>
            <a:r>
              <a:rPr lang="en-US" dirty="0" smtClean="0"/>
              <a:t>Contact person</a:t>
            </a:r>
          </a:p>
          <a:p>
            <a:pPr lvl="2"/>
            <a:r>
              <a:rPr lang="en-US" dirty="0" err="1" smtClean="0"/>
              <a:t>Hak-hak</a:t>
            </a:r>
            <a:r>
              <a:rPr lang="en-US" dirty="0" smtClean="0"/>
              <a:t> </a:t>
            </a:r>
            <a:r>
              <a:rPr lang="en-US" dirty="0" err="1" smtClean="0"/>
              <a:t>partisipan</a:t>
            </a:r>
            <a:r>
              <a:rPr lang="en-US" dirty="0" smtClean="0"/>
              <a:t>, </a:t>
            </a:r>
            <a:r>
              <a:rPr lang="en-US" dirty="0" err="1" smtClean="0"/>
              <a:t>terutama</a:t>
            </a:r>
            <a:r>
              <a:rPr lang="en-US" dirty="0" smtClean="0"/>
              <a:t> </a:t>
            </a:r>
            <a:r>
              <a:rPr lang="en-US" dirty="0" err="1" smtClean="0"/>
              <a:t>hak</a:t>
            </a:r>
            <a:r>
              <a:rPr lang="en-US" dirty="0" smtClean="0"/>
              <a:t> </a:t>
            </a:r>
            <a:r>
              <a:rPr lang="en-US" dirty="0" err="1" smtClean="0"/>
              <a:t>atas</a:t>
            </a:r>
            <a:r>
              <a:rPr lang="en-US" dirty="0" smtClean="0"/>
              <a:t> </a:t>
            </a:r>
            <a:r>
              <a:rPr lang="en-US" dirty="0" err="1" smtClean="0"/>
              <a:t>kerahasiaan</a:t>
            </a:r>
            <a:r>
              <a:rPr lang="en-US" dirty="0" smtClean="0"/>
              <a:t> </a:t>
            </a:r>
            <a:r>
              <a:rPr lang="en-US" dirty="0" err="1" smtClean="0"/>
              <a:t>dan</a:t>
            </a:r>
            <a:r>
              <a:rPr lang="en-US" dirty="0" smtClean="0"/>
              <a:t> </a:t>
            </a:r>
            <a:r>
              <a:rPr lang="en-US" dirty="0" err="1" smtClean="0"/>
              <a:t>hak</a:t>
            </a:r>
            <a:r>
              <a:rPr lang="en-US" dirty="0" smtClean="0"/>
              <a:t> </a:t>
            </a:r>
            <a:r>
              <a:rPr lang="en-US" dirty="0" err="1" smtClean="0"/>
              <a:t>untuk</a:t>
            </a:r>
            <a:r>
              <a:rPr lang="en-US" dirty="0" smtClean="0"/>
              <a:t> </a:t>
            </a:r>
            <a:r>
              <a:rPr lang="en-US" dirty="0" err="1" smtClean="0"/>
              <a:t>mundur</a:t>
            </a:r>
            <a:r>
              <a:rPr lang="en-US" dirty="0" smtClean="0"/>
              <a:t> </a:t>
            </a:r>
            <a:r>
              <a:rPr lang="en-US" dirty="0" err="1" smtClean="0"/>
              <a:t>sewaktu-waktu</a:t>
            </a:r>
            <a:r>
              <a:rPr lang="en-US" dirty="0" smtClean="0"/>
              <a:t> </a:t>
            </a:r>
            <a:r>
              <a:rPr lang="en-US" dirty="0" err="1" smtClean="0"/>
              <a:t>tanpa</a:t>
            </a:r>
            <a:r>
              <a:rPr lang="en-US" dirty="0" smtClean="0"/>
              <a:t> </a:t>
            </a:r>
            <a:r>
              <a:rPr lang="en-US" dirty="0" err="1" smtClean="0"/>
              <a:t>konsekuensi</a:t>
            </a:r>
            <a:endParaRPr lang="en-US" dirty="0" smtClean="0"/>
          </a:p>
          <a:p>
            <a:pPr lvl="2"/>
            <a:endParaRPr lang="en-US" dirty="0" smtClean="0"/>
          </a:p>
        </p:txBody>
      </p:sp>
    </p:spTree>
    <p:extLst>
      <p:ext uri="{BB962C8B-B14F-4D97-AF65-F5344CB8AC3E}">
        <p14:creationId xmlns:p14="http://schemas.microsoft.com/office/powerpoint/2010/main" val="24951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childTnLst>
                          </p:cTn>
                        </p:par>
                        <p:par>
                          <p:cTn id="22" fill="hold">
                            <p:stCondLst>
                              <p:cond delay="1000"/>
                            </p:stCondLst>
                            <p:childTnLst>
                              <p:par>
                                <p:cTn id="23" presetID="3" presetClass="entr" presetSubtype="1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par>
                          <p:cTn id="26" fill="hold">
                            <p:stCondLst>
                              <p:cond delay="1500"/>
                            </p:stCondLst>
                            <p:childTnLst>
                              <p:par>
                                <p:cTn id="27" presetID="3" presetClass="entr" presetSubtype="10"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linds(horizontal)">
                                      <p:cBhvr>
                                        <p:cTn id="29" dur="500"/>
                                        <p:tgtEl>
                                          <p:spTgt spid="3">
                                            <p:txEl>
                                              <p:pRg st="5" end="5"/>
                                            </p:txEl>
                                          </p:spTgt>
                                        </p:tgtEl>
                                      </p:cBhvr>
                                    </p:animEffect>
                                  </p:childTnLst>
                                </p:cTn>
                              </p:par>
                            </p:childTnLst>
                          </p:cTn>
                        </p:par>
                        <p:par>
                          <p:cTn id="30" fill="hold">
                            <p:stCondLst>
                              <p:cond delay="2000"/>
                            </p:stCondLst>
                            <p:childTnLst>
                              <p:par>
                                <p:cTn id="31" presetID="3" presetClass="entr" presetSubtype="10" fill="hold"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par>
                          <p:cTn id="34" fill="hold">
                            <p:stCondLst>
                              <p:cond delay="2500"/>
                            </p:stCondLst>
                            <p:childTnLst>
                              <p:par>
                                <p:cTn id="35" presetID="3" presetClass="entr" presetSubtype="10" fill="hold"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par>
                          <p:cTn id="38" fill="hold">
                            <p:stCondLst>
                              <p:cond delay="3000"/>
                            </p:stCondLst>
                            <p:childTnLst>
                              <p:par>
                                <p:cTn id="39" presetID="3" presetClass="entr" presetSubtype="10" fill="hold" nodeType="after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linds(horizontal)">
                                      <p:cBhvr>
                                        <p:cTn id="41" dur="500"/>
                                        <p:tgtEl>
                                          <p:spTgt spid="3">
                                            <p:txEl>
                                              <p:pRg st="8" end="8"/>
                                            </p:txEl>
                                          </p:spTgt>
                                        </p:tgtEl>
                                      </p:cBhvr>
                                    </p:animEffect>
                                  </p:childTnLst>
                                </p:cTn>
                              </p:par>
                            </p:childTnLst>
                          </p:cTn>
                        </p:par>
                        <p:par>
                          <p:cTn id="42" fill="hold">
                            <p:stCondLst>
                              <p:cond delay="3500"/>
                            </p:stCondLst>
                            <p:childTnLst>
                              <p:par>
                                <p:cTn id="43" presetID="3" presetClass="entr" presetSubtype="10" fill="hold" nodeType="after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blinds(horizontal)">
                                      <p:cBhvr>
                                        <p:cTn id="4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Evaluation Ethics</a:t>
            </a:r>
          </a:p>
        </p:txBody>
      </p:sp>
      <p:sp>
        <p:nvSpPr>
          <p:cNvPr id="3" name="Content Placeholder 2"/>
          <p:cNvSpPr>
            <a:spLocks noGrp="1"/>
          </p:cNvSpPr>
          <p:nvPr>
            <p:ph idx="1"/>
          </p:nvPr>
        </p:nvSpPr>
        <p:spPr>
          <a:xfrm>
            <a:off x="457200" y="1935480"/>
            <a:ext cx="8229600" cy="5021912"/>
          </a:xfrm>
        </p:spPr>
        <p:txBody>
          <a:bodyPr>
            <a:normAutofit/>
          </a:bodyPr>
          <a:lstStyle/>
          <a:p>
            <a:r>
              <a:rPr lang="en-US" dirty="0" smtClean="0"/>
              <a:t>Informed consent / </a:t>
            </a:r>
            <a:r>
              <a:rPr lang="en-US" dirty="0" err="1" smtClean="0"/>
              <a:t>surat</a:t>
            </a:r>
            <a:r>
              <a:rPr lang="en-US" dirty="0" smtClean="0"/>
              <a:t> </a:t>
            </a:r>
            <a:r>
              <a:rPr lang="en-US" dirty="0" err="1" smtClean="0"/>
              <a:t>persetujuan</a:t>
            </a:r>
            <a:endParaRPr lang="en-US" dirty="0" smtClean="0"/>
          </a:p>
          <a:p>
            <a:pPr lvl="1"/>
            <a:r>
              <a:rPr lang="en-US" dirty="0" smtClean="0"/>
              <a:t>Evaluator </a:t>
            </a:r>
            <a:r>
              <a:rPr lang="en-US" dirty="0" err="1" smtClean="0"/>
              <a:t>wajib</a:t>
            </a:r>
            <a:r>
              <a:rPr lang="en-US" dirty="0" smtClean="0"/>
              <a:t> </a:t>
            </a:r>
            <a:r>
              <a:rPr lang="en-US" dirty="0" err="1"/>
              <a:t>menjelaskan</a:t>
            </a:r>
            <a:r>
              <a:rPr lang="en-US" dirty="0"/>
              <a:t> </a:t>
            </a:r>
            <a:r>
              <a:rPr lang="en-US" dirty="0" err="1"/>
              <a:t>prosedur</a:t>
            </a:r>
            <a:r>
              <a:rPr lang="en-US" dirty="0"/>
              <a:t> </a:t>
            </a:r>
            <a:r>
              <a:rPr lang="en-US" dirty="0" err="1"/>
              <a:t>dan</a:t>
            </a:r>
            <a:r>
              <a:rPr lang="en-US" dirty="0"/>
              <a:t> </a:t>
            </a:r>
            <a:r>
              <a:rPr lang="en-US" dirty="0" err="1"/>
              <a:t>hak-hak</a:t>
            </a:r>
            <a:r>
              <a:rPr lang="en-US" dirty="0"/>
              <a:t> </a:t>
            </a:r>
            <a:r>
              <a:rPr lang="en-US" dirty="0" err="1"/>
              <a:t>partisipan</a:t>
            </a:r>
            <a:r>
              <a:rPr lang="en-US" dirty="0"/>
              <a:t> </a:t>
            </a:r>
            <a:r>
              <a:rPr lang="en-US" dirty="0" err="1"/>
              <a:t>sebelum</a:t>
            </a:r>
            <a:r>
              <a:rPr lang="en-US" dirty="0"/>
              <a:t> </a:t>
            </a:r>
            <a:r>
              <a:rPr lang="en-US" dirty="0" err="1"/>
              <a:t>evaluasi</a:t>
            </a:r>
            <a:r>
              <a:rPr lang="en-US" dirty="0"/>
              <a:t> </a:t>
            </a:r>
            <a:r>
              <a:rPr lang="en-US" dirty="0" err="1"/>
              <a:t>dimulai</a:t>
            </a:r>
            <a:endParaRPr lang="en-US" dirty="0"/>
          </a:p>
          <a:p>
            <a:pPr lvl="1"/>
            <a:r>
              <a:rPr lang="en-US" dirty="0" err="1"/>
              <a:t>Pastikan</a:t>
            </a:r>
            <a:r>
              <a:rPr lang="en-US" dirty="0"/>
              <a:t> </a:t>
            </a:r>
            <a:r>
              <a:rPr lang="en-US" dirty="0" err="1" smtClean="0"/>
              <a:t>partisipan</a:t>
            </a:r>
            <a:r>
              <a:rPr lang="en-US" dirty="0" smtClean="0"/>
              <a:t> </a:t>
            </a:r>
            <a:r>
              <a:rPr lang="en-US" dirty="0" err="1" smtClean="0"/>
              <a:t>yakin</a:t>
            </a:r>
            <a:r>
              <a:rPr lang="en-US" dirty="0" smtClean="0"/>
              <a:t> </a:t>
            </a:r>
            <a:r>
              <a:rPr lang="en-US" dirty="0" err="1" smtClean="0"/>
              <a:t>bahwa</a:t>
            </a:r>
            <a:r>
              <a:rPr lang="en-US" dirty="0" smtClean="0"/>
              <a:t> </a:t>
            </a:r>
            <a:r>
              <a:rPr lang="en-US" dirty="0" err="1" smtClean="0"/>
              <a:t>ia</a:t>
            </a:r>
            <a:r>
              <a:rPr lang="en-US" dirty="0" smtClean="0"/>
              <a:t> </a:t>
            </a:r>
            <a:r>
              <a:rPr lang="en-US" dirty="0" err="1"/>
              <a:t>memahami</a:t>
            </a:r>
            <a:r>
              <a:rPr lang="en-US" dirty="0"/>
              <a:t> </a:t>
            </a:r>
            <a:r>
              <a:rPr lang="en-US" dirty="0" err="1"/>
              <a:t>prosedur</a:t>
            </a:r>
            <a:r>
              <a:rPr lang="en-US" dirty="0"/>
              <a:t> </a:t>
            </a:r>
            <a:r>
              <a:rPr lang="en-US" dirty="0" err="1"/>
              <a:t>dan</a:t>
            </a:r>
            <a:r>
              <a:rPr lang="en-US" dirty="0"/>
              <a:t> </a:t>
            </a:r>
            <a:r>
              <a:rPr lang="en-US" dirty="0" err="1"/>
              <a:t>hak-haknya</a:t>
            </a:r>
            <a:r>
              <a:rPr lang="en-US" dirty="0"/>
              <a:t> </a:t>
            </a:r>
            <a:r>
              <a:rPr lang="en-US" dirty="0" err="1"/>
              <a:t>sebelum</a:t>
            </a:r>
            <a:r>
              <a:rPr lang="en-US" dirty="0"/>
              <a:t> </a:t>
            </a:r>
            <a:r>
              <a:rPr lang="en-US" dirty="0" err="1"/>
              <a:t>evaluasi</a:t>
            </a:r>
            <a:r>
              <a:rPr lang="en-US" dirty="0"/>
              <a:t> </a:t>
            </a:r>
            <a:r>
              <a:rPr lang="en-US" dirty="0" err="1"/>
              <a:t>dimulai</a:t>
            </a:r>
            <a:endParaRPr lang="en-US" dirty="0"/>
          </a:p>
          <a:p>
            <a:pPr lvl="1"/>
            <a:r>
              <a:rPr lang="en-US" dirty="0" err="1"/>
              <a:t>Pastikan</a:t>
            </a:r>
            <a:r>
              <a:rPr lang="en-US" dirty="0"/>
              <a:t> user </a:t>
            </a:r>
            <a:r>
              <a:rPr lang="en-US" dirty="0" err="1" smtClean="0"/>
              <a:t>menandatangani</a:t>
            </a:r>
            <a:r>
              <a:rPr lang="en-US" dirty="0" smtClean="0"/>
              <a:t> </a:t>
            </a:r>
            <a:r>
              <a:rPr lang="en-US" dirty="0" err="1"/>
              <a:t>surat</a:t>
            </a:r>
            <a:r>
              <a:rPr lang="en-US" dirty="0"/>
              <a:t> </a:t>
            </a:r>
            <a:r>
              <a:rPr lang="en-US" dirty="0" err="1"/>
              <a:t>persetujuan</a:t>
            </a:r>
            <a:r>
              <a:rPr lang="en-US" dirty="0"/>
              <a:t> </a:t>
            </a:r>
            <a:r>
              <a:rPr lang="en-US" dirty="0" err="1"/>
              <a:t>sebelum</a:t>
            </a:r>
            <a:r>
              <a:rPr lang="en-US" dirty="0"/>
              <a:t> </a:t>
            </a:r>
            <a:r>
              <a:rPr lang="en-US" dirty="0" err="1"/>
              <a:t>evaluasi</a:t>
            </a:r>
            <a:r>
              <a:rPr lang="en-US" dirty="0"/>
              <a:t> </a:t>
            </a:r>
            <a:r>
              <a:rPr lang="en-US" dirty="0" err="1"/>
              <a:t>dimulai</a:t>
            </a:r>
            <a:r>
              <a:rPr lang="en-US" dirty="0"/>
              <a:t> </a:t>
            </a:r>
          </a:p>
          <a:p>
            <a:pPr lvl="1"/>
            <a:r>
              <a:rPr lang="en-US" dirty="0" err="1"/>
              <a:t>Tidak</a:t>
            </a:r>
            <a:r>
              <a:rPr lang="en-US" dirty="0"/>
              <a:t> </a:t>
            </a:r>
            <a:r>
              <a:rPr lang="en-US" dirty="0" err="1"/>
              <a:t>boleh</a:t>
            </a:r>
            <a:r>
              <a:rPr lang="en-US" dirty="0"/>
              <a:t> </a:t>
            </a:r>
            <a:r>
              <a:rPr lang="en-US" dirty="0" err="1"/>
              <a:t>ada</a:t>
            </a:r>
            <a:r>
              <a:rPr lang="en-US" dirty="0"/>
              <a:t> </a:t>
            </a:r>
            <a:r>
              <a:rPr lang="en-US" dirty="0" err="1"/>
              <a:t>unsur</a:t>
            </a:r>
            <a:r>
              <a:rPr lang="en-US" dirty="0"/>
              <a:t> </a:t>
            </a:r>
            <a:r>
              <a:rPr lang="en-US" dirty="0" err="1"/>
              <a:t>pemaksaan</a:t>
            </a:r>
            <a:r>
              <a:rPr lang="en-US" dirty="0"/>
              <a:t> </a:t>
            </a:r>
            <a:r>
              <a:rPr lang="en-US" dirty="0" err="1" smtClean="0"/>
              <a:t>saat</a:t>
            </a:r>
            <a:r>
              <a:rPr lang="en-US" dirty="0" smtClean="0"/>
              <a:t> </a:t>
            </a:r>
            <a:r>
              <a:rPr lang="en-US" dirty="0" err="1" smtClean="0"/>
              <a:t>menandatangani</a:t>
            </a:r>
            <a:r>
              <a:rPr lang="en-US" dirty="0" smtClean="0"/>
              <a:t> </a:t>
            </a:r>
            <a:r>
              <a:rPr lang="en-US" dirty="0" err="1" smtClean="0"/>
              <a:t>surat</a:t>
            </a:r>
            <a:r>
              <a:rPr lang="en-US" dirty="0" smtClean="0"/>
              <a:t> </a:t>
            </a:r>
            <a:r>
              <a:rPr lang="en-US" dirty="0" err="1" smtClean="0"/>
              <a:t>persetujuan</a:t>
            </a:r>
            <a:endParaRPr lang="en-US" dirty="0" smtClean="0"/>
          </a:p>
          <a:p>
            <a:pPr lvl="1"/>
            <a:r>
              <a:rPr lang="en-US" dirty="0" smtClean="0"/>
              <a:t>Informed consent </a:t>
            </a:r>
            <a:r>
              <a:rPr lang="en-US" dirty="0" err="1" smtClean="0"/>
              <a:t>tidak</a:t>
            </a:r>
            <a:r>
              <a:rPr lang="en-US" dirty="0" smtClean="0"/>
              <a:t> </a:t>
            </a:r>
            <a:r>
              <a:rPr lang="en-US" dirty="0" err="1" smtClean="0"/>
              <a:t>harus</a:t>
            </a:r>
            <a:r>
              <a:rPr lang="en-US" dirty="0" smtClean="0"/>
              <a:t> </a:t>
            </a:r>
            <a:r>
              <a:rPr lang="en-US" dirty="0" err="1" smtClean="0"/>
              <a:t>diminta</a:t>
            </a:r>
            <a:r>
              <a:rPr lang="en-US" dirty="0" smtClean="0"/>
              <a:t> </a:t>
            </a:r>
            <a:r>
              <a:rPr lang="en-US" dirty="0" err="1" smtClean="0"/>
              <a:t>jika</a:t>
            </a:r>
            <a:r>
              <a:rPr lang="en-US" dirty="0" smtClean="0"/>
              <a:t> </a:t>
            </a:r>
            <a:r>
              <a:rPr lang="en-US" dirty="0" err="1" smtClean="0"/>
              <a:t>evaluasi</a:t>
            </a:r>
            <a:r>
              <a:rPr lang="en-US" dirty="0" smtClean="0"/>
              <a:t> yang </a:t>
            </a:r>
            <a:r>
              <a:rPr lang="en-US" dirty="0" err="1" smtClean="0"/>
              <a:t>dilakukan</a:t>
            </a:r>
            <a:r>
              <a:rPr lang="en-US" dirty="0" smtClean="0"/>
              <a:t> </a:t>
            </a:r>
            <a:r>
              <a:rPr lang="en-US" dirty="0" err="1" smtClean="0"/>
              <a:t>merupakan</a:t>
            </a:r>
            <a:r>
              <a:rPr lang="en-US" dirty="0" smtClean="0"/>
              <a:t> </a:t>
            </a:r>
            <a:r>
              <a:rPr lang="en-US" dirty="0" err="1" smtClean="0"/>
              <a:t>kegiatan</a:t>
            </a:r>
            <a:r>
              <a:rPr lang="en-US" dirty="0" smtClean="0"/>
              <a:t> </a:t>
            </a:r>
            <a:r>
              <a:rPr lang="en-US" dirty="0" err="1" smtClean="0"/>
              <a:t>sehari-hari</a:t>
            </a:r>
            <a:r>
              <a:rPr lang="en-US" dirty="0" smtClean="0"/>
              <a:t> yang natural</a:t>
            </a:r>
            <a:endParaRPr lang="en-US" dirty="0"/>
          </a:p>
          <a:p>
            <a:pPr lvl="1"/>
            <a:endParaRPr lang="en-US" dirty="0"/>
          </a:p>
          <a:p>
            <a:pPr lvl="2"/>
            <a:endParaRPr lang="en-US" dirty="0" smtClean="0"/>
          </a:p>
        </p:txBody>
      </p:sp>
    </p:spTree>
    <p:extLst>
      <p:ext uri="{BB962C8B-B14F-4D97-AF65-F5344CB8AC3E}">
        <p14:creationId xmlns:p14="http://schemas.microsoft.com/office/powerpoint/2010/main" val="382889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Ethics</a:t>
            </a:r>
          </a:p>
        </p:txBody>
      </p:sp>
      <p:sp>
        <p:nvSpPr>
          <p:cNvPr id="3" name="Content Placeholder 2"/>
          <p:cNvSpPr>
            <a:spLocks noGrp="1"/>
          </p:cNvSpPr>
          <p:nvPr>
            <p:ph idx="1"/>
          </p:nvPr>
        </p:nvSpPr>
        <p:spPr>
          <a:xfrm>
            <a:off x="457200" y="1935480"/>
            <a:ext cx="8229600" cy="4922520"/>
          </a:xfrm>
        </p:spPr>
        <p:txBody>
          <a:bodyPr>
            <a:normAutofit/>
          </a:bodyPr>
          <a:lstStyle/>
          <a:p>
            <a:r>
              <a:rPr lang="en-US" dirty="0" smtClean="0"/>
              <a:t>Drop out / withdrawal</a:t>
            </a:r>
          </a:p>
          <a:p>
            <a:pPr lvl="1"/>
            <a:r>
              <a:rPr lang="en-US" dirty="0" err="1" smtClean="0"/>
              <a:t>Partisipasi</a:t>
            </a:r>
            <a:r>
              <a:rPr lang="en-US" dirty="0" smtClean="0"/>
              <a:t> </a:t>
            </a:r>
            <a:r>
              <a:rPr lang="en-US" dirty="0" err="1" smtClean="0"/>
              <a:t>evaluasi</a:t>
            </a:r>
            <a:r>
              <a:rPr lang="en-US" dirty="0" smtClean="0"/>
              <a:t> </a:t>
            </a:r>
            <a:r>
              <a:rPr lang="en-US" dirty="0" err="1" smtClean="0"/>
              <a:t>harus</a:t>
            </a:r>
            <a:r>
              <a:rPr lang="en-US" dirty="0" smtClean="0"/>
              <a:t> </a:t>
            </a:r>
            <a:r>
              <a:rPr lang="en-US" dirty="0" err="1" smtClean="0"/>
              <a:t>bersifat</a:t>
            </a:r>
            <a:r>
              <a:rPr lang="en-US" dirty="0" smtClean="0"/>
              <a:t> </a:t>
            </a:r>
            <a:r>
              <a:rPr lang="en-US" dirty="0" err="1" smtClean="0"/>
              <a:t>sukarela</a:t>
            </a:r>
            <a:endParaRPr lang="en-US" dirty="0" smtClean="0"/>
          </a:p>
          <a:p>
            <a:pPr lvl="1"/>
            <a:r>
              <a:rPr lang="en-US" dirty="0" err="1" smtClean="0"/>
              <a:t>Pastikan</a:t>
            </a:r>
            <a:r>
              <a:rPr lang="en-US" dirty="0" smtClean="0"/>
              <a:t> </a:t>
            </a:r>
            <a:r>
              <a:rPr lang="en-US" dirty="0" err="1" smtClean="0"/>
              <a:t>partisipan</a:t>
            </a:r>
            <a:r>
              <a:rPr lang="en-US" dirty="0" smtClean="0"/>
              <a:t> </a:t>
            </a:r>
            <a:r>
              <a:rPr lang="en-US" dirty="0" err="1" smtClean="0"/>
              <a:t>tahu</a:t>
            </a:r>
            <a:r>
              <a:rPr lang="en-US" dirty="0" smtClean="0"/>
              <a:t> </a:t>
            </a:r>
            <a:r>
              <a:rPr lang="en-US" dirty="0" err="1" smtClean="0"/>
              <a:t>bahwa</a:t>
            </a:r>
            <a:r>
              <a:rPr lang="en-US" dirty="0" smtClean="0"/>
              <a:t> </a:t>
            </a:r>
            <a:r>
              <a:rPr lang="en-US" dirty="0" err="1" smtClean="0"/>
              <a:t>mereka</a:t>
            </a:r>
            <a:r>
              <a:rPr lang="en-US" dirty="0" smtClean="0"/>
              <a:t> </a:t>
            </a:r>
            <a:r>
              <a:rPr lang="en-US" dirty="0" err="1" smtClean="0"/>
              <a:t>bisa</a:t>
            </a:r>
            <a:r>
              <a:rPr lang="en-US" dirty="0" smtClean="0"/>
              <a:t> </a:t>
            </a:r>
            <a:r>
              <a:rPr lang="en-US" dirty="0" err="1" smtClean="0"/>
              <a:t>mundur</a:t>
            </a:r>
            <a:r>
              <a:rPr lang="en-US" dirty="0" smtClean="0"/>
              <a:t> </a:t>
            </a:r>
            <a:r>
              <a:rPr lang="en-US" dirty="0" err="1" smtClean="0"/>
              <a:t>dari</a:t>
            </a:r>
            <a:r>
              <a:rPr lang="en-US" dirty="0" smtClean="0"/>
              <a:t> </a:t>
            </a:r>
            <a:r>
              <a:rPr lang="en-US" dirty="0" err="1" smtClean="0"/>
              <a:t>evaluasi</a:t>
            </a:r>
            <a:r>
              <a:rPr lang="en-US" dirty="0" smtClean="0"/>
              <a:t> </a:t>
            </a:r>
            <a:r>
              <a:rPr lang="en-US" dirty="0" err="1" smtClean="0"/>
              <a:t>sewaktu-waktu</a:t>
            </a:r>
            <a:r>
              <a:rPr lang="en-US" dirty="0" smtClean="0"/>
              <a:t> </a:t>
            </a:r>
            <a:r>
              <a:rPr lang="en-US" dirty="0" err="1" smtClean="0"/>
              <a:t>tanpa</a:t>
            </a:r>
            <a:r>
              <a:rPr lang="en-US" dirty="0" smtClean="0"/>
              <a:t> </a:t>
            </a:r>
            <a:r>
              <a:rPr lang="en-US" dirty="0" err="1" smtClean="0"/>
              <a:t>konsekuensi</a:t>
            </a:r>
            <a:endParaRPr lang="en-US" dirty="0" smtClean="0"/>
          </a:p>
          <a:p>
            <a:pPr lvl="1"/>
            <a:r>
              <a:rPr lang="en-US" dirty="0" smtClean="0"/>
              <a:t>Data </a:t>
            </a:r>
            <a:r>
              <a:rPr lang="en-US" dirty="0" err="1" smtClean="0"/>
              <a:t>mengenai</a:t>
            </a:r>
            <a:r>
              <a:rPr lang="en-US" dirty="0" smtClean="0"/>
              <a:t> </a:t>
            </a:r>
            <a:r>
              <a:rPr lang="en-US" dirty="0" err="1" smtClean="0"/>
              <a:t>partisipan</a:t>
            </a:r>
            <a:r>
              <a:rPr lang="en-US" dirty="0" smtClean="0"/>
              <a:t> yang </a:t>
            </a:r>
            <a:r>
              <a:rPr lang="en-US" dirty="0" err="1" smtClean="0"/>
              <a:t>telah</a:t>
            </a:r>
            <a:r>
              <a:rPr lang="en-US" dirty="0" smtClean="0"/>
              <a:t> </a:t>
            </a:r>
            <a:r>
              <a:rPr lang="en-US" dirty="0" err="1" smtClean="0"/>
              <a:t>diambil</a:t>
            </a:r>
            <a:r>
              <a:rPr lang="en-US" dirty="0" smtClean="0"/>
              <a:t> pun </a:t>
            </a:r>
            <a:r>
              <a:rPr lang="en-US" dirty="0" err="1" smtClean="0"/>
              <a:t>boleh</a:t>
            </a:r>
            <a:r>
              <a:rPr lang="en-US" dirty="0" smtClean="0"/>
              <a:t> </a:t>
            </a:r>
            <a:r>
              <a:rPr lang="en-US" dirty="0" err="1" smtClean="0"/>
              <a:t>diminta</a:t>
            </a:r>
            <a:r>
              <a:rPr lang="en-US" dirty="0" smtClean="0"/>
              <a:t> </a:t>
            </a:r>
            <a:r>
              <a:rPr lang="en-US" dirty="0" err="1" smtClean="0"/>
              <a:t>untuk</a:t>
            </a:r>
            <a:r>
              <a:rPr lang="en-US" dirty="0" smtClean="0"/>
              <a:t> </a:t>
            </a:r>
            <a:r>
              <a:rPr lang="en-US" dirty="0" err="1" smtClean="0"/>
              <a:t>dibuang</a:t>
            </a:r>
            <a:r>
              <a:rPr lang="en-US" dirty="0" smtClean="0"/>
              <a:t>, </a:t>
            </a:r>
            <a:r>
              <a:rPr lang="en-US" dirty="0" err="1" smtClean="0"/>
              <a:t>dihancurkan</a:t>
            </a:r>
            <a:r>
              <a:rPr lang="en-US" dirty="0" smtClean="0"/>
              <a:t>, </a:t>
            </a:r>
            <a:r>
              <a:rPr lang="en-US" dirty="0" err="1" smtClean="0"/>
              <a:t>atau</a:t>
            </a:r>
            <a:r>
              <a:rPr lang="en-US" dirty="0" smtClean="0"/>
              <a:t> </a:t>
            </a:r>
            <a:r>
              <a:rPr lang="en-US" dirty="0" err="1" smtClean="0"/>
              <a:t>dibawa</a:t>
            </a:r>
            <a:r>
              <a:rPr lang="en-US" dirty="0" smtClean="0"/>
              <a:t> </a:t>
            </a:r>
            <a:r>
              <a:rPr lang="en-US" dirty="0" err="1" smtClean="0"/>
              <a:t>partisipan</a:t>
            </a:r>
            <a:endParaRPr lang="en-US" dirty="0" smtClean="0"/>
          </a:p>
          <a:p>
            <a:pPr lvl="1"/>
            <a:r>
              <a:rPr lang="en-US" dirty="0" smtClean="0"/>
              <a:t>Evaluator </a:t>
            </a:r>
            <a:r>
              <a:rPr lang="en-US" dirty="0" err="1" smtClean="0"/>
              <a:t>tidak</a:t>
            </a:r>
            <a:r>
              <a:rPr lang="en-US" dirty="0" smtClean="0"/>
              <a:t> </a:t>
            </a:r>
            <a:r>
              <a:rPr lang="en-US" dirty="0" err="1" smtClean="0"/>
              <a:t>boleh</a:t>
            </a:r>
            <a:r>
              <a:rPr lang="en-US" dirty="0" smtClean="0"/>
              <a:t> </a:t>
            </a:r>
            <a:r>
              <a:rPr lang="en-US" dirty="0" err="1" smtClean="0"/>
              <a:t>memaksa</a:t>
            </a:r>
            <a:r>
              <a:rPr lang="en-US" dirty="0" smtClean="0"/>
              <a:t> </a:t>
            </a:r>
            <a:r>
              <a:rPr lang="en-US" dirty="0" err="1" smtClean="0"/>
              <a:t>partisipan</a:t>
            </a:r>
            <a:r>
              <a:rPr lang="en-US" dirty="0" smtClean="0"/>
              <a:t> yang </a:t>
            </a:r>
            <a:r>
              <a:rPr lang="en-US" dirty="0" err="1" smtClean="0"/>
              <a:t>telah</a:t>
            </a:r>
            <a:r>
              <a:rPr lang="en-US" dirty="0" smtClean="0"/>
              <a:t> </a:t>
            </a:r>
            <a:r>
              <a:rPr lang="en-US" dirty="0" err="1" smtClean="0"/>
              <a:t>mundur</a:t>
            </a:r>
            <a:r>
              <a:rPr lang="en-US" dirty="0" smtClean="0"/>
              <a:t> </a:t>
            </a:r>
            <a:r>
              <a:rPr lang="en-US" dirty="0" err="1" smtClean="0"/>
              <a:t>untuk</a:t>
            </a:r>
            <a:r>
              <a:rPr lang="en-US" dirty="0" smtClean="0"/>
              <a:t> </a:t>
            </a:r>
            <a:r>
              <a:rPr lang="en-US" dirty="0" err="1" smtClean="0"/>
              <a:t>meneruskan</a:t>
            </a:r>
            <a:r>
              <a:rPr lang="en-US" dirty="0" smtClean="0"/>
              <a:t> </a:t>
            </a:r>
            <a:r>
              <a:rPr lang="en-US" dirty="0" err="1" smtClean="0"/>
              <a:t>evaluasi</a:t>
            </a:r>
            <a:endParaRPr lang="en-US" dirty="0" smtClean="0"/>
          </a:p>
          <a:p>
            <a:pPr lvl="1"/>
            <a:r>
              <a:rPr lang="en-US" dirty="0" err="1" smtClean="0"/>
              <a:t>Jika</a:t>
            </a:r>
            <a:r>
              <a:rPr lang="en-US" dirty="0" smtClean="0"/>
              <a:t> </a:t>
            </a:r>
            <a:r>
              <a:rPr lang="en-US" dirty="0" err="1" smtClean="0"/>
              <a:t>partisipan</a:t>
            </a:r>
            <a:r>
              <a:rPr lang="en-US" dirty="0" smtClean="0"/>
              <a:t> </a:t>
            </a:r>
            <a:r>
              <a:rPr lang="en-US" dirty="0" err="1" smtClean="0"/>
              <a:t>telah</a:t>
            </a:r>
            <a:r>
              <a:rPr lang="en-US" dirty="0" smtClean="0"/>
              <a:t> </a:t>
            </a:r>
            <a:r>
              <a:rPr lang="en-US" dirty="0" err="1" smtClean="0"/>
              <a:t>menerima</a:t>
            </a:r>
            <a:r>
              <a:rPr lang="en-US" dirty="0" smtClean="0"/>
              <a:t> reward, reward </a:t>
            </a:r>
            <a:r>
              <a:rPr lang="en-US" dirty="0" err="1" smtClean="0"/>
              <a:t>tidak</a:t>
            </a:r>
            <a:r>
              <a:rPr lang="en-US" dirty="0" smtClean="0"/>
              <a:t> </a:t>
            </a:r>
            <a:r>
              <a:rPr lang="en-US" dirty="0" err="1" smtClean="0"/>
              <a:t>boleh</a:t>
            </a:r>
            <a:r>
              <a:rPr lang="en-US" dirty="0" smtClean="0"/>
              <a:t> </a:t>
            </a:r>
            <a:r>
              <a:rPr lang="en-US" dirty="0" err="1" smtClean="0"/>
              <a:t>diminta</a:t>
            </a:r>
            <a:r>
              <a:rPr lang="en-US" dirty="0" smtClean="0"/>
              <a:t> </a:t>
            </a:r>
            <a:r>
              <a:rPr lang="en-US" dirty="0" err="1" smtClean="0"/>
              <a:t>kembali</a:t>
            </a:r>
            <a:r>
              <a:rPr lang="en-US" dirty="0" smtClean="0"/>
              <a:t> </a:t>
            </a:r>
            <a:r>
              <a:rPr lang="en-US" dirty="0" err="1" smtClean="0"/>
              <a:t>oleh</a:t>
            </a:r>
            <a:r>
              <a:rPr lang="en-US" dirty="0" smtClean="0"/>
              <a:t> evaluator</a:t>
            </a:r>
          </a:p>
          <a:p>
            <a:pPr lvl="1"/>
            <a:endParaRPr lang="en-US" dirty="0"/>
          </a:p>
        </p:txBody>
      </p:sp>
    </p:spTree>
    <p:extLst>
      <p:ext uri="{BB962C8B-B14F-4D97-AF65-F5344CB8AC3E}">
        <p14:creationId xmlns:p14="http://schemas.microsoft.com/office/powerpoint/2010/main" val="298391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Ethics</a:t>
            </a:r>
            <a:endParaRPr lang="en-US" dirty="0"/>
          </a:p>
        </p:txBody>
      </p:sp>
      <p:sp>
        <p:nvSpPr>
          <p:cNvPr id="3" name="Content Placeholder 2"/>
          <p:cNvSpPr>
            <a:spLocks noGrp="1"/>
          </p:cNvSpPr>
          <p:nvPr>
            <p:ph idx="1"/>
          </p:nvPr>
        </p:nvSpPr>
        <p:spPr>
          <a:xfrm>
            <a:off x="457200" y="1935480"/>
            <a:ext cx="8229600" cy="4661872"/>
          </a:xfrm>
        </p:spPr>
        <p:txBody>
          <a:bodyPr/>
          <a:lstStyle/>
          <a:p>
            <a:pPr marL="342900" lvl="1" indent="-342900">
              <a:buClr>
                <a:schemeClr val="accent3"/>
              </a:buClr>
              <a:buSzPct val="95000"/>
            </a:pPr>
            <a:r>
              <a:rPr lang="en-US" sz="2600" dirty="0" err="1"/>
              <a:t>Perlindungan</a:t>
            </a:r>
            <a:r>
              <a:rPr lang="en-US" sz="2600" dirty="0"/>
              <a:t> </a:t>
            </a:r>
            <a:r>
              <a:rPr lang="en-US" sz="2600" dirty="0" err="1" smtClean="0"/>
              <a:t>partisipan</a:t>
            </a:r>
            <a:endParaRPr lang="en-US" sz="2600" dirty="0" smtClean="0"/>
          </a:p>
          <a:p>
            <a:pPr lvl="1"/>
            <a:r>
              <a:rPr lang="en-US" dirty="0" err="1"/>
              <a:t>Keamanan</a:t>
            </a:r>
            <a:r>
              <a:rPr lang="en-US" dirty="0"/>
              <a:t> </a:t>
            </a:r>
            <a:r>
              <a:rPr lang="en-US" dirty="0" err="1"/>
              <a:t>fisik</a:t>
            </a:r>
            <a:r>
              <a:rPr lang="en-US" dirty="0"/>
              <a:t> </a:t>
            </a:r>
            <a:r>
              <a:rPr lang="en-US" dirty="0" err="1"/>
              <a:t>dan</a:t>
            </a:r>
            <a:r>
              <a:rPr lang="en-US" dirty="0"/>
              <a:t> </a:t>
            </a:r>
            <a:r>
              <a:rPr lang="en-US" dirty="0" err="1"/>
              <a:t>psikologis</a:t>
            </a:r>
            <a:r>
              <a:rPr lang="en-US" dirty="0"/>
              <a:t> </a:t>
            </a:r>
            <a:r>
              <a:rPr lang="en-US" dirty="0" err="1"/>
              <a:t>partisipan</a:t>
            </a:r>
            <a:r>
              <a:rPr lang="en-US" dirty="0"/>
              <a:t> </a:t>
            </a:r>
            <a:r>
              <a:rPr lang="en-US" dirty="0" err="1"/>
              <a:t>harus</a:t>
            </a:r>
            <a:r>
              <a:rPr lang="en-US" dirty="0"/>
              <a:t> </a:t>
            </a:r>
            <a:r>
              <a:rPr lang="en-US" dirty="0" err="1"/>
              <a:t>selalu</a:t>
            </a:r>
            <a:r>
              <a:rPr lang="en-US" dirty="0"/>
              <a:t> </a:t>
            </a:r>
            <a:r>
              <a:rPr lang="en-US" dirty="0" err="1"/>
              <a:t>diutamakan</a:t>
            </a:r>
            <a:endParaRPr lang="en-US" dirty="0"/>
          </a:p>
          <a:p>
            <a:pPr lvl="1"/>
            <a:r>
              <a:rPr lang="en-US" dirty="0" err="1"/>
              <a:t>Umumnya</a:t>
            </a:r>
            <a:r>
              <a:rPr lang="en-US" dirty="0"/>
              <a:t>, </a:t>
            </a:r>
            <a:r>
              <a:rPr lang="en-US" dirty="0" err="1"/>
              <a:t>risiko</a:t>
            </a:r>
            <a:r>
              <a:rPr lang="en-US" dirty="0"/>
              <a:t> </a:t>
            </a:r>
            <a:r>
              <a:rPr lang="en-US" dirty="0" err="1"/>
              <a:t>keamanan</a:t>
            </a:r>
            <a:r>
              <a:rPr lang="en-US" dirty="0"/>
              <a:t> </a:t>
            </a:r>
            <a:r>
              <a:rPr lang="en-US" dirty="0" err="1"/>
              <a:t>saat</a:t>
            </a:r>
            <a:r>
              <a:rPr lang="en-US" dirty="0"/>
              <a:t> </a:t>
            </a:r>
            <a:r>
              <a:rPr lang="en-US" dirty="0" err="1"/>
              <a:t>evaluasi</a:t>
            </a:r>
            <a:r>
              <a:rPr lang="en-US" dirty="0"/>
              <a:t> </a:t>
            </a:r>
            <a:r>
              <a:rPr lang="en-US" dirty="0" err="1"/>
              <a:t>tidak</a:t>
            </a:r>
            <a:r>
              <a:rPr lang="en-US" dirty="0"/>
              <a:t> </a:t>
            </a:r>
            <a:r>
              <a:rPr lang="en-US" dirty="0" err="1"/>
              <a:t>boleh</a:t>
            </a:r>
            <a:r>
              <a:rPr lang="en-US" dirty="0"/>
              <a:t> </a:t>
            </a:r>
            <a:r>
              <a:rPr lang="en-US" dirty="0" err="1"/>
              <a:t>melebihi</a:t>
            </a:r>
            <a:r>
              <a:rPr lang="en-US" dirty="0"/>
              <a:t> </a:t>
            </a:r>
            <a:r>
              <a:rPr lang="en-US" dirty="0" err="1"/>
              <a:t>risiko</a:t>
            </a:r>
            <a:r>
              <a:rPr lang="en-US" dirty="0"/>
              <a:t> di </a:t>
            </a:r>
            <a:r>
              <a:rPr lang="en-US" dirty="0" err="1"/>
              <a:t>kehidupan</a:t>
            </a:r>
            <a:r>
              <a:rPr lang="en-US" dirty="0"/>
              <a:t> </a:t>
            </a:r>
            <a:r>
              <a:rPr lang="en-US" dirty="0" err="1"/>
              <a:t>sehari-hari</a:t>
            </a:r>
            <a:endParaRPr lang="en-US" dirty="0"/>
          </a:p>
          <a:p>
            <a:pPr lvl="1"/>
            <a:r>
              <a:rPr lang="en-US" dirty="0" err="1"/>
              <a:t>Penggunaan</a:t>
            </a:r>
            <a:r>
              <a:rPr lang="en-US" dirty="0"/>
              <a:t> </a:t>
            </a:r>
            <a:r>
              <a:rPr lang="en-US" dirty="0" err="1"/>
              <a:t>obat</a:t>
            </a:r>
            <a:r>
              <a:rPr lang="en-US" dirty="0"/>
              <a:t> </a:t>
            </a:r>
            <a:r>
              <a:rPr lang="en-US" dirty="0" err="1"/>
              <a:t>dan</a:t>
            </a:r>
            <a:r>
              <a:rPr lang="en-US" dirty="0"/>
              <a:t> </a:t>
            </a:r>
            <a:r>
              <a:rPr lang="en-US" dirty="0" err="1"/>
              <a:t>subtansi</a:t>
            </a:r>
            <a:r>
              <a:rPr lang="en-US" dirty="0"/>
              <a:t> </a:t>
            </a:r>
            <a:r>
              <a:rPr lang="en-US" dirty="0" err="1"/>
              <a:t>tertentu</a:t>
            </a:r>
            <a:r>
              <a:rPr lang="en-US" dirty="0"/>
              <a:t> </a:t>
            </a:r>
            <a:r>
              <a:rPr lang="en-US" dirty="0" err="1"/>
              <a:t>wajib</a:t>
            </a:r>
            <a:r>
              <a:rPr lang="en-US" dirty="0"/>
              <a:t> </a:t>
            </a:r>
            <a:r>
              <a:rPr lang="en-US" dirty="0" err="1"/>
              <a:t>dilakukan</a:t>
            </a:r>
            <a:r>
              <a:rPr lang="en-US" dirty="0"/>
              <a:t> </a:t>
            </a:r>
            <a:r>
              <a:rPr lang="en-US" dirty="0" err="1"/>
              <a:t>atau</a:t>
            </a:r>
            <a:r>
              <a:rPr lang="en-US" dirty="0"/>
              <a:t> </a:t>
            </a:r>
            <a:r>
              <a:rPr lang="en-US" dirty="0" err="1"/>
              <a:t>diawasi</a:t>
            </a:r>
            <a:r>
              <a:rPr lang="en-US" dirty="0"/>
              <a:t> </a:t>
            </a:r>
            <a:r>
              <a:rPr lang="en-US" dirty="0" err="1"/>
              <a:t>oleh</a:t>
            </a:r>
            <a:r>
              <a:rPr lang="en-US" dirty="0"/>
              <a:t> </a:t>
            </a:r>
            <a:r>
              <a:rPr lang="en-US" dirty="0" err="1"/>
              <a:t>pihak</a:t>
            </a:r>
            <a:r>
              <a:rPr lang="en-US" dirty="0"/>
              <a:t> </a:t>
            </a:r>
            <a:r>
              <a:rPr lang="en-US" dirty="0" err="1"/>
              <a:t>profesional</a:t>
            </a:r>
            <a:endParaRPr lang="en-US" dirty="0"/>
          </a:p>
          <a:p>
            <a:pPr lvl="1"/>
            <a:r>
              <a:rPr lang="en-US" dirty="0" err="1"/>
              <a:t>Selalu</a:t>
            </a:r>
            <a:r>
              <a:rPr lang="en-US" dirty="0"/>
              <a:t> </a:t>
            </a:r>
            <a:r>
              <a:rPr lang="en-US" dirty="0" err="1"/>
              <a:t>ingatkan</a:t>
            </a:r>
            <a:r>
              <a:rPr lang="en-US" dirty="0"/>
              <a:t> </a:t>
            </a:r>
            <a:r>
              <a:rPr lang="en-US" dirty="0" err="1"/>
              <a:t>bahwa</a:t>
            </a:r>
            <a:r>
              <a:rPr lang="en-US" dirty="0"/>
              <a:t> </a:t>
            </a:r>
            <a:r>
              <a:rPr lang="en-US" dirty="0" err="1"/>
              <a:t>partisipan</a:t>
            </a:r>
            <a:r>
              <a:rPr lang="en-US" dirty="0"/>
              <a:t> </a:t>
            </a:r>
            <a:r>
              <a:rPr lang="en-US" dirty="0" err="1"/>
              <a:t>bisa</a:t>
            </a:r>
            <a:r>
              <a:rPr lang="en-US" dirty="0"/>
              <a:t> drop out </a:t>
            </a:r>
            <a:r>
              <a:rPr lang="en-US" dirty="0" err="1"/>
              <a:t>dari</a:t>
            </a:r>
            <a:r>
              <a:rPr lang="en-US" dirty="0"/>
              <a:t> </a:t>
            </a:r>
            <a:r>
              <a:rPr lang="en-US" dirty="0" err="1"/>
              <a:t>evaluasi</a:t>
            </a:r>
            <a:r>
              <a:rPr lang="en-US" dirty="0"/>
              <a:t> </a:t>
            </a:r>
            <a:r>
              <a:rPr lang="en-US" dirty="0" err="1"/>
              <a:t>kapanpun</a:t>
            </a:r>
            <a:endParaRPr lang="en-US" dirty="0"/>
          </a:p>
          <a:p>
            <a:pPr lvl="1"/>
            <a:r>
              <a:rPr lang="en-US" dirty="0" err="1"/>
              <a:t>Hentikan</a:t>
            </a:r>
            <a:r>
              <a:rPr lang="en-US" dirty="0"/>
              <a:t> </a:t>
            </a:r>
            <a:r>
              <a:rPr lang="en-US" dirty="0" err="1"/>
              <a:t>segera</a:t>
            </a:r>
            <a:r>
              <a:rPr lang="en-US" dirty="0"/>
              <a:t> </a:t>
            </a:r>
            <a:r>
              <a:rPr lang="en-US" dirty="0" err="1"/>
              <a:t>evaluasi</a:t>
            </a:r>
            <a:r>
              <a:rPr lang="en-US" dirty="0"/>
              <a:t> </a:t>
            </a:r>
            <a:r>
              <a:rPr lang="en-US" dirty="0" err="1"/>
              <a:t>jika</a:t>
            </a:r>
            <a:r>
              <a:rPr lang="en-US" dirty="0"/>
              <a:t> </a:t>
            </a:r>
            <a:r>
              <a:rPr lang="en-US" dirty="0" err="1"/>
              <a:t>partisipan</a:t>
            </a:r>
            <a:r>
              <a:rPr lang="en-US" dirty="0"/>
              <a:t> </a:t>
            </a:r>
            <a:r>
              <a:rPr lang="en-US" dirty="0" err="1"/>
              <a:t>terlihat</a:t>
            </a:r>
            <a:r>
              <a:rPr lang="en-US" dirty="0"/>
              <a:t> stress / </a:t>
            </a:r>
            <a:r>
              <a:rPr lang="en-US" dirty="0" err="1"/>
              <a:t>tertekan</a:t>
            </a:r>
            <a:r>
              <a:rPr lang="en-US" dirty="0"/>
              <a:t> / </a:t>
            </a:r>
            <a:r>
              <a:rPr lang="en-US" dirty="0" err="1"/>
              <a:t>menderita</a:t>
            </a:r>
            <a:endParaRPr lang="en-US" dirty="0"/>
          </a:p>
          <a:p>
            <a:pPr marL="548640" lvl="2" indent="-274320">
              <a:buClr>
                <a:schemeClr val="accent3"/>
              </a:buClr>
              <a:buSzPct val="95000"/>
            </a:pPr>
            <a:endParaRPr lang="en-US" dirty="0"/>
          </a:p>
          <a:p>
            <a:endParaRPr lang="en-US" dirty="0"/>
          </a:p>
        </p:txBody>
      </p:sp>
    </p:spTree>
    <p:extLst>
      <p:ext uri="{BB962C8B-B14F-4D97-AF65-F5344CB8AC3E}">
        <p14:creationId xmlns:p14="http://schemas.microsoft.com/office/powerpoint/2010/main" val="260960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Today</a:t>
            </a:r>
            <a:endParaRPr lang="id-ID" dirty="0"/>
          </a:p>
        </p:txBody>
      </p:sp>
      <p:sp>
        <p:nvSpPr>
          <p:cNvPr id="3" name="Content Placeholder 2"/>
          <p:cNvSpPr>
            <a:spLocks noGrp="1"/>
          </p:cNvSpPr>
          <p:nvPr>
            <p:ph idx="1"/>
          </p:nvPr>
        </p:nvSpPr>
        <p:spPr/>
        <p:txBody>
          <a:bodyPr>
            <a:normAutofit/>
          </a:bodyPr>
          <a:lstStyle/>
          <a:p>
            <a:r>
              <a:rPr lang="en-US" dirty="0"/>
              <a:t>Evaluation</a:t>
            </a:r>
          </a:p>
          <a:p>
            <a:pPr lvl="1"/>
            <a:r>
              <a:rPr lang="en-US" dirty="0"/>
              <a:t>What, why, how</a:t>
            </a:r>
          </a:p>
          <a:p>
            <a:pPr lvl="1"/>
            <a:r>
              <a:rPr lang="en-US" dirty="0"/>
              <a:t>IMPACT </a:t>
            </a:r>
            <a:r>
              <a:rPr lang="en-US" dirty="0" smtClean="0"/>
              <a:t>framework</a:t>
            </a:r>
          </a:p>
          <a:p>
            <a:pPr lvl="1"/>
            <a:r>
              <a:rPr lang="en-US" dirty="0"/>
              <a:t>Evaluation </a:t>
            </a:r>
            <a:r>
              <a:rPr lang="en-US" dirty="0" smtClean="0"/>
              <a:t>ethics</a:t>
            </a:r>
            <a:endParaRPr lang="en-US" dirty="0"/>
          </a:p>
          <a:p>
            <a:pPr lvl="1"/>
            <a:r>
              <a:rPr lang="en-US" dirty="0"/>
              <a:t>Evaluation technique</a:t>
            </a:r>
          </a:p>
          <a:p>
            <a:pPr lvl="1"/>
            <a:r>
              <a:rPr lang="en-US" dirty="0"/>
              <a:t>Usability </a:t>
            </a:r>
            <a:r>
              <a:rPr lang="en-US" dirty="0" smtClean="0"/>
              <a:t>evaluation</a:t>
            </a:r>
            <a:endParaRPr lang="id-ID" dirty="0" smtClean="0"/>
          </a:p>
          <a:p>
            <a:pPr lvl="1"/>
            <a:endParaRPr lang="id-ID" dirty="0"/>
          </a:p>
          <a:p>
            <a:r>
              <a:rPr lang="en-US" dirty="0"/>
              <a:t>Format </a:t>
            </a:r>
            <a:r>
              <a:rPr lang="en-US" dirty="0" err="1"/>
              <a:t>Tugas</a:t>
            </a:r>
            <a:r>
              <a:rPr lang="en-US" dirty="0"/>
              <a:t> </a:t>
            </a:r>
            <a:r>
              <a:rPr lang="id-ID" dirty="0" smtClean="0"/>
              <a:t>V</a:t>
            </a:r>
            <a:r>
              <a:rPr lang="en-US" dirty="0" smtClean="0"/>
              <a:t> </a:t>
            </a:r>
            <a:r>
              <a:rPr lang="en-US" dirty="0"/>
              <a:t>Project</a:t>
            </a:r>
            <a:endParaRPr lang="id-ID" dirty="0"/>
          </a:p>
          <a:p>
            <a:endParaRPr lang="id-ID" dirty="0"/>
          </a:p>
          <a:p>
            <a:endParaRPr lang="id-ID" dirty="0"/>
          </a:p>
          <a:p>
            <a:pPr lvl="1"/>
            <a:endParaRPr lang="id-ID" dirty="0"/>
          </a:p>
          <a:p>
            <a:endParaRPr lang="id-ID" dirty="0"/>
          </a:p>
          <a:p>
            <a:endParaRPr lang="id-ID" dirty="0"/>
          </a:p>
          <a:p>
            <a:pPr lvl="1"/>
            <a:endParaRPr lang="id-ID" dirty="0"/>
          </a:p>
          <a:p>
            <a:endParaRPr lang="id-ID" dirty="0"/>
          </a:p>
        </p:txBody>
      </p:sp>
    </p:spTree>
    <p:extLst>
      <p:ext uri="{BB962C8B-B14F-4D97-AF65-F5344CB8AC3E}">
        <p14:creationId xmlns:p14="http://schemas.microsoft.com/office/powerpoint/2010/main" val="13732730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Ethics</a:t>
            </a:r>
          </a:p>
        </p:txBody>
      </p:sp>
      <p:sp>
        <p:nvSpPr>
          <p:cNvPr id="3" name="Content Placeholder 2"/>
          <p:cNvSpPr>
            <a:spLocks noGrp="1"/>
          </p:cNvSpPr>
          <p:nvPr>
            <p:ph idx="1"/>
          </p:nvPr>
        </p:nvSpPr>
        <p:spPr/>
        <p:txBody>
          <a:bodyPr/>
          <a:lstStyle/>
          <a:p>
            <a:r>
              <a:rPr lang="en-US" dirty="0"/>
              <a:t>Confidentiality and privacy / </a:t>
            </a:r>
            <a:r>
              <a:rPr lang="en-US" dirty="0" err="1"/>
              <a:t>kerahasiaan</a:t>
            </a:r>
            <a:r>
              <a:rPr lang="en-US" dirty="0"/>
              <a:t> </a:t>
            </a:r>
            <a:r>
              <a:rPr lang="en-US" dirty="0" err="1"/>
              <a:t>dan</a:t>
            </a:r>
            <a:r>
              <a:rPr lang="en-US" dirty="0"/>
              <a:t> </a:t>
            </a:r>
            <a:r>
              <a:rPr lang="en-US" dirty="0" err="1" smtClean="0"/>
              <a:t>privasi</a:t>
            </a:r>
            <a:endParaRPr lang="en-US" dirty="0" smtClean="0"/>
          </a:p>
          <a:p>
            <a:pPr lvl="1"/>
            <a:r>
              <a:rPr lang="en-US" dirty="0" smtClean="0"/>
              <a:t>Data (</a:t>
            </a:r>
            <a:r>
              <a:rPr lang="en-US" dirty="0" err="1" smtClean="0"/>
              <a:t>biodata</a:t>
            </a:r>
            <a:r>
              <a:rPr lang="en-US" dirty="0" smtClean="0"/>
              <a:t>, </a:t>
            </a:r>
            <a:r>
              <a:rPr lang="en-US" dirty="0" err="1" smtClean="0"/>
              <a:t>kuesioner</a:t>
            </a:r>
            <a:r>
              <a:rPr lang="en-US" dirty="0" smtClean="0"/>
              <a:t>, </a:t>
            </a:r>
            <a:r>
              <a:rPr lang="en-US" dirty="0" err="1" smtClean="0"/>
              <a:t>rekaman</a:t>
            </a:r>
            <a:r>
              <a:rPr lang="en-US" dirty="0" smtClean="0"/>
              <a:t>, </a:t>
            </a:r>
            <a:r>
              <a:rPr lang="en-US" dirty="0" err="1" smtClean="0"/>
              <a:t>foto</a:t>
            </a:r>
            <a:r>
              <a:rPr lang="en-US" dirty="0" smtClean="0"/>
              <a:t>) </a:t>
            </a:r>
            <a:r>
              <a:rPr lang="en-US" dirty="0" err="1" smtClean="0"/>
              <a:t>dari</a:t>
            </a:r>
            <a:r>
              <a:rPr lang="en-US" dirty="0" smtClean="0"/>
              <a:t> </a:t>
            </a:r>
            <a:r>
              <a:rPr lang="en-US" dirty="0" err="1" smtClean="0"/>
              <a:t>partisipan</a:t>
            </a:r>
            <a:r>
              <a:rPr lang="en-US" dirty="0" smtClean="0"/>
              <a:t> </a:t>
            </a:r>
            <a:r>
              <a:rPr lang="en-US" dirty="0" err="1" smtClean="0"/>
              <a:t>harus</a:t>
            </a:r>
            <a:r>
              <a:rPr lang="en-US" dirty="0" smtClean="0"/>
              <a:t> </a:t>
            </a:r>
            <a:r>
              <a:rPr lang="en-US" dirty="0" err="1" smtClean="0"/>
              <a:t>dijaga</a:t>
            </a:r>
            <a:r>
              <a:rPr lang="en-US" dirty="0" smtClean="0"/>
              <a:t> </a:t>
            </a:r>
            <a:r>
              <a:rPr lang="en-US" dirty="0" err="1" smtClean="0"/>
              <a:t>kerahasiaannya</a:t>
            </a:r>
            <a:endParaRPr lang="en-US" dirty="0" smtClean="0"/>
          </a:p>
          <a:p>
            <a:pPr lvl="1"/>
            <a:r>
              <a:rPr lang="en-US" dirty="0" err="1" smtClean="0"/>
              <a:t>Publikasi</a:t>
            </a:r>
            <a:r>
              <a:rPr lang="en-US" dirty="0" smtClean="0"/>
              <a:t> data </a:t>
            </a:r>
            <a:r>
              <a:rPr lang="en-US" dirty="0" err="1" smtClean="0"/>
              <a:t>sebaiknya</a:t>
            </a:r>
            <a:r>
              <a:rPr lang="en-US" dirty="0" smtClean="0"/>
              <a:t> </a:t>
            </a:r>
            <a:r>
              <a:rPr lang="en-US" dirty="0" err="1" smtClean="0"/>
              <a:t>anonim</a:t>
            </a:r>
            <a:r>
              <a:rPr lang="en-US" dirty="0" smtClean="0"/>
              <a:t>, </a:t>
            </a:r>
            <a:r>
              <a:rPr lang="en-US" dirty="0" err="1" smtClean="0"/>
              <a:t>kecuali</a:t>
            </a:r>
            <a:r>
              <a:rPr lang="en-US" dirty="0" smtClean="0"/>
              <a:t> </a:t>
            </a:r>
            <a:r>
              <a:rPr lang="en-US" dirty="0" err="1" smtClean="0"/>
              <a:t>sudah</a:t>
            </a:r>
            <a:r>
              <a:rPr lang="en-US" dirty="0" smtClean="0"/>
              <a:t> </a:t>
            </a:r>
            <a:r>
              <a:rPr lang="en-US" dirty="0" err="1" smtClean="0"/>
              <a:t>mendapatkan</a:t>
            </a:r>
            <a:r>
              <a:rPr lang="en-US" dirty="0" smtClean="0"/>
              <a:t> </a:t>
            </a:r>
            <a:r>
              <a:rPr lang="en-US" dirty="0" err="1" smtClean="0"/>
              <a:t>persetujuan</a:t>
            </a:r>
            <a:r>
              <a:rPr lang="en-US" dirty="0" smtClean="0"/>
              <a:t> </a:t>
            </a:r>
            <a:r>
              <a:rPr lang="en-US" dirty="0" err="1" smtClean="0"/>
              <a:t>partisipan</a:t>
            </a:r>
            <a:endParaRPr lang="en-US" dirty="0" smtClean="0"/>
          </a:p>
          <a:p>
            <a:pPr lvl="1"/>
            <a:r>
              <a:rPr lang="en-US" dirty="0" err="1" smtClean="0"/>
              <a:t>Saat</a:t>
            </a:r>
            <a:r>
              <a:rPr lang="en-US" dirty="0" smtClean="0"/>
              <a:t> </a:t>
            </a:r>
            <a:r>
              <a:rPr lang="en-US" dirty="0" err="1" smtClean="0"/>
              <a:t>mengambil</a:t>
            </a:r>
            <a:r>
              <a:rPr lang="en-US" dirty="0" smtClean="0"/>
              <a:t> </a:t>
            </a:r>
            <a:r>
              <a:rPr lang="en-US" dirty="0" err="1" smtClean="0"/>
              <a:t>biodata</a:t>
            </a:r>
            <a:r>
              <a:rPr lang="en-US" dirty="0" smtClean="0"/>
              <a:t>, </a:t>
            </a:r>
            <a:r>
              <a:rPr lang="en-US" dirty="0" err="1" smtClean="0"/>
              <a:t>sebaiknya</a:t>
            </a:r>
            <a:r>
              <a:rPr lang="en-US" dirty="0" smtClean="0"/>
              <a:t> </a:t>
            </a:r>
            <a:r>
              <a:rPr lang="en-US" dirty="0" err="1" smtClean="0"/>
              <a:t>juga</a:t>
            </a:r>
            <a:r>
              <a:rPr lang="en-US" dirty="0" smtClean="0"/>
              <a:t> anonym</a:t>
            </a:r>
          </a:p>
          <a:p>
            <a:pPr lvl="1"/>
            <a:r>
              <a:rPr lang="en-US" dirty="0" smtClean="0"/>
              <a:t>Data yang </a:t>
            </a:r>
            <a:r>
              <a:rPr lang="en-US" dirty="0" err="1" smtClean="0"/>
              <a:t>tidak</a:t>
            </a:r>
            <a:r>
              <a:rPr lang="en-US" dirty="0" smtClean="0"/>
              <a:t> </a:t>
            </a:r>
            <a:r>
              <a:rPr lang="en-US" dirty="0" err="1" smtClean="0"/>
              <a:t>berguna</a:t>
            </a:r>
            <a:r>
              <a:rPr lang="en-US" dirty="0" smtClean="0"/>
              <a:t> </a:t>
            </a:r>
            <a:r>
              <a:rPr lang="en-US" dirty="0" err="1" smtClean="0"/>
              <a:t>lagi</a:t>
            </a:r>
            <a:r>
              <a:rPr lang="en-US" dirty="0" smtClean="0"/>
              <a:t>, </a:t>
            </a:r>
            <a:r>
              <a:rPr lang="en-US" dirty="0" err="1" smtClean="0"/>
              <a:t>sebaiknya</a:t>
            </a:r>
            <a:r>
              <a:rPr lang="en-US" dirty="0" smtClean="0"/>
              <a:t> </a:t>
            </a:r>
            <a:r>
              <a:rPr lang="en-US" dirty="0" err="1" smtClean="0"/>
              <a:t>segera</a:t>
            </a:r>
            <a:r>
              <a:rPr lang="en-US" dirty="0" smtClean="0"/>
              <a:t> </a:t>
            </a:r>
            <a:r>
              <a:rPr lang="en-US" dirty="0" err="1" smtClean="0"/>
              <a:t>dihancurkan</a:t>
            </a:r>
            <a:endParaRPr lang="en-US" dirty="0"/>
          </a:p>
          <a:p>
            <a:endParaRPr lang="en-US" dirty="0"/>
          </a:p>
        </p:txBody>
      </p:sp>
    </p:spTree>
    <p:extLst>
      <p:ext uri="{BB962C8B-B14F-4D97-AF65-F5344CB8AC3E}">
        <p14:creationId xmlns:p14="http://schemas.microsoft.com/office/powerpoint/2010/main" val="6094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Ethics</a:t>
            </a:r>
          </a:p>
        </p:txBody>
      </p:sp>
      <p:sp>
        <p:nvSpPr>
          <p:cNvPr id="3" name="Content Placeholder 2"/>
          <p:cNvSpPr>
            <a:spLocks noGrp="1"/>
          </p:cNvSpPr>
          <p:nvPr>
            <p:ph idx="1"/>
          </p:nvPr>
        </p:nvSpPr>
        <p:spPr/>
        <p:txBody>
          <a:bodyPr/>
          <a:lstStyle/>
          <a:p>
            <a:r>
              <a:rPr lang="en-US" dirty="0"/>
              <a:t>Deception / </a:t>
            </a:r>
            <a:r>
              <a:rPr lang="en-US" dirty="0" err="1" smtClean="0"/>
              <a:t>penipuan</a:t>
            </a:r>
            <a:endParaRPr lang="en-US" dirty="0" smtClean="0"/>
          </a:p>
          <a:p>
            <a:pPr lvl="1"/>
            <a:r>
              <a:rPr lang="en-US" dirty="0" err="1" smtClean="0"/>
              <a:t>Dalam</a:t>
            </a:r>
            <a:r>
              <a:rPr lang="en-US" dirty="0"/>
              <a:t> </a:t>
            </a:r>
            <a:r>
              <a:rPr lang="en-US" dirty="0" err="1" smtClean="0"/>
              <a:t>kondisi</a:t>
            </a:r>
            <a:r>
              <a:rPr lang="en-US" dirty="0" smtClean="0"/>
              <a:t> </a:t>
            </a:r>
            <a:r>
              <a:rPr lang="en-US" dirty="0" err="1" smtClean="0"/>
              <a:t>tertentu</a:t>
            </a:r>
            <a:r>
              <a:rPr lang="en-US" dirty="0" smtClean="0"/>
              <a:t>, </a:t>
            </a:r>
            <a:r>
              <a:rPr lang="en-US" dirty="0" err="1" smtClean="0"/>
              <a:t>partisipan</a:t>
            </a:r>
            <a:r>
              <a:rPr lang="en-US" dirty="0" smtClean="0"/>
              <a:t> </a:t>
            </a:r>
            <a:r>
              <a:rPr lang="en-US" dirty="0" err="1" smtClean="0"/>
              <a:t>boleh</a:t>
            </a:r>
            <a:r>
              <a:rPr lang="en-US" dirty="0" smtClean="0"/>
              <a:t> “</a:t>
            </a:r>
            <a:r>
              <a:rPr lang="en-US" dirty="0" err="1" smtClean="0"/>
              <a:t>ditipu</a:t>
            </a:r>
            <a:r>
              <a:rPr lang="en-US" dirty="0" smtClean="0"/>
              <a:t>”</a:t>
            </a:r>
          </a:p>
          <a:p>
            <a:pPr lvl="1"/>
            <a:r>
              <a:rPr lang="en-US" dirty="0" err="1" smtClean="0"/>
              <a:t>Penting</a:t>
            </a:r>
            <a:r>
              <a:rPr lang="en-US" dirty="0" smtClean="0"/>
              <a:t> </a:t>
            </a:r>
            <a:r>
              <a:rPr lang="en-US" dirty="0" err="1" smtClean="0"/>
              <a:t>untuk</a:t>
            </a:r>
            <a:r>
              <a:rPr lang="en-US" dirty="0" smtClean="0"/>
              <a:t> </a:t>
            </a:r>
            <a:r>
              <a:rPr lang="en-US" dirty="0" err="1" smtClean="0"/>
              <a:t>mempertimbangkan</a:t>
            </a:r>
            <a:r>
              <a:rPr lang="en-US" dirty="0" smtClean="0"/>
              <a:t> </a:t>
            </a:r>
            <a:r>
              <a:rPr lang="en-US" dirty="0" err="1" smtClean="0"/>
              <a:t>kepatutan</a:t>
            </a:r>
            <a:r>
              <a:rPr lang="en-US" dirty="0" smtClean="0"/>
              <a:t> </a:t>
            </a:r>
            <a:r>
              <a:rPr lang="en-US" dirty="0" err="1" smtClean="0"/>
              <a:t>penggunaan</a:t>
            </a:r>
            <a:r>
              <a:rPr lang="en-US" dirty="0" smtClean="0"/>
              <a:t> </a:t>
            </a:r>
            <a:r>
              <a:rPr lang="en-US" dirty="0" err="1" smtClean="0"/>
              <a:t>unsur</a:t>
            </a:r>
            <a:r>
              <a:rPr lang="en-US" dirty="0" smtClean="0"/>
              <a:t> “</a:t>
            </a:r>
            <a:r>
              <a:rPr lang="en-US" dirty="0" err="1" smtClean="0"/>
              <a:t>penipuan</a:t>
            </a:r>
            <a:r>
              <a:rPr lang="en-US" dirty="0" smtClean="0"/>
              <a:t>” </a:t>
            </a:r>
            <a:r>
              <a:rPr lang="en-US" dirty="0" err="1" smtClean="0"/>
              <a:t>dalam</a:t>
            </a:r>
            <a:r>
              <a:rPr lang="en-US" dirty="0" smtClean="0"/>
              <a:t> </a:t>
            </a:r>
            <a:r>
              <a:rPr lang="en-US" dirty="0" err="1" smtClean="0"/>
              <a:t>evaluasi</a:t>
            </a:r>
            <a:endParaRPr lang="en-US" dirty="0" smtClean="0"/>
          </a:p>
          <a:p>
            <a:pPr lvl="1"/>
            <a:r>
              <a:rPr lang="en-US" dirty="0" err="1" smtClean="0"/>
              <a:t>Unsur</a:t>
            </a:r>
            <a:r>
              <a:rPr lang="en-US" dirty="0" smtClean="0"/>
              <a:t> “</a:t>
            </a:r>
            <a:r>
              <a:rPr lang="en-US" dirty="0" err="1" smtClean="0"/>
              <a:t>penipuan</a:t>
            </a:r>
            <a:r>
              <a:rPr lang="en-US" dirty="0" smtClean="0"/>
              <a:t>” yang </a:t>
            </a:r>
            <a:r>
              <a:rPr lang="en-US" dirty="0" err="1" smtClean="0"/>
              <a:t>digunakan</a:t>
            </a:r>
            <a:r>
              <a:rPr lang="en-US" dirty="0" smtClean="0"/>
              <a:t> </a:t>
            </a:r>
            <a:r>
              <a:rPr lang="en-US" dirty="0" err="1" smtClean="0"/>
              <a:t>tidak</a:t>
            </a:r>
            <a:r>
              <a:rPr lang="en-US" dirty="0" smtClean="0"/>
              <a:t> </a:t>
            </a:r>
            <a:r>
              <a:rPr lang="en-US" dirty="0" err="1" smtClean="0"/>
              <a:t>boleh</a:t>
            </a:r>
            <a:r>
              <a:rPr lang="en-US" dirty="0" smtClean="0"/>
              <a:t> </a:t>
            </a:r>
            <a:r>
              <a:rPr lang="en-US" dirty="0" err="1" smtClean="0"/>
              <a:t>mengganggu</a:t>
            </a:r>
            <a:r>
              <a:rPr lang="en-US" dirty="0" smtClean="0"/>
              <a:t> </a:t>
            </a:r>
            <a:r>
              <a:rPr lang="en-US" dirty="0" err="1" smtClean="0"/>
              <a:t>keamanan</a:t>
            </a:r>
            <a:r>
              <a:rPr lang="en-US" dirty="0" smtClean="0"/>
              <a:t> </a:t>
            </a:r>
            <a:r>
              <a:rPr lang="en-US" dirty="0" err="1" smtClean="0"/>
              <a:t>fisik</a:t>
            </a:r>
            <a:r>
              <a:rPr lang="en-US" dirty="0" smtClean="0"/>
              <a:t> </a:t>
            </a:r>
            <a:r>
              <a:rPr lang="en-US" dirty="0" err="1" smtClean="0"/>
              <a:t>atau</a:t>
            </a:r>
            <a:r>
              <a:rPr lang="en-US" dirty="0" smtClean="0"/>
              <a:t> </a:t>
            </a:r>
            <a:r>
              <a:rPr lang="en-US" dirty="0" err="1" smtClean="0"/>
              <a:t>psikologis</a:t>
            </a:r>
            <a:r>
              <a:rPr lang="en-US" dirty="0" smtClean="0"/>
              <a:t> </a:t>
            </a:r>
            <a:r>
              <a:rPr lang="en-US" dirty="0" err="1" smtClean="0"/>
              <a:t>partisipan</a:t>
            </a:r>
            <a:endParaRPr lang="en-US" dirty="0" smtClean="0"/>
          </a:p>
          <a:p>
            <a:pPr lvl="1"/>
            <a:r>
              <a:rPr lang="en-US" dirty="0" err="1" smtClean="0"/>
              <a:t>Begitu</a:t>
            </a:r>
            <a:r>
              <a:rPr lang="en-US" dirty="0" smtClean="0"/>
              <a:t> </a:t>
            </a:r>
            <a:r>
              <a:rPr lang="en-US" dirty="0" err="1" smtClean="0"/>
              <a:t>evaluasi</a:t>
            </a:r>
            <a:r>
              <a:rPr lang="en-US" dirty="0" smtClean="0"/>
              <a:t> </a:t>
            </a:r>
            <a:r>
              <a:rPr lang="en-US" dirty="0" err="1" smtClean="0"/>
              <a:t>selesai</a:t>
            </a:r>
            <a:r>
              <a:rPr lang="en-US" dirty="0" smtClean="0"/>
              <a:t>, </a:t>
            </a:r>
            <a:r>
              <a:rPr lang="en-US" dirty="0" err="1" smtClean="0"/>
              <a:t>pastikan</a:t>
            </a:r>
            <a:r>
              <a:rPr lang="en-US" dirty="0" smtClean="0"/>
              <a:t> </a:t>
            </a:r>
            <a:r>
              <a:rPr lang="en-US" dirty="0" err="1" smtClean="0"/>
              <a:t>partisipan</a:t>
            </a:r>
            <a:r>
              <a:rPr lang="en-US" dirty="0" smtClean="0"/>
              <a:t> </a:t>
            </a:r>
            <a:r>
              <a:rPr lang="en-US" dirty="0" err="1" smtClean="0"/>
              <a:t>langsung</a:t>
            </a:r>
            <a:r>
              <a:rPr lang="en-US" dirty="0" smtClean="0"/>
              <a:t> </a:t>
            </a:r>
            <a:r>
              <a:rPr lang="en-US" dirty="0" err="1" smtClean="0"/>
              <a:t>diberi</a:t>
            </a:r>
            <a:r>
              <a:rPr lang="en-US" dirty="0" smtClean="0"/>
              <a:t> </a:t>
            </a:r>
            <a:r>
              <a:rPr lang="en-US" dirty="0" err="1" smtClean="0"/>
              <a:t>tahu</a:t>
            </a:r>
            <a:r>
              <a:rPr lang="en-US" dirty="0" smtClean="0"/>
              <a:t> </a:t>
            </a:r>
            <a:r>
              <a:rPr lang="en-US" dirty="0" err="1" smtClean="0"/>
              <a:t>jika</a:t>
            </a:r>
            <a:r>
              <a:rPr lang="en-US" dirty="0" smtClean="0"/>
              <a:t> </a:t>
            </a:r>
            <a:r>
              <a:rPr lang="en-US" dirty="0" err="1" smtClean="0"/>
              <a:t>ada</a:t>
            </a:r>
            <a:r>
              <a:rPr lang="en-US" dirty="0" smtClean="0"/>
              <a:t> </a:t>
            </a:r>
            <a:r>
              <a:rPr lang="en-US" dirty="0" err="1" smtClean="0"/>
              <a:t>unsur</a:t>
            </a:r>
            <a:r>
              <a:rPr lang="en-US" dirty="0" smtClean="0"/>
              <a:t> “</a:t>
            </a:r>
            <a:r>
              <a:rPr lang="en-US" dirty="0" err="1" smtClean="0"/>
              <a:t>penipuan</a:t>
            </a:r>
            <a:r>
              <a:rPr lang="en-US" dirty="0" smtClean="0"/>
              <a:t>” </a:t>
            </a:r>
            <a:r>
              <a:rPr lang="en-US" dirty="0" err="1" smtClean="0"/>
              <a:t>beserta</a:t>
            </a:r>
            <a:r>
              <a:rPr lang="en-US" dirty="0" smtClean="0"/>
              <a:t> </a:t>
            </a:r>
            <a:r>
              <a:rPr lang="en-US" dirty="0" err="1" smtClean="0"/>
              <a:t>alasannya</a:t>
            </a:r>
            <a:endParaRPr lang="en-US" dirty="0"/>
          </a:p>
        </p:txBody>
      </p:sp>
    </p:spTree>
    <p:extLst>
      <p:ext uri="{BB962C8B-B14F-4D97-AF65-F5344CB8AC3E}">
        <p14:creationId xmlns:p14="http://schemas.microsoft.com/office/powerpoint/2010/main" val="2033227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Ethics</a:t>
            </a:r>
          </a:p>
        </p:txBody>
      </p:sp>
      <p:sp>
        <p:nvSpPr>
          <p:cNvPr id="3" name="Content Placeholder 2"/>
          <p:cNvSpPr>
            <a:spLocks noGrp="1"/>
          </p:cNvSpPr>
          <p:nvPr>
            <p:ph idx="1"/>
          </p:nvPr>
        </p:nvSpPr>
        <p:spPr/>
        <p:txBody>
          <a:bodyPr/>
          <a:lstStyle/>
          <a:p>
            <a:r>
              <a:rPr lang="en-US" dirty="0" smtClean="0"/>
              <a:t>Debriefing</a:t>
            </a:r>
          </a:p>
          <a:p>
            <a:pPr lvl="1"/>
            <a:r>
              <a:rPr lang="en-US" dirty="0" err="1" smtClean="0"/>
              <a:t>Begitu</a:t>
            </a:r>
            <a:r>
              <a:rPr lang="en-US" dirty="0" smtClean="0"/>
              <a:t> </a:t>
            </a:r>
            <a:r>
              <a:rPr lang="en-US" dirty="0" err="1" smtClean="0"/>
              <a:t>evaluasi</a:t>
            </a:r>
            <a:r>
              <a:rPr lang="en-US" dirty="0" smtClean="0"/>
              <a:t> </a:t>
            </a:r>
            <a:r>
              <a:rPr lang="en-US" dirty="0" err="1" smtClean="0"/>
              <a:t>selesai</a:t>
            </a:r>
            <a:r>
              <a:rPr lang="en-US" dirty="0" smtClean="0"/>
              <a:t>, </a:t>
            </a:r>
            <a:r>
              <a:rPr lang="en-US" dirty="0" err="1" smtClean="0"/>
              <a:t>beri</a:t>
            </a:r>
            <a:r>
              <a:rPr lang="en-US" dirty="0" smtClean="0"/>
              <a:t> </a:t>
            </a:r>
            <a:r>
              <a:rPr lang="en-US" dirty="0" err="1" smtClean="0"/>
              <a:t>kesempatan</a:t>
            </a:r>
            <a:r>
              <a:rPr lang="en-US" dirty="0" smtClean="0"/>
              <a:t> </a:t>
            </a:r>
            <a:r>
              <a:rPr lang="en-US" dirty="0" err="1" smtClean="0"/>
              <a:t>pada</a:t>
            </a:r>
            <a:r>
              <a:rPr lang="en-US" dirty="0" smtClean="0"/>
              <a:t> </a:t>
            </a:r>
            <a:r>
              <a:rPr lang="en-US" dirty="0" err="1" smtClean="0"/>
              <a:t>partisipan</a:t>
            </a:r>
            <a:r>
              <a:rPr lang="en-US" dirty="0" smtClean="0"/>
              <a:t> </a:t>
            </a:r>
            <a:r>
              <a:rPr lang="en-US" dirty="0" err="1" smtClean="0"/>
              <a:t>untuk</a:t>
            </a:r>
            <a:r>
              <a:rPr lang="en-US" dirty="0" smtClean="0"/>
              <a:t> </a:t>
            </a:r>
            <a:r>
              <a:rPr lang="en-US" dirty="0" err="1" smtClean="0"/>
              <a:t>bertanya</a:t>
            </a:r>
            <a:r>
              <a:rPr lang="en-US" dirty="0" smtClean="0"/>
              <a:t> </a:t>
            </a:r>
            <a:r>
              <a:rPr lang="en-US" dirty="0" err="1" smtClean="0"/>
              <a:t>mengenai</a:t>
            </a:r>
            <a:r>
              <a:rPr lang="en-US" dirty="0" smtClean="0"/>
              <a:t> </a:t>
            </a:r>
            <a:r>
              <a:rPr lang="en-US" dirty="0" err="1" smtClean="0"/>
              <a:t>prosedur</a:t>
            </a:r>
            <a:r>
              <a:rPr lang="en-US" dirty="0" smtClean="0"/>
              <a:t> </a:t>
            </a:r>
            <a:r>
              <a:rPr lang="en-US" dirty="0" err="1" smtClean="0"/>
              <a:t>atau</a:t>
            </a:r>
            <a:r>
              <a:rPr lang="en-US" dirty="0" smtClean="0"/>
              <a:t> </a:t>
            </a:r>
            <a:r>
              <a:rPr lang="en-US" dirty="0" err="1" smtClean="0"/>
              <a:t>hasil</a:t>
            </a:r>
            <a:r>
              <a:rPr lang="en-US" dirty="0" smtClean="0"/>
              <a:t> </a:t>
            </a:r>
            <a:r>
              <a:rPr lang="en-US" dirty="0" err="1" smtClean="0"/>
              <a:t>evaluasi</a:t>
            </a:r>
            <a:endParaRPr lang="en-US" dirty="0" smtClean="0"/>
          </a:p>
          <a:p>
            <a:pPr lvl="1"/>
            <a:r>
              <a:rPr lang="en-US" dirty="0" err="1" smtClean="0"/>
              <a:t>Pastikan</a:t>
            </a:r>
            <a:r>
              <a:rPr lang="en-US" dirty="0" smtClean="0"/>
              <a:t> </a:t>
            </a:r>
            <a:r>
              <a:rPr lang="en-US" dirty="0" err="1" smtClean="0"/>
              <a:t>partisipan</a:t>
            </a:r>
            <a:r>
              <a:rPr lang="en-US" dirty="0" smtClean="0"/>
              <a:t> </a:t>
            </a:r>
            <a:r>
              <a:rPr lang="en-US" dirty="0" err="1" smtClean="0"/>
              <a:t>mendapat</a:t>
            </a:r>
            <a:r>
              <a:rPr lang="en-US" dirty="0" smtClean="0"/>
              <a:t> </a:t>
            </a:r>
            <a:r>
              <a:rPr lang="en-US" dirty="0" err="1" smtClean="0"/>
              <a:t>informasi</a:t>
            </a:r>
            <a:r>
              <a:rPr lang="en-US" dirty="0" smtClean="0"/>
              <a:t> </a:t>
            </a:r>
            <a:r>
              <a:rPr lang="en-US" dirty="0" err="1" smtClean="0"/>
              <a:t>lengkap</a:t>
            </a:r>
            <a:r>
              <a:rPr lang="en-US" dirty="0" smtClean="0"/>
              <a:t> </a:t>
            </a:r>
            <a:r>
              <a:rPr lang="en-US" dirty="0" err="1" smtClean="0"/>
              <a:t>dan</a:t>
            </a:r>
            <a:r>
              <a:rPr lang="en-US" dirty="0" smtClean="0"/>
              <a:t> </a:t>
            </a:r>
            <a:r>
              <a:rPr lang="en-US" dirty="0" err="1" smtClean="0"/>
              <a:t>jujur</a:t>
            </a:r>
            <a:r>
              <a:rPr lang="en-US" dirty="0" smtClean="0"/>
              <a:t> </a:t>
            </a:r>
            <a:r>
              <a:rPr lang="en-US" dirty="0" err="1" smtClean="0"/>
              <a:t>mengenai</a:t>
            </a:r>
            <a:r>
              <a:rPr lang="en-US" dirty="0" smtClean="0"/>
              <a:t> </a:t>
            </a:r>
            <a:r>
              <a:rPr lang="en-US" dirty="0" err="1" smtClean="0"/>
              <a:t>evaluasi</a:t>
            </a:r>
            <a:r>
              <a:rPr lang="en-US" dirty="0" smtClean="0"/>
              <a:t> yang </a:t>
            </a:r>
            <a:r>
              <a:rPr lang="en-US" dirty="0" err="1" smtClean="0"/>
              <a:t>telah</a:t>
            </a:r>
            <a:r>
              <a:rPr lang="en-US" dirty="0" smtClean="0"/>
              <a:t> </a:t>
            </a:r>
            <a:r>
              <a:rPr lang="en-US" dirty="0" err="1" smtClean="0"/>
              <a:t>berlangsung</a:t>
            </a:r>
            <a:endParaRPr lang="en-US" dirty="0" smtClean="0"/>
          </a:p>
          <a:p>
            <a:pPr lvl="1"/>
            <a:r>
              <a:rPr lang="en-US" dirty="0" err="1" smtClean="0"/>
              <a:t>Jika</a:t>
            </a:r>
            <a:r>
              <a:rPr lang="en-US" dirty="0" smtClean="0"/>
              <a:t> </a:t>
            </a:r>
            <a:r>
              <a:rPr lang="en-US" dirty="0" err="1" smtClean="0"/>
              <a:t>ada</a:t>
            </a:r>
            <a:r>
              <a:rPr lang="en-US" dirty="0" smtClean="0"/>
              <a:t> </a:t>
            </a:r>
            <a:r>
              <a:rPr lang="en-US" dirty="0" err="1" smtClean="0"/>
              <a:t>unsur</a:t>
            </a:r>
            <a:r>
              <a:rPr lang="en-US" dirty="0" smtClean="0"/>
              <a:t> “</a:t>
            </a:r>
            <a:r>
              <a:rPr lang="en-US" dirty="0" err="1" smtClean="0"/>
              <a:t>penipuan</a:t>
            </a:r>
            <a:r>
              <a:rPr lang="en-US" dirty="0" smtClean="0"/>
              <a:t>”, </a:t>
            </a:r>
            <a:r>
              <a:rPr lang="en-US" dirty="0" err="1" smtClean="0"/>
              <a:t>beritahu</a:t>
            </a:r>
            <a:r>
              <a:rPr lang="en-US" dirty="0" smtClean="0"/>
              <a:t> </a:t>
            </a:r>
            <a:r>
              <a:rPr lang="en-US" dirty="0" err="1" smtClean="0"/>
              <a:t>mereka</a:t>
            </a:r>
            <a:r>
              <a:rPr lang="en-US" dirty="0" smtClean="0"/>
              <a:t> </a:t>
            </a:r>
            <a:r>
              <a:rPr lang="en-US" dirty="0" err="1" smtClean="0"/>
              <a:t>beserta</a:t>
            </a:r>
            <a:r>
              <a:rPr lang="en-US" dirty="0" smtClean="0"/>
              <a:t> </a:t>
            </a:r>
            <a:r>
              <a:rPr lang="en-US" dirty="0" err="1" smtClean="0"/>
              <a:t>alasan</a:t>
            </a:r>
            <a:r>
              <a:rPr lang="en-US" dirty="0" smtClean="0"/>
              <a:t> </a:t>
            </a:r>
            <a:r>
              <a:rPr lang="en-US" dirty="0" err="1" smtClean="0"/>
              <a:t>melakukannya</a:t>
            </a:r>
            <a:endParaRPr lang="en-US" dirty="0"/>
          </a:p>
        </p:txBody>
      </p:sp>
    </p:spTree>
    <p:extLst>
      <p:ext uri="{BB962C8B-B14F-4D97-AF65-F5344CB8AC3E}">
        <p14:creationId xmlns:p14="http://schemas.microsoft.com/office/powerpoint/2010/main" val="1772805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Ethics</a:t>
            </a:r>
          </a:p>
        </p:txBody>
      </p:sp>
      <p:sp>
        <p:nvSpPr>
          <p:cNvPr id="3" name="Content Placeholder 2"/>
          <p:cNvSpPr>
            <a:spLocks noGrp="1"/>
          </p:cNvSpPr>
          <p:nvPr>
            <p:ph idx="1"/>
          </p:nvPr>
        </p:nvSpPr>
        <p:spPr/>
        <p:txBody>
          <a:bodyPr/>
          <a:lstStyle/>
          <a:p>
            <a:r>
              <a:rPr lang="en-US" dirty="0" smtClean="0"/>
              <a:t>Respect / </a:t>
            </a:r>
            <a:r>
              <a:rPr lang="en-US" dirty="0" err="1" smtClean="0"/>
              <a:t>penghormatan</a:t>
            </a:r>
            <a:endParaRPr lang="en-US" dirty="0" smtClean="0"/>
          </a:p>
          <a:p>
            <a:pPr lvl="1"/>
            <a:r>
              <a:rPr lang="en-US" dirty="0" err="1" smtClean="0"/>
              <a:t>Hormati</a:t>
            </a:r>
            <a:r>
              <a:rPr lang="en-US" dirty="0" smtClean="0"/>
              <a:t> </a:t>
            </a:r>
            <a:r>
              <a:rPr lang="en-US" dirty="0" err="1" smtClean="0"/>
              <a:t>selalu</a:t>
            </a:r>
            <a:r>
              <a:rPr lang="en-US" dirty="0" smtClean="0"/>
              <a:t> </a:t>
            </a:r>
            <a:r>
              <a:rPr lang="en-US" dirty="0" err="1" smtClean="0"/>
              <a:t>hak</a:t>
            </a:r>
            <a:r>
              <a:rPr lang="en-US" dirty="0" smtClean="0"/>
              <a:t>, </a:t>
            </a:r>
            <a:r>
              <a:rPr lang="en-US" dirty="0" err="1" smtClean="0"/>
              <a:t>martabat</a:t>
            </a:r>
            <a:r>
              <a:rPr lang="en-US" dirty="0" smtClean="0"/>
              <a:t>, </a:t>
            </a:r>
            <a:r>
              <a:rPr lang="en-US" dirty="0" err="1" smtClean="0"/>
              <a:t>dan</a:t>
            </a:r>
            <a:r>
              <a:rPr lang="en-US" dirty="0" smtClean="0"/>
              <a:t> </a:t>
            </a:r>
            <a:r>
              <a:rPr lang="en-US" dirty="0" err="1" smtClean="0"/>
              <a:t>harga</a:t>
            </a:r>
            <a:r>
              <a:rPr lang="en-US" dirty="0" smtClean="0"/>
              <a:t> </a:t>
            </a:r>
            <a:r>
              <a:rPr lang="en-US" dirty="0" err="1" smtClean="0"/>
              <a:t>diri</a:t>
            </a:r>
            <a:r>
              <a:rPr lang="en-US" dirty="0" smtClean="0"/>
              <a:t> </a:t>
            </a:r>
            <a:r>
              <a:rPr lang="en-US" dirty="0" err="1" smtClean="0"/>
              <a:t>partisipan</a:t>
            </a:r>
            <a:endParaRPr lang="en-US" dirty="0" smtClean="0"/>
          </a:p>
          <a:p>
            <a:pPr lvl="1"/>
            <a:r>
              <a:rPr lang="en-US" dirty="0" err="1" smtClean="0"/>
              <a:t>Jangan</a:t>
            </a:r>
            <a:r>
              <a:rPr lang="en-US" dirty="0" smtClean="0"/>
              <a:t> </a:t>
            </a:r>
            <a:r>
              <a:rPr lang="en-US" dirty="0" err="1" smtClean="0"/>
              <a:t>pernah</a:t>
            </a:r>
            <a:r>
              <a:rPr lang="en-US" dirty="0" smtClean="0"/>
              <a:t> </a:t>
            </a:r>
            <a:r>
              <a:rPr lang="en-US" dirty="0" err="1" smtClean="0"/>
              <a:t>melecehkan</a:t>
            </a:r>
            <a:r>
              <a:rPr lang="en-US" dirty="0" smtClean="0"/>
              <a:t> </a:t>
            </a:r>
            <a:r>
              <a:rPr lang="en-US" dirty="0" err="1" smtClean="0"/>
              <a:t>atau</a:t>
            </a:r>
            <a:r>
              <a:rPr lang="en-US" dirty="0" smtClean="0"/>
              <a:t> </a:t>
            </a:r>
            <a:r>
              <a:rPr lang="en-US" dirty="0" err="1" smtClean="0"/>
              <a:t>merendahkan</a:t>
            </a:r>
            <a:r>
              <a:rPr lang="en-US" dirty="0" smtClean="0"/>
              <a:t> </a:t>
            </a:r>
            <a:r>
              <a:rPr lang="en-US" dirty="0" err="1" smtClean="0"/>
              <a:t>partisipan</a:t>
            </a:r>
            <a:endParaRPr lang="en-US" dirty="0" smtClean="0"/>
          </a:p>
          <a:p>
            <a:pPr lvl="1"/>
            <a:endParaRPr lang="en-US" dirty="0"/>
          </a:p>
          <a:p>
            <a:r>
              <a:rPr lang="en-US" dirty="0" smtClean="0"/>
              <a:t>Integrity / </a:t>
            </a:r>
            <a:r>
              <a:rPr lang="en-US" dirty="0" err="1" smtClean="0"/>
              <a:t>integritas</a:t>
            </a:r>
            <a:endParaRPr lang="en-US" dirty="0" smtClean="0"/>
          </a:p>
          <a:p>
            <a:pPr lvl="1"/>
            <a:r>
              <a:rPr lang="en-US" dirty="0" smtClean="0"/>
              <a:t>Evaluator </a:t>
            </a:r>
            <a:r>
              <a:rPr lang="en-US" dirty="0" err="1" smtClean="0"/>
              <a:t>selalu</a:t>
            </a:r>
            <a:r>
              <a:rPr lang="en-US" dirty="0" smtClean="0"/>
              <a:t> </a:t>
            </a:r>
            <a:r>
              <a:rPr lang="en-US" dirty="0" err="1" smtClean="0"/>
              <a:t>melakukan</a:t>
            </a:r>
            <a:r>
              <a:rPr lang="en-US" dirty="0" smtClean="0"/>
              <a:t> proses </a:t>
            </a:r>
            <a:r>
              <a:rPr lang="en-US" dirty="0" err="1" smtClean="0"/>
              <a:t>evaluasi</a:t>
            </a:r>
            <a:r>
              <a:rPr lang="en-US" dirty="0" smtClean="0"/>
              <a:t> </a:t>
            </a:r>
            <a:r>
              <a:rPr lang="en-US" dirty="0" err="1" smtClean="0"/>
              <a:t>dengan</a:t>
            </a:r>
            <a:r>
              <a:rPr lang="en-US" dirty="0" smtClean="0"/>
              <a:t> </a:t>
            </a:r>
            <a:r>
              <a:rPr lang="en-US" dirty="0" err="1" smtClean="0"/>
              <a:t>penuh</a:t>
            </a:r>
            <a:r>
              <a:rPr lang="en-US" dirty="0" smtClean="0"/>
              <a:t> </a:t>
            </a:r>
            <a:r>
              <a:rPr lang="en-US" dirty="0" err="1" smtClean="0"/>
              <a:t>kejujuran</a:t>
            </a:r>
            <a:r>
              <a:rPr lang="en-US" dirty="0" smtClean="0"/>
              <a:t> </a:t>
            </a:r>
            <a:r>
              <a:rPr lang="en-US" dirty="0" err="1" smtClean="0"/>
              <a:t>dan</a:t>
            </a:r>
            <a:r>
              <a:rPr lang="en-US" dirty="0" smtClean="0"/>
              <a:t> </a:t>
            </a:r>
            <a:r>
              <a:rPr lang="en-US" dirty="0" err="1" smtClean="0"/>
              <a:t>integritas</a:t>
            </a:r>
            <a:endParaRPr lang="en-US" dirty="0" smtClean="0"/>
          </a:p>
          <a:p>
            <a:pPr lvl="1"/>
            <a:r>
              <a:rPr lang="en-US" dirty="0" err="1" smtClean="0"/>
              <a:t>Kejujuran</a:t>
            </a:r>
            <a:r>
              <a:rPr lang="en-US" dirty="0" smtClean="0"/>
              <a:t> </a:t>
            </a:r>
            <a:r>
              <a:rPr lang="en-US" dirty="0" err="1" smtClean="0"/>
              <a:t>dan</a:t>
            </a:r>
            <a:r>
              <a:rPr lang="en-US" dirty="0" smtClean="0"/>
              <a:t> </a:t>
            </a:r>
            <a:r>
              <a:rPr lang="en-US" dirty="0" err="1" smtClean="0"/>
              <a:t>integritas</a:t>
            </a:r>
            <a:r>
              <a:rPr lang="en-US" dirty="0" smtClean="0"/>
              <a:t> </a:t>
            </a:r>
            <a:r>
              <a:rPr lang="en-US" dirty="0" err="1" smtClean="0"/>
              <a:t>juga</a:t>
            </a:r>
            <a:r>
              <a:rPr lang="en-US" dirty="0" smtClean="0"/>
              <a:t> </a:t>
            </a:r>
            <a:r>
              <a:rPr lang="en-US" dirty="0" err="1" smtClean="0"/>
              <a:t>harus</a:t>
            </a:r>
            <a:r>
              <a:rPr lang="en-US" dirty="0" smtClean="0"/>
              <a:t> </a:t>
            </a:r>
            <a:r>
              <a:rPr lang="en-US" dirty="0" err="1" smtClean="0"/>
              <a:t>dilakukan</a:t>
            </a:r>
            <a:r>
              <a:rPr lang="en-US" dirty="0" smtClean="0"/>
              <a:t> </a:t>
            </a:r>
            <a:r>
              <a:rPr lang="en-US" dirty="0" err="1" smtClean="0"/>
              <a:t>saat</a:t>
            </a:r>
            <a:r>
              <a:rPr lang="en-US" dirty="0" smtClean="0"/>
              <a:t> </a:t>
            </a:r>
            <a:r>
              <a:rPr lang="en-US" dirty="0" err="1" smtClean="0"/>
              <a:t>analisa</a:t>
            </a:r>
            <a:r>
              <a:rPr lang="en-US" dirty="0" smtClean="0"/>
              <a:t> </a:t>
            </a:r>
            <a:r>
              <a:rPr lang="en-US" dirty="0" err="1" smtClean="0"/>
              <a:t>hasil</a:t>
            </a:r>
            <a:endParaRPr lang="en-US" dirty="0" smtClean="0"/>
          </a:p>
          <a:p>
            <a:pPr lvl="1"/>
            <a:endParaRPr lang="en-US" dirty="0"/>
          </a:p>
        </p:txBody>
      </p:sp>
    </p:spTree>
    <p:extLst>
      <p:ext uri="{BB962C8B-B14F-4D97-AF65-F5344CB8AC3E}">
        <p14:creationId xmlns:p14="http://schemas.microsoft.com/office/powerpoint/2010/main" val="408735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a:xfrm>
            <a:off x="457200" y="692696"/>
            <a:ext cx="8229600" cy="5631904"/>
          </a:xfrm>
        </p:spPr>
        <p:txBody>
          <a:bodyPr>
            <a:normAutofit/>
          </a:bodyPr>
          <a:lstStyle/>
          <a:p>
            <a:pPr marL="0" indent="0">
              <a:buNone/>
            </a:pPr>
            <a:endParaRPr lang="id-ID" sz="2400" dirty="0" smtClean="0"/>
          </a:p>
          <a:p>
            <a:pPr marL="0" indent="0" algn="ctr">
              <a:buNone/>
            </a:pPr>
            <a:endParaRPr lang="id-ID" sz="2800" dirty="0" smtClean="0"/>
          </a:p>
          <a:p>
            <a:pPr marL="0" indent="0" algn="ctr">
              <a:buNone/>
            </a:pPr>
            <a:r>
              <a:rPr lang="id-ID" sz="9600" dirty="0" smtClean="0"/>
              <a:t>Evaluation</a:t>
            </a:r>
          </a:p>
          <a:p>
            <a:pPr marL="0" indent="0" algn="ctr">
              <a:buNone/>
            </a:pPr>
            <a:r>
              <a:rPr lang="id-ID" sz="9600" dirty="0" smtClean="0"/>
              <a:t>Technique</a:t>
            </a:r>
            <a:endParaRPr lang="id-ID" sz="6600" dirty="0"/>
          </a:p>
        </p:txBody>
      </p:sp>
    </p:spTree>
    <p:extLst>
      <p:ext uri="{BB962C8B-B14F-4D97-AF65-F5344CB8AC3E}">
        <p14:creationId xmlns:p14="http://schemas.microsoft.com/office/powerpoint/2010/main" val="394515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p:cTn id="1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Evaluation Technique</a:t>
            </a:r>
            <a:endParaRPr lang="id-ID" dirty="0"/>
          </a:p>
        </p:txBody>
      </p:sp>
      <p:sp>
        <p:nvSpPr>
          <p:cNvPr id="3" name="Content Placeholder 2"/>
          <p:cNvSpPr>
            <a:spLocks noGrp="1"/>
          </p:cNvSpPr>
          <p:nvPr>
            <p:ph idx="1"/>
          </p:nvPr>
        </p:nvSpPr>
        <p:spPr>
          <a:xfrm>
            <a:off x="457200" y="1935480"/>
            <a:ext cx="8229600" cy="4922520"/>
          </a:xfrm>
        </p:spPr>
        <p:txBody>
          <a:bodyPr>
            <a:normAutofit/>
          </a:bodyPr>
          <a:lstStyle/>
          <a:p>
            <a:r>
              <a:rPr lang="en-US" dirty="0" err="1" smtClean="0"/>
              <a:t>Jenis-jenis</a:t>
            </a:r>
            <a:r>
              <a:rPr lang="en-US" dirty="0" smtClean="0"/>
              <a:t> </a:t>
            </a:r>
            <a:r>
              <a:rPr lang="en-US" dirty="0" err="1" smtClean="0"/>
              <a:t>evaluasi</a:t>
            </a:r>
            <a:r>
              <a:rPr lang="en-US" dirty="0" smtClean="0"/>
              <a:t>:</a:t>
            </a:r>
          </a:p>
          <a:p>
            <a:pPr lvl="1"/>
            <a:r>
              <a:rPr lang="en-US" dirty="0" err="1" smtClean="0"/>
              <a:t>Berdasar</a:t>
            </a:r>
            <a:r>
              <a:rPr lang="id-ID" dirty="0" smtClean="0"/>
              <a:t>kan</a:t>
            </a:r>
            <a:r>
              <a:rPr lang="en-US" dirty="0" smtClean="0"/>
              <a:t> </a:t>
            </a:r>
            <a:r>
              <a:rPr lang="en-US" dirty="0" err="1" smtClean="0"/>
              <a:t>tujuannya</a:t>
            </a:r>
            <a:r>
              <a:rPr lang="en-US" dirty="0" smtClean="0"/>
              <a:t>:</a:t>
            </a:r>
          </a:p>
          <a:p>
            <a:pPr lvl="2"/>
            <a:r>
              <a:rPr lang="en-US" dirty="0" smtClean="0"/>
              <a:t>Formative evaluation</a:t>
            </a:r>
          </a:p>
          <a:p>
            <a:pPr lvl="2"/>
            <a:r>
              <a:rPr lang="en-US" dirty="0" smtClean="0"/>
              <a:t>Predictive evaluation</a:t>
            </a:r>
          </a:p>
          <a:p>
            <a:pPr lvl="2"/>
            <a:r>
              <a:rPr lang="en-US" dirty="0" smtClean="0"/>
              <a:t>Summative evaluation</a:t>
            </a:r>
          </a:p>
          <a:p>
            <a:pPr lvl="1"/>
            <a:r>
              <a:rPr lang="en-US" dirty="0" err="1" smtClean="0"/>
              <a:t>Berdasar</a:t>
            </a:r>
            <a:r>
              <a:rPr lang="id-ID" dirty="0" smtClean="0"/>
              <a:t>kan</a:t>
            </a:r>
            <a:r>
              <a:rPr lang="en-US" dirty="0" smtClean="0"/>
              <a:t> </a:t>
            </a:r>
            <a:r>
              <a:rPr lang="en-US" dirty="0" err="1" smtClean="0"/>
              <a:t>tempat</a:t>
            </a:r>
            <a:r>
              <a:rPr lang="id-ID" dirty="0" smtClean="0"/>
              <a:t> evaluasi</a:t>
            </a:r>
            <a:r>
              <a:rPr lang="en-US" dirty="0" smtClean="0"/>
              <a:t>:</a:t>
            </a:r>
            <a:endParaRPr lang="en-US" dirty="0"/>
          </a:p>
          <a:p>
            <a:pPr lvl="2"/>
            <a:r>
              <a:rPr lang="en-US" dirty="0" err="1"/>
              <a:t>Evaluasi</a:t>
            </a:r>
            <a:r>
              <a:rPr lang="en-US" dirty="0"/>
              <a:t> di lab</a:t>
            </a:r>
          </a:p>
          <a:p>
            <a:pPr lvl="2"/>
            <a:r>
              <a:rPr lang="en-US" dirty="0" err="1"/>
              <a:t>Evaluasi</a:t>
            </a:r>
            <a:r>
              <a:rPr lang="en-US" dirty="0"/>
              <a:t> di </a:t>
            </a:r>
            <a:r>
              <a:rPr lang="en-US" dirty="0" err="1"/>
              <a:t>lapangan</a:t>
            </a:r>
            <a:endParaRPr lang="en-US" dirty="0"/>
          </a:p>
          <a:p>
            <a:pPr lvl="1"/>
            <a:r>
              <a:rPr lang="id-ID" dirty="0" smtClean="0"/>
              <a:t>Berdasarkan objektivitas:</a:t>
            </a:r>
          </a:p>
          <a:p>
            <a:pPr lvl="2"/>
            <a:r>
              <a:rPr lang="id-ID" dirty="0" smtClean="0"/>
              <a:t>Subjective evaluation</a:t>
            </a:r>
          </a:p>
          <a:p>
            <a:pPr lvl="2"/>
            <a:r>
              <a:rPr lang="id-ID" dirty="0" smtClean="0"/>
              <a:t>Objective evaluation</a:t>
            </a:r>
            <a:endParaRPr lang="id-ID" dirty="0"/>
          </a:p>
        </p:txBody>
      </p:sp>
    </p:spTree>
    <p:extLst>
      <p:ext uri="{BB962C8B-B14F-4D97-AF65-F5344CB8AC3E}">
        <p14:creationId xmlns:p14="http://schemas.microsoft.com/office/powerpoint/2010/main" val="1767476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par>
                          <p:cTn id="13" fill="hold">
                            <p:stCondLst>
                              <p:cond delay="500"/>
                            </p:stCondLst>
                            <p:childTnLst>
                              <p:par>
                                <p:cTn id="14" presetID="3" presetClass="entr" presetSubtype="10" fill="hold" nodeType="afterEffect">
                                  <p:stCondLst>
                                    <p:cond delay="50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childTnLst>
                          </p:cTn>
                        </p:par>
                        <p:par>
                          <p:cTn id="17" fill="hold">
                            <p:stCondLst>
                              <p:cond delay="1500"/>
                            </p:stCondLst>
                            <p:childTnLst>
                              <p:par>
                                <p:cTn id="18" presetID="3" presetClass="entr" presetSubtype="1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par>
                          <p:cTn id="21" fill="hold">
                            <p:stCondLst>
                              <p:cond delay="2000"/>
                            </p:stCondLst>
                            <p:childTnLst>
                              <p:par>
                                <p:cTn id="22" presetID="3" presetClass="entr" presetSubtype="10" fill="hold"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linds(horizontal)">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linds(horizontal)">
                                      <p:cBhvr>
                                        <p:cTn id="29" dur="500"/>
                                        <p:tgtEl>
                                          <p:spTgt spid="3">
                                            <p:txEl>
                                              <p:pRg st="5" end="5"/>
                                            </p:txEl>
                                          </p:spTgt>
                                        </p:tgtEl>
                                      </p:cBhvr>
                                    </p:animEffect>
                                  </p:childTnLst>
                                </p:cTn>
                              </p:par>
                            </p:childTnLst>
                          </p:cTn>
                        </p:par>
                        <p:par>
                          <p:cTn id="30" fill="hold">
                            <p:stCondLst>
                              <p:cond delay="500"/>
                            </p:stCondLst>
                            <p:childTnLst>
                              <p:par>
                                <p:cTn id="31" presetID="3" presetClass="entr" presetSubtype="10" fill="hold" nodeType="afterEffect">
                                  <p:stCondLst>
                                    <p:cond delay="50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par>
                          <p:cTn id="34" fill="hold">
                            <p:stCondLst>
                              <p:cond delay="1500"/>
                            </p:stCondLst>
                            <p:childTnLst>
                              <p:par>
                                <p:cTn id="35" presetID="3" presetClass="entr" presetSubtype="10" fill="hold"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par>
                          <p:cTn id="43" fill="hold">
                            <p:stCondLst>
                              <p:cond delay="500"/>
                            </p:stCondLst>
                            <p:childTnLst>
                              <p:par>
                                <p:cTn id="44" presetID="3" presetClass="entr" presetSubtype="10" fill="hold" nodeType="afterEffect">
                                  <p:stCondLst>
                                    <p:cond delay="50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blinds(horizontal)">
                                      <p:cBhvr>
                                        <p:cTn id="46" dur="500"/>
                                        <p:tgtEl>
                                          <p:spTgt spid="3">
                                            <p:txEl>
                                              <p:pRg st="9" end="9"/>
                                            </p:txEl>
                                          </p:spTgt>
                                        </p:tgtEl>
                                      </p:cBhvr>
                                    </p:animEffect>
                                  </p:childTnLst>
                                </p:cTn>
                              </p:par>
                            </p:childTnLst>
                          </p:cTn>
                        </p:par>
                        <p:par>
                          <p:cTn id="47" fill="hold">
                            <p:stCondLst>
                              <p:cond delay="1500"/>
                            </p:stCondLst>
                            <p:childTnLst>
                              <p:par>
                                <p:cTn id="48" presetID="3" presetClass="entr" presetSubtype="10" fill="hold" nodeType="after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blinds(horizontal)">
                                      <p:cBhvr>
                                        <p:cTn id="5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Evaluation Technique</a:t>
            </a:r>
          </a:p>
        </p:txBody>
      </p:sp>
      <p:sp>
        <p:nvSpPr>
          <p:cNvPr id="3" name="Content Placeholder 2"/>
          <p:cNvSpPr>
            <a:spLocks noGrp="1"/>
          </p:cNvSpPr>
          <p:nvPr>
            <p:ph idx="1"/>
          </p:nvPr>
        </p:nvSpPr>
        <p:spPr/>
        <p:txBody>
          <a:bodyPr/>
          <a:lstStyle/>
          <a:p>
            <a:r>
              <a:rPr lang="en-US" dirty="0" err="1"/>
              <a:t>Jenis-jenis</a:t>
            </a:r>
            <a:r>
              <a:rPr lang="en-US" dirty="0"/>
              <a:t> </a:t>
            </a:r>
            <a:r>
              <a:rPr lang="en-US" dirty="0" err="1"/>
              <a:t>evaluasi</a:t>
            </a:r>
            <a:r>
              <a:rPr lang="en-US" dirty="0"/>
              <a:t>:</a:t>
            </a:r>
          </a:p>
          <a:p>
            <a:pPr lvl="1"/>
            <a:r>
              <a:rPr lang="id-ID" dirty="0" smtClean="0"/>
              <a:t>Berdasarkan tingkat interferensi evaluator:</a:t>
            </a:r>
          </a:p>
          <a:p>
            <a:pPr lvl="2"/>
            <a:r>
              <a:rPr lang="id-ID" dirty="0" smtClean="0"/>
              <a:t>Obtrusive evaluation</a:t>
            </a:r>
          </a:p>
          <a:p>
            <a:pPr lvl="2"/>
            <a:r>
              <a:rPr lang="id-ID" dirty="0" smtClean="0"/>
              <a:t>Unobtrusive evaluation</a:t>
            </a:r>
          </a:p>
          <a:p>
            <a:pPr lvl="1"/>
            <a:r>
              <a:rPr lang="id-ID" dirty="0" smtClean="0"/>
              <a:t>Berdasarkan bentuk data:</a:t>
            </a:r>
          </a:p>
          <a:p>
            <a:pPr lvl="2"/>
            <a:r>
              <a:rPr lang="id-ID" dirty="0" smtClean="0"/>
              <a:t>Qualitative evaluation</a:t>
            </a:r>
          </a:p>
          <a:p>
            <a:pPr lvl="2"/>
            <a:r>
              <a:rPr lang="id-ID" dirty="0" smtClean="0"/>
              <a:t>Quantitative evaluation</a:t>
            </a:r>
            <a:endParaRPr lang="id-ID" dirty="0"/>
          </a:p>
        </p:txBody>
      </p:sp>
    </p:spTree>
    <p:extLst>
      <p:ext uri="{BB962C8B-B14F-4D97-AF65-F5344CB8AC3E}">
        <p14:creationId xmlns:p14="http://schemas.microsoft.com/office/powerpoint/2010/main" val="207330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par>
                          <p:cTn id="8" fill="hold">
                            <p:stCondLst>
                              <p:cond delay="500"/>
                            </p:stCondLst>
                            <p:childTnLst>
                              <p:par>
                                <p:cTn id="9" presetID="3" presetClass="entr" presetSubtype="10" fill="hold" nodeType="afterEffect">
                                  <p:stCondLst>
                                    <p:cond delay="50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linds(horizontal)">
                                      <p:cBhvr>
                                        <p:cTn id="11" dur="500"/>
                                        <p:tgtEl>
                                          <p:spTgt spid="3">
                                            <p:txEl>
                                              <p:pRg st="2" end="2"/>
                                            </p:txEl>
                                          </p:spTgt>
                                        </p:tgtEl>
                                      </p:cBhvr>
                                    </p:animEffect>
                                  </p:childTnLst>
                                </p:cTn>
                              </p:par>
                            </p:childTnLst>
                          </p:cTn>
                        </p:par>
                        <p:par>
                          <p:cTn id="12" fill="hold">
                            <p:stCondLst>
                              <p:cond delay="1500"/>
                            </p:stCondLst>
                            <p:childTnLst>
                              <p:par>
                                <p:cTn id="13" presetID="3" presetClass="entr" presetSubtype="1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par>
                          <p:cTn id="21" fill="hold">
                            <p:stCondLst>
                              <p:cond delay="500"/>
                            </p:stCondLst>
                            <p:childTnLst>
                              <p:par>
                                <p:cTn id="22" presetID="3" presetClass="entr" presetSubtype="10" fill="hold" nodeType="afterEffect">
                                  <p:stCondLst>
                                    <p:cond delay="50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par>
                          <p:cTn id="25" fill="hold">
                            <p:stCondLst>
                              <p:cond delay="1500"/>
                            </p:stCondLst>
                            <p:childTnLst>
                              <p:par>
                                <p:cTn id="26" presetID="3" presetClass="entr" presetSubtype="10" fill="hold"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Evaluation </a:t>
            </a:r>
            <a:r>
              <a:rPr lang="id-ID" dirty="0" smtClean="0"/>
              <a:t>Technique</a:t>
            </a:r>
            <a:endParaRPr lang="en-US" dirty="0"/>
          </a:p>
        </p:txBody>
      </p:sp>
      <p:sp>
        <p:nvSpPr>
          <p:cNvPr id="3" name="Content Placeholder 2"/>
          <p:cNvSpPr>
            <a:spLocks noGrp="1"/>
          </p:cNvSpPr>
          <p:nvPr>
            <p:ph idx="1"/>
          </p:nvPr>
        </p:nvSpPr>
        <p:spPr/>
        <p:txBody>
          <a:bodyPr/>
          <a:lstStyle/>
          <a:p>
            <a:r>
              <a:rPr lang="en-US" dirty="0" err="1"/>
              <a:t>Jenis-jenis</a:t>
            </a:r>
            <a:r>
              <a:rPr lang="en-US" dirty="0"/>
              <a:t> </a:t>
            </a:r>
            <a:r>
              <a:rPr lang="en-US" dirty="0" err="1"/>
              <a:t>evaluasi</a:t>
            </a:r>
            <a:r>
              <a:rPr lang="en-US" dirty="0" smtClean="0"/>
              <a:t>:</a:t>
            </a:r>
            <a:endParaRPr lang="id-ID" dirty="0" smtClean="0"/>
          </a:p>
          <a:p>
            <a:pPr lvl="1"/>
            <a:r>
              <a:rPr lang="en-US" dirty="0" err="1"/>
              <a:t>Berdasar</a:t>
            </a:r>
            <a:r>
              <a:rPr lang="id-ID" dirty="0"/>
              <a:t>kan</a:t>
            </a:r>
            <a:r>
              <a:rPr lang="en-US" dirty="0"/>
              <a:t> </a:t>
            </a:r>
            <a:r>
              <a:rPr lang="id-ID" dirty="0"/>
              <a:t>partisipan</a:t>
            </a:r>
            <a:r>
              <a:rPr lang="en-US" dirty="0"/>
              <a:t>:</a:t>
            </a:r>
          </a:p>
          <a:p>
            <a:pPr lvl="2"/>
            <a:r>
              <a:rPr lang="en-US" dirty="0" smtClean="0"/>
              <a:t>Expert-based evaluation</a:t>
            </a:r>
            <a:endParaRPr lang="id-ID" dirty="0" smtClean="0"/>
          </a:p>
          <a:p>
            <a:pPr lvl="3"/>
            <a:r>
              <a:rPr lang="en-US" dirty="0"/>
              <a:t>Model-based evaluation</a:t>
            </a:r>
          </a:p>
          <a:p>
            <a:pPr lvl="3"/>
            <a:r>
              <a:rPr lang="id-ID" dirty="0" smtClean="0"/>
              <a:t>Cognitive walkthrough</a:t>
            </a:r>
          </a:p>
          <a:p>
            <a:pPr lvl="3"/>
            <a:r>
              <a:rPr lang="id-ID" dirty="0" smtClean="0"/>
              <a:t>Heuristic evaluation</a:t>
            </a:r>
            <a:endParaRPr lang="en-US" dirty="0"/>
          </a:p>
          <a:p>
            <a:pPr lvl="2"/>
            <a:r>
              <a:rPr lang="id-ID" dirty="0" smtClean="0"/>
              <a:t>User-based evaluation:</a:t>
            </a:r>
          </a:p>
          <a:p>
            <a:pPr lvl="3"/>
            <a:r>
              <a:rPr lang="en-US" dirty="0" smtClean="0"/>
              <a:t>Observational </a:t>
            </a:r>
            <a:r>
              <a:rPr lang="en-US" dirty="0"/>
              <a:t>evaluation</a:t>
            </a:r>
          </a:p>
          <a:p>
            <a:pPr lvl="3"/>
            <a:r>
              <a:rPr lang="en-US" dirty="0" smtClean="0"/>
              <a:t>Survey</a:t>
            </a:r>
            <a:r>
              <a:rPr lang="id-ID" dirty="0" smtClean="0"/>
              <a:t>/query</a:t>
            </a:r>
            <a:r>
              <a:rPr lang="en-US" dirty="0" smtClean="0"/>
              <a:t> </a:t>
            </a:r>
            <a:r>
              <a:rPr lang="en-US" dirty="0"/>
              <a:t>evaluation</a:t>
            </a:r>
          </a:p>
          <a:p>
            <a:pPr lvl="3"/>
            <a:r>
              <a:rPr lang="en-US" dirty="0"/>
              <a:t>Experimental evaluation </a:t>
            </a:r>
            <a:endParaRPr lang="id-ID" dirty="0" smtClean="0"/>
          </a:p>
          <a:p>
            <a:pPr lvl="3"/>
            <a:r>
              <a:rPr lang="en-US" dirty="0" smtClean="0"/>
              <a:t>Cooperative </a:t>
            </a:r>
            <a:r>
              <a:rPr lang="en-US" dirty="0"/>
              <a:t>evaluation</a:t>
            </a:r>
          </a:p>
          <a:p>
            <a:pPr lvl="3"/>
            <a:endParaRPr lang="en-US" dirty="0"/>
          </a:p>
          <a:p>
            <a:pPr lvl="1"/>
            <a:endParaRPr lang="en-US" dirty="0"/>
          </a:p>
        </p:txBody>
      </p:sp>
    </p:spTree>
    <p:extLst>
      <p:ext uri="{BB962C8B-B14F-4D97-AF65-F5344CB8AC3E}">
        <p14:creationId xmlns:p14="http://schemas.microsoft.com/office/powerpoint/2010/main" val="126031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blinds(horizontal)">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childTnLst>
                          </p:cTn>
                        </p:par>
                        <p:par>
                          <p:cTn id="22" fill="hold">
                            <p:stCondLst>
                              <p:cond delay="500"/>
                            </p:stCondLst>
                            <p:childTnLst>
                              <p:par>
                                <p:cTn id="23" presetID="3" presetClass="entr" presetSubtype="1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par>
                          <p:cTn id="26" fill="hold">
                            <p:stCondLst>
                              <p:cond delay="1000"/>
                            </p:stCondLst>
                            <p:childTnLst>
                              <p:par>
                                <p:cTn id="27" presetID="3" presetClass="entr" presetSubtype="10"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linds(horizontal)">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childTnLst>
                          </p:cTn>
                        </p:par>
                        <p:par>
                          <p:cTn id="35" fill="hold">
                            <p:stCondLst>
                              <p:cond delay="500"/>
                            </p:stCondLst>
                            <p:childTnLst>
                              <p:par>
                                <p:cTn id="36" presetID="3" presetClass="entr" presetSubtype="10" fill="hold" nodeType="after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blinds(horizontal)">
                                      <p:cBhvr>
                                        <p:cTn id="38" dur="500"/>
                                        <p:tgtEl>
                                          <p:spTgt spid="3">
                                            <p:txEl>
                                              <p:pRg st="8" end="8"/>
                                            </p:txEl>
                                          </p:spTgt>
                                        </p:tgtEl>
                                      </p:cBhvr>
                                    </p:animEffect>
                                  </p:childTnLst>
                                </p:cTn>
                              </p:par>
                            </p:childTnLst>
                          </p:cTn>
                        </p:par>
                        <p:par>
                          <p:cTn id="39" fill="hold">
                            <p:stCondLst>
                              <p:cond delay="1000"/>
                            </p:stCondLst>
                            <p:childTnLst>
                              <p:par>
                                <p:cTn id="40" presetID="3" presetClass="entr" presetSubtype="10" fill="hold" nodeType="after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childTnLst>
                          </p:cTn>
                        </p:par>
                        <p:par>
                          <p:cTn id="43" fill="hold">
                            <p:stCondLst>
                              <p:cond delay="1500"/>
                            </p:stCondLst>
                            <p:childTnLst>
                              <p:par>
                                <p:cTn id="44" presetID="3" presetClass="entr" presetSubtype="10" fill="hold" nodeType="after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blinds(horizontal)">
                                      <p:cBhvr>
                                        <p:cTn id="4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Evaluation Technique</a:t>
            </a:r>
          </a:p>
        </p:txBody>
      </p:sp>
      <p:sp>
        <p:nvSpPr>
          <p:cNvPr id="3" name="Content Placeholder 2"/>
          <p:cNvSpPr>
            <a:spLocks noGrp="1"/>
          </p:cNvSpPr>
          <p:nvPr>
            <p:ph idx="1"/>
          </p:nvPr>
        </p:nvSpPr>
        <p:spPr/>
        <p:txBody>
          <a:bodyPr/>
          <a:lstStyle/>
          <a:p>
            <a:r>
              <a:rPr lang="id-ID" dirty="0" smtClean="0"/>
              <a:t>Beberapa teknik yang bisa digunakan dalam evaluasi:</a:t>
            </a:r>
          </a:p>
          <a:p>
            <a:pPr lvl="1"/>
            <a:r>
              <a:rPr lang="en-US" dirty="0" err="1"/>
              <a:t>Observasi</a:t>
            </a:r>
            <a:endParaRPr lang="en-US" dirty="0"/>
          </a:p>
          <a:p>
            <a:pPr lvl="1"/>
            <a:r>
              <a:rPr lang="id-ID" dirty="0"/>
              <a:t>Kuesioner</a:t>
            </a:r>
          </a:p>
          <a:p>
            <a:pPr lvl="1"/>
            <a:r>
              <a:rPr lang="id-ID" dirty="0" smtClean="0"/>
              <a:t>Interview</a:t>
            </a:r>
            <a:endParaRPr lang="en-US" dirty="0" smtClean="0"/>
          </a:p>
          <a:p>
            <a:pPr lvl="1"/>
            <a:r>
              <a:rPr lang="en-US" dirty="0" smtClean="0"/>
              <a:t>Pre-test and Post-test</a:t>
            </a:r>
            <a:endParaRPr lang="id-ID" dirty="0"/>
          </a:p>
          <a:p>
            <a:pPr lvl="1"/>
            <a:r>
              <a:rPr lang="id-ID" dirty="0"/>
              <a:t>Think aloud</a:t>
            </a:r>
          </a:p>
          <a:p>
            <a:pPr lvl="1"/>
            <a:r>
              <a:rPr lang="en-US" dirty="0" smtClean="0"/>
              <a:t>Cooperative think aloud</a:t>
            </a:r>
            <a:endParaRPr lang="en-US" dirty="0"/>
          </a:p>
          <a:p>
            <a:pPr lvl="1"/>
            <a:r>
              <a:rPr lang="en-US" dirty="0" smtClean="0"/>
              <a:t>Wizard of OZ</a:t>
            </a:r>
            <a:endParaRPr lang="id-ID" dirty="0" smtClean="0"/>
          </a:p>
          <a:p>
            <a:pPr lvl="1"/>
            <a:r>
              <a:rPr lang="en-GB" altLang="en-US" dirty="0" smtClean="0"/>
              <a:t>Physiological</a:t>
            </a:r>
            <a:r>
              <a:rPr lang="id-ID" altLang="en-US" dirty="0" smtClean="0"/>
              <a:t> measurement</a:t>
            </a:r>
            <a:endParaRPr lang="id-ID" dirty="0"/>
          </a:p>
        </p:txBody>
      </p:sp>
    </p:spTree>
    <p:extLst>
      <p:ext uri="{BB962C8B-B14F-4D97-AF65-F5344CB8AC3E}">
        <p14:creationId xmlns:p14="http://schemas.microsoft.com/office/powerpoint/2010/main" val="421386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linds(horizontal)">
                                      <p:cBhvr>
                                        <p:cTn id="16" dur="500"/>
                                        <p:tgtEl>
                                          <p:spTgt spid="3">
                                            <p:txEl>
                                              <p:pRg st="2" end="2"/>
                                            </p:txEl>
                                          </p:spTgt>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par>
                          <p:cTn id="21" fill="hold">
                            <p:stCondLst>
                              <p:cond delay="1500"/>
                            </p:stCondLst>
                            <p:childTnLst>
                              <p:par>
                                <p:cTn id="22" presetID="3" presetClass="entr" presetSubtype="10" fill="hold"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linds(horizontal)">
                                      <p:cBhvr>
                                        <p:cTn id="24" dur="500"/>
                                        <p:tgtEl>
                                          <p:spTgt spid="3">
                                            <p:txEl>
                                              <p:pRg st="4" end="4"/>
                                            </p:txEl>
                                          </p:spTgt>
                                        </p:tgtEl>
                                      </p:cBhvr>
                                    </p:animEffect>
                                  </p:childTnLst>
                                </p:cTn>
                              </p:par>
                            </p:childTnLst>
                          </p:cTn>
                        </p:par>
                        <p:par>
                          <p:cTn id="25" fill="hold">
                            <p:stCondLst>
                              <p:cond delay="2000"/>
                            </p:stCondLst>
                            <p:childTnLst>
                              <p:par>
                                <p:cTn id="26" presetID="3" presetClass="entr" presetSubtype="10" fill="hold"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childTnLst>
                          </p:cTn>
                        </p:par>
                        <p:par>
                          <p:cTn id="29" fill="hold">
                            <p:stCondLst>
                              <p:cond delay="2500"/>
                            </p:stCondLst>
                            <p:childTnLst>
                              <p:par>
                                <p:cTn id="30" presetID="3" presetClass="entr" presetSubtype="10" fill="hold"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par>
                          <p:cTn id="33" fill="hold">
                            <p:stCondLst>
                              <p:cond delay="3000"/>
                            </p:stCondLst>
                            <p:childTnLst>
                              <p:par>
                                <p:cTn id="34" presetID="3" presetClass="entr" presetSubtype="10" fill="hold" nodeType="after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childTnLst>
                          </p:cTn>
                        </p:par>
                        <p:par>
                          <p:cTn id="37" fill="hold">
                            <p:stCondLst>
                              <p:cond delay="3500"/>
                            </p:stCondLst>
                            <p:childTnLst>
                              <p:par>
                                <p:cTn id="38" presetID="3" presetClass="entr" presetSubtype="10" fill="hold" nodeType="after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blinds(horizontal)">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Evaluation Technique</a:t>
            </a:r>
          </a:p>
        </p:txBody>
      </p:sp>
      <p:sp>
        <p:nvSpPr>
          <p:cNvPr id="3" name="Content Placeholder 2"/>
          <p:cNvSpPr>
            <a:spLocks noGrp="1"/>
          </p:cNvSpPr>
          <p:nvPr>
            <p:ph idx="1"/>
          </p:nvPr>
        </p:nvSpPr>
        <p:spPr>
          <a:xfrm>
            <a:off x="457200" y="1935480"/>
            <a:ext cx="8229600" cy="4922520"/>
          </a:xfrm>
        </p:spPr>
        <p:txBody>
          <a:bodyPr/>
          <a:lstStyle/>
          <a:p>
            <a:pPr marL="274320" lvl="1" indent="-274320">
              <a:buClr>
                <a:schemeClr val="accent3"/>
              </a:buClr>
              <a:buSzPct val="95000"/>
            </a:pPr>
            <a:r>
              <a:rPr lang="en-US" sz="2600" dirty="0"/>
              <a:t>Pre-test and </a:t>
            </a:r>
            <a:r>
              <a:rPr lang="en-US" sz="2600" dirty="0" smtClean="0"/>
              <a:t>Post-test</a:t>
            </a:r>
            <a:endParaRPr lang="id-ID" sz="2600" dirty="0"/>
          </a:p>
          <a:p>
            <a:pPr lvl="1"/>
            <a:r>
              <a:rPr lang="id-ID" dirty="0"/>
              <a:t>Evaluasi dengan test yang dilakukan sebelum dan sesudah menggunakan sistem</a:t>
            </a:r>
          </a:p>
          <a:p>
            <a:pPr lvl="1"/>
            <a:r>
              <a:rPr lang="id-ID" dirty="0"/>
              <a:t>Digunakan untuk melihat apakah ada dampak setelah user menggunakan sistem</a:t>
            </a:r>
          </a:p>
          <a:p>
            <a:pPr lvl="1"/>
            <a:r>
              <a:rPr lang="id-ID" dirty="0"/>
              <a:t>Cocok untuk sistem berunsur edukasi, bimbingan, pengobatan, </a:t>
            </a:r>
            <a:r>
              <a:rPr lang="id-ID" dirty="0" smtClean="0"/>
              <a:t>psikologi</a:t>
            </a:r>
          </a:p>
          <a:p>
            <a:pPr lvl="1"/>
            <a:r>
              <a:rPr lang="id-ID" dirty="0" smtClean="0"/>
              <a:t>Keuntungan:</a:t>
            </a:r>
          </a:p>
          <a:p>
            <a:pPr lvl="2"/>
            <a:r>
              <a:rPr lang="id-ID" dirty="0" smtClean="0"/>
              <a:t>Mampu mengukur dampak sistem terhadap user</a:t>
            </a:r>
          </a:p>
          <a:p>
            <a:pPr lvl="1"/>
            <a:r>
              <a:rPr lang="id-ID" dirty="0" smtClean="0"/>
              <a:t>Kerugian:</a:t>
            </a:r>
          </a:p>
          <a:p>
            <a:pPr lvl="2"/>
            <a:r>
              <a:rPr lang="id-ID" dirty="0" smtClean="0"/>
              <a:t>Pre-test membuat user lebih antisipatif terhadap evaluasi</a:t>
            </a:r>
            <a:endParaRPr lang="id-ID" dirty="0"/>
          </a:p>
          <a:p>
            <a:pPr marL="548640" lvl="2" indent="-274320">
              <a:buClr>
                <a:schemeClr val="accent3"/>
              </a:buClr>
              <a:buSzPct val="95000"/>
            </a:pPr>
            <a:endParaRPr lang="id-ID" dirty="0"/>
          </a:p>
          <a:p>
            <a:endParaRPr lang="id-ID" dirty="0"/>
          </a:p>
        </p:txBody>
      </p:sp>
    </p:spTree>
    <p:extLst>
      <p:ext uri="{BB962C8B-B14F-4D97-AF65-F5344CB8AC3E}">
        <p14:creationId xmlns:p14="http://schemas.microsoft.com/office/powerpoint/2010/main" val="237436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Today Learning Outcome</a:t>
            </a:r>
            <a:endParaRPr lang="id-ID" dirty="0"/>
          </a:p>
        </p:txBody>
      </p:sp>
      <p:sp>
        <p:nvSpPr>
          <p:cNvPr id="3" name="Content Placeholder 2"/>
          <p:cNvSpPr>
            <a:spLocks noGrp="1"/>
          </p:cNvSpPr>
          <p:nvPr>
            <p:ph idx="1"/>
          </p:nvPr>
        </p:nvSpPr>
        <p:spPr>
          <a:xfrm>
            <a:off x="457200" y="1935480"/>
            <a:ext cx="8229600" cy="4922520"/>
          </a:xfrm>
        </p:spPr>
        <p:txBody>
          <a:bodyPr>
            <a:normAutofit/>
          </a:bodyPr>
          <a:lstStyle/>
          <a:p>
            <a:r>
              <a:rPr lang="en-US" dirty="0" err="1" smtClean="0"/>
              <a:t>Mahasiswa</a:t>
            </a:r>
            <a:r>
              <a:rPr lang="en-US" dirty="0" smtClean="0"/>
              <a:t> </a:t>
            </a:r>
            <a:r>
              <a:rPr lang="en-US" dirty="0" err="1" smtClean="0"/>
              <a:t>mampu</a:t>
            </a:r>
            <a:r>
              <a:rPr lang="en-US" dirty="0" smtClean="0"/>
              <a:t> </a:t>
            </a:r>
            <a:r>
              <a:rPr lang="id-ID" dirty="0" smtClean="0"/>
              <a:t>memahami fungsi evaluasi dalam desain sistem</a:t>
            </a:r>
            <a:endParaRPr lang="en-US" dirty="0" smtClean="0"/>
          </a:p>
          <a:p>
            <a:r>
              <a:rPr lang="en-US" dirty="0" err="1" smtClean="0"/>
              <a:t>Mahasiswa</a:t>
            </a:r>
            <a:r>
              <a:rPr lang="en-US" dirty="0" smtClean="0"/>
              <a:t> </a:t>
            </a:r>
            <a:r>
              <a:rPr lang="en-US" dirty="0" err="1" smtClean="0"/>
              <a:t>mampu</a:t>
            </a:r>
            <a:r>
              <a:rPr lang="en-US" dirty="0" smtClean="0"/>
              <a:t> </a:t>
            </a:r>
            <a:r>
              <a:rPr lang="id-ID" dirty="0" smtClean="0"/>
              <a:t>memahami IMPACT Framework dan fungsinya dalam mempersiapkan evaluasi</a:t>
            </a:r>
            <a:endParaRPr lang="en-US" dirty="0" smtClean="0"/>
          </a:p>
          <a:p>
            <a:r>
              <a:rPr lang="id-ID" dirty="0" smtClean="0"/>
              <a:t>Mahasiswa mampu memahami pentingnya etika dalam melakukan evaluasi</a:t>
            </a:r>
          </a:p>
          <a:p>
            <a:r>
              <a:rPr lang="id-ID" dirty="0" smtClean="0"/>
              <a:t>Mahasiswa mampu memahami dan mengaplikasikan teknik-teknik evaluasi</a:t>
            </a:r>
          </a:p>
          <a:p>
            <a:r>
              <a:rPr lang="id-ID" dirty="0" smtClean="0"/>
              <a:t>Mahasiwa mampu memahami fungsi usability evaluation</a:t>
            </a:r>
          </a:p>
          <a:p>
            <a:endParaRPr lang="id-ID" dirty="0" smtClean="0"/>
          </a:p>
        </p:txBody>
      </p:sp>
    </p:spTree>
    <p:extLst>
      <p:ext uri="{BB962C8B-B14F-4D97-AF65-F5344CB8AC3E}">
        <p14:creationId xmlns:p14="http://schemas.microsoft.com/office/powerpoint/2010/main" val="454572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Evaluation Technique</a:t>
            </a:r>
            <a:endParaRPr lang="en-US" dirty="0"/>
          </a:p>
        </p:txBody>
      </p:sp>
      <p:sp>
        <p:nvSpPr>
          <p:cNvPr id="3" name="Content Placeholder 2"/>
          <p:cNvSpPr>
            <a:spLocks noGrp="1"/>
          </p:cNvSpPr>
          <p:nvPr>
            <p:ph idx="1"/>
          </p:nvPr>
        </p:nvSpPr>
        <p:spPr>
          <a:xfrm>
            <a:off x="457200" y="1935480"/>
            <a:ext cx="8229600" cy="4922520"/>
          </a:xfrm>
        </p:spPr>
        <p:txBody>
          <a:bodyPr>
            <a:normAutofit lnSpcReduction="10000"/>
          </a:bodyPr>
          <a:lstStyle/>
          <a:p>
            <a:r>
              <a:rPr lang="en-US" dirty="0" smtClean="0"/>
              <a:t>Think Aloud</a:t>
            </a:r>
          </a:p>
          <a:p>
            <a:pPr lvl="1"/>
            <a:r>
              <a:rPr lang="en-US" dirty="0" err="1" smtClean="0"/>
              <a:t>Merupakan</a:t>
            </a:r>
            <a:r>
              <a:rPr lang="en-US" dirty="0" smtClean="0"/>
              <a:t> </a:t>
            </a:r>
            <a:r>
              <a:rPr lang="en-US" dirty="0" err="1" smtClean="0"/>
              <a:t>teknik</a:t>
            </a:r>
            <a:r>
              <a:rPr lang="en-US" dirty="0" smtClean="0"/>
              <a:t> </a:t>
            </a:r>
            <a:r>
              <a:rPr lang="en-US" dirty="0" err="1" smtClean="0"/>
              <a:t>alternatif</a:t>
            </a:r>
            <a:r>
              <a:rPr lang="en-US" dirty="0" smtClean="0"/>
              <a:t> </a:t>
            </a:r>
            <a:r>
              <a:rPr lang="en-US" dirty="0" err="1" smtClean="0"/>
              <a:t>dalam</a:t>
            </a:r>
            <a:r>
              <a:rPr lang="en-US" dirty="0" smtClean="0"/>
              <a:t> </a:t>
            </a:r>
            <a:r>
              <a:rPr lang="en-US" dirty="0" err="1" smtClean="0"/>
              <a:t>observasi</a:t>
            </a:r>
            <a:endParaRPr lang="en-US" dirty="0" smtClean="0"/>
          </a:p>
          <a:p>
            <a:pPr lvl="1"/>
            <a:r>
              <a:rPr lang="en-US" dirty="0" err="1" smtClean="0"/>
              <a:t>Adalah</a:t>
            </a:r>
            <a:r>
              <a:rPr lang="en-US" dirty="0" smtClean="0"/>
              <a:t> </a:t>
            </a:r>
            <a:r>
              <a:rPr lang="id-ID" dirty="0" smtClean="0"/>
              <a:t>teknik </a:t>
            </a:r>
            <a:r>
              <a:rPr lang="en-US" dirty="0" err="1" smtClean="0"/>
              <a:t>evaluasi</a:t>
            </a:r>
            <a:r>
              <a:rPr lang="en-US" dirty="0" smtClean="0"/>
              <a:t> di </a:t>
            </a:r>
            <a:r>
              <a:rPr lang="en-US" dirty="0" err="1" smtClean="0"/>
              <a:t>mana</a:t>
            </a:r>
            <a:r>
              <a:rPr lang="en-US" dirty="0" smtClean="0"/>
              <a:t> </a:t>
            </a:r>
            <a:r>
              <a:rPr lang="en-US" dirty="0" err="1" smtClean="0"/>
              <a:t>partisipan</a:t>
            </a:r>
            <a:r>
              <a:rPr lang="en-US" dirty="0" smtClean="0"/>
              <a:t> </a:t>
            </a:r>
            <a:r>
              <a:rPr lang="en-US" dirty="0" err="1" smtClean="0"/>
              <a:t>diminta</a:t>
            </a:r>
            <a:r>
              <a:rPr lang="en-US" dirty="0" smtClean="0"/>
              <a:t> </a:t>
            </a:r>
            <a:r>
              <a:rPr lang="id-ID" dirty="0"/>
              <a:t>mengatakan apapun yang dia lihat, dengar, lakukan, dan rasakan pada saat evaluasi berlangsung</a:t>
            </a:r>
          </a:p>
          <a:p>
            <a:pPr lvl="1"/>
            <a:r>
              <a:rPr lang="en-US" dirty="0" smtClean="0"/>
              <a:t>P</a:t>
            </a:r>
            <a:r>
              <a:rPr lang="id-ID" dirty="0" smtClean="0"/>
              <a:t>roses </a:t>
            </a:r>
            <a:r>
              <a:rPr lang="en-US" dirty="0" smtClean="0"/>
              <a:t>t</a:t>
            </a:r>
            <a:r>
              <a:rPr lang="id-ID" dirty="0" smtClean="0"/>
              <a:t>hink </a:t>
            </a:r>
            <a:r>
              <a:rPr lang="id-ID" dirty="0"/>
              <a:t>aloud</a:t>
            </a:r>
            <a:r>
              <a:rPr lang="en-US" dirty="0"/>
              <a:t> </a:t>
            </a:r>
            <a:r>
              <a:rPr lang="en-US" dirty="0" err="1"/>
              <a:t>pada</a:t>
            </a:r>
            <a:r>
              <a:rPr lang="en-US" dirty="0"/>
              <a:t> </a:t>
            </a:r>
            <a:r>
              <a:rPr lang="en-US" dirty="0" err="1"/>
              <a:t>umumnya</a:t>
            </a:r>
            <a:r>
              <a:rPr lang="id-ID" dirty="0"/>
              <a:t>:</a:t>
            </a:r>
          </a:p>
          <a:p>
            <a:pPr lvl="2"/>
            <a:r>
              <a:rPr lang="en-US" dirty="0" err="1" smtClean="0"/>
              <a:t>Partisipan</a:t>
            </a:r>
            <a:r>
              <a:rPr lang="id-ID" dirty="0" smtClean="0"/>
              <a:t> </a:t>
            </a:r>
            <a:r>
              <a:rPr lang="id-ID" dirty="0"/>
              <a:t>mencoba aplikasi</a:t>
            </a:r>
          </a:p>
          <a:p>
            <a:pPr lvl="2"/>
            <a:r>
              <a:rPr lang="id-ID" dirty="0"/>
              <a:t>Sambil mencoba, </a:t>
            </a:r>
            <a:r>
              <a:rPr lang="en-US" dirty="0" err="1" smtClean="0"/>
              <a:t>partisipan</a:t>
            </a:r>
            <a:r>
              <a:rPr lang="id-ID" dirty="0" smtClean="0"/>
              <a:t> </a:t>
            </a:r>
            <a:r>
              <a:rPr lang="id-ID" dirty="0"/>
              <a:t>diminta mengatakan apapun yang dia lihat, dengar, lakukan, dan rasakan</a:t>
            </a:r>
          </a:p>
          <a:p>
            <a:pPr lvl="2"/>
            <a:r>
              <a:rPr lang="id-ID" dirty="0"/>
              <a:t>Jika </a:t>
            </a:r>
            <a:r>
              <a:rPr lang="en-US" dirty="0" err="1" smtClean="0"/>
              <a:t>partisipan</a:t>
            </a:r>
            <a:r>
              <a:rPr lang="id-ID" dirty="0" smtClean="0"/>
              <a:t> </a:t>
            </a:r>
            <a:r>
              <a:rPr lang="id-ID" dirty="0"/>
              <a:t>diam, </a:t>
            </a:r>
            <a:r>
              <a:rPr lang="en-US" dirty="0" smtClean="0"/>
              <a:t>evaluator </a:t>
            </a:r>
            <a:r>
              <a:rPr lang="id-ID" dirty="0" smtClean="0"/>
              <a:t>dapat </a:t>
            </a:r>
            <a:r>
              <a:rPr lang="id-ID" dirty="0"/>
              <a:t>mendorong </a:t>
            </a:r>
            <a:r>
              <a:rPr lang="en-US" dirty="0" err="1" smtClean="0"/>
              <a:t>partisipan</a:t>
            </a:r>
            <a:r>
              <a:rPr lang="id-ID" dirty="0" smtClean="0"/>
              <a:t> </a:t>
            </a:r>
            <a:r>
              <a:rPr lang="id-ID" dirty="0"/>
              <a:t>untuk terus </a:t>
            </a:r>
            <a:r>
              <a:rPr lang="id-ID" dirty="0" smtClean="0"/>
              <a:t>berbicara</a:t>
            </a:r>
            <a:endParaRPr lang="en-US" dirty="0" smtClean="0"/>
          </a:p>
          <a:p>
            <a:pPr lvl="1"/>
            <a:r>
              <a:rPr lang="en-US" dirty="0" smtClean="0"/>
              <a:t>Evaluator </a:t>
            </a:r>
            <a:r>
              <a:rPr lang="en-US" dirty="0" err="1" smtClean="0"/>
              <a:t>bersifat</a:t>
            </a:r>
            <a:r>
              <a:rPr lang="en-US" dirty="0" smtClean="0"/>
              <a:t> </a:t>
            </a:r>
            <a:r>
              <a:rPr lang="en-US" dirty="0" err="1" smtClean="0"/>
              <a:t>pasif</a:t>
            </a:r>
            <a:r>
              <a:rPr lang="en-US" dirty="0" smtClean="0"/>
              <a:t>, </a:t>
            </a:r>
            <a:r>
              <a:rPr lang="en-US" dirty="0" err="1" smtClean="0"/>
              <a:t>atau</a:t>
            </a:r>
            <a:r>
              <a:rPr lang="en-US" dirty="0" smtClean="0"/>
              <a:t> </a:t>
            </a:r>
            <a:r>
              <a:rPr lang="en-US" dirty="0" err="1" smtClean="0"/>
              <a:t>membatasi</a:t>
            </a:r>
            <a:r>
              <a:rPr lang="en-US" dirty="0" smtClean="0"/>
              <a:t> </a:t>
            </a:r>
            <a:r>
              <a:rPr lang="en-US" dirty="0" err="1" smtClean="0"/>
              <a:t>interaksi</a:t>
            </a:r>
            <a:r>
              <a:rPr lang="en-US" dirty="0" smtClean="0"/>
              <a:t> </a:t>
            </a:r>
            <a:r>
              <a:rPr lang="en-US" dirty="0" err="1" smtClean="0"/>
              <a:t>dengan</a:t>
            </a:r>
            <a:r>
              <a:rPr lang="en-US" dirty="0" smtClean="0"/>
              <a:t> user</a:t>
            </a:r>
            <a:endParaRPr lang="id-ID" dirty="0"/>
          </a:p>
          <a:p>
            <a:pPr lvl="1"/>
            <a:endParaRPr lang="en-US" dirty="0"/>
          </a:p>
        </p:txBody>
      </p:sp>
    </p:spTree>
    <p:extLst>
      <p:ext uri="{BB962C8B-B14F-4D97-AF65-F5344CB8AC3E}">
        <p14:creationId xmlns:p14="http://schemas.microsoft.com/office/powerpoint/2010/main" val="214666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Evaluation Technique</a:t>
            </a:r>
            <a:endParaRPr lang="en-US" dirty="0"/>
          </a:p>
        </p:txBody>
      </p:sp>
      <p:sp>
        <p:nvSpPr>
          <p:cNvPr id="3" name="Content Placeholder 2"/>
          <p:cNvSpPr>
            <a:spLocks noGrp="1"/>
          </p:cNvSpPr>
          <p:nvPr>
            <p:ph idx="1"/>
          </p:nvPr>
        </p:nvSpPr>
        <p:spPr>
          <a:xfrm>
            <a:off x="457200" y="1935480"/>
            <a:ext cx="8229600" cy="4922520"/>
          </a:xfrm>
        </p:spPr>
        <p:txBody>
          <a:bodyPr>
            <a:normAutofit lnSpcReduction="10000"/>
          </a:bodyPr>
          <a:lstStyle/>
          <a:p>
            <a:r>
              <a:rPr lang="en-US" dirty="0"/>
              <a:t>Think </a:t>
            </a:r>
            <a:r>
              <a:rPr lang="en-US" dirty="0" smtClean="0"/>
              <a:t>Aloud</a:t>
            </a:r>
          </a:p>
          <a:p>
            <a:pPr lvl="1"/>
            <a:r>
              <a:rPr lang="en-US" dirty="0" err="1" smtClean="0"/>
              <a:t>Keuntungan</a:t>
            </a:r>
            <a:r>
              <a:rPr lang="en-US" dirty="0" smtClean="0"/>
              <a:t>:</a:t>
            </a:r>
          </a:p>
          <a:p>
            <a:pPr lvl="2"/>
            <a:r>
              <a:rPr lang="en-US" dirty="0" err="1" smtClean="0"/>
              <a:t>Sederhana</a:t>
            </a:r>
            <a:r>
              <a:rPr lang="en-US" dirty="0" smtClean="0"/>
              <a:t> (</a:t>
            </a:r>
            <a:r>
              <a:rPr lang="en-US" dirty="0" err="1" smtClean="0"/>
              <a:t>tidak</a:t>
            </a:r>
            <a:r>
              <a:rPr lang="en-US" dirty="0" smtClean="0"/>
              <a:t> </a:t>
            </a:r>
            <a:r>
              <a:rPr lang="en-US" dirty="0" err="1" smtClean="0"/>
              <a:t>membutuhkan</a:t>
            </a:r>
            <a:r>
              <a:rPr lang="en-US" dirty="0" smtClean="0"/>
              <a:t> </a:t>
            </a:r>
            <a:r>
              <a:rPr lang="en-US" dirty="0" err="1" smtClean="0"/>
              <a:t>banyak</a:t>
            </a:r>
            <a:r>
              <a:rPr lang="en-US" dirty="0" smtClean="0"/>
              <a:t> skill </a:t>
            </a:r>
            <a:r>
              <a:rPr lang="en-US" dirty="0" err="1" smtClean="0"/>
              <a:t>dalam</a:t>
            </a:r>
            <a:r>
              <a:rPr lang="en-US" dirty="0" smtClean="0"/>
              <a:t> </a:t>
            </a:r>
            <a:r>
              <a:rPr lang="en-US" dirty="0" err="1" smtClean="0"/>
              <a:t>melaksanakan</a:t>
            </a:r>
            <a:r>
              <a:rPr lang="en-US" dirty="0" smtClean="0"/>
              <a:t>)</a:t>
            </a:r>
          </a:p>
          <a:p>
            <a:pPr lvl="2"/>
            <a:r>
              <a:rPr lang="en-US" dirty="0" smtClean="0"/>
              <a:t>Proses mental </a:t>
            </a:r>
            <a:r>
              <a:rPr lang="en-US" dirty="0" err="1" smtClean="0"/>
              <a:t>dan</a:t>
            </a:r>
            <a:r>
              <a:rPr lang="en-US" dirty="0" smtClean="0"/>
              <a:t> </a:t>
            </a:r>
            <a:r>
              <a:rPr lang="en-US" dirty="0" err="1" smtClean="0"/>
              <a:t>pemikiran</a:t>
            </a:r>
            <a:r>
              <a:rPr lang="en-US" dirty="0" smtClean="0"/>
              <a:t> </a:t>
            </a:r>
            <a:r>
              <a:rPr lang="en-US" dirty="0" err="1" smtClean="0"/>
              <a:t>partisipan</a:t>
            </a:r>
            <a:r>
              <a:rPr lang="en-US" dirty="0" smtClean="0"/>
              <a:t> </a:t>
            </a:r>
            <a:r>
              <a:rPr lang="en-US" dirty="0" err="1" smtClean="0"/>
              <a:t>saat</a:t>
            </a:r>
            <a:r>
              <a:rPr lang="en-US" dirty="0" smtClean="0"/>
              <a:t> </a:t>
            </a:r>
            <a:r>
              <a:rPr lang="en-US" dirty="0" err="1" smtClean="0"/>
              <a:t>interaksi</a:t>
            </a:r>
            <a:r>
              <a:rPr lang="en-US" dirty="0" smtClean="0"/>
              <a:t> </a:t>
            </a:r>
            <a:r>
              <a:rPr lang="en-US" dirty="0" err="1" smtClean="0"/>
              <a:t>bisa</a:t>
            </a:r>
            <a:r>
              <a:rPr lang="en-US" dirty="0" smtClean="0"/>
              <a:t> </a:t>
            </a:r>
            <a:r>
              <a:rPr lang="en-US" dirty="0" err="1" smtClean="0"/>
              <a:t>dipahami</a:t>
            </a:r>
            <a:endParaRPr lang="en-US" dirty="0" smtClean="0"/>
          </a:p>
          <a:p>
            <a:pPr lvl="2"/>
            <a:r>
              <a:rPr lang="en-US" dirty="0" err="1" smtClean="0"/>
              <a:t>Pendapat</a:t>
            </a:r>
            <a:r>
              <a:rPr lang="en-US" dirty="0" smtClean="0"/>
              <a:t> user </a:t>
            </a:r>
            <a:r>
              <a:rPr lang="en-US" dirty="0" err="1" smtClean="0"/>
              <a:t>tidak</a:t>
            </a:r>
            <a:r>
              <a:rPr lang="en-US" dirty="0" smtClean="0"/>
              <a:t> </a:t>
            </a:r>
            <a:r>
              <a:rPr lang="en-US" dirty="0" err="1" smtClean="0"/>
              <a:t>lekang</a:t>
            </a:r>
            <a:r>
              <a:rPr lang="en-US" dirty="0" smtClean="0"/>
              <a:t> </a:t>
            </a:r>
            <a:r>
              <a:rPr lang="en-US" dirty="0" err="1" smtClean="0"/>
              <a:t>oleh</a:t>
            </a:r>
            <a:r>
              <a:rPr lang="en-US" dirty="0" smtClean="0"/>
              <a:t> </a:t>
            </a:r>
            <a:r>
              <a:rPr lang="en-US" dirty="0" err="1" smtClean="0"/>
              <a:t>waktu</a:t>
            </a:r>
            <a:endParaRPr lang="en-US" dirty="0" smtClean="0"/>
          </a:p>
          <a:p>
            <a:pPr lvl="2"/>
            <a:r>
              <a:rPr lang="en-US" dirty="0" err="1" smtClean="0"/>
              <a:t>Dapat</a:t>
            </a:r>
            <a:r>
              <a:rPr lang="en-US" dirty="0" smtClean="0"/>
              <a:t> </a:t>
            </a:r>
            <a:r>
              <a:rPr lang="en-US" dirty="0" err="1" smtClean="0"/>
              <a:t>memperlihatkan</a:t>
            </a:r>
            <a:r>
              <a:rPr lang="en-US" dirty="0" smtClean="0"/>
              <a:t> </a:t>
            </a:r>
            <a:r>
              <a:rPr lang="en-US" dirty="0" err="1" smtClean="0"/>
              <a:t>bagaimana</a:t>
            </a:r>
            <a:r>
              <a:rPr lang="en-US" dirty="0" smtClean="0"/>
              <a:t> </a:t>
            </a:r>
            <a:r>
              <a:rPr lang="en-US" dirty="0" err="1" smtClean="0"/>
              <a:t>sistem</a:t>
            </a:r>
            <a:r>
              <a:rPr lang="en-US" dirty="0" smtClean="0"/>
              <a:t> </a:t>
            </a:r>
            <a:r>
              <a:rPr lang="en-US" dirty="0" err="1" smtClean="0"/>
              <a:t>benar-benar</a:t>
            </a:r>
            <a:r>
              <a:rPr lang="en-US" dirty="0" smtClean="0"/>
              <a:t> </a:t>
            </a:r>
            <a:r>
              <a:rPr lang="en-US" dirty="0" err="1" smtClean="0"/>
              <a:t>digunakan</a:t>
            </a:r>
            <a:endParaRPr lang="en-US" dirty="0" smtClean="0"/>
          </a:p>
          <a:p>
            <a:pPr lvl="1"/>
            <a:r>
              <a:rPr lang="en-US" dirty="0" err="1" smtClean="0"/>
              <a:t>Kerugian</a:t>
            </a:r>
            <a:r>
              <a:rPr lang="en-US" dirty="0" smtClean="0"/>
              <a:t>:</a:t>
            </a:r>
          </a:p>
          <a:p>
            <a:pPr lvl="2"/>
            <a:r>
              <a:rPr lang="en-US" dirty="0" err="1" smtClean="0"/>
              <a:t>Subjektif</a:t>
            </a:r>
            <a:endParaRPr lang="en-US" dirty="0" smtClean="0"/>
          </a:p>
          <a:p>
            <a:pPr lvl="2"/>
            <a:r>
              <a:rPr lang="en-US" dirty="0" err="1" smtClean="0"/>
              <a:t>Selektif</a:t>
            </a:r>
            <a:endParaRPr lang="en-US" dirty="0" smtClean="0"/>
          </a:p>
          <a:p>
            <a:pPr lvl="2"/>
            <a:r>
              <a:rPr lang="en-US" dirty="0" err="1" smtClean="0"/>
              <a:t>Tidak</a:t>
            </a:r>
            <a:r>
              <a:rPr lang="en-US" dirty="0" smtClean="0"/>
              <a:t> </a:t>
            </a:r>
            <a:r>
              <a:rPr lang="en-US" dirty="0" err="1" smtClean="0"/>
              <a:t>bisa</a:t>
            </a:r>
            <a:r>
              <a:rPr lang="en-US" dirty="0" smtClean="0"/>
              <a:t> </a:t>
            </a:r>
            <a:r>
              <a:rPr lang="en-US" dirty="0" err="1" smtClean="0"/>
              <a:t>digunakan</a:t>
            </a:r>
            <a:r>
              <a:rPr lang="en-US" dirty="0" smtClean="0"/>
              <a:t> </a:t>
            </a:r>
            <a:r>
              <a:rPr lang="en-US" dirty="0" err="1" smtClean="0"/>
              <a:t>untuk</a:t>
            </a:r>
            <a:r>
              <a:rPr lang="en-US" dirty="0" smtClean="0"/>
              <a:t> </a:t>
            </a:r>
            <a:r>
              <a:rPr lang="en-US" dirty="0" err="1" smtClean="0"/>
              <a:t>mengukur</a:t>
            </a:r>
            <a:r>
              <a:rPr lang="en-US" dirty="0" smtClean="0"/>
              <a:t> </a:t>
            </a:r>
            <a:r>
              <a:rPr lang="en-US" dirty="0" err="1" smtClean="0"/>
              <a:t>performa</a:t>
            </a:r>
            <a:r>
              <a:rPr lang="en-US" dirty="0" smtClean="0"/>
              <a:t> user </a:t>
            </a:r>
            <a:r>
              <a:rPr lang="en-US" dirty="0" err="1" smtClean="0"/>
              <a:t>atau</a:t>
            </a:r>
            <a:r>
              <a:rPr lang="en-US" dirty="0" smtClean="0"/>
              <a:t> </a:t>
            </a:r>
            <a:r>
              <a:rPr lang="en-US" dirty="0" err="1" smtClean="0"/>
              <a:t>sistem</a:t>
            </a:r>
            <a:endParaRPr lang="en-US" dirty="0"/>
          </a:p>
          <a:p>
            <a:endParaRPr lang="en-US" dirty="0"/>
          </a:p>
        </p:txBody>
      </p:sp>
    </p:spTree>
    <p:extLst>
      <p:ext uri="{BB962C8B-B14F-4D97-AF65-F5344CB8AC3E}">
        <p14:creationId xmlns:p14="http://schemas.microsoft.com/office/powerpoint/2010/main" val="318389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linds(horizontal)">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Evaluation Technique</a:t>
            </a:r>
            <a:endParaRPr lang="en-US" dirty="0"/>
          </a:p>
        </p:txBody>
      </p:sp>
      <p:sp>
        <p:nvSpPr>
          <p:cNvPr id="3" name="Content Placeholder 2"/>
          <p:cNvSpPr>
            <a:spLocks noGrp="1"/>
          </p:cNvSpPr>
          <p:nvPr>
            <p:ph idx="1"/>
          </p:nvPr>
        </p:nvSpPr>
        <p:spPr>
          <a:xfrm>
            <a:off x="457200" y="1935480"/>
            <a:ext cx="8229600" cy="4922520"/>
          </a:xfrm>
        </p:spPr>
        <p:txBody>
          <a:bodyPr>
            <a:normAutofit/>
          </a:bodyPr>
          <a:lstStyle/>
          <a:p>
            <a:r>
              <a:rPr lang="en-US" dirty="0"/>
              <a:t>Think </a:t>
            </a:r>
            <a:r>
              <a:rPr lang="en-US" dirty="0" smtClean="0"/>
              <a:t>Aloud</a:t>
            </a:r>
          </a:p>
          <a:p>
            <a:pPr lvl="1"/>
            <a:r>
              <a:rPr lang="en-US" dirty="0" smtClean="0"/>
              <a:t>Tips:</a:t>
            </a:r>
          </a:p>
          <a:p>
            <a:pPr lvl="2"/>
            <a:r>
              <a:rPr lang="en-US" dirty="0" err="1" smtClean="0"/>
              <a:t>Sebelum</a:t>
            </a:r>
            <a:r>
              <a:rPr lang="en-US" dirty="0" smtClean="0"/>
              <a:t> </a:t>
            </a:r>
            <a:r>
              <a:rPr lang="en-US" dirty="0" err="1" smtClean="0"/>
              <a:t>evaluasi</a:t>
            </a:r>
            <a:r>
              <a:rPr lang="en-US" dirty="0" smtClean="0"/>
              <a:t>, </a:t>
            </a:r>
            <a:r>
              <a:rPr lang="en-US" dirty="0" err="1" smtClean="0"/>
              <a:t>beri</a:t>
            </a:r>
            <a:r>
              <a:rPr lang="en-US" dirty="0" smtClean="0"/>
              <a:t> </a:t>
            </a:r>
            <a:r>
              <a:rPr lang="en-US" dirty="0" err="1" smtClean="0"/>
              <a:t>motivasi</a:t>
            </a:r>
            <a:r>
              <a:rPr lang="en-US" dirty="0" smtClean="0"/>
              <a:t> </a:t>
            </a:r>
            <a:r>
              <a:rPr lang="en-US" dirty="0" err="1" smtClean="0"/>
              <a:t>kepada</a:t>
            </a:r>
            <a:r>
              <a:rPr lang="en-US" dirty="0" smtClean="0"/>
              <a:t> </a:t>
            </a:r>
            <a:r>
              <a:rPr lang="en-US" dirty="0" err="1" smtClean="0"/>
              <a:t>partisipan</a:t>
            </a:r>
            <a:r>
              <a:rPr lang="en-US" dirty="0" smtClean="0"/>
              <a:t> agar </a:t>
            </a:r>
            <a:r>
              <a:rPr lang="en-US" dirty="0" err="1" smtClean="0"/>
              <a:t>mau</a:t>
            </a:r>
            <a:r>
              <a:rPr lang="en-US" dirty="0" smtClean="0"/>
              <a:t> </a:t>
            </a:r>
            <a:r>
              <a:rPr lang="en-US" dirty="0" err="1" smtClean="0"/>
              <a:t>berbicara</a:t>
            </a:r>
            <a:r>
              <a:rPr lang="en-US" dirty="0" smtClean="0"/>
              <a:t> </a:t>
            </a:r>
            <a:r>
              <a:rPr lang="en-US" dirty="0" err="1" smtClean="0"/>
              <a:t>saat</a:t>
            </a:r>
            <a:r>
              <a:rPr lang="en-US" dirty="0" smtClean="0"/>
              <a:t> </a:t>
            </a:r>
            <a:r>
              <a:rPr lang="en-US" dirty="0" err="1" smtClean="0"/>
              <a:t>evaluasi</a:t>
            </a:r>
            <a:endParaRPr lang="en-US" dirty="0" smtClean="0"/>
          </a:p>
          <a:p>
            <a:pPr lvl="2"/>
            <a:r>
              <a:rPr lang="en-US" dirty="0" err="1" smtClean="0"/>
              <a:t>Sebelum</a:t>
            </a:r>
            <a:r>
              <a:rPr lang="en-US" dirty="0" smtClean="0"/>
              <a:t> </a:t>
            </a:r>
            <a:r>
              <a:rPr lang="en-US" dirty="0" err="1" smtClean="0"/>
              <a:t>evaluasi</a:t>
            </a:r>
            <a:r>
              <a:rPr lang="en-US" dirty="0" smtClean="0"/>
              <a:t>, </a:t>
            </a:r>
            <a:r>
              <a:rPr lang="en-US" dirty="0" err="1" smtClean="0"/>
              <a:t>latih</a:t>
            </a:r>
            <a:r>
              <a:rPr lang="en-US" dirty="0" smtClean="0"/>
              <a:t> </a:t>
            </a:r>
            <a:r>
              <a:rPr lang="en-US" dirty="0" err="1" smtClean="0"/>
              <a:t>partisipan</a:t>
            </a:r>
            <a:r>
              <a:rPr lang="en-US" dirty="0" smtClean="0"/>
              <a:t> agar </a:t>
            </a:r>
            <a:r>
              <a:rPr lang="en-US" dirty="0" err="1" smtClean="0"/>
              <a:t>memahami</a:t>
            </a:r>
            <a:r>
              <a:rPr lang="en-US" dirty="0" smtClean="0"/>
              <a:t> </a:t>
            </a:r>
            <a:r>
              <a:rPr lang="en-US" dirty="0" err="1" smtClean="0"/>
              <a:t>bentuk</a:t>
            </a:r>
            <a:r>
              <a:rPr lang="en-US" dirty="0" smtClean="0"/>
              <a:t> think aloud yang </a:t>
            </a:r>
            <a:r>
              <a:rPr lang="en-US" dirty="0" err="1" smtClean="0"/>
              <a:t>anda</a:t>
            </a:r>
            <a:r>
              <a:rPr lang="en-US" dirty="0" smtClean="0"/>
              <a:t> </a:t>
            </a:r>
            <a:r>
              <a:rPr lang="en-US" dirty="0" err="1" smtClean="0"/>
              <a:t>inginkan</a:t>
            </a:r>
            <a:endParaRPr lang="en-US" dirty="0" smtClean="0"/>
          </a:p>
          <a:p>
            <a:pPr lvl="2"/>
            <a:r>
              <a:rPr lang="en-US" dirty="0" smtClean="0"/>
              <a:t>Evaluator </a:t>
            </a:r>
            <a:r>
              <a:rPr lang="en-US" dirty="0" err="1" smtClean="0"/>
              <a:t>dapat</a:t>
            </a:r>
            <a:r>
              <a:rPr lang="en-US" dirty="0" smtClean="0"/>
              <a:t> </a:t>
            </a:r>
            <a:r>
              <a:rPr lang="en-US" dirty="0" err="1" smtClean="0"/>
              <a:t>membantu</a:t>
            </a:r>
            <a:r>
              <a:rPr lang="en-US" dirty="0" smtClean="0"/>
              <a:t> </a:t>
            </a:r>
            <a:r>
              <a:rPr lang="en-US" dirty="0" err="1" smtClean="0"/>
              <a:t>mendorong</a:t>
            </a:r>
            <a:r>
              <a:rPr lang="en-US" dirty="0"/>
              <a:t> </a:t>
            </a:r>
            <a:r>
              <a:rPr lang="en-US" dirty="0" err="1" smtClean="0"/>
              <a:t>atau</a:t>
            </a:r>
            <a:r>
              <a:rPr lang="en-US" dirty="0" smtClean="0"/>
              <a:t> </a:t>
            </a:r>
            <a:r>
              <a:rPr lang="en-US" dirty="0" err="1" smtClean="0"/>
              <a:t>mengingatkan</a:t>
            </a:r>
            <a:r>
              <a:rPr lang="en-US" dirty="0" smtClean="0"/>
              <a:t> </a:t>
            </a:r>
            <a:r>
              <a:rPr lang="en-US" dirty="0" err="1" smtClean="0"/>
              <a:t>partisipan</a:t>
            </a:r>
            <a:r>
              <a:rPr lang="en-US" dirty="0" smtClean="0"/>
              <a:t>, </a:t>
            </a:r>
            <a:r>
              <a:rPr lang="en-US" dirty="0" err="1" smtClean="0"/>
              <a:t>tapi</a:t>
            </a:r>
            <a:r>
              <a:rPr lang="en-US" dirty="0" smtClean="0"/>
              <a:t> </a:t>
            </a:r>
            <a:r>
              <a:rPr lang="en-US" dirty="0" err="1" smtClean="0"/>
              <a:t>tetap</a:t>
            </a:r>
            <a:r>
              <a:rPr lang="en-US" dirty="0" smtClean="0"/>
              <a:t> </a:t>
            </a:r>
            <a:r>
              <a:rPr lang="en-US" dirty="0" err="1" smtClean="0"/>
              <a:t>netral</a:t>
            </a:r>
            <a:r>
              <a:rPr lang="en-US" dirty="0" smtClean="0"/>
              <a:t> </a:t>
            </a:r>
            <a:r>
              <a:rPr lang="en-US" dirty="0" err="1" smtClean="0"/>
              <a:t>dan</a:t>
            </a:r>
            <a:r>
              <a:rPr lang="en-US" dirty="0" smtClean="0"/>
              <a:t> </a:t>
            </a:r>
            <a:r>
              <a:rPr lang="en-US" dirty="0" err="1" smtClean="0"/>
              <a:t>tidak</a:t>
            </a:r>
            <a:r>
              <a:rPr lang="en-US" dirty="0" smtClean="0"/>
              <a:t> </a:t>
            </a:r>
            <a:r>
              <a:rPr lang="en-US" dirty="0" err="1" smtClean="0"/>
              <a:t>mengganggu</a:t>
            </a:r>
            <a:endParaRPr lang="en-US" dirty="0" smtClean="0"/>
          </a:p>
          <a:p>
            <a:pPr lvl="2"/>
            <a:endParaRPr lang="en-US" dirty="0"/>
          </a:p>
          <a:p>
            <a:endParaRPr lang="en-US" dirty="0"/>
          </a:p>
        </p:txBody>
      </p:sp>
    </p:spTree>
    <p:extLst>
      <p:ext uri="{BB962C8B-B14F-4D97-AF65-F5344CB8AC3E}">
        <p14:creationId xmlns:p14="http://schemas.microsoft.com/office/powerpoint/2010/main" val="3005320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Evaluation Technique</a:t>
            </a:r>
            <a:endParaRPr lang="en-US" dirty="0"/>
          </a:p>
        </p:txBody>
      </p:sp>
      <p:sp>
        <p:nvSpPr>
          <p:cNvPr id="3" name="Content Placeholder 2"/>
          <p:cNvSpPr>
            <a:spLocks noGrp="1"/>
          </p:cNvSpPr>
          <p:nvPr>
            <p:ph idx="1"/>
          </p:nvPr>
        </p:nvSpPr>
        <p:spPr/>
        <p:txBody>
          <a:bodyPr/>
          <a:lstStyle/>
          <a:p>
            <a:r>
              <a:rPr lang="en-US" dirty="0" smtClean="0"/>
              <a:t>Cooperative think aloud</a:t>
            </a:r>
          </a:p>
          <a:p>
            <a:pPr lvl="1"/>
            <a:r>
              <a:rPr lang="en-US" dirty="0" err="1" smtClean="0"/>
              <a:t>Disebut</a:t>
            </a:r>
            <a:r>
              <a:rPr lang="en-US" dirty="0" smtClean="0"/>
              <a:t> </a:t>
            </a:r>
            <a:r>
              <a:rPr lang="en-US" dirty="0" err="1" smtClean="0"/>
              <a:t>juga</a:t>
            </a:r>
            <a:r>
              <a:rPr lang="en-US" dirty="0" smtClean="0"/>
              <a:t> active intervention think aloud</a:t>
            </a:r>
          </a:p>
          <a:p>
            <a:pPr lvl="1"/>
            <a:r>
              <a:rPr lang="en-US" dirty="0" err="1" smtClean="0"/>
              <a:t>Seperti</a:t>
            </a:r>
            <a:r>
              <a:rPr lang="en-US" dirty="0" smtClean="0"/>
              <a:t> think aloud, </a:t>
            </a:r>
            <a:r>
              <a:rPr lang="en-US" dirty="0" err="1" smtClean="0"/>
              <a:t>namun</a:t>
            </a:r>
            <a:r>
              <a:rPr lang="en-US" dirty="0" smtClean="0"/>
              <a:t> user </a:t>
            </a:r>
            <a:r>
              <a:rPr lang="en-US" dirty="0" err="1" smtClean="0"/>
              <a:t>bekerjasama</a:t>
            </a:r>
            <a:r>
              <a:rPr lang="en-US" dirty="0" smtClean="0"/>
              <a:t> </a:t>
            </a:r>
            <a:r>
              <a:rPr lang="en-US" dirty="0" err="1" smtClean="0"/>
              <a:t>dengan</a:t>
            </a:r>
            <a:r>
              <a:rPr lang="en-US" dirty="0" smtClean="0"/>
              <a:t> evaluator </a:t>
            </a:r>
            <a:r>
              <a:rPr lang="en-US" dirty="0" err="1" smtClean="0"/>
              <a:t>saat</a:t>
            </a:r>
            <a:r>
              <a:rPr lang="en-US" dirty="0" smtClean="0"/>
              <a:t> </a:t>
            </a:r>
            <a:r>
              <a:rPr lang="en-US" dirty="0" err="1" smtClean="0"/>
              <a:t>evaluasi</a:t>
            </a:r>
            <a:endParaRPr lang="en-US" dirty="0" smtClean="0"/>
          </a:p>
          <a:p>
            <a:pPr lvl="1"/>
            <a:r>
              <a:rPr lang="en-US" dirty="0" smtClean="0"/>
              <a:t>Evaluator </a:t>
            </a:r>
            <a:r>
              <a:rPr lang="en-US" dirty="0" err="1" smtClean="0"/>
              <a:t>dapat</a:t>
            </a:r>
            <a:r>
              <a:rPr lang="en-US" dirty="0" smtClean="0"/>
              <a:t> </a:t>
            </a:r>
            <a:r>
              <a:rPr lang="en-US" dirty="0" err="1" smtClean="0"/>
              <a:t>bertanya</a:t>
            </a:r>
            <a:r>
              <a:rPr lang="en-US" dirty="0" smtClean="0"/>
              <a:t> </a:t>
            </a:r>
            <a:r>
              <a:rPr lang="en-US" dirty="0" err="1" smtClean="0"/>
              <a:t>pada</a:t>
            </a:r>
            <a:r>
              <a:rPr lang="en-US" dirty="0" smtClean="0"/>
              <a:t> user </a:t>
            </a:r>
            <a:r>
              <a:rPr lang="en-US" dirty="0" err="1" smtClean="0"/>
              <a:t>sepanjang</a:t>
            </a:r>
            <a:r>
              <a:rPr lang="en-US" dirty="0" smtClean="0"/>
              <a:t> </a:t>
            </a:r>
            <a:r>
              <a:rPr lang="en-US" dirty="0" err="1" smtClean="0"/>
              <a:t>evaluasi</a:t>
            </a:r>
            <a:endParaRPr lang="en-US" dirty="0" smtClean="0"/>
          </a:p>
          <a:p>
            <a:pPr lvl="1"/>
            <a:r>
              <a:rPr lang="en-US" dirty="0" smtClean="0"/>
              <a:t>User </a:t>
            </a:r>
            <a:r>
              <a:rPr lang="en-US" dirty="0" err="1" smtClean="0"/>
              <a:t>dapat</a:t>
            </a:r>
            <a:r>
              <a:rPr lang="en-US" dirty="0" smtClean="0"/>
              <a:t> </a:t>
            </a:r>
            <a:r>
              <a:rPr lang="en-US" dirty="0" err="1" smtClean="0"/>
              <a:t>meminta</a:t>
            </a:r>
            <a:r>
              <a:rPr lang="en-US" dirty="0" smtClean="0"/>
              <a:t> </a:t>
            </a:r>
            <a:r>
              <a:rPr lang="en-US" dirty="0" err="1" smtClean="0"/>
              <a:t>klarifikasi</a:t>
            </a:r>
            <a:r>
              <a:rPr lang="en-US" dirty="0" smtClean="0"/>
              <a:t> evaluator </a:t>
            </a:r>
            <a:r>
              <a:rPr lang="en-US" dirty="0" err="1" smtClean="0"/>
              <a:t>sepanjang</a:t>
            </a:r>
            <a:r>
              <a:rPr lang="en-US" dirty="0" smtClean="0"/>
              <a:t> </a:t>
            </a:r>
            <a:r>
              <a:rPr lang="en-US" dirty="0" err="1" smtClean="0"/>
              <a:t>evaluasi</a:t>
            </a:r>
            <a:endParaRPr lang="en-US" dirty="0" smtClean="0"/>
          </a:p>
        </p:txBody>
      </p:sp>
    </p:spTree>
    <p:extLst>
      <p:ext uri="{BB962C8B-B14F-4D97-AF65-F5344CB8AC3E}">
        <p14:creationId xmlns:p14="http://schemas.microsoft.com/office/powerpoint/2010/main" val="107532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Evaluation Technique</a:t>
            </a:r>
            <a:endParaRPr lang="en-US" dirty="0"/>
          </a:p>
        </p:txBody>
      </p:sp>
      <p:sp>
        <p:nvSpPr>
          <p:cNvPr id="3" name="Content Placeholder 2"/>
          <p:cNvSpPr>
            <a:spLocks noGrp="1"/>
          </p:cNvSpPr>
          <p:nvPr>
            <p:ph idx="1"/>
          </p:nvPr>
        </p:nvSpPr>
        <p:spPr/>
        <p:txBody>
          <a:bodyPr/>
          <a:lstStyle/>
          <a:p>
            <a:r>
              <a:rPr lang="en-US" dirty="0"/>
              <a:t>Cooperative think </a:t>
            </a:r>
            <a:r>
              <a:rPr lang="en-US" dirty="0" smtClean="0"/>
              <a:t>aloud</a:t>
            </a:r>
          </a:p>
          <a:p>
            <a:pPr lvl="1"/>
            <a:r>
              <a:rPr lang="en-US" dirty="0" err="1" smtClean="0"/>
              <a:t>Keuntungan</a:t>
            </a:r>
            <a:r>
              <a:rPr lang="en-US" dirty="0" smtClean="0"/>
              <a:t>:</a:t>
            </a:r>
          </a:p>
          <a:p>
            <a:pPr lvl="2"/>
            <a:r>
              <a:rPr lang="en-US" dirty="0" err="1" smtClean="0"/>
              <a:t>Sistem</a:t>
            </a:r>
            <a:r>
              <a:rPr lang="en-US" dirty="0" smtClean="0"/>
              <a:t> </a:t>
            </a:r>
            <a:r>
              <a:rPr lang="en-US" dirty="0" err="1" smtClean="0"/>
              <a:t>evaluasi</a:t>
            </a:r>
            <a:r>
              <a:rPr lang="en-US" dirty="0" smtClean="0"/>
              <a:t> </a:t>
            </a:r>
            <a:r>
              <a:rPr lang="en-US" dirty="0" err="1" smtClean="0"/>
              <a:t>lebih</a:t>
            </a:r>
            <a:r>
              <a:rPr lang="en-US" dirty="0" smtClean="0"/>
              <a:t> </a:t>
            </a:r>
            <a:r>
              <a:rPr lang="en-US" dirty="0" err="1" smtClean="0"/>
              <a:t>rileks</a:t>
            </a:r>
            <a:r>
              <a:rPr lang="en-US" dirty="0" smtClean="0"/>
              <a:t> </a:t>
            </a:r>
            <a:r>
              <a:rPr lang="en-US" dirty="0" err="1" smtClean="0"/>
              <a:t>bagi</a:t>
            </a:r>
            <a:r>
              <a:rPr lang="en-US" dirty="0" smtClean="0"/>
              <a:t> user</a:t>
            </a:r>
          </a:p>
          <a:p>
            <a:pPr lvl="2"/>
            <a:r>
              <a:rPr lang="en-US" dirty="0" smtClean="0"/>
              <a:t>User </a:t>
            </a:r>
            <a:r>
              <a:rPr lang="en-US" dirty="0" err="1" smtClean="0"/>
              <a:t>lebih</a:t>
            </a:r>
            <a:r>
              <a:rPr lang="en-US" dirty="0" smtClean="0"/>
              <a:t> </a:t>
            </a:r>
            <a:r>
              <a:rPr lang="en-US" dirty="0" err="1" smtClean="0"/>
              <a:t>termotivasi</a:t>
            </a:r>
            <a:r>
              <a:rPr lang="en-US" dirty="0" smtClean="0"/>
              <a:t> </a:t>
            </a:r>
            <a:r>
              <a:rPr lang="en-US" dirty="0" err="1" smtClean="0"/>
              <a:t>dalam</a:t>
            </a:r>
            <a:r>
              <a:rPr lang="en-US" dirty="0" smtClean="0"/>
              <a:t> </a:t>
            </a:r>
            <a:r>
              <a:rPr lang="en-US" dirty="0" err="1" smtClean="0"/>
              <a:t>berbicara</a:t>
            </a:r>
            <a:endParaRPr lang="en-US" dirty="0" smtClean="0"/>
          </a:p>
          <a:p>
            <a:pPr lvl="2"/>
            <a:r>
              <a:rPr lang="en-US" dirty="0" smtClean="0"/>
              <a:t>Hal-</a:t>
            </a:r>
            <a:r>
              <a:rPr lang="en-US" dirty="0" err="1" smtClean="0"/>
              <a:t>hal</a:t>
            </a:r>
            <a:r>
              <a:rPr lang="en-US" dirty="0" smtClean="0"/>
              <a:t> yang </a:t>
            </a:r>
            <a:r>
              <a:rPr lang="en-US" dirty="0" err="1" smtClean="0"/>
              <a:t>membingungkan</a:t>
            </a:r>
            <a:r>
              <a:rPr lang="en-US" dirty="0" smtClean="0"/>
              <a:t> </a:t>
            </a:r>
            <a:r>
              <a:rPr lang="en-US" dirty="0" err="1" smtClean="0"/>
              <a:t>atau</a:t>
            </a:r>
            <a:r>
              <a:rPr lang="en-US" dirty="0" smtClean="0"/>
              <a:t> </a:t>
            </a:r>
            <a:r>
              <a:rPr lang="en-US" dirty="0" err="1" smtClean="0"/>
              <a:t>ambigu</a:t>
            </a:r>
            <a:r>
              <a:rPr lang="en-US" dirty="0" smtClean="0"/>
              <a:t> </a:t>
            </a:r>
            <a:r>
              <a:rPr lang="en-US" dirty="0" err="1" smtClean="0"/>
              <a:t>dapat</a:t>
            </a:r>
            <a:r>
              <a:rPr lang="en-US" dirty="0" smtClean="0"/>
              <a:t> </a:t>
            </a:r>
            <a:r>
              <a:rPr lang="en-US" dirty="0" err="1" smtClean="0"/>
              <a:t>segera</a:t>
            </a:r>
            <a:r>
              <a:rPr lang="en-US" dirty="0" smtClean="0"/>
              <a:t> </a:t>
            </a:r>
            <a:r>
              <a:rPr lang="en-US" dirty="0" err="1" smtClean="0"/>
              <a:t>diklarifikasi</a:t>
            </a:r>
            <a:endParaRPr lang="en-US" dirty="0" smtClean="0"/>
          </a:p>
          <a:p>
            <a:pPr lvl="1"/>
            <a:r>
              <a:rPr lang="en-US" dirty="0" err="1" smtClean="0"/>
              <a:t>Kerugian</a:t>
            </a:r>
            <a:r>
              <a:rPr lang="en-US" dirty="0" smtClean="0"/>
              <a:t>:</a:t>
            </a:r>
          </a:p>
          <a:p>
            <a:pPr lvl="2"/>
            <a:r>
              <a:rPr lang="en-US" dirty="0" err="1" smtClean="0"/>
              <a:t>Bersifat</a:t>
            </a:r>
            <a:r>
              <a:rPr lang="en-US" dirty="0" smtClean="0"/>
              <a:t> “</a:t>
            </a:r>
            <a:r>
              <a:rPr lang="en-US" dirty="0" err="1" smtClean="0"/>
              <a:t>obstruktif</a:t>
            </a:r>
            <a:r>
              <a:rPr lang="en-US" dirty="0" smtClean="0"/>
              <a:t>”</a:t>
            </a:r>
            <a:endParaRPr lang="en-US" dirty="0"/>
          </a:p>
          <a:p>
            <a:pPr lvl="2"/>
            <a:r>
              <a:rPr lang="en-US" dirty="0" smtClean="0"/>
              <a:t>Evaluator </a:t>
            </a:r>
            <a:r>
              <a:rPr lang="en-US" dirty="0" err="1" smtClean="0"/>
              <a:t>dapat</a:t>
            </a:r>
            <a:r>
              <a:rPr lang="en-US" dirty="0" smtClean="0"/>
              <a:t> </a:t>
            </a:r>
            <a:r>
              <a:rPr lang="en-US" dirty="0" err="1" smtClean="0"/>
              <a:t>mempengaruhi</a:t>
            </a:r>
            <a:r>
              <a:rPr lang="en-US" dirty="0" smtClean="0"/>
              <a:t> </a:t>
            </a:r>
            <a:r>
              <a:rPr lang="en-US" dirty="0" err="1" smtClean="0"/>
              <a:t>pendapat</a:t>
            </a:r>
            <a:r>
              <a:rPr lang="en-US" dirty="0" smtClean="0"/>
              <a:t> user</a:t>
            </a:r>
          </a:p>
          <a:p>
            <a:pPr lvl="2"/>
            <a:r>
              <a:rPr lang="en-US" dirty="0" err="1" smtClean="0"/>
              <a:t>Tidak</a:t>
            </a:r>
            <a:r>
              <a:rPr lang="en-US" dirty="0" smtClean="0"/>
              <a:t> </a:t>
            </a:r>
            <a:r>
              <a:rPr lang="en-US" dirty="0" err="1" smtClean="0"/>
              <a:t>cocok</a:t>
            </a:r>
            <a:r>
              <a:rPr lang="en-US" dirty="0" smtClean="0"/>
              <a:t> </a:t>
            </a:r>
            <a:r>
              <a:rPr lang="en-US" dirty="0" err="1" smtClean="0"/>
              <a:t>untuk</a:t>
            </a:r>
            <a:r>
              <a:rPr lang="en-US" dirty="0" smtClean="0"/>
              <a:t> </a:t>
            </a:r>
            <a:r>
              <a:rPr lang="en-US" dirty="0" err="1" smtClean="0"/>
              <a:t>kondisi</a:t>
            </a:r>
            <a:r>
              <a:rPr lang="en-US" dirty="0" smtClean="0"/>
              <a:t> </a:t>
            </a:r>
            <a:r>
              <a:rPr lang="en-US" dirty="0" err="1" smtClean="0"/>
              <a:t>evaluasi</a:t>
            </a:r>
            <a:r>
              <a:rPr lang="en-US" dirty="0" smtClean="0"/>
              <a:t> </a:t>
            </a:r>
            <a:r>
              <a:rPr lang="en-US" dirty="0" err="1" smtClean="0"/>
              <a:t>tertentu</a:t>
            </a:r>
            <a:r>
              <a:rPr lang="en-US" dirty="0" smtClean="0"/>
              <a:t> yang </a:t>
            </a:r>
            <a:r>
              <a:rPr lang="en-US" dirty="0" err="1" smtClean="0"/>
              <a:t>membutuhkan</a:t>
            </a:r>
            <a:r>
              <a:rPr lang="en-US" dirty="0" smtClean="0"/>
              <a:t> user </a:t>
            </a:r>
            <a:r>
              <a:rPr lang="en-US" dirty="0" err="1" smtClean="0"/>
              <a:t>untuk</a:t>
            </a:r>
            <a:r>
              <a:rPr lang="en-US" dirty="0" smtClean="0"/>
              <a:t> </a:t>
            </a:r>
            <a:r>
              <a:rPr lang="en-US" dirty="0" err="1" smtClean="0"/>
              <a:t>lebih</a:t>
            </a:r>
            <a:r>
              <a:rPr lang="en-US" dirty="0" smtClean="0"/>
              <a:t> </a:t>
            </a:r>
            <a:r>
              <a:rPr lang="en-US" dirty="0" err="1" smtClean="0"/>
              <a:t>mandiri</a:t>
            </a:r>
            <a:endParaRPr lang="en-US" dirty="0"/>
          </a:p>
          <a:p>
            <a:endParaRPr lang="en-US" dirty="0"/>
          </a:p>
        </p:txBody>
      </p:sp>
    </p:spTree>
    <p:extLst>
      <p:ext uri="{BB962C8B-B14F-4D97-AF65-F5344CB8AC3E}">
        <p14:creationId xmlns:p14="http://schemas.microsoft.com/office/powerpoint/2010/main" val="369025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Evaluation Technique</a:t>
            </a:r>
            <a:endParaRPr lang="en-US" dirty="0"/>
          </a:p>
        </p:txBody>
      </p:sp>
      <p:sp>
        <p:nvSpPr>
          <p:cNvPr id="3" name="Content Placeholder 2"/>
          <p:cNvSpPr>
            <a:spLocks noGrp="1"/>
          </p:cNvSpPr>
          <p:nvPr>
            <p:ph idx="1"/>
          </p:nvPr>
        </p:nvSpPr>
        <p:spPr/>
        <p:txBody>
          <a:bodyPr/>
          <a:lstStyle/>
          <a:p>
            <a:r>
              <a:rPr lang="en-US" dirty="0" smtClean="0"/>
              <a:t>Wizard of Oz</a:t>
            </a:r>
            <a:endParaRPr lang="id-ID" dirty="0" smtClean="0"/>
          </a:p>
          <a:p>
            <a:pPr lvl="1"/>
            <a:r>
              <a:rPr lang="id-ID" dirty="0" smtClean="0"/>
              <a:t>Teknik evaluasi dimana user mengira sedang berinteraksi dengan sistem, padahal sistem dikendalikan secara tersembunyi</a:t>
            </a:r>
          </a:p>
          <a:p>
            <a:pPr lvl="1"/>
            <a:r>
              <a:rPr lang="id-ID" dirty="0" smtClean="0"/>
              <a:t>Pengendali sistem disebut “wizard”</a:t>
            </a:r>
          </a:p>
          <a:p>
            <a:pPr lvl="1"/>
            <a:r>
              <a:rPr lang="id-ID" dirty="0" smtClean="0"/>
              <a:t>Cocok untuk aplikasi dengan unsur speech, pattern dan image recognizer atau pervasive computing</a:t>
            </a:r>
            <a:endParaRPr lang="en-US" dirty="0" smtClean="0"/>
          </a:p>
          <a:p>
            <a:pPr lvl="1"/>
            <a:endParaRPr lang="en-US" dirty="0"/>
          </a:p>
        </p:txBody>
      </p:sp>
    </p:spTree>
    <p:extLst>
      <p:ext uri="{BB962C8B-B14F-4D97-AF65-F5344CB8AC3E}">
        <p14:creationId xmlns:p14="http://schemas.microsoft.com/office/powerpoint/2010/main" val="57822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Evaluation Technique</a:t>
            </a:r>
          </a:p>
        </p:txBody>
      </p:sp>
      <p:sp>
        <p:nvSpPr>
          <p:cNvPr id="3" name="Content Placeholder 2"/>
          <p:cNvSpPr>
            <a:spLocks noGrp="1"/>
          </p:cNvSpPr>
          <p:nvPr>
            <p:ph idx="1"/>
          </p:nvPr>
        </p:nvSpPr>
        <p:spPr>
          <a:xfrm>
            <a:off x="457200" y="1935480"/>
            <a:ext cx="8229600" cy="4805888"/>
          </a:xfrm>
        </p:spPr>
        <p:txBody>
          <a:bodyPr>
            <a:normAutofit/>
          </a:bodyPr>
          <a:lstStyle/>
          <a:p>
            <a:r>
              <a:rPr lang="en-US" dirty="0"/>
              <a:t>Wizard of Oz</a:t>
            </a:r>
            <a:endParaRPr lang="id-ID" dirty="0"/>
          </a:p>
          <a:p>
            <a:pPr lvl="1"/>
            <a:r>
              <a:rPr lang="id-ID" dirty="0" smtClean="0"/>
              <a:t>Keuntungan:</a:t>
            </a:r>
          </a:p>
          <a:p>
            <a:pPr lvl="2"/>
            <a:r>
              <a:rPr lang="id-ID" dirty="0" smtClean="0"/>
              <a:t>Dapat mengetahui respons user terhadap sistem yang belum sempurna atau bahkan belum dibuat</a:t>
            </a:r>
          </a:p>
          <a:p>
            <a:pPr lvl="2"/>
            <a:r>
              <a:rPr lang="id-ID" dirty="0" smtClean="0"/>
              <a:t>Memperkirakan problem yang mungkin dihadapi user</a:t>
            </a:r>
          </a:p>
          <a:p>
            <a:pPr lvl="2"/>
            <a:r>
              <a:rPr lang="id-ID" dirty="0" smtClean="0"/>
              <a:t>Memungkinkan evaluasi sistem di tahap awal design</a:t>
            </a:r>
          </a:p>
          <a:p>
            <a:pPr lvl="1"/>
            <a:r>
              <a:rPr lang="id-ID" dirty="0" smtClean="0"/>
              <a:t>Kerugian:</a:t>
            </a:r>
          </a:p>
          <a:p>
            <a:pPr lvl="2"/>
            <a:r>
              <a:rPr lang="id-ID" dirty="0" smtClean="0"/>
              <a:t>Perlu waktu dan tenaga untuk melatih wizard</a:t>
            </a:r>
          </a:p>
          <a:p>
            <a:pPr lvl="2"/>
            <a:r>
              <a:rPr lang="id-ID" dirty="0" smtClean="0"/>
              <a:t>Tidak mungkin dilakukan jika respons yang diinginkan terlalu banyak</a:t>
            </a:r>
          </a:p>
          <a:p>
            <a:pPr lvl="2"/>
            <a:r>
              <a:rPr lang="id-ID" dirty="0"/>
              <a:t>P</a:t>
            </a:r>
            <a:r>
              <a:rPr lang="id-ID" dirty="0" smtClean="0"/>
              <a:t>erforma wizard sulit untuk stabil</a:t>
            </a:r>
          </a:p>
          <a:p>
            <a:pPr lvl="2"/>
            <a:r>
              <a:rPr lang="id-ID" dirty="0" smtClean="0"/>
              <a:t>Komputer</a:t>
            </a:r>
            <a:r>
              <a:rPr lang="en-US" dirty="0" smtClean="0"/>
              <a:t> ≠</a:t>
            </a:r>
            <a:r>
              <a:rPr lang="id-ID" dirty="0" smtClean="0"/>
              <a:t> wizard</a:t>
            </a:r>
            <a:endParaRPr lang="id-ID" dirty="0" smtClean="0"/>
          </a:p>
          <a:p>
            <a:pPr lvl="2"/>
            <a:endParaRPr lang="id-ID" dirty="0" smtClean="0"/>
          </a:p>
          <a:p>
            <a:pPr lvl="2"/>
            <a:endParaRPr lang="id-ID" dirty="0"/>
          </a:p>
        </p:txBody>
      </p:sp>
    </p:spTree>
    <p:extLst>
      <p:ext uri="{BB962C8B-B14F-4D97-AF65-F5344CB8AC3E}">
        <p14:creationId xmlns:p14="http://schemas.microsoft.com/office/powerpoint/2010/main" val="399246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linds(horizontal)">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Evaluation Technique</a:t>
            </a:r>
          </a:p>
        </p:txBody>
      </p:sp>
      <p:sp>
        <p:nvSpPr>
          <p:cNvPr id="3" name="Content Placeholder 2"/>
          <p:cNvSpPr>
            <a:spLocks noGrp="1"/>
          </p:cNvSpPr>
          <p:nvPr>
            <p:ph idx="1"/>
          </p:nvPr>
        </p:nvSpPr>
        <p:spPr>
          <a:xfrm>
            <a:off x="457200" y="1935480"/>
            <a:ext cx="8229600" cy="4805888"/>
          </a:xfrm>
        </p:spPr>
        <p:txBody>
          <a:bodyPr>
            <a:normAutofit lnSpcReduction="10000"/>
          </a:bodyPr>
          <a:lstStyle/>
          <a:p>
            <a:r>
              <a:rPr lang="id-ID" dirty="0"/>
              <a:t>Physiological measurement</a:t>
            </a:r>
          </a:p>
          <a:p>
            <a:pPr lvl="1"/>
            <a:r>
              <a:rPr lang="id-ID" dirty="0" smtClean="0"/>
              <a:t>Mengukur perubahan aspek fisiologis user:</a:t>
            </a:r>
          </a:p>
          <a:p>
            <a:pPr lvl="2"/>
            <a:r>
              <a:rPr lang="id-ID" dirty="0" smtClean="0"/>
              <a:t>Aktivitas jantung (tekanan darah, denyut, volume darah)</a:t>
            </a:r>
          </a:p>
          <a:p>
            <a:pPr lvl="2"/>
            <a:r>
              <a:rPr lang="id-ID" dirty="0" smtClean="0"/>
              <a:t>Gerakan mata</a:t>
            </a:r>
          </a:p>
          <a:p>
            <a:pPr lvl="2"/>
            <a:r>
              <a:rPr lang="id-ID" dirty="0" smtClean="0"/>
              <a:t>Keringat</a:t>
            </a:r>
          </a:p>
          <a:p>
            <a:pPr lvl="2"/>
            <a:r>
              <a:rPr lang="id-ID" dirty="0" smtClean="0"/>
              <a:t>Aktivitas elektrik di otot dan otak</a:t>
            </a:r>
          </a:p>
          <a:p>
            <a:pPr lvl="1"/>
            <a:r>
              <a:rPr lang="id-ID" dirty="0" smtClean="0"/>
              <a:t>Keuntungan</a:t>
            </a:r>
          </a:p>
          <a:p>
            <a:pPr lvl="2"/>
            <a:r>
              <a:rPr lang="id-ID" dirty="0" smtClean="0"/>
              <a:t>Tidak bergantung subjektifitas user</a:t>
            </a:r>
          </a:p>
          <a:p>
            <a:pPr lvl="2"/>
            <a:r>
              <a:rPr lang="id-ID" dirty="0" smtClean="0"/>
              <a:t>Dapat menangkap reaksi user, terutama yang terhubung dengan emosi</a:t>
            </a:r>
          </a:p>
          <a:p>
            <a:pPr lvl="1"/>
            <a:r>
              <a:rPr lang="id-ID" dirty="0" smtClean="0"/>
              <a:t>Kerugian </a:t>
            </a:r>
          </a:p>
          <a:p>
            <a:pPr lvl="2"/>
            <a:r>
              <a:rPr lang="id-ID" dirty="0" smtClean="0"/>
              <a:t>Interpretasi data lebih sulit</a:t>
            </a:r>
          </a:p>
          <a:p>
            <a:pPr lvl="2"/>
            <a:r>
              <a:rPr lang="id-ID" dirty="0" smtClean="0"/>
              <a:t>Relasi antara sistem dengan respons fisiologis sulit divalidasi</a:t>
            </a:r>
          </a:p>
          <a:p>
            <a:pPr lvl="2"/>
            <a:endParaRPr lang="id-ID" dirty="0"/>
          </a:p>
        </p:txBody>
      </p:sp>
    </p:spTree>
    <p:extLst>
      <p:ext uri="{BB962C8B-B14F-4D97-AF65-F5344CB8AC3E}">
        <p14:creationId xmlns:p14="http://schemas.microsoft.com/office/powerpoint/2010/main" val="133610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childTnLst>
                          </p:cTn>
                        </p:par>
                        <p:par>
                          <p:cTn id="22" fill="hold">
                            <p:stCondLst>
                              <p:cond delay="1000"/>
                            </p:stCondLst>
                            <p:childTnLst>
                              <p:par>
                                <p:cTn id="23" presetID="3" presetClass="entr" presetSubtype="1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par>
                          <p:cTn id="26" fill="hold">
                            <p:stCondLst>
                              <p:cond delay="1500"/>
                            </p:stCondLst>
                            <p:childTnLst>
                              <p:par>
                                <p:cTn id="27" presetID="3" presetClass="entr" presetSubtype="10"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linds(horizontal)">
                                      <p:cBhvr>
                                        <p:cTn id="29" dur="5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blinds(horizontal)">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blinds(horizontal)">
                                      <p:cBhvr>
                                        <p:cTn id="39" dur="5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blinds(horizontal)">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blinds(horizontal)">
                                      <p:cBhvr>
                                        <p:cTn id="49" dur="500"/>
                                        <p:tgtEl>
                                          <p:spTgt spid="3">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blinds(horizontal)">
                                      <p:cBhvr>
                                        <p:cTn id="54" dur="500"/>
                                        <p:tgtEl>
                                          <p:spTgt spid="3">
                                            <p:txEl>
                                              <p:pRg st="10" end="1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Effect transition="in" filter="blinds(horizontal)">
                                      <p:cBhvr>
                                        <p:cTn id="5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a:xfrm>
            <a:off x="457200" y="692696"/>
            <a:ext cx="8229600" cy="5631904"/>
          </a:xfrm>
        </p:spPr>
        <p:txBody>
          <a:bodyPr>
            <a:normAutofit/>
          </a:bodyPr>
          <a:lstStyle/>
          <a:p>
            <a:pPr marL="0" indent="0">
              <a:buNone/>
            </a:pPr>
            <a:endParaRPr lang="id-ID" sz="2400" dirty="0" smtClean="0"/>
          </a:p>
          <a:p>
            <a:pPr marL="0" indent="0" algn="ctr">
              <a:buNone/>
            </a:pPr>
            <a:endParaRPr lang="id-ID" sz="2800" dirty="0" smtClean="0"/>
          </a:p>
          <a:p>
            <a:pPr marL="0" indent="0" algn="ctr">
              <a:buNone/>
            </a:pPr>
            <a:r>
              <a:rPr lang="id-ID" sz="9600" dirty="0" smtClean="0"/>
              <a:t>Usability</a:t>
            </a:r>
          </a:p>
          <a:p>
            <a:pPr marL="0" indent="0" algn="ctr">
              <a:buNone/>
            </a:pPr>
            <a:r>
              <a:rPr lang="id-ID" sz="9600" dirty="0"/>
              <a:t>Evaluation</a:t>
            </a:r>
            <a:endParaRPr lang="id-ID" sz="6600" dirty="0"/>
          </a:p>
        </p:txBody>
      </p:sp>
    </p:spTree>
    <p:extLst>
      <p:ext uri="{BB962C8B-B14F-4D97-AF65-F5344CB8AC3E}">
        <p14:creationId xmlns:p14="http://schemas.microsoft.com/office/powerpoint/2010/main" val="252007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p:cTn id="1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Usability Evaluation</a:t>
            </a:r>
            <a:endParaRPr lang="id-ID" dirty="0"/>
          </a:p>
        </p:txBody>
      </p:sp>
      <p:sp>
        <p:nvSpPr>
          <p:cNvPr id="3" name="Content Placeholder 2"/>
          <p:cNvSpPr>
            <a:spLocks noGrp="1"/>
          </p:cNvSpPr>
          <p:nvPr>
            <p:ph idx="1"/>
          </p:nvPr>
        </p:nvSpPr>
        <p:spPr>
          <a:xfrm>
            <a:off x="457200" y="1935480"/>
            <a:ext cx="8229600" cy="4805888"/>
          </a:xfrm>
        </p:spPr>
        <p:txBody>
          <a:bodyPr>
            <a:normAutofit/>
          </a:bodyPr>
          <a:lstStyle/>
          <a:p>
            <a:r>
              <a:rPr lang="id-ID" dirty="0" smtClean="0"/>
              <a:t>Salah satu aspek penting untuk dievaluasi adalah usability</a:t>
            </a:r>
          </a:p>
          <a:p>
            <a:r>
              <a:rPr lang="id-ID" dirty="0" smtClean="0"/>
              <a:t>Dalam evaluasi usability, fokus evaluasi adalah:</a:t>
            </a:r>
          </a:p>
          <a:p>
            <a:pPr lvl="1"/>
            <a:r>
              <a:rPr lang="id-ID" dirty="0" smtClean="0"/>
              <a:t>Performa sistem</a:t>
            </a:r>
          </a:p>
          <a:p>
            <a:pPr lvl="1"/>
            <a:r>
              <a:rPr lang="id-ID" dirty="0" smtClean="0"/>
              <a:t>Performa user saat menggunakan sistem</a:t>
            </a:r>
          </a:p>
        </p:txBody>
      </p:sp>
    </p:spTree>
    <p:extLst>
      <p:ext uri="{BB962C8B-B14F-4D97-AF65-F5344CB8AC3E}">
        <p14:creationId xmlns:p14="http://schemas.microsoft.com/office/powerpoint/2010/main" val="347234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a:xfrm>
            <a:off x="457200" y="692696"/>
            <a:ext cx="8229600" cy="5631904"/>
          </a:xfrm>
        </p:spPr>
        <p:txBody>
          <a:bodyPr>
            <a:normAutofit/>
          </a:bodyPr>
          <a:lstStyle/>
          <a:p>
            <a:pPr marL="0" indent="0">
              <a:buNone/>
            </a:pPr>
            <a:endParaRPr lang="id-ID" sz="2400" dirty="0" smtClean="0"/>
          </a:p>
          <a:p>
            <a:pPr marL="0" indent="0" algn="ctr">
              <a:buNone/>
            </a:pPr>
            <a:endParaRPr lang="id-ID" sz="3200" dirty="0" smtClean="0"/>
          </a:p>
          <a:p>
            <a:pPr marL="0" indent="0" algn="ctr">
              <a:buNone/>
            </a:pPr>
            <a:endParaRPr lang="id-ID" sz="4400" dirty="0" smtClean="0"/>
          </a:p>
          <a:p>
            <a:pPr marL="0" indent="0" algn="ctr">
              <a:buNone/>
            </a:pPr>
            <a:r>
              <a:rPr lang="id-ID" sz="9600" dirty="0" smtClean="0"/>
              <a:t>Evaluation</a:t>
            </a:r>
            <a:endParaRPr lang="id-ID" sz="6600" dirty="0"/>
          </a:p>
        </p:txBody>
      </p:sp>
    </p:spTree>
    <p:extLst>
      <p:ext uri="{BB962C8B-B14F-4D97-AF65-F5344CB8AC3E}">
        <p14:creationId xmlns:p14="http://schemas.microsoft.com/office/powerpoint/2010/main" val="345473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p:cTn id="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Usability Evaluation</a:t>
            </a:r>
            <a:endParaRPr lang="id-ID" dirty="0"/>
          </a:p>
        </p:txBody>
      </p:sp>
      <p:sp>
        <p:nvSpPr>
          <p:cNvPr id="3" name="Content Placeholder 2"/>
          <p:cNvSpPr>
            <a:spLocks noGrp="1"/>
          </p:cNvSpPr>
          <p:nvPr>
            <p:ph idx="1"/>
          </p:nvPr>
        </p:nvSpPr>
        <p:spPr/>
        <p:txBody>
          <a:bodyPr/>
          <a:lstStyle/>
          <a:p>
            <a:r>
              <a:rPr lang="id-ID" dirty="0"/>
              <a:t>Evaluasi usability sistem dapat dilakukan dengan mengevaluasi </a:t>
            </a:r>
            <a:r>
              <a:rPr lang="id-ID" dirty="0" smtClean="0"/>
              <a:t>sistem terhadap requirement terkait usability</a:t>
            </a:r>
          </a:p>
          <a:p>
            <a:r>
              <a:rPr lang="id-ID" dirty="0" smtClean="0"/>
              <a:t>Jika tidak, kriteria evaluasi dapat dibuat berdasarkan:</a:t>
            </a:r>
            <a:endParaRPr lang="id-ID" dirty="0"/>
          </a:p>
          <a:p>
            <a:pPr lvl="1"/>
            <a:r>
              <a:rPr lang="id-ID" dirty="0"/>
              <a:t>Konsep milik Jakob Nielsen</a:t>
            </a:r>
          </a:p>
          <a:p>
            <a:pPr lvl="1"/>
            <a:r>
              <a:rPr lang="id-ID" dirty="0"/>
              <a:t>Konsep milik Whitney Quesenberry (5Es)</a:t>
            </a:r>
          </a:p>
          <a:p>
            <a:r>
              <a:rPr lang="id-ID" dirty="0"/>
              <a:t>Jauh lebih baik jika </a:t>
            </a:r>
            <a:r>
              <a:rPr lang="id-ID" dirty="0" smtClean="0"/>
              <a:t>kriteria yang dibuat bisa dijabarkan </a:t>
            </a:r>
            <a:r>
              <a:rPr lang="id-ID" dirty="0"/>
              <a:t>lebih jauh lagi</a:t>
            </a:r>
          </a:p>
          <a:p>
            <a:endParaRPr lang="id-ID" dirty="0"/>
          </a:p>
        </p:txBody>
      </p:sp>
    </p:spTree>
    <p:extLst>
      <p:ext uri="{BB962C8B-B14F-4D97-AF65-F5344CB8AC3E}">
        <p14:creationId xmlns:p14="http://schemas.microsoft.com/office/powerpoint/2010/main" val="339929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Usability Evaluation</a:t>
            </a:r>
          </a:p>
        </p:txBody>
      </p:sp>
      <p:sp>
        <p:nvSpPr>
          <p:cNvPr id="3" name="Content Placeholder 2"/>
          <p:cNvSpPr>
            <a:spLocks noGrp="1"/>
          </p:cNvSpPr>
          <p:nvPr>
            <p:ph idx="1"/>
          </p:nvPr>
        </p:nvSpPr>
        <p:spPr>
          <a:xfrm>
            <a:off x="457200" y="1935480"/>
            <a:ext cx="8229600" cy="4922520"/>
          </a:xfrm>
        </p:spPr>
        <p:txBody>
          <a:bodyPr>
            <a:normAutofit lnSpcReduction="10000"/>
          </a:bodyPr>
          <a:lstStyle/>
          <a:p>
            <a:r>
              <a:rPr lang="id-ID" dirty="0" smtClean="0"/>
              <a:t>Contoh kriteria usability:</a:t>
            </a:r>
          </a:p>
          <a:p>
            <a:pPr lvl="1"/>
            <a:r>
              <a:rPr lang="id-ID" dirty="0" smtClean="0"/>
              <a:t>Efektif</a:t>
            </a:r>
          </a:p>
          <a:p>
            <a:pPr lvl="2"/>
            <a:r>
              <a:rPr lang="id-ID" dirty="0" smtClean="0"/>
              <a:t>Persentase task yang selesai dengan sukses</a:t>
            </a:r>
          </a:p>
          <a:p>
            <a:pPr lvl="2"/>
            <a:r>
              <a:rPr lang="id-ID" dirty="0" smtClean="0"/>
              <a:t>Persentase user yang mampu menyelesaikan task dengan sukses</a:t>
            </a:r>
          </a:p>
          <a:p>
            <a:pPr lvl="2"/>
            <a:r>
              <a:rPr lang="id-ID" dirty="0" smtClean="0"/>
              <a:t>Persentase penggunaan aksi relevan dibanding seluruh aksi</a:t>
            </a:r>
          </a:p>
          <a:p>
            <a:pPr lvl="2"/>
            <a:r>
              <a:rPr lang="id-ID" dirty="0" smtClean="0"/>
              <a:t>Persentase task yang selesai dengan sukses saat percobaan pertama</a:t>
            </a:r>
          </a:p>
          <a:p>
            <a:pPr lvl="2"/>
            <a:r>
              <a:rPr lang="id-ID" dirty="0" smtClean="0"/>
              <a:t>Persentase task yang selesai dengan sukses setelah lama tidak menggunakan</a:t>
            </a:r>
          </a:p>
          <a:p>
            <a:pPr lvl="2"/>
            <a:r>
              <a:rPr lang="id-ID" dirty="0" smtClean="0"/>
              <a:t>Banyaknya fungsi/aksi yang mampu diingat dan dipahami</a:t>
            </a:r>
          </a:p>
          <a:p>
            <a:pPr lvl="2"/>
            <a:r>
              <a:rPr lang="id-ID" dirty="0" smtClean="0"/>
              <a:t>Banyaknya error yang terjadi</a:t>
            </a:r>
          </a:p>
          <a:p>
            <a:pPr lvl="2"/>
            <a:r>
              <a:rPr lang="id-ID" dirty="0" smtClean="0"/>
              <a:t>Persentase error dengan aksi yang benar</a:t>
            </a:r>
          </a:p>
          <a:p>
            <a:pPr lvl="2"/>
            <a:endParaRPr lang="id-ID" dirty="0" smtClean="0"/>
          </a:p>
          <a:p>
            <a:pPr lvl="2"/>
            <a:endParaRPr lang="id-ID" dirty="0" smtClean="0"/>
          </a:p>
        </p:txBody>
      </p:sp>
    </p:spTree>
    <p:extLst>
      <p:ext uri="{BB962C8B-B14F-4D97-AF65-F5344CB8AC3E}">
        <p14:creationId xmlns:p14="http://schemas.microsoft.com/office/powerpoint/2010/main" val="279246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childTnLst>
                          </p:cTn>
                        </p:par>
                        <p:par>
                          <p:cTn id="22" fill="hold">
                            <p:stCondLst>
                              <p:cond delay="1000"/>
                            </p:stCondLst>
                            <p:childTnLst>
                              <p:par>
                                <p:cTn id="23" presetID="3" presetClass="entr" presetSubtype="1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par>
                          <p:cTn id="26" fill="hold">
                            <p:stCondLst>
                              <p:cond delay="1500"/>
                            </p:stCondLst>
                            <p:childTnLst>
                              <p:par>
                                <p:cTn id="27" presetID="3" presetClass="entr" presetSubtype="10"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linds(horizontal)">
                                      <p:cBhvr>
                                        <p:cTn id="29" dur="500"/>
                                        <p:tgtEl>
                                          <p:spTgt spid="3">
                                            <p:txEl>
                                              <p:pRg st="5" end="5"/>
                                            </p:txEl>
                                          </p:spTgt>
                                        </p:tgtEl>
                                      </p:cBhvr>
                                    </p:animEffect>
                                  </p:childTnLst>
                                </p:cTn>
                              </p:par>
                            </p:childTnLst>
                          </p:cTn>
                        </p:par>
                        <p:par>
                          <p:cTn id="30" fill="hold">
                            <p:stCondLst>
                              <p:cond delay="2000"/>
                            </p:stCondLst>
                            <p:childTnLst>
                              <p:par>
                                <p:cTn id="31" presetID="3" presetClass="entr" presetSubtype="10" fill="hold"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par>
                          <p:cTn id="34" fill="hold">
                            <p:stCondLst>
                              <p:cond delay="2500"/>
                            </p:stCondLst>
                            <p:childTnLst>
                              <p:par>
                                <p:cTn id="35" presetID="3" presetClass="entr" presetSubtype="10" fill="hold"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par>
                          <p:cTn id="38" fill="hold">
                            <p:stCondLst>
                              <p:cond delay="3000"/>
                            </p:stCondLst>
                            <p:childTnLst>
                              <p:par>
                                <p:cTn id="39" presetID="3" presetClass="entr" presetSubtype="10" fill="hold" nodeType="after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linds(horizontal)">
                                      <p:cBhvr>
                                        <p:cTn id="41" dur="500"/>
                                        <p:tgtEl>
                                          <p:spTgt spid="3">
                                            <p:txEl>
                                              <p:pRg st="8" end="8"/>
                                            </p:txEl>
                                          </p:spTgt>
                                        </p:tgtEl>
                                      </p:cBhvr>
                                    </p:animEffect>
                                  </p:childTnLst>
                                </p:cTn>
                              </p:par>
                            </p:childTnLst>
                          </p:cTn>
                        </p:par>
                        <p:par>
                          <p:cTn id="42" fill="hold">
                            <p:stCondLst>
                              <p:cond delay="3500"/>
                            </p:stCondLst>
                            <p:childTnLst>
                              <p:par>
                                <p:cTn id="43" presetID="3" presetClass="entr" presetSubtype="10" fill="hold" nodeType="after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Effect transition="in" filter="blinds(horizontal)">
                                      <p:cBhvr>
                                        <p:cTn id="4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Usability Evaluation</a:t>
            </a:r>
          </a:p>
        </p:txBody>
      </p:sp>
      <p:sp>
        <p:nvSpPr>
          <p:cNvPr id="3" name="Content Placeholder 2"/>
          <p:cNvSpPr>
            <a:spLocks noGrp="1"/>
          </p:cNvSpPr>
          <p:nvPr>
            <p:ph idx="1"/>
          </p:nvPr>
        </p:nvSpPr>
        <p:spPr/>
        <p:txBody>
          <a:bodyPr/>
          <a:lstStyle/>
          <a:p>
            <a:r>
              <a:rPr lang="id-ID" dirty="0"/>
              <a:t>Contoh kriteria usability:</a:t>
            </a:r>
          </a:p>
          <a:p>
            <a:pPr lvl="1"/>
            <a:r>
              <a:rPr lang="id-ID" dirty="0" smtClean="0"/>
              <a:t>Efisiensi</a:t>
            </a:r>
            <a:endParaRPr lang="id-ID" dirty="0"/>
          </a:p>
          <a:p>
            <a:pPr lvl="2"/>
            <a:r>
              <a:rPr lang="id-ID" dirty="0" smtClean="0"/>
              <a:t>Waktu yang diperlukan untuk menyelesaikan task</a:t>
            </a:r>
          </a:p>
          <a:p>
            <a:pPr lvl="2"/>
            <a:r>
              <a:rPr lang="id-ID" dirty="0" smtClean="0"/>
              <a:t>Waktu yang dihabiskan pada aksi-aksi non produktif</a:t>
            </a:r>
          </a:p>
          <a:p>
            <a:pPr lvl="2"/>
            <a:r>
              <a:rPr lang="id-ID" dirty="0"/>
              <a:t>Waktu yang diperlukan untuk menyelesaikan </a:t>
            </a:r>
            <a:r>
              <a:rPr lang="id-ID" dirty="0" smtClean="0"/>
              <a:t>task </a:t>
            </a:r>
            <a:r>
              <a:rPr lang="id-ID" dirty="0"/>
              <a:t>saat percobaan pertama</a:t>
            </a:r>
          </a:p>
          <a:p>
            <a:pPr lvl="2"/>
            <a:r>
              <a:rPr lang="id-ID" dirty="0"/>
              <a:t>Waktu yang </a:t>
            </a:r>
            <a:r>
              <a:rPr lang="id-ID" dirty="0" smtClean="0"/>
              <a:t>dihabiskan pada manual/help</a:t>
            </a:r>
          </a:p>
          <a:p>
            <a:pPr lvl="2"/>
            <a:r>
              <a:rPr lang="id-ID" dirty="0" smtClean="0"/>
              <a:t>Waktu yang diperlukan untuk mengingat kembali fungsi dalam sistem</a:t>
            </a:r>
          </a:p>
          <a:p>
            <a:pPr lvl="2"/>
            <a:r>
              <a:rPr lang="id-ID" dirty="0" smtClean="0"/>
              <a:t>Waktu yang diperlukan dalam memahami error</a:t>
            </a:r>
          </a:p>
          <a:p>
            <a:pPr lvl="2"/>
            <a:r>
              <a:rPr lang="id-ID" dirty="0" smtClean="0"/>
              <a:t>Waktu yang diperlukan dalam membenarkan error</a:t>
            </a:r>
            <a:endParaRPr lang="id-ID" dirty="0"/>
          </a:p>
          <a:p>
            <a:pPr lvl="2"/>
            <a:endParaRPr lang="id-ID" dirty="0"/>
          </a:p>
          <a:p>
            <a:pPr lvl="2"/>
            <a:endParaRPr lang="id-ID" dirty="0"/>
          </a:p>
          <a:p>
            <a:pPr lvl="2"/>
            <a:endParaRPr lang="id-ID" dirty="0"/>
          </a:p>
          <a:p>
            <a:endParaRPr lang="id-ID" dirty="0"/>
          </a:p>
        </p:txBody>
      </p:sp>
    </p:spTree>
    <p:extLst>
      <p:ext uri="{BB962C8B-B14F-4D97-AF65-F5344CB8AC3E}">
        <p14:creationId xmlns:p14="http://schemas.microsoft.com/office/powerpoint/2010/main" val="158064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par>
                          <p:cTn id="21" fill="hold">
                            <p:stCondLst>
                              <p:cond delay="1500"/>
                            </p:stCondLst>
                            <p:childTnLst>
                              <p:par>
                                <p:cTn id="22" presetID="3" presetClass="entr" presetSubtype="10" fill="hold"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par>
                          <p:cTn id="25" fill="hold">
                            <p:stCondLst>
                              <p:cond delay="2000"/>
                            </p:stCondLst>
                            <p:childTnLst>
                              <p:par>
                                <p:cTn id="26" presetID="3" presetClass="entr" presetSubtype="10" fill="hold"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childTnLst>
                          </p:cTn>
                        </p:par>
                        <p:par>
                          <p:cTn id="29" fill="hold">
                            <p:stCondLst>
                              <p:cond delay="2500"/>
                            </p:stCondLst>
                            <p:childTnLst>
                              <p:par>
                                <p:cTn id="30" presetID="3" presetClass="entr" presetSubtype="10" fill="hold" nodeType="after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par>
                          <p:cTn id="33" fill="hold">
                            <p:stCondLst>
                              <p:cond delay="3000"/>
                            </p:stCondLst>
                            <p:childTnLst>
                              <p:par>
                                <p:cTn id="34" presetID="3" presetClass="entr" presetSubtype="10" fill="hold" nodeType="after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blinds(horizontal)">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Usability Evaluation</a:t>
            </a:r>
          </a:p>
        </p:txBody>
      </p:sp>
      <p:sp>
        <p:nvSpPr>
          <p:cNvPr id="3" name="Content Placeholder 2"/>
          <p:cNvSpPr>
            <a:spLocks noGrp="1"/>
          </p:cNvSpPr>
          <p:nvPr>
            <p:ph idx="1"/>
          </p:nvPr>
        </p:nvSpPr>
        <p:spPr/>
        <p:txBody>
          <a:bodyPr/>
          <a:lstStyle/>
          <a:p>
            <a:r>
              <a:rPr lang="id-ID" dirty="0"/>
              <a:t>Contoh kriteria usability:</a:t>
            </a:r>
          </a:p>
          <a:p>
            <a:pPr lvl="1"/>
            <a:r>
              <a:rPr lang="id-ID" dirty="0" smtClean="0"/>
              <a:t>Kepuasan (satisfaction)</a:t>
            </a:r>
            <a:endParaRPr lang="id-ID" dirty="0"/>
          </a:p>
          <a:p>
            <a:pPr lvl="2"/>
            <a:r>
              <a:rPr lang="id-ID" dirty="0" smtClean="0"/>
              <a:t>Tingkat kepuasan user terhadap sistem</a:t>
            </a:r>
          </a:p>
          <a:p>
            <a:pPr lvl="2"/>
            <a:r>
              <a:rPr lang="id-ID" dirty="0" smtClean="0"/>
              <a:t>Frekuensi penggunaan (hanya jika sistem bersifat sukarela)</a:t>
            </a:r>
          </a:p>
          <a:p>
            <a:pPr lvl="2"/>
            <a:r>
              <a:rPr lang="id-ID" dirty="0" smtClean="0"/>
              <a:t>Frekuensi reuse (penggunaan ulang)</a:t>
            </a:r>
          </a:p>
          <a:p>
            <a:pPr lvl="2"/>
            <a:r>
              <a:rPr lang="id-ID" dirty="0" smtClean="0"/>
              <a:t>Tingkat kemudahan pembelajaran</a:t>
            </a:r>
            <a:endParaRPr lang="id-ID" dirty="0"/>
          </a:p>
          <a:p>
            <a:pPr lvl="2"/>
            <a:endParaRPr lang="id-ID" dirty="0"/>
          </a:p>
          <a:p>
            <a:endParaRPr lang="id-ID" dirty="0"/>
          </a:p>
        </p:txBody>
      </p:sp>
    </p:spTree>
    <p:extLst>
      <p:ext uri="{BB962C8B-B14F-4D97-AF65-F5344CB8AC3E}">
        <p14:creationId xmlns:p14="http://schemas.microsoft.com/office/powerpoint/2010/main" val="161187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par>
                          <p:cTn id="21" fill="hold">
                            <p:stCondLst>
                              <p:cond delay="1500"/>
                            </p:stCondLst>
                            <p:childTnLst>
                              <p:par>
                                <p:cTn id="22" presetID="3" presetClass="entr" presetSubtype="10" fill="hold"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a:xfrm>
            <a:off x="457200" y="692696"/>
            <a:ext cx="8229600" cy="5631904"/>
          </a:xfrm>
        </p:spPr>
        <p:txBody>
          <a:bodyPr>
            <a:normAutofit/>
          </a:bodyPr>
          <a:lstStyle/>
          <a:p>
            <a:pPr marL="0" indent="0">
              <a:buNone/>
            </a:pPr>
            <a:endParaRPr lang="id-ID" sz="2400" dirty="0" smtClean="0"/>
          </a:p>
          <a:p>
            <a:pPr marL="0" indent="0" algn="ctr">
              <a:buNone/>
            </a:pPr>
            <a:endParaRPr lang="id-ID" sz="2800" dirty="0" smtClean="0"/>
          </a:p>
          <a:p>
            <a:pPr marL="0" indent="0" algn="ctr">
              <a:buNone/>
            </a:pPr>
            <a:r>
              <a:rPr lang="id-ID" sz="9600" dirty="0" smtClean="0"/>
              <a:t>Evaluation</a:t>
            </a:r>
          </a:p>
          <a:p>
            <a:pPr marL="0" indent="0" algn="ctr">
              <a:buNone/>
            </a:pPr>
            <a:r>
              <a:rPr lang="id-ID" sz="9600" dirty="0" smtClean="0"/>
              <a:t>Guideline</a:t>
            </a:r>
            <a:endParaRPr lang="id-ID" sz="6600" dirty="0"/>
          </a:p>
        </p:txBody>
      </p:sp>
    </p:spTree>
    <p:extLst>
      <p:ext uri="{BB962C8B-B14F-4D97-AF65-F5344CB8AC3E}">
        <p14:creationId xmlns:p14="http://schemas.microsoft.com/office/powerpoint/2010/main" val="269410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p:cTn id="1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Evaluation Guideline</a:t>
            </a:r>
            <a:endParaRPr lang="id-ID" dirty="0"/>
          </a:p>
        </p:txBody>
      </p:sp>
      <p:sp>
        <p:nvSpPr>
          <p:cNvPr id="3" name="Content Placeholder 2"/>
          <p:cNvSpPr>
            <a:spLocks noGrp="1"/>
          </p:cNvSpPr>
          <p:nvPr>
            <p:ph idx="1"/>
          </p:nvPr>
        </p:nvSpPr>
        <p:spPr>
          <a:xfrm>
            <a:off x="457200" y="1935480"/>
            <a:ext cx="8229600" cy="4733880"/>
          </a:xfrm>
        </p:spPr>
        <p:txBody>
          <a:bodyPr/>
          <a:lstStyle/>
          <a:p>
            <a:r>
              <a:rPr lang="id-ID" dirty="0" smtClean="0"/>
              <a:t>Guideline umum evaluasi:</a:t>
            </a:r>
          </a:p>
          <a:p>
            <a:pPr lvl="1"/>
            <a:r>
              <a:rPr lang="id-ID" dirty="0" smtClean="0"/>
              <a:t>Rencanakan evaluasi dengan matang</a:t>
            </a:r>
          </a:p>
          <a:p>
            <a:pPr lvl="1"/>
            <a:r>
              <a:rPr lang="id-ID" dirty="0" smtClean="0"/>
              <a:t>Buat prosedur evaluasi yang stabil untuk setiap user</a:t>
            </a:r>
          </a:p>
          <a:p>
            <a:pPr lvl="1"/>
            <a:r>
              <a:rPr lang="id-ID" dirty="0" smtClean="0"/>
              <a:t>Lakukan pilot evaluation sebelum evaluasi sebenarnya</a:t>
            </a:r>
          </a:p>
          <a:p>
            <a:pPr lvl="1"/>
            <a:r>
              <a:rPr lang="id-ID" dirty="0"/>
              <a:t>Senyum, Salam, Sapa (membangun rapport</a:t>
            </a:r>
            <a:r>
              <a:rPr lang="id-ID" dirty="0" smtClean="0"/>
              <a:t>)</a:t>
            </a:r>
          </a:p>
          <a:p>
            <a:pPr lvl="1"/>
            <a:r>
              <a:rPr lang="id-ID" dirty="0" smtClean="0"/>
              <a:t>Selalu pastikan semua komponen evaluasi berjalan lancar sebelum evaluasi</a:t>
            </a:r>
          </a:p>
          <a:p>
            <a:pPr lvl="1"/>
            <a:r>
              <a:rPr lang="id-ID" dirty="0" smtClean="0"/>
              <a:t>Jika tidak mengevaluasi sendiri, pastikan ada pelatihan untuk evaluator yang anda bayar</a:t>
            </a:r>
            <a:endParaRPr lang="id-ID" dirty="0"/>
          </a:p>
          <a:p>
            <a:pPr lvl="1"/>
            <a:r>
              <a:rPr lang="id-ID" dirty="0"/>
              <a:t>Hindari kata-kata “test” atau “eksperimen”</a:t>
            </a:r>
          </a:p>
          <a:p>
            <a:pPr lvl="1"/>
            <a:r>
              <a:rPr lang="id-ID" dirty="0" smtClean="0"/>
              <a:t>Berhati-hati dengan “Hawthorne effect”</a:t>
            </a:r>
            <a:endParaRPr lang="id-ID" dirty="0"/>
          </a:p>
        </p:txBody>
      </p:sp>
    </p:spTree>
    <p:extLst>
      <p:ext uri="{BB962C8B-B14F-4D97-AF65-F5344CB8AC3E}">
        <p14:creationId xmlns:p14="http://schemas.microsoft.com/office/powerpoint/2010/main" val="1567273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sp>
        <p:nvSpPr>
          <p:cNvPr id="3" name="Content Placeholder 2"/>
          <p:cNvSpPr>
            <a:spLocks noGrp="1"/>
          </p:cNvSpPr>
          <p:nvPr>
            <p:ph idx="1"/>
          </p:nvPr>
        </p:nvSpPr>
        <p:spPr>
          <a:xfrm>
            <a:off x="457200" y="692696"/>
            <a:ext cx="8229600" cy="5631904"/>
          </a:xfrm>
        </p:spPr>
        <p:txBody>
          <a:bodyPr>
            <a:normAutofit/>
          </a:bodyPr>
          <a:lstStyle/>
          <a:p>
            <a:pPr marL="0" indent="0">
              <a:buNone/>
            </a:pPr>
            <a:endParaRPr lang="id-ID" sz="4000" dirty="0" smtClean="0"/>
          </a:p>
          <a:p>
            <a:pPr marL="0" indent="0" algn="ctr">
              <a:buNone/>
            </a:pPr>
            <a:endParaRPr lang="id-ID" sz="1800" dirty="0" smtClean="0"/>
          </a:p>
          <a:p>
            <a:pPr marL="0" indent="0" algn="ctr">
              <a:buNone/>
            </a:pPr>
            <a:endParaRPr lang="id-ID" sz="4000" dirty="0" smtClean="0"/>
          </a:p>
          <a:p>
            <a:pPr marL="0" indent="0" algn="ctr">
              <a:buNone/>
            </a:pPr>
            <a:r>
              <a:rPr lang="id-ID" sz="6000" dirty="0" smtClean="0"/>
              <a:t>Tugas </a:t>
            </a:r>
            <a:r>
              <a:rPr lang="en-US" sz="6000" dirty="0" smtClean="0"/>
              <a:t>V</a:t>
            </a:r>
            <a:r>
              <a:rPr lang="id-ID" sz="6000" dirty="0" smtClean="0"/>
              <a:t> Project</a:t>
            </a:r>
          </a:p>
          <a:p>
            <a:pPr marL="0" indent="0" algn="ctr">
              <a:buNone/>
            </a:pPr>
            <a:r>
              <a:rPr lang="en-US" sz="6000" dirty="0" smtClean="0"/>
              <a:t>Evaluation</a:t>
            </a:r>
            <a:endParaRPr lang="id-ID" sz="4800" dirty="0"/>
          </a:p>
        </p:txBody>
      </p:sp>
    </p:spTree>
    <p:extLst>
      <p:ext uri="{BB962C8B-B14F-4D97-AF65-F5344CB8AC3E}">
        <p14:creationId xmlns:p14="http://schemas.microsoft.com/office/powerpoint/2010/main" val="278565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p:cTn id="7"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3">
                                            <p:txEl>
                                              <p:pRg st="3" end="3"/>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p:cTn id="1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1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Format Tugas</a:t>
            </a:r>
            <a:endParaRPr lang="id-ID" dirty="0"/>
          </a:p>
        </p:txBody>
      </p:sp>
      <p:sp>
        <p:nvSpPr>
          <p:cNvPr id="3" name="Content Placeholder 2"/>
          <p:cNvSpPr>
            <a:spLocks noGrp="1"/>
          </p:cNvSpPr>
          <p:nvPr>
            <p:ph idx="1"/>
          </p:nvPr>
        </p:nvSpPr>
        <p:spPr>
          <a:xfrm>
            <a:off x="457200" y="1935480"/>
            <a:ext cx="8229600" cy="5021912"/>
          </a:xfrm>
        </p:spPr>
        <p:txBody>
          <a:bodyPr>
            <a:normAutofit/>
          </a:bodyPr>
          <a:lstStyle/>
          <a:p>
            <a:r>
              <a:rPr lang="id-ID" dirty="0" smtClean="0"/>
              <a:t>Laporan Tugas </a:t>
            </a:r>
            <a:r>
              <a:rPr lang="en-US" dirty="0" smtClean="0"/>
              <a:t>V</a:t>
            </a:r>
            <a:r>
              <a:rPr lang="id-ID" dirty="0" smtClean="0"/>
              <a:t> harus </a:t>
            </a:r>
            <a:r>
              <a:rPr lang="en-US" dirty="0" err="1" smtClean="0"/>
              <a:t>menjelaskan</a:t>
            </a:r>
            <a:r>
              <a:rPr lang="en-US" dirty="0" smtClean="0"/>
              <a:t> </a:t>
            </a:r>
            <a:r>
              <a:rPr lang="id-ID" dirty="0" smtClean="0"/>
              <a:t>proses evaluasi dan kesimpulan dari evaluasi</a:t>
            </a:r>
            <a:r>
              <a:rPr lang="en-US" dirty="0" smtClean="0"/>
              <a:t> </a:t>
            </a:r>
          </a:p>
          <a:p>
            <a:r>
              <a:rPr lang="id-ID" dirty="0" smtClean="0"/>
              <a:t>Evaluasi harus:</a:t>
            </a:r>
          </a:p>
          <a:p>
            <a:pPr lvl="1"/>
            <a:r>
              <a:rPr lang="id-ID" dirty="0" smtClean="0"/>
              <a:t>Menggunakan hi-fi prototype yang telah dibuat</a:t>
            </a:r>
          </a:p>
          <a:p>
            <a:pPr lvl="1"/>
            <a:r>
              <a:rPr lang="id-ID" dirty="0" smtClean="0"/>
              <a:t>Mencari minimal 3-5 orang</a:t>
            </a:r>
          </a:p>
          <a:p>
            <a:r>
              <a:rPr lang="id-ID" dirty="0"/>
              <a:t>Boleh memperbaiki prototype </a:t>
            </a:r>
            <a:r>
              <a:rPr lang="id-ID" dirty="0" smtClean="0"/>
              <a:t>berdasarkan hasil evaluasi</a:t>
            </a:r>
            <a:endParaRPr lang="en-US" dirty="0"/>
          </a:p>
          <a:p>
            <a:r>
              <a:rPr lang="id-ID" dirty="0" smtClean="0"/>
              <a:t>Boleh mengadakan evaluasi lebih dari satu iterasi dengan prototype berbeda</a:t>
            </a:r>
          </a:p>
        </p:txBody>
      </p:sp>
    </p:spTree>
    <p:extLst>
      <p:ext uri="{BB962C8B-B14F-4D97-AF65-F5344CB8AC3E}">
        <p14:creationId xmlns:p14="http://schemas.microsoft.com/office/powerpoint/2010/main" val="227807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Format Tugas</a:t>
            </a:r>
          </a:p>
        </p:txBody>
      </p:sp>
      <p:sp>
        <p:nvSpPr>
          <p:cNvPr id="3" name="Content Placeholder 2"/>
          <p:cNvSpPr>
            <a:spLocks noGrp="1"/>
          </p:cNvSpPr>
          <p:nvPr>
            <p:ph idx="1"/>
          </p:nvPr>
        </p:nvSpPr>
        <p:spPr>
          <a:xfrm>
            <a:off x="457200" y="1935480"/>
            <a:ext cx="8229600" cy="4805888"/>
          </a:xfrm>
        </p:spPr>
        <p:txBody>
          <a:bodyPr>
            <a:normAutofit fontScale="92500"/>
          </a:bodyPr>
          <a:lstStyle/>
          <a:p>
            <a:r>
              <a:rPr lang="en-US" dirty="0" err="1"/>
              <a:t>Laporan</a:t>
            </a:r>
            <a:r>
              <a:rPr lang="en-US" dirty="0"/>
              <a:t> </a:t>
            </a:r>
            <a:r>
              <a:rPr lang="en-US" dirty="0" err="1"/>
              <a:t>harus</a:t>
            </a:r>
            <a:r>
              <a:rPr lang="en-US" dirty="0"/>
              <a:t> </a:t>
            </a:r>
            <a:r>
              <a:rPr lang="en-US" dirty="0" err="1"/>
              <a:t>berisi</a:t>
            </a:r>
            <a:r>
              <a:rPr lang="en-US" dirty="0"/>
              <a:t>:</a:t>
            </a:r>
          </a:p>
          <a:p>
            <a:pPr lvl="1"/>
            <a:r>
              <a:rPr lang="id-ID" dirty="0"/>
              <a:t>Tujuan dari evaluasi</a:t>
            </a:r>
          </a:p>
          <a:p>
            <a:pPr lvl="1"/>
            <a:r>
              <a:rPr lang="id-ID" dirty="0"/>
              <a:t>Metric dan/atau measure beserta </a:t>
            </a:r>
            <a:r>
              <a:rPr lang="id-ID" dirty="0" smtClean="0"/>
              <a:t>alasan</a:t>
            </a:r>
          </a:p>
          <a:p>
            <a:pPr lvl="1"/>
            <a:r>
              <a:rPr lang="id-ID" dirty="0" smtClean="0"/>
              <a:t>Karakteristik singkat dari user evaluasi</a:t>
            </a:r>
          </a:p>
          <a:p>
            <a:pPr lvl="2"/>
            <a:r>
              <a:rPr lang="id-ID" dirty="0"/>
              <a:t>Metode pemilihan sample dan </a:t>
            </a:r>
            <a:r>
              <a:rPr lang="id-ID" dirty="0" smtClean="0"/>
              <a:t>alasan</a:t>
            </a:r>
            <a:endParaRPr lang="en-US" dirty="0"/>
          </a:p>
          <a:p>
            <a:pPr lvl="1"/>
            <a:r>
              <a:rPr lang="id-ID" dirty="0"/>
              <a:t>Metode atau teknik evaluasi yang digunakan beserta </a:t>
            </a:r>
            <a:r>
              <a:rPr lang="id-ID" dirty="0" smtClean="0"/>
              <a:t>alasan</a:t>
            </a:r>
          </a:p>
          <a:p>
            <a:pPr lvl="2"/>
            <a:r>
              <a:rPr lang="id-ID" dirty="0" smtClean="0"/>
              <a:t>Observasi </a:t>
            </a:r>
            <a:r>
              <a:rPr lang="id-ID" dirty="0">
                <a:sym typeface="Wingdings" pitchFamily="2" charset="2"/>
              </a:rPr>
              <a:t> petunjuk observasi dan alasan</a:t>
            </a:r>
          </a:p>
          <a:p>
            <a:pPr lvl="2"/>
            <a:r>
              <a:rPr lang="id-ID" dirty="0"/>
              <a:t>Kuesioner dan interview </a:t>
            </a:r>
            <a:r>
              <a:rPr lang="id-ID" dirty="0">
                <a:sym typeface="Wingdings" pitchFamily="2" charset="2"/>
              </a:rPr>
              <a:t> daftar pertanyaan dan </a:t>
            </a:r>
            <a:r>
              <a:rPr lang="id-ID" dirty="0" smtClean="0">
                <a:sym typeface="Wingdings" pitchFamily="2" charset="2"/>
              </a:rPr>
              <a:t>alasan</a:t>
            </a:r>
            <a:endParaRPr lang="en-US" dirty="0"/>
          </a:p>
          <a:p>
            <a:pPr lvl="1"/>
            <a:r>
              <a:rPr lang="id-ID" dirty="0"/>
              <a:t>Prosedur evaluasi</a:t>
            </a:r>
            <a:endParaRPr lang="en-US" dirty="0"/>
          </a:p>
          <a:p>
            <a:pPr lvl="1"/>
            <a:r>
              <a:rPr lang="id-ID" dirty="0"/>
              <a:t>Rekap hasil dan </a:t>
            </a:r>
            <a:r>
              <a:rPr lang="id-ID" dirty="0" smtClean="0"/>
              <a:t>analisis </a:t>
            </a:r>
          </a:p>
          <a:p>
            <a:pPr lvl="1"/>
            <a:r>
              <a:rPr lang="id-ID" dirty="0"/>
              <a:t>Perbaikan </a:t>
            </a:r>
            <a:r>
              <a:rPr lang="id-ID"/>
              <a:t>prototype </a:t>
            </a:r>
            <a:r>
              <a:rPr lang="id-ID" smtClean="0"/>
              <a:t>akibat evaluasi (opsional</a:t>
            </a:r>
            <a:r>
              <a:rPr lang="id-ID" dirty="0" smtClean="0"/>
              <a:t>)</a:t>
            </a:r>
            <a:endParaRPr lang="en-US" dirty="0"/>
          </a:p>
          <a:p>
            <a:pPr lvl="1"/>
            <a:r>
              <a:rPr lang="id-ID" dirty="0" smtClean="0"/>
              <a:t>Kesimpulan </a:t>
            </a:r>
            <a:r>
              <a:rPr lang="id-ID" dirty="0"/>
              <a:t>dari </a:t>
            </a:r>
            <a:r>
              <a:rPr lang="id-ID" dirty="0" smtClean="0"/>
              <a:t>evaluasi</a:t>
            </a:r>
          </a:p>
          <a:p>
            <a:endParaRPr lang="id-ID" dirty="0"/>
          </a:p>
        </p:txBody>
      </p:sp>
    </p:spTree>
    <p:extLst>
      <p:ext uri="{BB962C8B-B14F-4D97-AF65-F5344CB8AC3E}">
        <p14:creationId xmlns:p14="http://schemas.microsoft.com/office/powerpoint/2010/main" val="229567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blinds(horizontal)">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Summary</a:t>
            </a:r>
            <a:endParaRPr lang="id-ID" dirty="0"/>
          </a:p>
        </p:txBody>
      </p:sp>
      <p:sp>
        <p:nvSpPr>
          <p:cNvPr id="3" name="Content Placeholder 2"/>
          <p:cNvSpPr>
            <a:spLocks noGrp="1"/>
          </p:cNvSpPr>
          <p:nvPr>
            <p:ph idx="1"/>
          </p:nvPr>
        </p:nvSpPr>
        <p:spPr>
          <a:xfrm>
            <a:off x="457200" y="1935480"/>
            <a:ext cx="8229600" cy="5021912"/>
          </a:xfrm>
        </p:spPr>
        <p:txBody>
          <a:bodyPr>
            <a:normAutofit/>
          </a:bodyPr>
          <a:lstStyle/>
          <a:p>
            <a:r>
              <a:rPr lang="id-ID" dirty="0"/>
              <a:t>Evaluasi</a:t>
            </a:r>
          </a:p>
          <a:p>
            <a:pPr lvl="1"/>
            <a:r>
              <a:rPr lang="id-ID" dirty="0"/>
              <a:t>Proses penilaian aplikasi yang</a:t>
            </a:r>
            <a:r>
              <a:rPr lang="en-US" dirty="0"/>
              <a:t> </a:t>
            </a:r>
            <a:r>
              <a:rPr lang="en-US" dirty="0" err="1"/>
              <a:t>umumnya</a:t>
            </a:r>
            <a:r>
              <a:rPr lang="id-ID" dirty="0"/>
              <a:t> dilakukan oleh pihak di luar tim developer</a:t>
            </a:r>
          </a:p>
          <a:p>
            <a:pPr lvl="1"/>
            <a:r>
              <a:rPr lang="id-ID" dirty="0"/>
              <a:t>Bertujuan untuk menilai apakah aplikasi telah memenuhi tujuan yang diharapkan</a:t>
            </a:r>
          </a:p>
          <a:p>
            <a:pPr lvl="1"/>
            <a:r>
              <a:rPr lang="id-ID" dirty="0"/>
              <a:t>Dilakukan di akhir suatu tahapan</a:t>
            </a:r>
          </a:p>
          <a:p>
            <a:pPr lvl="1"/>
            <a:r>
              <a:rPr lang="id-ID" dirty="0"/>
              <a:t>Umumnya dilakukan dalam jangka </a:t>
            </a:r>
            <a:r>
              <a:rPr lang="id-ID" dirty="0" smtClean="0"/>
              <a:t>panjang</a:t>
            </a:r>
            <a:endParaRPr lang="id-ID" dirty="0"/>
          </a:p>
        </p:txBody>
      </p:sp>
    </p:spTree>
    <p:extLst>
      <p:ext uri="{BB962C8B-B14F-4D97-AF65-F5344CB8AC3E}">
        <p14:creationId xmlns:p14="http://schemas.microsoft.com/office/powerpoint/2010/main" val="996661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692696"/>
            <a:ext cx="8229600" cy="5631904"/>
          </a:xfrm>
        </p:spPr>
        <p:txBody>
          <a:bodyPr>
            <a:normAutofit/>
          </a:bodyPr>
          <a:lstStyle/>
          <a:p>
            <a:pPr marL="0" indent="0">
              <a:buNone/>
            </a:pPr>
            <a:endParaRPr lang="id-ID" sz="2400" dirty="0" smtClean="0"/>
          </a:p>
          <a:p>
            <a:pPr marL="0" indent="0" algn="ctr">
              <a:buNone/>
            </a:pPr>
            <a:endParaRPr lang="id-ID" sz="3200" dirty="0" smtClean="0"/>
          </a:p>
          <a:p>
            <a:pPr marL="0" indent="0" algn="ctr">
              <a:buNone/>
            </a:pPr>
            <a:endParaRPr lang="id-ID" sz="6600" dirty="0" smtClean="0"/>
          </a:p>
          <a:p>
            <a:pPr marL="0" indent="0" algn="ctr">
              <a:buNone/>
            </a:pPr>
            <a:r>
              <a:rPr lang="en-US" sz="5400" dirty="0" err="1" smtClean="0">
                <a:solidFill>
                  <a:prstClr val="black"/>
                </a:solidFill>
                <a:latin typeface="Century Schoolbook"/>
              </a:rPr>
              <a:t>Evalua</a:t>
            </a:r>
            <a:r>
              <a:rPr lang="id-ID" sz="5400" dirty="0" smtClean="0">
                <a:solidFill>
                  <a:prstClr val="black"/>
                </a:solidFill>
                <a:latin typeface="Century Schoolbook"/>
              </a:rPr>
              <a:t>tion </a:t>
            </a:r>
            <a:r>
              <a:rPr lang="id-ID" sz="5400" dirty="0">
                <a:solidFill>
                  <a:prstClr val="black"/>
                </a:solidFill>
                <a:latin typeface="Century Schoolbook"/>
              </a:rPr>
              <a:t>= </a:t>
            </a:r>
            <a:r>
              <a:rPr lang="en-US" sz="5400" dirty="0">
                <a:solidFill>
                  <a:prstClr val="black"/>
                </a:solidFill>
                <a:latin typeface="Century Schoolbook"/>
              </a:rPr>
              <a:t>Testing</a:t>
            </a:r>
            <a:r>
              <a:rPr lang="id-ID" sz="5400" dirty="0">
                <a:solidFill>
                  <a:prstClr val="black"/>
                </a:solidFill>
                <a:latin typeface="Century Schoolbook"/>
              </a:rPr>
              <a:t>?</a:t>
            </a:r>
            <a:endParaRPr lang="id-ID" sz="6600" dirty="0"/>
          </a:p>
        </p:txBody>
      </p:sp>
    </p:spTree>
    <p:extLst>
      <p:ext uri="{BB962C8B-B14F-4D97-AF65-F5344CB8AC3E}">
        <p14:creationId xmlns:p14="http://schemas.microsoft.com/office/powerpoint/2010/main" val="380848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 calcmode="lin" valueType="num">
                                      <p:cBhvr>
                                        <p:cTn id="7" dur="500" fill="hold"/>
                                        <p:tgtEl>
                                          <p:spTgt spid="6">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6">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Summary</a:t>
            </a:r>
            <a:endParaRPr lang="id-ID" dirty="0"/>
          </a:p>
        </p:txBody>
      </p:sp>
      <p:sp>
        <p:nvSpPr>
          <p:cNvPr id="3" name="Content Placeholder 2"/>
          <p:cNvSpPr>
            <a:spLocks noGrp="1"/>
          </p:cNvSpPr>
          <p:nvPr>
            <p:ph idx="1"/>
          </p:nvPr>
        </p:nvSpPr>
        <p:spPr>
          <a:xfrm>
            <a:off x="457200" y="1935480"/>
            <a:ext cx="8229600" cy="4922520"/>
          </a:xfrm>
        </p:spPr>
        <p:txBody>
          <a:bodyPr>
            <a:normAutofit/>
          </a:bodyPr>
          <a:lstStyle/>
          <a:p>
            <a:r>
              <a:rPr lang="id-ID" dirty="0"/>
              <a:t>IMPACT framework dapat digunakan</a:t>
            </a:r>
            <a:r>
              <a:rPr lang="en-US" dirty="0"/>
              <a:t>:</a:t>
            </a:r>
          </a:p>
          <a:p>
            <a:pPr lvl="1"/>
            <a:r>
              <a:rPr lang="en-US" dirty="0"/>
              <a:t>Intention</a:t>
            </a:r>
          </a:p>
          <a:p>
            <a:pPr lvl="1"/>
            <a:r>
              <a:rPr lang="en-US" dirty="0"/>
              <a:t>Metrics</a:t>
            </a:r>
            <a:r>
              <a:rPr lang="id-ID" dirty="0"/>
              <a:t> (</a:t>
            </a:r>
            <a:r>
              <a:rPr lang="en-US" dirty="0"/>
              <a:t>and Measure</a:t>
            </a:r>
            <a:r>
              <a:rPr lang="id-ID" dirty="0"/>
              <a:t>)</a:t>
            </a:r>
            <a:endParaRPr lang="en-US" dirty="0"/>
          </a:p>
          <a:p>
            <a:pPr lvl="1"/>
            <a:r>
              <a:rPr lang="en-US" dirty="0"/>
              <a:t>People</a:t>
            </a:r>
          </a:p>
          <a:p>
            <a:pPr lvl="1"/>
            <a:r>
              <a:rPr lang="en-US" dirty="0"/>
              <a:t>Activities</a:t>
            </a:r>
          </a:p>
          <a:p>
            <a:pPr lvl="1"/>
            <a:r>
              <a:rPr lang="en-US" dirty="0"/>
              <a:t>Context</a:t>
            </a:r>
          </a:p>
          <a:p>
            <a:pPr lvl="1"/>
            <a:r>
              <a:rPr lang="en-US" dirty="0"/>
              <a:t>Technology</a:t>
            </a:r>
          </a:p>
        </p:txBody>
      </p:sp>
    </p:spTree>
    <p:extLst>
      <p:ext uri="{BB962C8B-B14F-4D97-AF65-F5344CB8AC3E}">
        <p14:creationId xmlns:p14="http://schemas.microsoft.com/office/powerpoint/2010/main" val="9094124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dirty="0"/>
              <a:t>Summary</a:t>
            </a:r>
            <a:endParaRPr lang="en-US" dirty="0"/>
          </a:p>
        </p:txBody>
      </p:sp>
      <p:sp>
        <p:nvSpPr>
          <p:cNvPr id="3" name="Content Placeholder 2"/>
          <p:cNvSpPr>
            <a:spLocks noGrp="1"/>
          </p:cNvSpPr>
          <p:nvPr>
            <p:ph idx="1"/>
          </p:nvPr>
        </p:nvSpPr>
        <p:spPr/>
        <p:txBody>
          <a:bodyPr>
            <a:normAutofit lnSpcReduction="10000"/>
          </a:bodyPr>
          <a:lstStyle/>
          <a:p>
            <a:r>
              <a:rPr lang="id-ID" dirty="0"/>
              <a:t>Guideline umum mengenai menjaga etika dalam evaluasi:</a:t>
            </a:r>
            <a:endParaRPr lang="en-US" dirty="0"/>
          </a:p>
          <a:p>
            <a:pPr lvl="1"/>
            <a:r>
              <a:rPr lang="en-US" dirty="0"/>
              <a:t>Informed consent / </a:t>
            </a:r>
            <a:r>
              <a:rPr lang="en-US" dirty="0" err="1"/>
              <a:t>surat</a:t>
            </a:r>
            <a:r>
              <a:rPr lang="en-US" dirty="0"/>
              <a:t> </a:t>
            </a:r>
            <a:r>
              <a:rPr lang="en-US" dirty="0" err="1"/>
              <a:t>persetujuan</a:t>
            </a:r>
            <a:endParaRPr lang="en-US" dirty="0"/>
          </a:p>
          <a:p>
            <a:pPr lvl="1"/>
            <a:r>
              <a:rPr lang="en-US" dirty="0"/>
              <a:t>Drop out/ withdrawal</a:t>
            </a:r>
          </a:p>
          <a:p>
            <a:pPr lvl="1"/>
            <a:r>
              <a:rPr lang="en-US" dirty="0" err="1"/>
              <a:t>Perlindungan</a:t>
            </a:r>
            <a:r>
              <a:rPr lang="en-US" dirty="0"/>
              <a:t> </a:t>
            </a:r>
            <a:r>
              <a:rPr lang="en-US" dirty="0" err="1"/>
              <a:t>partisipan</a:t>
            </a:r>
            <a:endParaRPr lang="en-US" dirty="0"/>
          </a:p>
          <a:p>
            <a:pPr lvl="1"/>
            <a:r>
              <a:rPr lang="en-US" dirty="0"/>
              <a:t>Confidentiality and privacy / </a:t>
            </a:r>
            <a:r>
              <a:rPr lang="en-US" dirty="0" err="1"/>
              <a:t>kerahasiaan</a:t>
            </a:r>
            <a:r>
              <a:rPr lang="en-US" dirty="0"/>
              <a:t> </a:t>
            </a:r>
            <a:r>
              <a:rPr lang="en-US" dirty="0" err="1"/>
              <a:t>dan</a:t>
            </a:r>
            <a:r>
              <a:rPr lang="en-US" dirty="0"/>
              <a:t> </a:t>
            </a:r>
            <a:r>
              <a:rPr lang="en-US" dirty="0" err="1"/>
              <a:t>privasi</a:t>
            </a:r>
            <a:endParaRPr lang="en-US" dirty="0"/>
          </a:p>
          <a:p>
            <a:pPr lvl="1"/>
            <a:r>
              <a:rPr lang="en-US" dirty="0"/>
              <a:t>Deception / </a:t>
            </a:r>
            <a:r>
              <a:rPr lang="en-US" dirty="0" err="1"/>
              <a:t>penipuan</a:t>
            </a:r>
            <a:endParaRPr lang="en-US" dirty="0"/>
          </a:p>
          <a:p>
            <a:pPr lvl="1"/>
            <a:r>
              <a:rPr lang="en-US" dirty="0"/>
              <a:t>Debriefing</a:t>
            </a:r>
          </a:p>
          <a:p>
            <a:pPr lvl="1"/>
            <a:r>
              <a:rPr lang="en-US" dirty="0"/>
              <a:t>Respect / </a:t>
            </a:r>
            <a:r>
              <a:rPr lang="en-US" dirty="0" err="1"/>
              <a:t>penghormatan</a:t>
            </a:r>
            <a:endParaRPr lang="en-US" dirty="0"/>
          </a:p>
          <a:p>
            <a:pPr lvl="1"/>
            <a:r>
              <a:rPr lang="en-US" dirty="0"/>
              <a:t>Integrity / </a:t>
            </a:r>
            <a:r>
              <a:rPr lang="en-US" dirty="0" err="1"/>
              <a:t>integritas</a:t>
            </a:r>
            <a:endParaRPr lang="en-US" dirty="0"/>
          </a:p>
        </p:txBody>
      </p:sp>
    </p:spTree>
    <p:extLst>
      <p:ext uri="{BB962C8B-B14F-4D97-AF65-F5344CB8AC3E}">
        <p14:creationId xmlns:p14="http://schemas.microsoft.com/office/powerpoint/2010/main" val="203905136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solidFill>
                  <a:srgbClr val="04617B"/>
                </a:solidFill>
              </a:rPr>
              <a:t>Summary</a:t>
            </a:r>
            <a:endParaRPr lang="id-ID" dirty="0"/>
          </a:p>
        </p:txBody>
      </p:sp>
      <p:sp>
        <p:nvSpPr>
          <p:cNvPr id="3" name="Content Placeholder 2"/>
          <p:cNvSpPr>
            <a:spLocks noGrp="1"/>
          </p:cNvSpPr>
          <p:nvPr>
            <p:ph idx="1"/>
          </p:nvPr>
        </p:nvSpPr>
        <p:spPr>
          <a:xfrm>
            <a:off x="457200" y="1935480"/>
            <a:ext cx="8229600" cy="4805888"/>
          </a:xfrm>
        </p:spPr>
        <p:txBody>
          <a:bodyPr>
            <a:normAutofit/>
          </a:bodyPr>
          <a:lstStyle/>
          <a:p>
            <a:r>
              <a:rPr lang="id-ID" dirty="0"/>
              <a:t>Beberapa teknik yang bisa digunakan dalam evaluasi:</a:t>
            </a:r>
          </a:p>
          <a:p>
            <a:pPr lvl="1"/>
            <a:r>
              <a:rPr lang="en-US" dirty="0" err="1"/>
              <a:t>Observasi</a:t>
            </a:r>
            <a:endParaRPr lang="en-US" dirty="0"/>
          </a:p>
          <a:p>
            <a:pPr lvl="1"/>
            <a:r>
              <a:rPr lang="id-ID" dirty="0"/>
              <a:t>Kuesioner</a:t>
            </a:r>
          </a:p>
          <a:p>
            <a:pPr lvl="1"/>
            <a:r>
              <a:rPr lang="id-ID" dirty="0"/>
              <a:t>Interview</a:t>
            </a:r>
            <a:endParaRPr lang="en-US" dirty="0"/>
          </a:p>
          <a:p>
            <a:pPr lvl="1"/>
            <a:r>
              <a:rPr lang="en-US" dirty="0"/>
              <a:t>Pre-test and Post-test</a:t>
            </a:r>
            <a:endParaRPr lang="id-ID" dirty="0"/>
          </a:p>
          <a:p>
            <a:pPr lvl="1"/>
            <a:r>
              <a:rPr lang="id-ID" dirty="0"/>
              <a:t>Think aloud</a:t>
            </a:r>
          </a:p>
          <a:p>
            <a:pPr lvl="1"/>
            <a:r>
              <a:rPr lang="en-US" dirty="0"/>
              <a:t>Cooperative think aloud</a:t>
            </a:r>
          </a:p>
          <a:p>
            <a:pPr lvl="1"/>
            <a:r>
              <a:rPr lang="en-US" dirty="0"/>
              <a:t>Wizard of OZ</a:t>
            </a:r>
            <a:endParaRPr lang="id-ID" dirty="0"/>
          </a:p>
          <a:p>
            <a:pPr lvl="1"/>
            <a:r>
              <a:rPr lang="en-GB" altLang="en-US" dirty="0"/>
              <a:t>Physiological</a:t>
            </a:r>
            <a:r>
              <a:rPr lang="id-ID" altLang="en-US" dirty="0"/>
              <a:t> measurement</a:t>
            </a:r>
            <a:endParaRPr lang="id-ID" dirty="0"/>
          </a:p>
        </p:txBody>
      </p:sp>
    </p:spTree>
    <p:extLst>
      <p:ext uri="{BB962C8B-B14F-4D97-AF65-F5344CB8AC3E}">
        <p14:creationId xmlns:p14="http://schemas.microsoft.com/office/powerpoint/2010/main" val="7510414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solidFill>
                  <a:srgbClr val="04617B"/>
                </a:solidFill>
              </a:rPr>
              <a:t>Summary</a:t>
            </a:r>
            <a:endParaRPr lang="id-ID" dirty="0"/>
          </a:p>
        </p:txBody>
      </p:sp>
      <p:sp>
        <p:nvSpPr>
          <p:cNvPr id="3" name="Content Placeholder 2"/>
          <p:cNvSpPr>
            <a:spLocks noGrp="1"/>
          </p:cNvSpPr>
          <p:nvPr>
            <p:ph idx="1"/>
          </p:nvPr>
        </p:nvSpPr>
        <p:spPr/>
        <p:txBody>
          <a:bodyPr/>
          <a:lstStyle/>
          <a:p>
            <a:r>
              <a:rPr lang="id-ID" dirty="0"/>
              <a:t>Dalam evaluasi usability, fokus evaluasi adalah:</a:t>
            </a:r>
          </a:p>
          <a:p>
            <a:pPr lvl="1"/>
            <a:r>
              <a:rPr lang="id-ID" dirty="0"/>
              <a:t>Performa sistem</a:t>
            </a:r>
          </a:p>
          <a:p>
            <a:pPr lvl="1"/>
            <a:r>
              <a:rPr lang="id-ID" dirty="0"/>
              <a:t>Performa user saat menggunakan sistem</a:t>
            </a:r>
          </a:p>
          <a:p>
            <a:endParaRPr lang="id-ID" dirty="0"/>
          </a:p>
        </p:txBody>
      </p:sp>
    </p:spTree>
    <p:extLst>
      <p:ext uri="{BB962C8B-B14F-4D97-AF65-F5344CB8AC3E}">
        <p14:creationId xmlns:p14="http://schemas.microsoft.com/office/powerpoint/2010/main" val="141656018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smtClean="0"/>
              <a:t>Next Week</a:t>
            </a:r>
            <a:endParaRPr lang="id-ID"/>
          </a:p>
        </p:txBody>
      </p:sp>
      <p:sp>
        <p:nvSpPr>
          <p:cNvPr id="3" name="Content Placeholder 2"/>
          <p:cNvSpPr>
            <a:spLocks noGrp="1"/>
          </p:cNvSpPr>
          <p:nvPr>
            <p:ph idx="1"/>
          </p:nvPr>
        </p:nvSpPr>
        <p:spPr/>
        <p:txBody>
          <a:bodyPr>
            <a:normAutofit/>
          </a:bodyPr>
          <a:lstStyle/>
          <a:p>
            <a:r>
              <a:rPr lang="en-US" dirty="0" smtClean="0"/>
              <a:t>S</a:t>
            </a:r>
            <a:r>
              <a:rPr lang="id-ID" dirty="0" smtClean="0"/>
              <a:t>tudy Case:</a:t>
            </a:r>
          </a:p>
          <a:p>
            <a:pPr lvl="1"/>
            <a:r>
              <a:rPr lang="en-US" dirty="0"/>
              <a:t>The Design and Implementation of a Virtual Reality Exposure Therapy System for Patients Suffer from Paranoia</a:t>
            </a:r>
            <a:endParaRPr lang="id-ID" dirty="0" smtClean="0"/>
          </a:p>
          <a:p>
            <a:endParaRPr lang="id-ID" dirty="0" smtClean="0"/>
          </a:p>
          <a:p>
            <a:pPr lvl="1"/>
            <a:endParaRPr lang="id-ID" dirty="0"/>
          </a:p>
          <a:p>
            <a:endParaRPr lang="id-ID" dirty="0"/>
          </a:p>
        </p:txBody>
      </p:sp>
    </p:spTree>
    <p:extLst>
      <p:ext uri="{BB962C8B-B14F-4D97-AF65-F5344CB8AC3E}">
        <p14:creationId xmlns:p14="http://schemas.microsoft.com/office/powerpoint/2010/main" val="31887717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Evaluation</a:t>
            </a:r>
            <a:endParaRPr lang="id-ID" dirty="0"/>
          </a:p>
        </p:txBody>
      </p:sp>
      <p:sp>
        <p:nvSpPr>
          <p:cNvPr id="3" name="Content Placeholder 2"/>
          <p:cNvSpPr>
            <a:spLocks noGrp="1"/>
          </p:cNvSpPr>
          <p:nvPr>
            <p:ph sz="quarter" idx="1"/>
          </p:nvPr>
        </p:nvSpPr>
        <p:spPr>
          <a:xfrm>
            <a:off x="457200" y="1935480"/>
            <a:ext cx="8229600" cy="4805888"/>
          </a:xfrm>
        </p:spPr>
        <p:txBody>
          <a:bodyPr>
            <a:normAutofit fontScale="92500" lnSpcReduction="10000"/>
          </a:bodyPr>
          <a:lstStyle/>
          <a:p>
            <a:r>
              <a:rPr lang="id-ID" dirty="0" smtClean="0"/>
              <a:t>Evaluasi</a:t>
            </a:r>
          </a:p>
          <a:p>
            <a:pPr lvl="1"/>
            <a:r>
              <a:rPr lang="id-ID" dirty="0" smtClean="0"/>
              <a:t>Proses penilaian aplikasi yang</a:t>
            </a:r>
            <a:r>
              <a:rPr lang="en-US" dirty="0" smtClean="0"/>
              <a:t> umumnya</a:t>
            </a:r>
            <a:r>
              <a:rPr lang="id-ID" dirty="0" smtClean="0"/>
              <a:t> dilakukan oleh pihak di luar tim developer</a:t>
            </a:r>
          </a:p>
          <a:p>
            <a:pPr lvl="1"/>
            <a:r>
              <a:rPr lang="id-ID" dirty="0" smtClean="0"/>
              <a:t>Bertujuan untuk menilai apakah aplikasi telah memenuhi tujuan yang diharapkan</a:t>
            </a:r>
          </a:p>
          <a:p>
            <a:pPr lvl="1"/>
            <a:r>
              <a:rPr lang="id-ID" dirty="0" smtClean="0"/>
              <a:t>Dilakukan di akhir suatu tahapan</a:t>
            </a:r>
          </a:p>
          <a:p>
            <a:pPr lvl="1"/>
            <a:r>
              <a:rPr lang="id-ID" dirty="0" smtClean="0"/>
              <a:t>Umumnya dilakukan dalam </a:t>
            </a:r>
            <a:r>
              <a:rPr lang="id-ID" dirty="0"/>
              <a:t>jangka </a:t>
            </a:r>
            <a:r>
              <a:rPr lang="id-ID" dirty="0" smtClean="0"/>
              <a:t>panjang</a:t>
            </a:r>
          </a:p>
          <a:p>
            <a:r>
              <a:rPr lang="id-ID" dirty="0" smtClean="0"/>
              <a:t>Testing</a:t>
            </a:r>
          </a:p>
          <a:p>
            <a:pPr lvl="1"/>
            <a:r>
              <a:rPr lang="id-ID" dirty="0" smtClean="0"/>
              <a:t>Umumnya </a:t>
            </a:r>
            <a:r>
              <a:rPr lang="id-ID" dirty="0"/>
              <a:t>dilakukan oleh developer</a:t>
            </a:r>
          </a:p>
          <a:p>
            <a:pPr lvl="1"/>
            <a:r>
              <a:rPr lang="id-ID" dirty="0" smtClean="0"/>
              <a:t>Bertujuan </a:t>
            </a:r>
            <a:r>
              <a:rPr lang="id-ID" dirty="0"/>
              <a:t>untuk menilai apakah semua komponen aplikasi bekerja sesuai seharusnya</a:t>
            </a:r>
          </a:p>
          <a:p>
            <a:pPr lvl="1"/>
            <a:r>
              <a:rPr lang="id-ID" dirty="0" smtClean="0"/>
              <a:t>Dilakukan </a:t>
            </a:r>
            <a:r>
              <a:rPr lang="id-ID" dirty="0"/>
              <a:t>di tengah-tengah suatu </a:t>
            </a:r>
            <a:r>
              <a:rPr lang="id-ID" dirty="0" smtClean="0"/>
              <a:t>tahapan</a:t>
            </a:r>
          </a:p>
          <a:p>
            <a:pPr lvl="1"/>
            <a:r>
              <a:rPr lang="id-ID" dirty="0"/>
              <a:t>Umumnya dilakukan dalam jangka </a:t>
            </a:r>
            <a:r>
              <a:rPr lang="id-ID" dirty="0" smtClean="0"/>
              <a:t>pendek</a:t>
            </a:r>
            <a:endParaRPr lang="id-ID" dirty="0"/>
          </a:p>
          <a:p>
            <a:pPr lvl="1"/>
            <a:endParaRPr lang="id-ID" dirty="0"/>
          </a:p>
          <a:p>
            <a:pPr lvl="1"/>
            <a:endParaRPr lang="id-ID" dirty="0" smtClean="0"/>
          </a:p>
          <a:p>
            <a:pPr lvl="1"/>
            <a:endParaRPr lang="id-ID" dirty="0"/>
          </a:p>
          <a:p>
            <a:endParaRPr lang="id-ID" dirty="0" smtClean="0"/>
          </a:p>
        </p:txBody>
      </p:sp>
    </p:spTree>
    <p:extLst>
      <p:ext uri="{BB962C8B-B14F-4D97-AF65-F5344CB8AC3E}">
        <p14:creationId xmlns:p14="http://schemas.microsoft.com/office/powerpoint/2010/main" val="101535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blinds(horizontal)">
                                      <p:cBhvr>
                                        <p:cTn id="11" dur="500"/>
                                        <p:tgtEl>
                                          <p:spTgt spid="3">
                                            <p:txEl>
                                              <p:pRg st="5" end="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par>
                          <p:cTn id="17" fill="hold">
                            <p:stCondLst>
                              <p:cond delay="500"/>
                            </p:stCondLst>
                            <p:childTnLst>
                              <p:par>
                                <p:cTn id="18" presetID="3" presetClass="entr" presetSubtype="10" fill="hold" nodeType="after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blinds(horizontal)">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blinds(horizontal)">
                                      <p:cBhvr>
                                        <p:cTn id="25" dur="500"/>
                                        <p:tgtEl>
                                          <p:spTgt spid="3">
                                            <p:txEl>
                                              <p:pRg st="2" end="2"/>
                                            </p:txEl>
                                          </p:spTgt>
                                        </p:tgtEl>
                                      </p:cBhvr>
                                    </p:animEffect>
                                  </p:childTnLst>
                                </p:cTn>
                              </p:par>
                            </p:childTnLst>
                          </p:cTn>
                        </p:par>
                        <p:par>
                          <p:cTn id="26" fill="hold">
                            <p:stCondLst>
                              <p:cond delay="500"/>
                            </p:stCondLst>
                            <p:childTnLst>
                              <p:par>
                                <p:cTn id="27" presetID="3" presetClass="entr" presetSubtype="10" fill="hold" nodeType="after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blinds(horizontal)">
                                      <p:cBhvr>
                                        <p:cTn id="34" dur="500"/>
                                        <p:tgtEl>
                                          <p:spTgt spid="3">
                                            <p:txEl>
                                              <p:pRg st="3" end="3"/>
                                            </p:txEl>
                                          </p:spTgt>
                                        </p:tgtEl>
                                      </p:cBhvr>
                                    </p:animEffect>
                                  </p:childTnLst>
                                </p:cTn>
                              </p:par>
                            </p:childTnLst>
                          </p:cTn>
                        </p:par>
                        <p:par>
                          <p:cTn id="35" fill="hold">
                            <p:stCondLst>
                              <p:cond delay="500"/>
                            </p:stCondLst>
                            <p:childTnLst>
                              <p:par>
                                <p:cTn id="36" presetID="3" presetClass="entr" presetSubtype="10" fill="hold" nodeType="after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blinds(horizontal)">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blinds(horizontal)">
                                      <p:cBhvr>
                                        <p:cTn id="43" dur="500"/>
                                        <p:tgtEl>
                                          <p:spTgt spid="3">
                                            <p:txEl>
                                              <p:pRg st="4" end="4"/>
                                            </p:txEl>
                                          </p:spTgt>
                                        </p:tgtEl>
                                      </p:cBhvr>
                                    </p:animEffect>
                                  </p:childTnLst>
                                </p:cTn>
                              </p:par>
                            </p:childTnLst>
                          </p:cTn>
                        </p:par>
                        <p:par>
                          <p:cTn id="44" fill="hold">
                            <p:stCondLst>
                              <p:cond delay="500"/>
                            </p:stCondLst>
                            <p:childTnLst>
                              <p:par>
                                <p:cTn id="45" presetID="3" presetClass="entr" presetSubtype="10" fill="hold"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linds(horizontal)">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Evaluation</a:t>
            </a:r>
          </a:p>
        </p:txBody>
      </p:sp>
      <p:sp>
        <p:nvSpPr>
          <p:cNvPr id="5" name="Content Placeholder 4"/>
          <p:cNvSpPr>
            <a:spLocks noGrp="1"/>
          </p:cNvSpPr>
          <p:nvPr>
            <p:ph sz="quarter" idx="1"/>
          </p:nvPr>
        </p:nvSpPr>
        <p:spPr/>
        <p:txBody>
          <a:bodyPr/>
          <a:lstStyle/>
          <a:p>
            <a:pPr marL="0" indent="0">
              <a:buNone/>
            </a:pPr>
            <a:r>
              <a:rPr lang="id-ID" dirty="0"/>
              <a:t>	</a:t>
            </a:r>
          </a:p>
        </p:txBody>
      </p:sp>
      <p:pic>
        <p:nvPicPr>
          <p:cNvPr id="1026" name="Picture 2" descr="D:\02 GIGA\UMY\Multimedia design\2014\Chapter 7\bi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2496312"/>
            <a:ext cx="2688307" cy="218828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440000">
            <a:off x="3044241" y="2338099"/>
            <a:ext cx="2933700" cy="239077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84168" y="2567010"/>
            <a:ext cx="2953553" cy="2086126"/>
          </a:xfrm>
          <a:prstGeom prst="rect">
            <a:avLst/>
          </a:prstGeom>
        </p:spPr>
      </p:pic>
    </p:spTree>
    <p:extLst>
      <p:ext uri="{BB962C8B-B14F-4D97-AF65-F5344CB8AC3E}">
        <p14:creationId xmlns:p14="http://schemas.microsoft.com/office/powerpoint/2010/main" val="303400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500" fill="hold"/>
                                        <p:tgtEl>
                                          <p:spTgt spid="1026"/>
                                        </p:tgtEl>
                                        <p:attrNameLst>
                                          <p:attrName>ppt_w</p:attrName>
                                        </p:attrNameLst>
                                      </p:cBhvr>
                                      <p:tavLst>
                                        <p:tav tm="0">
                                          <p:val>
                                            <p:fltVal val="0"/>
                                          </p:val>
                                        </p:tav>
                                        <p:tav tm="100000">
                                          <p:val>
                                            <p:strVal val="#ppt_w"/>
                                          </p:val>
                                        </p:tav>
                                      </p:tavLst>
                                    </p:anim>
                                    <p:anim calcmode="lin" valueType="num">
                                      <p:cBhvr>
                                        <p:cTn id="8" dur="500" fill="hold"/>
                                        <p:tgtEl>
                                          <p:spTgt spid="1026"/>
                                        </p:tgtEl>
                                        <p:attrNameLst>
                                          <p:attrName>ppt_h</p:attrName>
                                        </p:attrNameLst>
                                      </p:cBhvr>
                                      <p:tavLst>
                                        <p:tav tm="0">
                                          <p:val>
                                            <p:fltVal val="0"/>
                                          </p:val>
                                        </p:tav>
                                        <p:tav tm="100000">
                                          <p:val>
                                            <p:strVal val="#ppt_h"/>
                                          </p:val>
                                        </p:tav>
                                      </p:tavLst>
                                    </p:anim>
                                    <p:animEffect transition="in" filter="fade">
                                      <p:cBhvr>
                                        <p:cTn id="9" dur="500"/>
                                        <p:tgtEl>
                                          <p:spTgt spid="102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1+#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440000">
            <a:off x="3044241" y="2340864"/>
            <a:ext cx="2933700" cy="2390775"/>
          </a:xfrm>
          <a:prstGeom prst="rect">
            <a:avLst/>
          </a:prstGeom>
        </p:spPr>
      </p:pic>
      <p:sp>
        <p:nvSpPr>
          <p:cNvPr id="2" name="Title 1"/>
          <p:cNvSpPr>
            <a:spLocks noGrp="1"/>
          </p:cNvSpPr>
          <p:nvPr>
            <p:ph type="title"/>
          </p:nvPr>
        </p:nvSpPr>
        <p:spPr/>
        <p:txBody>
          <a:bodyPr/>
          <a:lstStyle/>
          <a:p>
            <a:r>
              <a:rPr lang="id-ID" dirty="0"/>
              <a:t>Evaluation</a:t>
            </a:r>
          </a:p>
        </p:txBody>
      </p:sp>
      <p:sp>
        <p:nvSpPr>
          <p:cNvPr id="5" name="Content Placeholder 4"/>
          <p:cNvSpPr>
            <a:spLocks noGrp="1"/>
          </p:cNvSpPr>
          <p:nvPr>
            <p:ph sz="quarter" idx="1"/>
          </p:nvPr>
        </p:nvSpPr>
        <p:spPr/>
        <p:txBody>
          <a:bodyPr/>
          <a:lstStyle/>
          <a:p>
            <a:pPr marL="0" indent="0">
              <a:buNone/>
            </a:pPr>
            <a:r>
              <a:rPr lang="id-ID" dirty="0"/>
              <a:t>	</a:t>
            </a:r>
          </a:p>
        </p:txBody>
      </p:sp>
      <p:pic>
        <p:nvPicPr>
          <p:cNvPr id="1026" name="Picture 2" descr="D:\02 GIGA\UMY\Multimedia design\2014\Chapter 7\big.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2" y="2492896"/>
            <a:ext cx="2688307" cy="218828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82720" y="2286000"/>
            <a:ext cx="4265744" cy="2666090"/>
          </a:xfrm>
          <a:prstGeom prst="rect">
            <a:avLst/>
          </a:prstGeom>
        </p:spPr>
      </p:pic>
      <p:cxnSp>
        <p:nvCxnSpPr>
          <p:cNvPr id="7" name="Straight Arrow Connector 6"/>
          <p:cNvCxnSpPr/>
          <p:nvPr/>
        </p:nvCxnSpPr>
        <p:spPr>
          <a:xfrm>
            <a:off x="2999726" y="3645024"/>
            <a:ext cx="142825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84168" y="2569464"/>
            <a:ext cx="2953553" cy="2086126"/>
          </a:xfrm>
          <a:prstGeom prst="rect">
            <a:avLst/>
          </a:prstGeom>
        </p:spPr>
      </p:pic>
    </p:spTree>
    <p:extLst>
      <p:ext uri="{BB962C8B-B14F-4D97-AF65-F5344CB8AC3E}">
        <p14:creationId xmlns:p14="http://schemas.microsoft.com/office/powerpoint/2010/main" val="1867374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2" fill="hold" nodeType="withEffect">
                                  <p:stCondLst>
                                    <p:cond delay="0"/>
                                  </p:stCondLst>
                                  <p:childTnLst>
                                    <p:anim calcmode="lin" valueType="num">
                                      <p:cBhvr additive="base">
                                        <p:cTn id="6" dur="500"/>
                                        <p:tgtEl>
                                          <p:spTgt spid="9"/>
                                        </p:tgtEl>
                                        <p:attrNameLst>
                                          <p:attrName>ppt_x</p:attrName>
                                        </p:attrNameLst>
                                      </p:cBhvr>
                                      <p:tavLst>
                                        <p:tav tm="0">
                                          <p:val>
                                            <p:strVal val="ppt_x"/>
                                          </p:val>
                                        </p:tav>
                                        <p:tav tm="100000">
                                          <p:val>
                                            <p:strVal val="1+ppt_w/2"/>
                                          </p:val>
                                        </p:tav>
                                      </p:tavLst>
                                    </p:anim>
                                    <p:anim calcmode="lin" valueType="num">
                                      <p:cBhvr additive="base">
                                        <p:cTn id="7" dur="500"/>
                                        <p:tgtEl>
                                          <p:spTgt spid="9"/>
                                        </p:tgtEl>
                                        <p:attrNameLst>
                                          <p:attrName>ppt_y</p:attrName>
                                        </p:attrNameLst>
                                      </p:cBhvr>
                                      <p:tavLst>
                                        <p:tav tm="0">
                                          <p:val>
                                            <p:strVal val="ppt_y"/>
                                          </p:val>
                                        </p:tav>
                                        <p:tav tm="100000">
                                          <p:val>
                                            <p:strVal val="ppt_y"/>
                                          </p:val>
                                        </p:tav>
                                      </p:tavLst>
                                    </p:anim>
                                    <p:set>
                                      <p:cBhvr>
                                        <p:cTn id="8" dur="1" fill="hold">
                                          <p:stCondLst>
                                            <p:cond delay="499"/>
                                          </p:stCondLst>
                                        </p:cTn>
                                        <p:tgtEl>
                                          <p:spTgt spid="9"/>
                                        </p:tgtEl>
                                        <p:attrNameLst>
                                          <p:attrName>style.visibility</p:attrName>
                                        </p:attrNameLst>
                                      </p:cBhvr>
                                      <p:to>
                                        <p:strVal val="hidden"/>
                                      </p:to>
                                    </p:set>
                                  </p:childTnLst>
                                </p:cTn>
                              </p:par>
                            </p:childTnLst>
                          </p:cTn>
                        </p:par>
                        <p:par>
                          <p:cTn id="9" fill="hold">
                            <p:stCondLst>
                              <p:cond delay="500"/>
                            </p:stCondLst>
                            <p:childTnLst>
                              <p:par>
                                <p:cTn id="10" presetID="2" presetClass="exit" presetSubtype="2" fill="hold" nodeType="afterEffect">
                                  <p:stCondLst>
                                    <p:cond delay="0"/>
                                  </p:stCondLst>
                                  <p:childTnLst>
                                    <p:anim calcmode="lin" valueType="num">
                                      <p:cBhvr additive="base">
                                        <p:cTn id="11" dur="500"/>
                                        <p:tgtEl>
                                          <p:spTgt spid="8"/>
                                        </p:tgtEl>
                                        <p:attrNameLst>
                                          <p:attrName>ppt_x</p:attrName>
                                        </p:attrNameLst>
                                      </p:cBhvr>
                                      <p:tavLst>
                                        <p:tav tm="0">
                                          <p:val>
                                            <p:strVal val="ppt_x"/>
                                          </p:val>
                                        </p:tav>
                                        <p:tav tm="100000">
                                          <p:val>
                                            <p:strVal val="1+ppt_w/2"/>
                                          </p:val>
                                        </p:tav>
                                      </p:tavLst>
                                    </p:anim>
                                    <p:anim calcmode="lin" valueType="num">
                                      <p:cBhvr additive="base">
                                        <p:cTn id="12" dur="500"/>
                                        <p:tgtEl>
                                          <p:spTgt spid="8"/>
                                        </p:tgtEl>
                                        <p:attrNameLst>
                                          <p:attrName>ppt_y</p:attrName>
                                        </p:attrNameLst>
                                      </p:cBhvr>
                                      <p:tavLst>
                                        <p:tav tm="0">
                                          <p:val>
                                            <p:strVal val="ppt_y"/>
                                          </p:val>
                                        </p:tav>
                                        <p:tav tm="100000">
                                          <p:val>
                                            <p:strVal val="ppt_y"/>
                                          </p:val>
                                        </p:tav>
                                      </p:tavLst>
                                    </p:anim>
                                    <p:set>
                                      <p:cBhvr>
                                        <p:cTn id="13" dur="1" fill="hold">
                                          <p:stCondLst>
                                            <p:cond delay="499"/>
                                          </p:stCondLst>
                                        </p:cTn>
                                        <p:tgtEl>
                                          <p:spTgt spid="8"/>
                                        </p:tgtEl>
                                        <p:attrNameLst>
                                          <p:attrName>style.visibility</p:attrName>
                                        </p:attrNameLst>
                                      </p:cBhvr>
                                      <p:to>
                                        <p:strVal val="hidden"/>
                                      </p:to>
                                    </p:set>
                                  </p:childTnLst>
                                </p:cTn>
                              </p:par>
                            </p:childTnLst>
                          </p:cTn>
                        </p:par>
                        <p:par>
                          <p:cTn id="14" fill="hold">
                            <p:stCondLst>
                              <p:cond delay="1000"/>
                            </p:stCondLst>
                            <p:childTnLst>
                              <p:par>
                                <p:cTn id="15" presetID="30"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800" decel="100000"/>
                                        <p:tgtEl>
                                          <p:spTgt spid="7"/>
                                        </p:tgtEl>
                                      </p:cBhvr>
                                    </p:animEffect>
                                    <p:anim calcmode="lin" valueType="num">
                                      <p:cBhvr>
                                        <p:cTn id="18" dur="800" decel="100000" fill="hold"/>
                                        <p:tgtEl>
                                          <p:spTgt spid="7"/>
                                        </p:tgtEl>
                                        <p:attrNameLst>
                                          <p:attrName>style.rotation</p:attrName>
                                        </p:attrNameLst>
                                      </p:cBhvr>
                                      <p:tavLst>
                                        <p:tav tm="0">
                                          <p:val>
                                            <p:fltVal val="-90"/>
                                          </p:val>
                                        </p:tav>
                                        <p:tav tm="100000">
                                          <p:val>
                                            <p:fltVal val="0"/>
                                          </p:val>
                                        </p:tav>
                                      </p:tavLst>
                                    </p:anim>
                                    <p:anim calcmode="lin" valueType="num">
                                      <p:cBhvr>
                                        <p:cTn id="19" dur="800" decel="100000" fill="hold"/>
                                        <p:tgtEl>
                                          <p:spTgt spid="7"/>
                                        </p:tgtEl>
                                        <p:attrNameLst>
                                          <p:attrName>ppt_x</p:attrName>
                                        </p:attrNameLst>
                                      </p:cBhvr>
                                      <p:tavLst>
                                        <p:tav tm="0">
                                          <p:val>
                                            <p:strVal val="#ppt_x+0.4"/>
                                          </p:val>
                                        </p:tav>
                                        <p:tav tm="100000">
                                          <p:val>
                                            <p:strVal val="#ppt_x-0.05"/>
                                          </p:val>
                                        </p:tav>
                                      </p:tavLst>
                                    </p:anim>
                                    <p:anim calcmode="lin" valueType="num">
                                      <p:cBhvr>
                                        <p:cTn id="20" dur="800" decel="100000" fill="hold"/>
                                        <p:tgtEl>
                                          <p:spTgt spid="7"/>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7"/>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7"/>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15061</TotalTime>
  <Words>3415</Words>
  <Application>Microsoft Office PowerPoint</Application>
  <PresentationFormat>On-screen Show (4:3)</PresentationFormat>
  <Paragraphs>605</Paragraphs>
  <Slides>64</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Calibri</vt:lpstr>
      <vt:lpstr>Century Schoolbook</vt:lpstr>
      <vt:lpstr>Constantia</vt:lpstr>
      <vt:lpstr>Wingdings</vt:lpstr>
      <vt:lpstr>Wingdings 2</vt:lpstr>
      <vt:lpstr>Flow</vt:lpstr>
      <vt:lpstr>Evaluation</vt:lpstr>
      <vt:lpstr>Last Week</vt:lpstr>
      <vt:lpstr>Today</vt:lpstr>
      <vt:lpstr>Today Learning Outcome</vt:lpstr>
      <vt:lpstr>PowerPoint Presentation</vt:lpstr>
      <vt:lpstr>PowerPoint Presentation</vt:lpstr>
      <vt:lpstr>Evaluation</vt:lpstr>
      <vt:lpstr>Evaluation</vt:lpstr>
      <vt:lpstr>Evaluation</vt:lpstr>
      <vt:lpstr>Evaluation</vt:lpstr>
      <vt:lpstr>Evaluation</vt:lpstr>
      <vt:lpstr>Evaluation</vt:lpstr>
      <vt:lpstr>Evaluation</vt:lpstr>
      <vt:lpstr>Evaluation</vt:lpstr>
      <vt:lpstr>Evaluation</vt:lpstr>
      <vt:lpstr>Evaluation</vt:lpstr>
      <vt:lpstr>PowerPoint Presentation</vt:lpstr>
      <vt:lpstr>IMPACT Framework</vt:lpstr>
      <vt:lpstr>IMPACT Framework</vt:lpstr>
      <vt:lpstr>IMPACT Framework</vt:lpstr>
      <vt:lpstr>IMPACT Framework</vt:lpstr>
      <vt:lpstr>IMPACT Framework</vt:lpstr>
      <vt:lpstr>PowerPoint Presentation</vt:lpstr>
      <vt:lpstr>Evaluation Ethics</vt:lpstr>
      <vt:lpstr>Evaluation Ethics</vt:lpstr>
      <vt:lpstr>Evaluation Ethics</vt:lpstr>
      <vt:lpstr>Evaluation Ethics</vt:lpstr>
      <vt:lpstr>Evaluation Ethics</vt:lpstr>
      <vt:lpstr>Evaluation Ethics</vt:lpstr>
      <vt:lpstr>Evaluation Ethics</vt:lpstr>
      <vt:lpstr>Evaluation Ethics</vt:lpstr>
      <vt:lpstr>Evaluation Ethics</vt:lpstr>
      <vt:lpstr>Evaluation Ethics</vt:lpstr>
      <vt:lpstr>PowerPoint Presentation</vt:lpstr>
      <vt:lpstr>Evaluation Technique</vt:lpstr>
      <vt:lpstr>Evaluation Technique</vt:lpstr>
      <vt:lpstr>Evaluation Technique</vt:lpstr>
      <vt:lpstr>Evaluation Technique</vt:lpstr>
      <vt:lpstr>Evaluation Technique</vt:lpstr>
      <vt:lpstr>Evaluation Technique</vt:lpstr>
      <vt:lpstr>Evaluation Technique</vt:lpstr>
      <vt:lpstr>Evaluation Technique</vt:lpstr>
      <vt:lpstr>Evaluation Technique</vt:lpstr>
      <vt:lpstr>Evaluation Technique</vt:lpstr>
      <vt:lpstr>Evaluation Technique</vt:lpstr>
      <vt:lpstr>Evaluation Technique</vt:lpstr>
      <vt:lpstr>Evaluation Technique</vt:lpstr>
      <vt:lpstr>PowerPoint Presentation</vt:lpstr>
      <vt:lpstr>Usability Evaluation</vt:lpstr>
      <vt:lpstr>Usability Evaluation</vt:lpstr>
      <vt:lpstr>Usability Evaluation</vt:lpstr>
      <vt:lpstr>Usability Evaluation</vt:lpstr>
      <vt:lpstr>Usability Evaluation</vt:lpstr>
      <vt:lpstr>PowerPoint Presentation</vt:lpstr>
      <vt:lpstr>Evaluation Guideline</vt:lpstr>
      <vt:lpstr>PowerPoint Presentation</vt:lpstr>
      <vt:lpstr>Format Tugas</vt:lpstr>
      <vt:lpstr>Format Tugas</vt:lpstr>
      <vt:lpstr>Summary</vt:lpstr>
      <vt:lpstr>Summary</vt:lpstr>
      <vt:lpstr>Summary</vt:lpstr>
      <vt:lpstr>Summary</vt:lpstr>
      <vt:lpstr>Summary</vt:lpstr>
      <vt:lpstr>Next Week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Human Computer Interaction</dc:title>
  <dc:creator>giga isnanda</dc:creator>
  <cp:lastModifiedBy>Reza Giga Isnanda, ST, M.Sc.</cp:lastModifiedBy>
  <cp:revision>4478</cp:revision>
  <dcterms:created xsi:type="dcterms:W3CDTF">2015-02-17T15:48:21Z</dcterms:created>
  <dcterms:modified xsi:type="dcterms:W3CDTF">2015-05-27T11:05:21Z</dcterms:modified>
</cp:coreProperties>
</file>