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sldIdLst>
    <p:sldId id="256" r:id="rId2"/>
    <p:sldId id="329" r:id="rId3"/>
    <p:sldId id="330" r:id="rId4"/>
    <p:sldId id="331" r:id="rId5"/>
    <p:sldId id="332" r:id="rId6"/>
    <p:sldId id="317" r:id="rId7"/>
    <p:sldId id="346" r:id="rId8"/>
    <p:sldId id="319" r:id="rId9"/>
    <p:sldId id="334" r:id="rId10"/>
    <p:sldId id="337" r:id="rId11"/>
    <p:sldId id="347" r:id="rId12"/>
    <p:sldId id="340" r:id="rId13"/>
    <p:sldId id="341" r:id="rId14"/>
    <p:sldId id="295" r:id="rId15"/>
    <p:sldId id="296" r:id="rId16"/>
    <p:sldId id="297" r:id="rId17"/>
    <p:sldId id="321" r:id="rId18"/>
    <p:sldId id="322" r:id="rId19"/>
    <p:sldId id="343" r:id="rId20"/>
    <p:sldId id="344" r:id="rId21"/>
    <p:sldId id="318" r:id="rId22"/>
    <p:sldId id="34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6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B9DB5-315B-4BDF-89F9-4A8F5795A292}" v="4" dt="2020-03-04T09:19:50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CBB9DB5-315B-4BDF-89F9-4A8F5795A292}"/>
    <pc:docChg chg="addSld delSld">
      <pc:chgData name="" userId="" providerId="" clId="Web-{8CBB9DB5-315B-4BDF-89F9-4A8F5795A292}" dt="2020-03-04T09:07:14.197" v="1"/>
      <pc:docMkLst>
        <pc:docMk/>
      </pc:docMkLst>
      <pc:sldChg chg="new del">
        <pc:chgData name="" userId="" providerId="" clId="Web-{8CBB9DB5-315B-4BDF-89F9-4A8F5795A292}" dt="2020-03-04T09:07:14.197" v="1"/>
        <pc:sldMkLst>
          <pc:docMk/>
          <pc:sldMk cId="3072014544" sldId="257"/>
        </pc:sldMkLst>
      </pc:sldChg>
    </pc:docChg>
  </pc:docChgLst>
  <pc:docChgLst>
    <pc:chgData clId="Web-{E07ABCAD-D51A-45F5-A9C4-F8C383FF3FB1}"/>
    <pc:docChg chg="addSld modSld">
      <pc:chgData name="" userId="" providerId="" clId="Web-{E07ABCAD-D51A-45F5-A9C4-F8C383FF3FB1}" dt="2020-03-04T09:19:50.138" v="1"/>
      <pc:docMkLst>
        <pc:docMk/>
      </pc:docMkLst>
      <pc:sldChg chg="modSp new mod modClrScheme chgLayout">
        <pc:chgData name="" userId="" providerId="" clId="Web-{E07ABCAD-D51A-45F5-A9C4-F8C383FF3FB1}" dt="2020-03-04T09:19:50.138" v="1"/>
        <pc:sldMkLst>
          <pc:docMk/>
          <pc:sldMk cId="2690188369" sldId="257"/>
        </pc:sldMkLst>
        <pc:spChg chg="mod ord">
          <ac:chgData name="" userId="" providerId="" clId="Web-{E07ABCAD-D51A-45F5-A9C4-F8C383FF3FB1}" dt="2020-03-04T09:19:50.138" v="1"/>
          <ac:spMkLst>
            <pc:docMk/>
            <pc:sldMk cId="2690188369" sldId="257"/>
            <ac:spMk id="2" creationId="{9188894C-9956-4181-B193-8F08F45B93C1}"/>
          </ac:spMkLst>
        </pc:spChg>
        <pc:spChg chg="mod ord">
          <ac:chgData name="" userId="" providerId="" clId="Web-{E07ABCAD-D51A-45F5-A9C4-F8C383FF3FB1}" dt="2020-03-04T09:19:50.138" v="1"/>
          <ac:spMkLst>
            <pc:docMk/>
            <pc:sldMk cId="2690188369" sldId="257"/>
            <ac:spMk id="3" creationId="{F6092F74-54D1-4ECA-8CEB-73295EA44B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A4BA-11F6-4A24-8EE6-AB64B86E09F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6D6A-D093-455D-9227-E0628BB0F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564" y="3777016"/>
            <a:ext cx="6373505" cy="958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006" y="6492875"/>
            <a:ext cx="645994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hape 10"/>
          <p:cNvCxnSpPr/>
          <p:nvPr userDrawn="1"/>
        </p:nvCxnSpPr>
        <p:spPr>
          <a:xfrm>
            <a:off x="9279031" y="4235851"/>
            <a:ext cx="865471" cy="0"/>
          </a:xfrm>
          <a:prstGeom prst="straightConnector1">
            <a:avLst/>
          </a:prstGeom>
          <a:noFill/>
          <a:ln w="762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Shape 11"/>
          <p:cNvCxnSpPr/>
          <p:nvPr userDrawn="1"/>
        </p:nvCxnSpPr>
        <p:spPr>
          <a:xfrm>
            <a:off x="2035431" y="4211003"/>
            <a:ext cx="865471" cy="0"/>
          </a:xfrm>
          <a:prstGeom prst="straightConnector1">
            <a:avLst/>
          </a:prstGeom>
          <a:noFill/>
          <a:ln w="762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" name="Shape 12"/>
          <p:cNvGrpSpPr/>
          <p:nvPr userDrawn="1"/>
        </p:nvGrpSpPr>
        <p:grpSpPr>
          <a:xfrm>
            <a:off x="518607" y="1362700"/>
            <a:ext cx="10986448" cy="494518"/>
            <a:chOff x="1346429" y="1011300"/>
            <a:chExt cx="6452100" cy="152400"/>
          </a:xfrm>
        </p:grpSpPr>
        <p:cxnSp>
          <p:nvCxnSpPr>
            <p:cNvPr id="10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Shape 15"/>
          <p:cNvGrpSpPr/>
          <p:nvPr userDrawn="1"/>
        </p:nvGrpSpPr>
        <p:grpSpPr>
          <a:xfrm>
            <a:off x="518616" y="5292133"/>
            <a:ext cx="10986448" cy="494518"/>
            <a:chOff x="1346435" y="3969088"/>
            <a:chExt cx="6452100" cy="152400"/>
          </a:xfrm>
        </p:grpSpPr>
        <p:cxnSp>
          <p:nvCxnSpPr>
            <p:cNvPr id="13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50472" y="6492875"/>
            <a:ext cx="741528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6175" y="2511425"/>
            <a:ext cx="7342188" cy="873220"/>
          </a:xfrm>
        </p:spPr>
        <p:txBody>
          <a:bodyPr>
            <a:normAutofit/>
          </a:bodyPr>
          <a:lstStyle>
            <a:lvl1pPr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Thanks!!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455863" y="3398838"/>
            <a:ext cx="7302286" cy="914400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en-US" dirty="0"/>
              <a:t>Questions?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Workshop on IoT and oneM2M, IIIT-H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Workshop on IoT and oneM2M, IIIT-H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Workshop on IoT and oneM2M, IIIT-H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7916"/>
            <a:ext cx="10363200" cy="121210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564" y="4336584"/>
            <a:ext cx="6373505" cy="958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006" y="6492875"/>
            <a:ext cx="645994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hape 10"/>
          <p:cNvCxnSpPr/>
          <p:nvPr userDrawn="1"/>
        </p:nvCxnSpPr>
        <p:spPr>
          <a:xfrm>
            <a:off x="9279031" y="4795419"/>
            <a:ext cx="865471" cy="0"/>
          </a:xfrm>
          <a:prstGeom prst="straightConnector1">
            <a:avLst/>
          </a:prstGeom>
          <a:noFill/>
          <a:ln w="762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Shape 11"/>
          <p:cNvCxnSpPr/>
          <p:nvPr userDrawn="1"/>
        </p:nvCxnSpPr>
        <p:spPr>
          <a:xfrm>
            <a:off x="2035431" y="4770571"/>
            <a:ext cx="865471" cy="0"/>
          </a:xfrm>
          <a:prstGeom prst="straightConnector1">
            <a:avLst/>
          </a:prstGeom>
          <a:noFill/>
          <a:ln w="762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Shape 15"/>
          <p:cNvGrpSpPr/>
          <p:nvPr userDrawn="1"/>
        </p:nvGrpSpPr>
        <p:grpSpPr>
          <a:xfrm>
            <a:off x="518616" y="5292133"/>
            <a:ext cx="10986448" cy="494518"/>
            <a:chOff x="1346435" y="3969088"/>
            <a:chExt cx="6452100" cy="152400"/>
          </a:xfrm>
        </p:grpSpPr>
        <p:cxnSp>
          <p:nvCxnSpPr>
            <p:cNvPr id="13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069"/>
            <a:ext cx="9544334" cy="846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060"/>
            <a:ext cx="10972800" cy="534992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600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0596" y="6492875"/>
            <a:ext cx="591403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069"/>
            <a:ext cx="9517039" cy="846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60060"/>
            <a:ext cx="5410200" cy="5322627"/>
          </a:xfr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973" y="1173707"/>
            <a:ext cx="5410200" cy="5281684"/>
          </a:xfr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91414" y="6492875"/>
            <a:ext cx="700585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069"/>
            <a:ext cx="9598925" cy="8461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180271"/>
            <a:ext cx="53863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83390"/>
            <a:ext cx="5386388" cy="46265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9" y="1166623"/>
            <a:ext cx="5389562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1842448"/>
            <a:ext cx="5389562" cy="464023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00596" y="6492875"/>
            <a:ext cx="591403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069"/>
            <a:ext cx="9557982" cy="846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4118" y="6492875"/>
            <a:ext cx="727881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6006" y="6492875"/>
            <a:ext cx="645994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6006" y="6492875"/>
            <a:ext cx="645994" cy="365125"/>
          </a:xfrm>
        </p:spPr>
        <p:txBody>
          <a:bodyPr/>
          <a:lstStyle/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91069"/>
            <a:ext cx="9598925" cy="84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0059"/>
            <a:ext cx="10972800" cy="540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948" y="6492875"/>
            <a:ext cx="605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0BE3-C35E-475C-8249-C68D79E58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82" r:id="rId9"/>
    <p:sldLayoutId id="2147483680" r:id="rId10"/>
    <p:sldLayoutId id="2147483675" r:id="rId11"/>
    <p:sldLayoutId id="2147483676" r:id="rId12"/>
    <p:sldLayoutId id="2147483677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ofdatawarehousing.blogspot.com/2017/01/7-vs-of-big-da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wtomated.com/structured-data-vs-unstructured-data-what-are-they-and-why-care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Deepak Gangadharan</a:t>
            </a:r>
          </a:p>
          <a:p>
            <a:r>
              <a:rPr lang="en-US" dirty="0"/>
              <a:t>Assistant Professor, IIIT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0192-AA83-466C-B526-23CB9594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0039E-2A1D-5991-324D-74FC4527A256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575-9205-42D9-8A21-A6A72A6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812F-A66D-4F7F-B230-B13795A9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Collected datasets suffer from noise, redundancy, inconsistency, etc. </a:t>
            </a:r>
            <a:r>
              <a:rPr lang="en-IN" sz="2000" dirty="0">
                <a:sym typeface="Wingdings" panose="05000000000000000000" pitchFamily="2" charset="2"/>
              </a:rPr>
              <a:t> Thus, pre-processing </a:t>
            </a:r>
            <a:br>
              <a:rPr lang="en-IN" sz="2000" dirty="0">
                <a:sym typeface="Wingdings" panose="05000000000000000000" pitchFamily="2" charset="2"/>
              </a:rPr>
            </a:br>
            <a:r>
              <a:rPr lang="en-IN" sz="2000" dirty="0">
                <a:sym typeface="Wingdings" panose="05000000000000000000" pitchFamily="2" charset="2"/>
              </a:rPr>
              <a:t> is necessary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 Pre-processing or relational data mainly follows </a:t>
            </a:r>
            <a:r>
              <a:rPr lang="en-IN" sz="2000" i="1" dirty="0">
                <a:sym typeface="Wingdings" panose="05000000000000000000" pitchFamily="2" charset="2"/>
              </a:rPr>
              <a:t>integration</a:t>
            </a:r>
            <a:r>
              <a:rPr lang="en-IN" sz="2000" dirty="0">
                <a:sym typeface="Wingdings" panose="05000000000000000000" pitchFamily="2" charset="2"/>
              </a:rPr>
              <a:t>, </a:t>
            </a:r>
            <a:r>
              <a:rPr lang="en-IN" sz="2000" i="1" dirty="0">
                <a:sym typeface="Wingdings" panose="05000000000000000000" pitchFamily="2" charset="2"/>
              </a:rPr>
              <a:t>cleaning</a:t>
            </a:r>
            <a:r>
              <a:rPr lang="en-IN" sz="2000" dirty="0">
                <a:sym typeface="Wingdings" panose="05000000000000000000" pitchFamily="2" charset="2"/>
              </a:rPr>
              <a:t>, and </a:t>
            </a:r>
            <a:r>
              <a:rPr lang="en-IN" sz="2000" i="1" dirty="0">
                <a:sym typeface="Wingdings" panose="05000000000000000000" pitchFamily="2" charset="2"/>
              </a:rPr>
              <a:t>redundancy mitigation</a:t>
            </a:r>
            <a:endParaRPr lang="en-IN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i="1" dirty="0">
                <a:sym typeface="Wingdings" panose="05000000000000000000" pitchFamily="2" charset="2"/>
              </a:rPr>
              <a:t> </a:t>
            </a:r>
            <a:r>
              <a:rPr lang="en-IN" sz="2000" dirty="0">
                <a:sym typeface="Wingdings" panose="05000000000000000000" pitchFamily="2" charset="2"/>
              </a:rPr>
              <a:t>Integration: Combining data from various sources and provides users a unified view of data</a:t>
            </a:r>
            <a:endParaRPr lang="en-IN" sz="2000" i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 Cleaning: Identifying inaccurate, incomplete, or unreasonable data, and modifying or deleting </a:t>
            </a:r>
            <a:br>
              <a:rPr lang="en-IN" sz="2000" dirty="0">
                <a:sym typeface="Wingdings" panose="05000000000000000000" pitchFamily="2" charset="2"/>
              </a:rPr>
            </a:br>
            <a:r>
              <a:rPr lang="en-IN" sz="2000" dirty="0">
                <a:sym typeface="Wingdings" panose="05000000000000000000" pitchFamily="2" charset="2"/>
              </a:rPr>
              <a:t> such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 Redundancy mitigation: Eliminating data repetition through detection, filtering and </a:t>
            </a:r>
            <a:br>
              <a:rPr lang="en-IN" sz="2000" dirty="0">
                <a:sym typeface="Wingdings" panose="05000000000000000000" pitchFamily="2" charset="2"/>
              </a:rPr>
            </a:br>
            <a:r>
              <a:rPr lang="en-IN" sz="2000" dirty="0">
                <a:sym typeface="Wingdings" panose="05000000000000000000" pitchFamily="2" charset="2"/>
              </a:rPr>
              <a:t> compression of data to avoid unnecessary transmission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4E208-0E8D-4AF0-BA5A-73550203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6643E-E8F2-C4CE-4868-F3C3EFDF904A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66783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CBEF-986B-46C3-886B-C612946B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D251-E8DE-4958-9029-6084924C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involved are</a:t>
            </a:r>
          </a:p>
          <a:p>
            <a:pPr lvl="1"/>
            <a:r>
              <a:rPr lang="en-US" dirty="0"/>
              <a:t>Identify the problematic data</a:t>
            </a:r>
          </a:p>
          <a:p>
            <a:pPr lvl="1"/>
            <a:r>
              <a:rPr lang="en-US" dirty="0"/>
              <a:t>Remove, encode, fill in missing data</a:t>
            </a:r>
          </a:p>
          <a:p>
            <a:pPr lvl="1"/>
            <a:r>
              <a:rPr lang="en-US" dirty="0"/>
              <a:t>Remove outliers or analyze them separately</a:t>
            </a:r>
          </a:p>
          <a:p>
            <a:pPr lvl="1"/>
            <a:r>
              <a:rPr lang="en-US" dirty="0"/>
              <a:t>Purge contaminated data and correct leakages in data collection pipeline</a:t>
            </a:r>
          </a:p>
          <a:p>
            <a:pPr lvl="1"/>
            <a:r>
              <a:rPr lang="en-US" dirty="0"/>
              <a:t>Check if your data makes sense</a:t>
            </a:r>
          </a:p>
          <a:p>
            <a:pPr lvl="1"/>
            <a:r>
              <a:rPr lang="en-US" dirty="0"/>
              <a:t>Deduplicate multiple records of the same data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3DC9-E339-4F38-97F0-4BDC63F1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9527-3E1F-C21D-928E-E4FA46A3908E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15512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6707-AD14-4FAE-9A07-707C4016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2538-E8C3-4298-9755-426F2B8D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examining data sets in order to draw conclusions about the information they contain, increasingly with the aid of specialized systems and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D042-F421-4975-A13E-2924A6B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F8C77-D432-FBDB-99C4-3863FA4568E5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16333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4A85-F406-4FB8-92FB-762EF88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Analytics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88DB-EB69-4C25-AEB0-050843E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The 4 Types of Data Analytics">
            <a:extLst>
              <a:ext uri="{FF2B5EF4-FFF2-40B4-BE49-F238E27FC236}">
                <a16:creationId xmlns:a16="http://schemas.microsoft.com/office/drawing/2014/main" id="{66211BE9-E16B-42A6-BA93-37AB4EB28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999390"/>
            <a:ext cx="10246244" cy="56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F5328-C3DB-2D53-4FBD-07D4C53B379D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143418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1E0-B543-42C1-8102-C8CB6E0D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CB0-7ADF-4EAA-82E6-FE13EA41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types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Qualitative Analysis: Deals with analysis of data that is categorical in nature based on some </a:t>
            </a:r>
            <a:br>
              <a:rPr lang="en-IN" sz="2000" dirty="0"/>
            </a:br>
            <a:r>
              <a:rPr lang="en-IN" sz="2000" dirty="0"/>
              <a:t> properties or attributes</a:t>
            </a:r>
          </a:p>
          <a:p>
            <a:pPr marL="4572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Quantitative Analysis: Refers to analysis of data based on computable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2FCEF-630F-4A1B-A8AD-03352200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C630D-1EAD-B550-2D8C-7CB12C1B4B44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50643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3445-EF16-4801-BEF4-5D342F5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3452-0B4E-4D06-B543-A4FEBD8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 descr="What is the difference between qualitative and quantitative ...">
            <a:extLst>
              <a:ext uri="{FF2B5EF4-FFF2-40B4-BE49-F238E27FC236}">
                <a16:creationId xmlns:a16="http://schemas.microsoft.com/office/drawing/2014/main" id="{26ED5328-2CEF-468F-BB07-52BAE373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9" y="926595"/>
            <a:ext cx="4774383" cy="59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E3A40-7E59-04C8-7E79-3557379AC606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30404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D8C2-F6FB-4708-8B81-731346CB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729E-E222-43F7-BBE0-0630CF87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Involves descriptive statistics such as mean, median, standard deviation</a:t>
            </a:r>
          </a:p>
          <a:p>
            <a:r>
              <a:rPr lang="en-IN" dirty="0"/>
              <a:t>Following are often involved with quantitative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Statistical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Analysis of variance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Data dispersion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Analysis of relationships between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Contingence and correlation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Regression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Statistical significance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Precision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Error limits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8DB2-A640-4A53-B99A-50B46278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26204-CAEA-5F5C-5E23-3AD61F8E8BD7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33851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5268-BFAE-4923-AC85-4BF7EAEE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DBA3C-5619-41B3-B0BC-105013FEF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</a:t>
                </a:r>
                <a:r>
                  <a:rPr lang="en-US" dirty="0" err="1"/>
                  <a:t>Baye’s</a:t>
                </a:r>
                <a:r>
                  <a:rPr lang="en-US" dirty="0"/>
                  <a:t> theorem</a:t>
                </a:r>
              </a:p>
              <a:p>
                <a:r>
                  <a:rPr lang="en-US" dirty="0"/>
                  <a:t>Probability that an event will occur based on prior knowledge of the system – Example: Probability that a machine will fail based on temperature of the device</a:t>
                </a:r>
              </a:p>
              <a:p>
                <a:r>
                  <a:rPr lang="en-US" dirty="0" err="1"/>
                  <a:t>Baye’s</a:t>
                </a:r>
                <a:r>
                  <a:rPr lang="en-US" dirty="0"/>
                  <a:t> Theorem expressed as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, where A and B are events of interest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DBA3C-5619-41B3-B0BC-105013FE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3DC4-CA91-49B6-8616-2AD87F2F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ADCF9-AF0F-328F-FC8A-F95FB0EFBE79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4668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28E-6AF6-4EA0-8857-8DA46D2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Network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02AD-3FEC-4BB6-B91A-21039FA5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8DEF-F2E2-43CB-A2BD-4E3E1C5C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41E7F-DB76-4A72-A858-B0461CE2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58" y="1037230"/>
            <a:ext cx="8514590" cy="5455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194D7-8031-DA6B-87F6-632B2336BE8C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383514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E8A-D7BE-4248-B8B9-6710A1D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Data Analytics in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E15-B6F6-41E7-94F3-007CA88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Preprocessing:</a:t>
            </a:r>
            <a:br>
              <a:rPr lang="en-US" dirty="0"/>
            </a:br>
            <a:r>
              <a:rPr lang="en-US" sz="2400" dirty="0"/>
              <a:t>Filter events of little interest, feature extraction, segmentation, data transformation, adding attributes</a:t>
            </a:r>
          </a:p>
          <a:p>
            <a:r>
              <a:rPr lang="en-US" dirty="0"/>
              <a:t>Alerting:</a:t>
            </a:r>
            <a:br>
              <a:rPr lang="en-US" dirty="0"/>
            </a:br>
            <a:r>
              <a:rPr lang="en-US" sz="2400" dirty="0"/>
              <a:t>Inspect and alert if data exceeds boundary condition</a:t>
            </a:r>
          </a:p>
          <a:p>
            <a:r>
              <a:rPr lang="en-IN" dirty="0"/>
              <a:t>Windowing:</a:t>
            </a:r>
            <a:br>
              <a:rPr lang="en-IN" dirty="0"/>
            </a:br>
            <a:r>
              <a:rPr lang="en-IN" sz="2400" dirty="0"/>
              <a:t>A sliding window of events is created – Time based or Length based</a:t>
            </a:r>
            <a:br>
              <a:rPr lang="en-IN" sz="2400" dirty="0"/>
            </a:br>
            <a:r>
              <a:rPr lang="en-IN" sz="2400" dirty="0"/>
              <a:t>Example: No. of spikes in any parameter in the last 1 hour</a:t>
            </a:r>
          </a:p>
          <a:p>
            <a:r>
              <a:rPr lang="en-IN" dirty="0"/>
              <a:t>Joins:</a:t>
            </a:r>
            <a:br>
              <a:rPr lang="en-IN" dirty="0"/>
            </a:br>
            <a:r>
              <a:rPr lang="en-IN" sz="2400" dirty="0"/>
              <a:t>Combines multiple data streams into a new single stream</a:t>
            </a:r>
            <a:endParaRPr lang="en-IN" dirty="0"/>
          </a:p>
          <a:p>
            <a:r>
              <a:rPr lang="en-IN" dirty="0"/>
              <a:t>Errors:</a:t>
            </a:r>
            <a:br>
              <a:rPr lang="en-IN" dirty="0"/>
            </a:br>
            <a:r>
              <a:rPr lang="en-IN" sz="2400" dirty="0"/>
              <a:t>Detecting missing data, garbled data, and data that is out of sequence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5C-97D8-4852-BE1E-645B977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CBB7C-0DA1-BCD7-8FE4-0BD01B2D8C04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5120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D379-5F2F-4D0B-AAFD-09D12199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D4DE-FE2A-45B5-82FD-E9550376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derive value out of the data collected by IoT nodes – </a:t>
            </a:r>
            <a:r>
              <a:rPr lang="en-US" dirty="0">
                <a:solidFill>
                  <a:srgbClr val="C00000"/>
                </a:solidFill>
              </a:rPr>
              <a:t>Analytics is the key!</a:t>
            </a:r>
            <a:endParaRPr lang="en-US" dirty="0"/>
          </a:p>
          <a:p>
            <a:r>
              <a:rPr lang="en-IN" dirty="0"/>
              <a:t>Collected data usually transformed into dashboards, reports, visualizations and alerts.</a:t>
            </a:r>
          </a:p>
          <a:p>
            <a:r>
              <a:rPr lang="en-IN" dirty="0"/>
              <a:t>Use cases where this is helpful</a:t>
            </a:r>
          </a:p>
          <a:p>
            <a:pPr lvl="1"/>
            <a:r>
              <a:rPr lang="en-IN" dirty="0"/>
              <a:t>Monitoring status of connected devices</a:t>
            </a:r>
          </a:p>
          <a:p>
            <a:pPr lvl="1"/>
            <a:r>
              <a:rPr lang="en-IN" dirty="0"/>
              <a:t>Presenting device readings in a human-friendly way</a:t>
            </a:r>
          </a:p>
          <a:p>
            <a:pPr lvl="1"/>
            <a:r>
              <a:rPr lang="en-IN" dirty="0"/>
              <a:t>Identifying patterns</a:t>
            </a:r>
          </a:p>
          <a:p>
            <a:pPr lvl="1"/>
            <a:r>
              <a:rPr lang="en-IN" dirty="0"/>
              <a:t>Detecting anomalies</a:t>
            </a:r>
          </a:p>
          <a:p>
            <a:pPr lvl="1"/>
            <a:r>
              <a:rPr lang="en-IN" dirty="0"/>
              <a:t>Trigger actions based on rules</a:t>
            </a:r>
          </a:p>
          <a:p>
            <a:pPr lvl="1"/>
            <a:r>
              <a:rPr lang="en-IN" dirty="0"/>
              <a:t>Predict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F766-37A1-4E32-9C9B-51E12E5F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D0D0-4E51-8F3A-F090-B74C0A38665E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9490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E8A-D7BE-4248-B8B9-6710A1D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Data Analytics in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E15-B6F6-41E7-94F3-007CA88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events and patterns:</a:t>
            </a:r>
            <a:br>
              <a:rPr lang="en-US" dirty="0"/>
            </a:br>
            <a:r>
              <a:rPr lang="en-US" sz="2400" dirty="0"/>
              <a:t>Sequence of events constituting a pattern </a:t>
            </a:r>
            <a:r>
              <a:rPr lang="en-US" sz="2400" dirty="0">
                <a:sym typeface="Wingdings" panose="05000000000000000000" pitchFamily="2" charset="2"/>
              </a:rPr>
              <a:t>of interest</a:t>
            </a:r>
            <a:endParaRPr lang="en-US" dirty="0"/>
          </a:p>
          <a:p>
            <a:r>
              <a:rPr lang="en-IN" dirty="0"/>
              <a:t>Trends</a:t>
            </a:r>
            <a:br>
              <a:rPr lang="en-IN" dirty="0"/>
            </a:br>
            <a:r>
              <a:rPr lang="en-IN" sz="2400" dirty="0"/>
              <a:t>Useful for predictive maintenance.</a:t>
            </a:r>
            <a:br>
              <a:rPr lang="en-IN" sz="2400" dirty="0"/>
            </a:br>
            <a:r>
              <a:rPr lang="en-IN" sz="2400" dirty="0"/>
              <a:t>A rule to detect an event based on time-correlated series data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5C-97D8-4852-BE1E-645B977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1DBDC-B061-2DC3-1942-67A62F240E0E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140557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5C61-17ED-4864-9504-77B6EBE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in the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5E2A-AE2C-406F-A584-E84B4F39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Engines: </a:t>
            </a:r>
            <a:br>
              <a:rPr lang="en-US" dirty="0"/>
            </a:br>
            <a:r>
              <a:rPr lang="en-US" sz="2400" dirty="0"/>
              <a:t>Define an action and produce an outcome based on events</a:t>
            </a:r>
          </a:p>
          <a:p>
            <a:r>
              <a:rPr lang="en-IN" dirty="0"/>
              <a:t>Stream Processing:</a:t>
            </a:r>
            <a:br>
              <a:rPr lang="en-IN" dirty="0"/>
            </a:br>
            <a:r>
              <a:rPr lang="en-IN" sz="2400" dirty="0"/>
              <a:t>A graph-based data processing architecture where nodes represent operators on data input and events sent to other operators.</a:t>
            </a:r>
            <a:br>
              <a:rPr lang="en-IN" sz="2400" dirty="0"/>
            </a:br>
            <a:r>
              <a:rPr lang="en-IN" sz="2400" dirty="0"/>
              <a:t>Graph can be replicated and executed in parallel</a:t>
            </a:r>
          </a:p>
          <a:p>
            <a:r>
              <a:rPr lang="en-IN" dirty="0"/>
              <a:t>Complex Event Processing:</a:t>
            </a:r>
            <a:br>
              <a:rPr lang="en-IN" dirty="0"/>
            </a:br>
            <a:r>
              <a:rPr lang="en-IN" sz="2400" dirty="0"/>
              <a:t>Often used for pattern detection.</a:t>
            </a:r>
            <a:br>
              <a:rPr lang="en-IN" sz="2400" dirty="0"/>
            </a:br>
            <a:r>
              <a:rPr lang="en-IN" sz="2400" dirty="0"/>
              <a:t>Many events reduced and transformed into higher-level events </a:t>
            </a:r>
            <a:r>
              <a:rPr lang="en-IN" sz="2400" dirty="0">
                <a:sym typeface="Wingdings" panose="05000000000000000000" pitchFamily="2" charset="2"/>
              </a:rPr>
              <a:t> more abstract than raw sensor data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20EF-7619-4D70-8598-0A83112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23FB-836B-2F89-D8AD-5AB866A0162A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734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A54F-2D9A-409F-B9B7-5D528070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35DF-2DEF-4729-954F-0086A469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5532120" cy="4351338"/>
          </a:xfrm>
        </p:spPr>
        <p:txBody>
          <a:bodyPr/>
          <a:lstStyle/>
          <a:p>
            <a:r>
              <a:rPr lang="en-IN" dirty="0"/>
              <a:t>A powerful statistical method that allows to examine the relationship between two or more variables of interest</a:t>
            </a:r>
          </a:p>
          <a:p>
            <a:r>
              <a:rPr lang="en-IN" dirty="0"/>
              <a:t>Focuses on the influence of one or more independent variables on a dependent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C5517-F39D-4AEE-AA23-7F9059E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 descr="A Refresher on Regression Analysis">
            <a:extLst>
              <a:ext uri="{FF2B5EF4-FFF2-40B4-BE49-F238E27FC236}">
                <a16:creationId xmlns:a16="http://schemas.microsoft.com/office/drawing/2014/main" id="{3D308B3F-FD35-419F-BD93-E98BE5A0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17" y="1149350"/>
            <a:ext cx="4537983" cy="51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35081-2877-0180-D9D9-CF78DEB59294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381024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B56B8-F228-402E-9C30-589A663DD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5961" y="2525618"/>
            <a:ext cx="7342188" cy="873220"/>
          </a:xfrm>
        </p:spPr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550D6-43DD-460C-B1D5-4071561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69B2-24CE-4999-B0A0-F49447DD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3AA7-013E-4EF6-AAF7-61E63279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IoT lies in the interpretation and decision made of the vast amounts of data.</a:t>
            </a:r>
          </a:p>
          <a:p>
            <a:r>
              <a:rPr lang="en-US" dirty="0"/>
              <a:t>Data Analytics provides us with the valuable patterns within the data.</a:t>
            </a:r>
          </a:p>
          <a:p>
            <a:r>
              <a:rPr lang="en-US" dirty="0"/>
              <a:t>Deals with structured data (SQL storage), unstructured data (raw video data) and semi-structured data (twitter feeds).</a:t>
            </a:r>
          </a:p>
          <a:p>
            <a:r>
              <a:rPr lang="en-US" dirty="0"/>
              <a:t>Data may need to be interpreted and analyzed in real time or may be archived and retrieved for deep analytics in the cloud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AC6B4-0584-4D9F-92FB-E15C91A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2769B-E6A9-DB02-D49B-D5DBC9C5141A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70727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CAC3-7E8E-4DD1-85E6-F916434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Handling?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2DF1-3722-4C80-827F-A10DE484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ensuring that research data is stored, archived or disposed off in a safe and secure manner during and after the conclusion of a project</a:t>
            </a:r>
          </a:p>
          <a:p>
            <a:endParaRPr lang="en-US" dirty="0"/>
          </a:p>
          <a:p>
            <a:r>
              <a:rPr lang="en-US" dirty="0"/>
              <a:t>Recently, most data in IoT is Big Data</a:t>
            </a:r>
          </a:p>
          <a:p>
            <a:pPr lvl="1"/>
            <a:r>
              <a:rPr lang="en-US" dirty="0"/>
              <a:t>Due to heavy traffic generated by IoT devices</a:t>
            </a:r>
          </a:p>
          <a:p>
            <a:pPr lvl="1"/>
            <a:r>
              <a:rPr lang="en-US" dirty="0"/>
              <a:t>Huge amount of data generated by sensors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34104-156B-4A50-93BD-4E0843AD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7DCF-4420-A286-10DD-EE5D3CF8C80D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8257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6C1F-377B-4C34-8665-4D2D3DA9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FFE8-7960-4605-AC99-B485E1E0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40F8-94B8-440C-AA7F-9853B4A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2B61F5E-5406-43AF-8BF6-C6F3A69E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58" y="1019484"/>
            <a:ext cx="5239934" cy="50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83E43F-C19D-4F01-A4CD-A74730CE8858}"/>
              </a:ext>
            </a:extLst>
          </p:cNvPr>
          <p:cNvSpPr/>
          <p:nvPr/>
        </p:nvSpPr>
        <p:spPr>
          <a:xfrm>
            <a:off x="3150523" y="613126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hlinkClick r:id="rId3"/>
              </a:rPr>
              <a:t>Source: http://blogsofdatawarehousing.blogspot.com/2017/01/7-vs-of-big-data.html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77309-F3D9-BB2D-4DB4-611BF45FE799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35113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5C2-E375-47F0-8D47-F70D479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65E-0992-4258-863F-D53B7E16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Quantity of data that is generated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Sources of data are added continuously</a:t>
            </a:r>
          </a:p>
          <a:p>
            <a:r>
              <a:rPr lang="en-IN" dirty="0"/>
              <a:t>Velocity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Speed of generation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More and more real-time services making data processing complex with high velocity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Older batch processing not useful with high velocity</a:t>
            </a:r>
          </a:p>
          <a:p>
            <a:r>
              <a:rPr lang="en-IN" dirty="0"/>
              <a:t>Variety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Refers to different forms of data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Data mostly unstructured or semi-structured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Example of variety:</a:t>
            </a:r>
            <a:br>
              <a:rPr lang="en-IN" sz="2000" dirty="0"/>
            </a:br>
            <a:r>
              <a:rPr lang="en-IN" sz="2000" dirty="0"/>
              <a:t>Pure text, images, video, audio, GPS data, sensor data, SMS, documents, etc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1BF0-8AE7-40CF-9950-4872710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1FCD-63AD-64DD-A8D2-291884881A5E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87190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5C2-E375-47F0-8D47-F70D479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65E-0992-4258-863F-D53B7E16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Veracity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Refers to biases, noise and abnormality in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Signifies how accurate or truthful a data set 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Important in programs that make automated decisions</a:t>
            </a:r>
          </a:p>
          <a:p>
            <a:r>
              <a:rPr lang="en-IN" dirty="0"/>
              <a:t>Variability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Meaning of the data depends on the context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Mostly required when working on Natural Language Processing</a:t>
            </a:r>
          </a:p>
          <a:p>
            <a:r>
              <a:rPr lang="en-IN" dirty="0"/>
              <a:t>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Presentation of data in a graphical or visual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Enables decision makers to easily interpret the information from analytics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Identify new patterns</a:t>
            </a:r>
          </a:p>
          <a:p>
            <a:r>
              <a:rPr lang="en-IN" dirty="0"/>
              <a:t>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 Ability to extract useful information to enhance the business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1BF0-8AE7-40CF-9950-4872710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B1EA9-72B5-805C-FC71-5378C58D6C42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3537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76B4-4077-4F78-9A83-AD0327DA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03AA-5BA6-47E3-BB61-F16A37C2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6C55D-90FD-47CE-A261-6D817A58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721D-2E8A-4E0F-8A15-7FF4467545F8}"/>
              </a:ext>
            </a:extLst>
          </p:cNvPr>
          <p:cNvSpPr/>
          <p:nvPr/>
        </p:nvSpPr>
        <p:spPr>
          <a:xfrm>
            <a:off x="2777468" y="5921770"/>
            <a:ext cx="596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2"/>
              </a:rPr>
              <a:t>Source: https://lawtomated.com/structured-data-vs-unstructured-data-what-are-they-and-why-care/</a:t>
            </a:r>
            <a:endParaRPr lang="en-IN" sz="1100" dirty="0"/>
          </a:p>
        </p:txBody>
      </p:sp>
      <p:pic>
        <p:nvPicPr>
          <p:cNvPr id="8" name="Picture 2" descr="Structured Data vs. Unstructured Data: what are they and why care?">
            <a:extLst>
              <a:ext uri="{FF2B5EF4-FFF2-40B4-BE49-F238E27FC236}">
                <a16:creationId xmlns:a16="http://schemas.microsoft.com/office/drawing/2014/main" id="{612247E7-4008-4BC2-B42B-D98E6907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8" y="1037230"/>
            <a:ext cx="6283257" cy="48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801A7-9823-BB30-B1CF-E28C0F705A8E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28382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2451-858C-4755-AF7F-8DCD16A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847D-DCE0-447A-A7AF-36618BFD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9D22A-191D-44DA-851F-AD4B015C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0BE3-C35E-475C-8249-C68D79E581E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8EE66B-9999-443E-8F3F-29A83CDB889E}"/>
              </a:ext>
            </a:extLst>
          </p:cNvPr>
          <p:cNvSpPr/>
          <p:nvPr/>
        </p:nvSpPr>
        <p:spPr>
          <a:xfrm>
            <a:off x="579120" y="2026920"/>
            <a:ext cx="2214880" cy="1422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98A13-6C36-4A27-A152-71922793E66F}"/>
              </a:ext>
            </a:extLst>
          </p:cNvPr>
          <p:cNvSpPr/>
          <p:nvPr/>
        </p:nvSpPr>
        <p:spPr>
          <a:xfrm>
            <a:off x="3535680" y="2006600"/>
            <a:ext cx="2214880" cy="1422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6503B4-E140-4BFC-A4EA-CCC023290EAA}"/>
              </a:ext>
            </a:extLst>
          </p:cNvPr>
          <p:cNvSpPr/>
          <p:nvPr/>
        </p:nvSpPr>
        <p:spPr>
          <a:xfrm>
            <a:off x="6482080" y="2037080"/>
            <a:ext cx="2214880" cy="1422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967A1-32E0-4203-AB9B-2501ACE88611}"/>
              </a:ext>
            </a:extLst>
          </p:cNvPr>
          <p:cNvSpPr/>
          <p:nvPr/>
        </p:nvSpPr>
        <p:spPr>
          <a:xfrm>
            <a:off x="9448800" y="2037080"/>
            <a:ext cx="2214880" cy="1422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E7CBAE-53DD-4B32-8EA6-81DB6FF90B73}"/>
              </a:ext>
            </a:extLst>
          </p:cNvPr>
          <p:cNvSpPr/>
          <p:nvPr/>
        </p:nvSpPr>
        <p:spPr>
          <a:xfrm>
            <a:off x="2794000" y="2532380"/>
            <a:ext cx="741680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47D6DC-81CF-4216-8239-1E1B86ECEC5F}"/>
              </a:ext>
            </a:extLst>
          </p:cNvPr>
          <p:cNvSpPr/>
          <p:nvPr/>
        </p:nvSpPr>
        <p:spPr>
          <a:xfrm>
            <a:off x="5750560" y="2522220"/>
            <a:ext cx="741680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43C9AA-12E1-4919-B258-E82C5BA8800A}"/>
              </a:ext>
            </a:extLst>
          </p:cNvPr>
          <p:cNvSpPr/>
          <p:nvPr/>
        </p:nvSpPr>
        <p:spPr>
          <a:xfrm>
            <a:off x="8707120" y="2532380"/>
            <a:ext cx="741680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1ECE9-A82E-449B-87E5-6AC496EC17C8}"/>
              </a:ext>
            </a:extLst>
          </p:cNvPr>
          <p:cNvSpPr txBox="1"/>
          <p:nvPr/>
        </p:nvSpPr>
        <p:spPr>
          <a:xfrm>
            <a:off x="1060427" y="251921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33FE2-E0F6-484D-9AD6-323B3925BB7F}"/>
              </a:ext>
            </a:extLst>
          </p:cNvPr>
          <p:cNvSpPr txBox="1"/>
          <p:nvPr/>
        </p:nvSpPr>
        <p:spPr>
          <a:xfrm>
            <a:off x="4047467" y="251921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1EE20-0C29-4E8C-9CDD-D59969C10EEB}"/>
              </a:ext>
            </a:extLst>
          </p:cNvPr>
          <p:cNvSpPr txBox="1"/>
          <p:nvPr/>
        </p:nvSpPr>
        <p:spPr>
          <a:xfrm>
            <a:off x="7143724" y="251921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923B2-FB76-4EBB-B1FD-98170171048E}"/>
              </a:ext>
            </a:extLst>
          </p:cNvPr>
          <p:cNvSpPr txBox="1"/>
          <p:nvPr/>
        </p:nvSpPr>
        <p:spPr>
          <a:xfrm>
            <a:off x="10102827" y="2512060"/>
            <a:ext cx="9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7003-83A6-468C-A311-79999F0EDEBE}"/>
              </a:ext>
            </a:extLst>
          </p:cNvPr>
          <p:cNvSpPr txBox="1"/>
          <p:nvPr/>
        </p:nvSpPr>
        <p:spPr>
          <a:xfrm>
            <a:off x="782320" y="3626657"/>
            <a:ext cx="180848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Enterprise Data</a:t>
            </a:r>
          </a:p>
          <a:p>
            <a:r>
              <a:rPr lang="en-IN" dirty="0"/>
              <a:t>IoT Data</a:t>
            </a:r>
          </a:p>
          <a:p>
            <a:r>
              <a:rPr lang="en-IN" dirty="0"/>
              <a:t>Biomedical Data</a:t>
            </a:r>
          </a:p>
          <a:p>
            <a:r>
              <a:rPr lang="en-IN" dirty="0"/>
              <a:t>Other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F76F7-9112-485D-ABB2-CC8B5D7623E1}"/>
              </a:ext>
            </a:extLst>
          </p:cNvPr>
          <p:cNvSpPr txBox="1"/>
          <p:nvPr/>
        </p:nvSpPr>
        <p:spPr>
          <a:xfrm>
            <a:off x="3718300" y="3626657"/>
            <a:ext cx="2093220" cy="9233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transportation</a:t>
            </a:r>
          </a:p>
          <a:p>
            <a:r>
              <a:rPr lang="en-IN" dirty="0"/>
              <a:t>Data 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F40993-77A4-4352-8498-69C1F2A1F708}"/>
              </a:ext>
            </a:extLst>
          </p:cNvPr>
          <p:cNvSpPr txBox="1"/>
          <p:nvPr/>
        </p:nvSpPr>
        <p:spPr>
          <a:xfrm>
            <a:off x="6923780" y="3626657"/>
            <a:ext cx="1849380" cy="9233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Hadoop</a:t>
            </a:r>
          </a:p>
          <a:p>
            <a:r>
              <a:rPr lang="en-IN" dirty="0"/>
              <a:t>MapReduce</a:t>
            </a:r>
          </a:p>
          <a:p>
            <a:r>
              <a:rPr lang="en-IN" dirty="0"/>
              <a:t>NoSQL databases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584B9-CBC1-4E6E-89B4-C359F4CBB38F}"/>
              </a:ext>
            </a:extLst>
          </p:cNvPr>
          <p:cNvSpPr txBox="1"/>
          <p:nvPr/>
        </p:nvSpPr>
        <p:spPr>
          <a:xfrm>
            <a:off x="9941300" y="3626657"/>
            <a:ext cx="1849380" cy="147732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Statistics</a:t>
            </a:r>
          </a:p>
          <a:p>
            <a:r>
              <a:rPr lang="en-IN" dirty="0"/>
              <a:t>Curve Fitting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Video and Text Analytics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A16C7-4DCC-0028-9327-23CFB410C90A}"/>
              </a:ext>
            </a:extLst>
          </p:cNvPr>
          <p:cNvSpPr txBox="1"/>
          <p:nvPr/>
        </p:nvSpPr>
        <p:spPr>
          <a:xfrm>
            <a:off x="3953162" y="6503248"/>
            <a:ext cx="38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Intro to IoT (Spring 2022)</a:t>
            </a:r>
          </a:p>
        </p:txBody>
      </p:sp>
    </p:spTree>
    <p:extLst>
      <p:ext uri="{BB962C8B-B14F-4D97-AF65-F5344CB8AC3E}">
        <p14:creationId xmlns:p14="http://schemas.microsoft.com/office/powerpoint/2010/main" val="1567481864"/>
      </p:ext>
    </p:extLst>
  </p:cSld>
  <p:clrMapOvr>
    <a:masterClrMapping/>
  </p:clrMapOvr>
</p:sld>
</file>

<file path=ppt/theme/theme1.xml><?xml version="1.0" encoding="utf-8"?>
<a:theme xmlns:a="http://schemas.openxmlformats.org/drawingml/2006/main" name="AIML_Templatev5_08312018">
  <a:themeElements>
    <a:clrScheme name="AIM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632423"/>
      </a:accent2>
      <a:accent3>
        <a:srgbClr val="4F6128"/>
      </a:accent3>
      <a:accent4>
        <a:srgbClr val="3F3151"/>
      </a:accent4>
      <a:accent5>
        <a:srgbClr val="205867"/>
      </a:accent5>
      <a:accent6>
        <a:srgbClr val="974806"/>
      </a:accent6>
      <a:hlink>
        <a:srgbClr val="00007F"/>
      </a:hlink>
      <a:folHlink>
        <a:srgbClr val="3F0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AIML_Templatev5_08312018</Template>
  <TotalTime>14474</TotalTime>
  <Words>1186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AIML_Templatev5_08312018</vt:lpstr>
      <vt:lpstr>Data Analytics</vt:lpstr>
      <vt:lpstr>Motivation</vt:lpstr>
      <vt:lpstr>Motivation</vt:lpstr>
      <vt:lpstr>What is Data Handling?</vt:lpstr>
      <vt:lpstr>Characteristics of Big Data</vt:lpstr>
      <vt:lpstr>Characteristics of Big Data</vt:lpstr>
      <vt:lpstr>Characteristics of Big Data</vt:lpstr>
      <vt:lpstr>Data Types</vt:lpstr>
      <vt:lpstr>Data Flow</vt:lpstr>
      <vt:lpstr>Data Acquisition</vt:lpstr>
      <vt:lpstr>Data Cleaning Instructions</vt:lpstr>
      <vt:lpstr>What is Data Analytics</vt:lpstr>
      <vt:lpstr>Types of Data Analytics</vt:lpstr>
      <vt:lpstr>Types of Analysis</vt:lpstr>
      <vt:lpstr>Types of Analysis</vt:lpstr>
      <vt:lpstr>Quantitative Analysis</vt:lpstr>
      <vt:lpstr>Bayesian Models</vt:lpstr>
      <vt:lpstr>Bayesian Network Model</vt:lpstr>
      <vt:lpstr>Basic Data Analytics in IoT</vt:lpstr>
      <vt:lpstr>Basic Data Analytics in IoT</vt:lpstr>
      <vt:lpstr>Analytics in the Cloud</vt:lpstr>
      <vt:lpstr>Regression Analysis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SUROBHI LAHIRI</dc:creator>
  <cp:lastModifiedBy>Deepak Gangadharan</cp:lastModifiedBy>
  <cp:revision>52</cp:revision>
  <dcterms:created xsi:type="dcterms:W3CDTF">2020-03-04T06:49:24Z</dcterms:created>
  <dcterms:modified xsi:type="dcterms:W3CDTF">2022-06-23T00:11:11Z</dcterms:modified>
</cp:coreProperties>
</file>