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5" r:id="rId3"/>
    <p:sldId id="260" r:id="rId4"/>
    <p:sldId id="261" r:id="rId5"/>
    <p:sldId id="278" r:id="rId6"/>
    <p:sldId id="262" r:id="rId7"/>
    <p:sldId id="267" r:id="rId8"/>
    <p:sldId id="276" r:id="rId9"/>
    <p:sldId id="277" r:id="rId10"/>
    <p:sldId id="269" r:id="rId11"/>
    <p:sldId id="270" r:id="rId12"/>
    <p:sldId id="268" r:id="rId13"/>
    <p:sldId id="271"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FEBBBF-DE07-43FB-A54B-B61BEE29B31F}" v="278" dt="2021-10-01T08:14:52.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35" autoAdjust="0"/>
    <p:restoredTop sz="94660"/>
  </p:normalViewPr>
  <p:slideViewPr>
    <p:cSldViewPr snapToGrid="0">
      <p:cViewPr varScale="1">
        <p:scale>
          <a:sx n="85" d="100"/>
          <a:sy n="85" d="100"/>
        </p:scale>
        <p:origin x="442"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12/12/2021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12/12/2021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12/12/2021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12/12/2021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12/12/2021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12/12/2021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12/12/2021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6959" y="182880"/>
            <a:ext cx="8791575" cy="1093639"/>
          </a:xfrm>
        </p:spPr>
        <p:txBody>
          <a:bodyPr>
            <a:normAutofit fontScale="90000"/>
          </a:bodyPr>
          <a:lstStyle/>
          <a:p>
            <a:pPr algn="ctr"/>
            <a:r>
              <a:rPr lang="en-US" sz="2800" cap="none" dirty="0">
                <a:solidFill>
                  <a:schemeClr val="bg1"/>
                </a:solidFill>
                <a:latin typeface="Times New Roman" pitchFamily="18" charset="0"/>
                <a:cs typeface="Times New Roman" pitchFamily="18" charset="0"/>
              </a:rPr>
              <a:t>A Technical Seminar</a:t>
            </a:r>
            <a:r>
              <a:rPr lang="en-US" sz="2800" dirty="0">
                <a:solidFill>
                  <a:schemeClr val="bg1"/>
                </a:solidFill>
                <a:latin typeface="Times New Roman" pitchFamily="18" charset="0"/>
                <a:cs typeface="Times New Roman" pitchFamily="18" charset="0"/>
              </a:rPr>
              <a:t> </a:t>
            </a:r>
            <a:br>
              <a:rPr lang="en-US" sz="2800" dirty="0">
                <a:solidFill>
                  <a:schemeClr val="bg1"/>
                </a:solidFill>
                <a:latin typeface="Times New Roman" pitchFamily="18" charset="0"/>
                <a:cs typeface="Times New Roman" pitchFamily="18" charset="0"/>
              </a:rPr>
            </a:br>
            <a:r>
              <a:rPr lang="en-US" sz="2800" dirty="0">
                <a:solidFill>
                  <a:schemeClr val="bg1"/>
                </a:solidFill>
                <a:latin typeface="Times New Roman" pitchFamily="18" charset="0"/>
                <a:cs typeface="Times New Roman" pitchFamily="18" charset="0"/>
              </a:rPr>
              <a:t>o</a:t>
            </a:r>
            <a:r>
              <a:rPr lang="en-US" sz="2800" cap="none" dirty="0">
                <a:solidFill>
                  <a:schemeClr val="bg1"/>
                </a:solidFill>
                <a:latin typeface="Times New Roman" pitchFamily="18" charset="0"/>
                <a:cs typeface="Times New Roman" pitchFamily="18" charset="0"/>
              </a:rPr>
              <a:t>n</a:t>
            </a:r>
            <a:br>
              <a:rPr lang="en-US" sz="2800" dirty="0">
                <a:latin typeface="Times New Roman" pitchFamily="18" charset="0"/>
                <a:cs typeface="Times New Roman" pitchFamily="18" charset="0"/>
              </a:rPr>
            </a:br>
            <a:r>
              <a:rPr lang="en-US" sz="2800" dirty="0">
                <a:solidFill>
                  <a:srgbClr val="FF0000"/>
                </a:solidFill>
                <a:latin typeface="Times New Roman" pitchFamily="18" charset="0"/>
                <a:cs typeface="Times New Roman" pitchFamily="18" charset="0"/>
              </a:rPr>
              <a:t>Beacon technology</a:t>
            </a:r>
          </a:p>
        </p:txBody>
      </p:sp>
      <p:sp>
        <p:nvSpPr>
          <p:cNvPr id="3" name="Subtitle 2"/>
          <p:cNvSpPr>
            <a:spLocks noGrp="1"/>
          </p:cNvSpPr>
          <p:nvPr>
            <p:ph type="subTitle" idx="1"/>
          </p:nvPr>
        </p:nvSpPr>
        <p:spPr>
          <a:xfrm>
            <a:off x="1804537" y="1314642"/>
            <a:ext cx="8791575" cy="4056782"/>
          </a:xfrm>
        </p:spPr>
        <p:txBody>
          <a:bodyPr vert="horz" lIns="91440" tIns="45720" rIns="91440" bIns="45720" rtlCol="0" anchor="t">
            <a:normAutofit fontScale="92500"/>
          </a:bodyPr>
          <a:lstStyle/>
          <a:p>
            <a:pPr algn="ctr"/>
            <a:r>
              <a:rPr lang="en-US" sz="2400" cap="none" dirty="0">
                <a:solidFill>
                  <a:schemeClr val="bg1">
                    <a:lumMod val="95000"/>
                    <a:lumOff val="5000"/>
                  </a:schemeClr>
                </a:solidFill>
                <a:latin typeface="Times New Roman" pitchFamily="18" charset="0"/>
                <a:ea typeface="+mn-lt"/>
                <a:cs typeface="Times New Roman" pitchFamily="18" charset="0"/>
              </a:rPr>
              <a:t>Seminar Report Submitted To J.N.T.U Hyderabad </a:t>
            </a:r>
            <a:endParaRPr lang="en-US" sz="2400" dirty="0">
              <a:solidFill>
                <a:schemeClr val="bg1">
                  <a:lumMod val="95000"/>
                  <a:lumOff val="5000"/>
                </a:schemeClr>
              </a:solidFill>
              <a:latin typeface="Times New Roman" pitchFamily="18" charset="0"/>
              <a:ea typeface="+mn-lt"/>
              <a:cs typeface="Times New Roman" pitchFamily="18" charset="0"/>
            </a:endParaRPr>
          </a:p>
          <a:p>
            <a:pPr algn="ctr"/>
            <a:r>
              <a:rPr lang="en-US" sz="2400" cap="none" dirty="0">
                <a:solidFill>
                  <a:schemeClr val="bg1">
                    <a:lumMod val="95000"/>
                    <a:lumOff val="5000"/>
                  </a:schemeClr>
                </a:solidFill>
                <a:latin typeface="Times New Roman" pitchFamily="18" charset="0"/>
                <a:ea typeface="+mn-lt"/>
                <a:cs typeface="Times New Roman" pitchFamily="18" charset="0"/>
              </a:rPr>
              <a:t>in partial fulfilment of the requirement for the award of degree </a:t>
            </a:r>
            <a:endParaRPr lang="en-US" sz="2400" dirty="0">
              <a:solidFill>
                <a:schemeClr val="bg1">
                  <a:lumMod val="95000"/>
                  <a:lumOff val="5000"/>
                </a:schemeClr>
              </a:solidFill>
              <a:latin typeface="Times New Roman" pitchFamily="18" charset="0"/>
              <a:cs typeface="Times New Roman" pitchFamily="18" charset="0"/>
            </a:endParaRPr>
          </a:p>
          <a:p>
            <a:pPr algn="ctr"/>
            <a:r>
              <a:rPr lang="en-US" sz="3200" b="1" dirty="0">
                <a:solidFill>
                  <a:srgbClr val="002060"/>
                </a:solidFill>
                <a:latin typeface="Times New Roman" pitchFamily="18" charset="0"/>
                <a:ea typeface="+mn-lt"/>
                <a:cs typeface="Times New Roman" pitchFamily="18" charset="0"/>
              </a:rPr>
              <a:t>“Bachelor Of Technology” </a:t>
            </a:r>
          </a:p>
          <a:p>
            <a:pPr algn="ctr"/>
            <a:r>
              <a:rPr lang="en-US" sz="2800" dirty="0">
                <a:solidFill>
                  <a:schemeClr val="bg1"/>
                </a:solidFill>
                <a:latin typeface="Times New Roman" pitchFamily="18" charset="0"/>
                <a:ea typeface="+mn-lt"/>
                <a:cs typeface="Times New Roman" pitchFamily="18" charset="0"/>
              </a:rPr>
              <a:t>I</a:t>
            </a:r>
            <a:r>
              <a:rPr lang="en-US" sz="2800" cap="none" dirty="0">
                <a:solidFill>
                  <a:schemeClr val="bg1"/>
                </a:solidFill>
                <a:latin typeface="Times New Roman" pitchFamily="18" charset="0"/>
                <a:ea typeface="+mn-lt"/>
                <a:cs typeface="Times New Roman" pitchFamily="18" charset="0"/>
              </a:rPr>
              <a:t>n</a:t>
            </a:r>
          </a:p>
          <a:p>
            <a:pPr algn="ctr"/>
            <a:r>
              <a:rPr lang="en-US" sz="2800" cap="none" dirty="0">
                <a:solidFill>
                  <a:srgbClr val="FFFF00"/>
                </a:solidFill>
                <a:latin typeface="Times New Roman" pitchFamily="18" charset="0"/>
                <a:cs typeface="Times New Roman" pitchFamily="18" charset="0"/>
              </a:rPr>
              <a:t>Computer Science And Engineering</a:t>
            </a:r>
          </a:p>
          <a:p>
            <a:pPr algn="ctr"/>
            <a:r>
              <a:rPr lang="en-US" sz="2200" cap="none" dirty="0">
                <a:solidFill>
                  <a:schemeClr val="bg1"/>
                </a:solidFill>
                <a:latin typeface="Times New Roman" pitchFamily="18" charset="0"/>
                <a:cs typeface="Times New Roman" pitchFamily="18" charset="0"/>
              </a:rPr>
              <a:t>By</a:t>
            </a:r>
          </a:p>
          <a:p>
            <a:r>
              <a:rPr lang="en-US" sz="2200" b="1" cap="none" dirty="0">
                <a:solidFill>
                  <a:schemeClr val="tx2">
                    <a:lumMod val="40000"/>
                    <a:lumOff val="60000"/>
                  </a:schemeClr>
                </a:solidFill>
                <a:latin typeface="Times New Roman" pitchFamily="18" charset="0"/>
                <a:cs typeface="Times New Roman" pitchFamily="18" charset="0"/>
              </a:rPr>
              <a:t>        </a:t>
            </a:r>
            <a:r>
              <a:rPr lang="en-US" sz="1900" b="1" cap="none" dirty="0">
                <a:solidFill>
                  <a:srgbClr val="C00000"/>
                </a:solidFill>
                <a:latin typeface="Times New Roman" pitchFamily="18" charset="0"/>
                <a:cs typeface="Times New Roman" pitchFamily="18" charset="0"/>
              </a:rPr>
              <a:t>MALLADI POOJITHA           </a:t>
            </a:r>
            <a:r>
              <a:rPr lang="en-US" sz="2200" b="1" cap="none" dirty="0">
                <a:solidFill>
                  <a:srgbClr val="C00000"/>
                </a:solidFill>
                <a:latin typeface="Times New Roman" pitchFamily="18" charset="0"/>
                <a:cs typeface="Times New Roman" pitchFamily="18" charset="0"/>
              </a:rPr>
              <a:t>                                                        186Y1A0562</a:t>
            </a:r>
          </a:p>
          <a:p>
            <a:pPr algn="ctr"/>
            <a:endParaRPr lang="en-US" sz="2200" b="1" cap="none" dirty="0">
              <a:solidFill>
                <a:schemeClr val="bg1"/>
              </a:solidFill>
            </a:endParaRPr>
          </a:p>
          <a:p>
            <a:endParaRPr lang="en-US" sz="2200" b="1" cap="none" dirty="0">
              <a:solidFill>
                <a:schemeClr val="bg1"/>
              </a:solidFill>
            </a:endParaRPr>
          </a:p>
          <a:p>
            <a:endParaRPr lang="en-US" sz="2200" b="1" cap="none" dirty="0">
              <a:solidFill>
                <a:schemeClr val="bg1"/>
              </a:solidFill>
            </a:endParaRPr>
          </a:p>
          <a:p>
            <a:pPr algn="ctr"/>
            <a:endParaRPr lang="en-US" sz="2200" cap="none" dirty="0">
              <a:solidFill>
                <a:schemeClr val="bg1"/>
              </a:solidFill>
            </a:endParaRP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82880"/>
            <a:ext cx="9905998" cy="600891"/>
          </a:xfrm>
        </p:spPr>
        <p:txBody>
          <a:bodyPr>
            <a:noAutofit/>
          </a:bodyPr>
          <a:lstStyle/>
          <a:p>
            <a:pPr algn="ctr"/>
            <a:r>
              <a:rPr lang="en-IN" sz="4000" b="1" dirty="0">
                <a:solidFill>
                  <a:schemeClr val="bg2"/>
                </a:solidFill>
                <a:latin typeface="Times New Roman" pitchFamily="18" charset="0"/>
                <a:cs typeface="Times New Roman" pitchFamily="18" charset="0"/>
              </a:rPr>
              <a:t>APPLICATIONS</a:t>
            </a:r>
            <a:endParaRPr lang="en-US" sz="4000" b="1" dirty="0">
              <a:solidFill>
                <a:schemeClr val="bg2"/>
              </a:solidFill>
              <a:latin typeface="Times New Roman" pitchFamily="18" charset="0"/>
              <a:cs typeface="Times New Roman" pitchFamily="18" charset="0"/>
            </a:endParaRPr>
          </a:p>
        </p:txBody>
      </p:sp>
      <p:sp>
        <p:nvSpPr>
          <p:cNvPr id="3" name="Content Placeholder 2"/>
          <p:cNvSpPr>
            <a:spLocks noGrp="1"/>
          </p:cNvSpPr>
          <p:nvPr>
            <p:ph idx="1"/>
          </p:nvPr>
        </p:nvSpPr>
        <p:spPr>
          <a:xfrm>
            <a:off x="997720" y="692332"/>
            <a:ext cx="10040394" cy="3317965"/>
          </a:xfrm>
        </p:spPr>
        <p:txBody>
          <a:bodyPr>
            <a:normAutofit/>
          </a:bodyPr>
          <a:lstStyle/>
          <a:p>
            <a:pPr algn="just"/>
            <a:r>
              <a:rPr lang="en-US" sz="2200" dirty="0">
                <a:solidFill>
                  <a:schemeClr val="bg1"/>
                </a:solidFill>
                <a:latin typeface="Times New Roman" pitchFamily="18" charset="0"/>
                <a:cs typeface="Times New Roman" pitchFamily="18" charset="0"/>
              </a:rPr>
              <a:t>In the retail sector – to communicate with the customer in real-time and provide timely suggestions.</a:t>
            </a:r>
          </a:p>
          <a:p>
            <a:pPr algn="just"/>
            <a:r>
              <a:rPr lang="en-US" sz="2200" dirty="0">
                <a:solidFill>
                  <a:schemeClr val="bg1"/>
                </a:solidFill>
                <a:latin typeface="Times New Roman" pitchFamily="18" charset="0"/>
                <a:cs typeface="Times New Roman" pitchFamily="18" charset="0"/>
              </a:rPr>
              <a:t>In daily life – to send helpful reminders to people, in smart homes, etc.</a:t>
            </a:r>
          </a:p>
          <a:p>
            <a:pPr algn="just"/>
            <a:r>
              <a:rPr lang="en-US" sz="2200" dirty="0">
                <a:solidFill>
                  <a:schemeClr val="bg1"/>
                </a:solidFill>
                <a:latin typeface="Times New Roman" pitchFamily="18" charset="0"/>
                <a:cs typeface="Times New Roman" pitchFamily="18" charset="0"/>
              </a:rPr>
              <a:t>Travel/transport – to send people useful notifications regarding the schedule of train/plane/bus, information about the change in time, current running status, etc. ...</a:t>
            </a:r>
          </a:p>
          <a:p>
            <a:pPr algn="just"/>
            <a:r>
              <a:rPr lang="en-US" sz="2200" dirty="0">
                <a:solidFill>
                  <a:schemeClr val="bg1"/>
                </a:solidFill>
                <a:latin typeface="Times New Roman" pitchFamily="18" charset="0"/>
                <a:cs typeface="Times New Roman" pitchFamily="18" charset="0"/>
              </a:rPr>
              <a:t>Concert venues – to send concert details, updates and news to the people who have already arrived.</a:t>
            </a:r>
          </a:p>
          <a:p>
            <a:endParaRPr lang="en-US" dirty="0"/>
          </a:p>
        </p:txBody>
      </p:sp>
      <p:pic>
        <p:nvPicPr>
          <p:cNvPr id="11" name="Picture 10" descr="beaconappli.jpg"/>
          <p:cNvPicPr>
            <a:picLocks noChangeAspect="1"/>
          </p:cNvPicPr>
          <p:nvPr/>
        </p:nvPicPr>
        <p:blipFill>
          <a:blip r:embed="rId2"/>
          <a:stretch>
            <a:fillRect/>
          </a:stretch>
        </p:blipFill>
        <p:spPr>
          <a:xfrm>
            <a:off x="3187337" y="3844090"/>
            <a:ext cx="7276012" cy="28049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287" y="551316"/>
            <a:ext cx="9905999" cy="2061255"/>
          </a:xfrm>
        </p:spPr>
        <p:txBody>
          <a:bodyPr/>
          <a:lstStyle/>
          <a:p>
            <a:pPr algn="just"/>
            <a:r>
              <a:rPr lang="en-US" sz="2200" dirty="0">
                <a:solidFill>
                  <a:schemeClr val="bg1"/>
                </a:solidFill>
                <a:latin typeface="Times New Roman" pitchFamily="18" charset="0"/>
                <a:cs typeface="Times New Roman" pitchFamily="18" charset="0"/>
              </a:rPr>
              <a:t>Sports – to share updates with the fans in the stadium, regarding seat upgrades, game schedule, upcoming games, etc.</a:t>
            </a:r>
          </a:p>
          <a:p>
            <a:pPr algn="just"/>
            <a:r>
              <a:rPr lang="en-US" sz="2200" dirty="0">
                <a:solidFill>
                  <a:schemeClr val="bg1"/>
                </a:solidFill>
                <a:latin typeface="Times New Roman" pitchFamily="18" charset="0"/>
                <a:cs typeface="Times New Roman" pitchFamily="18" charset="0"/>
              </a:rPr>
              <a:t>Business – to record the attendance and to communicate with the employees and management In the offices</a:t>
            </a:r>
            <a:r>
              <a:rPr lang="en-US" sz="2200" dirty="0">
                <a:solidFill>
                  <a:schemeClr val="bg1"/>
                </a:solidFill>
              </a:rPr>
              <a:t>.</a:t>
            </a:r>
          </a:p>
          <a:p>
            <a:endParaRPr lang="en-US" dirty="0"/>
          </a:p>
        </p:txBody>
      </p:sp>
      <p:pic>
        <p:nvPicPr>
          <p:cNvPr id="6" name="Picture 5" descr="beacon9.jpg"/>
          <p:cNvPicPr>
            <a:picLocks noChangeAspect="1"/>
          </p:cNvPicPr>
          <p:nvPr/>
        </p:nvPicPr>
        <p:blipFill>
          <a:blip r:embed="rId2"/>
          <a:stretch>
            <a:fillRect/>
          </a:stretch>
        </p:blipFill>
        <p:spPr>
          <a:xfrm>
            <a:off x="4767943" y="2290900"/>
            <a:ext cx="5656217" cy="382251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287" y="187444"/>
            <a:ext cx="9905998" cy="713893"/>
          </a:xfrm>
        </p:spPr>
        <p:txBody>
          <a:bodyPr>
            <a:normAutofit/>
          </a:bodyPr>
          <a:lstStyle/>
          <a:p>
            <a:pPr algn="ctr"/>
            <a:r>
              <a:rPr lang="en-IN" sz="4000" b="1" dirty="0">
                <a:solidFill>
                  <a:schemeClr val="bg2"/>
                </a:solidFill>
                <a:latin typeface="Times New Roman" pitchFamily="18" charset="0"/>
                <a:cs typeface="Times New Roman" pitchFamily="18" charset="0"/>
              </a:rPr>
              <a:t>conclusion</a:t>
            </a:r>
            <a:endParaRPr lang="en-US" sz="4000" b="1" dirty="0">
              <a:solidFill>
                <a:schemeClr val="bg2"/>
              </a:solidFill>
              <a:latin typeface="Times New Roman" pitchFamily="18" charset="0"/>
              <a:cs typeface="Times New Roman" pitchFamily="18" charset="0"/>
            </a:endParaRPr>
          </a:p>
        </p:txBody>
      </p:sp>
      <p:sp>
        <p:nvSpPr>
          <p:cNvPr id="3" name="Content Placeholder 2"/>
          <p:cNvSpPr>
            <a:spLocks noGrp="1"/>
          </p:cNvSpPr>
          <p:nvPr>
            <p:ph idx="1"/>
          </p:nvPr>
        </p:nvSpPr>
        <p:spPr>
          <a:xfrm>
            <a:off x="1141412" y="1162594"/>
            <a:ext cx="9905999" cy="5277395"/>
          </a:xfrm>
        </p:spPr>
        <p:txBody>
          <a:bodyPr>
            <a:normAutofit/>
          </a:bodyPr>
          <a:lstStyle/>
          <a:p>
            <a:pPr algn="just" fontAlgn="base"/>
            <a:r>
              <a:rPr lang="en-US" sz="2900" dirty="0">
                <a:solidFill>
                  <a:schemeClr val="bg1"/>
                </a:solidFill>
              </a:rPr>
              <a:t> </a:t>
            </a:r>
            <a:r>
              <a:rPr lang="en-US" dirty="0">
                <a:solidFill>
                  <a:schemeClr val="bg1"/>
                </a:solidFill>
                <a:latin typeface="Times New Roman" pitchFamily="18" charset="0"/>
                <a:cs typeface="Times New Roman" pitchFamily="18" charset="0"/>
              </a:rPr>
              <a:t>More to the point, our experience with beacons makes it clear that they allow for much safer transactions and business operations than not. </a:t>
            </a:r>
          </a:p>
          <a:p>
            <a:pPr algn="just" fontAlgn="base"/>
            <a:r>
              <a:rPr lang="en-US" dirty="0">
                <a:solidFill>
                  <a:schemeClr val="bg1"/>
                </a:solidFill>
                <a:latin typeface="Times New Roman" pitchFamily="18" charset="0"/>
                <a:cs typeface="Times New Roman" pitchFamily="18" charset="0"/>
              </a:rPr>
              <a:t>Beacon technology is a powerful tool to engage the audience and deliver them relevant information on short notice.</a:t>
            </a:r>
          </a:p>
          <a:p>
            <a:pPr algn="just" fontAlgn="base"/>
            <a:r>
              <a:rPr lang="en-US" dirty="0">
                <a:solidFill>
                  <a:schemeClr val="bg1"/>
                </a:solidFill>
                <a:latin typeface="Times New Roman" pitchFamily="18" charset="0"/>
                <a:cs typeface="Times New Roman" pitchFamily="18" charset="0"/>
              </a:rPr>
              <a:t> Thus, if anyone is  looking for a solution to increase engagement with their office audience or make their event management app even more convenient, this solution is right for them</a:t>
            </a:r>
            <a:r>
              <a:rPr lang="en-US" dirty="0">
                <a:solidFill>
                  <a:schemeClr val="bg1"/>
                </a:solidFill>
              </a:rPr>
              <a:t>. </a:t>
            </a:r>
          </a:p>
          <a:p>
            <a:pPr fontAlgn="base"/>
            <a:endParaRPr lang="en-US" sz="2900"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790" y="248195"/>
            <a:ext cx="9905998" cy="809896"/>
          </a:xfrm>
        </p:spPr>
        <p:txBody>
          <a:bodyPr>
            <a:normAutofit/>
          </a:bodyPr>
          <a:lstStyle/>
          <a:p>
            <a:r>
              <a:rPr lang="en-IN" sz="4000" b="1" dirty="0">
                <a:solidFill>
                  <a:schemeClr val="bg2"/>
                </a:solidFill>
                <a:latin typeface="Times New Roman" pitchFamily="18" charset="0"/>
                <a:cs typeface="Times New Roman" pitchFamily="18" charset="0"/>
              </a:rPr>
              <a:t>                    FUTURE SCOPE</a:t>
            </a:r>
            <a:endParaRPr lang="en-US" sz="4000" b="1" dirty="0">
              <a:solidFill>
                <a:schemeClr val="bg2"/>
              </a:solidFill>
              <a:latin typeface="Times New Roman" pitchFamily="18" charset="0"/>
              <a:cs typeface="Times New Roman" pitchFamily="18" charset="0"/>
            </a:endParaRPr>
          </a:p>
        </p:txBody>
      </p:sp>
      <p:sp>
        <p:nvSpPr>
          <p:cNvPr id="3" name="Content Placeholder 2"/>
          <p:cNvSpPr>
            <a:spLocks noGrp="1"/>
          </p:cNvSpPr>
          <p:nvPr>
            <p:ph idx="1"/>
          </p:nvPr>
        </p:nvSpPr>
        <p:spPr>
          <a:xfrm>
            <a:off x="4702629" y="1058091"/>
            <a:ext cx="6505304" cy="5172892"/>
          </a:xfrm>
        </p:spPr>
        <p:txBody>
          <a:bodyPr>
            <a:normAutofit/>
          </a:bodyPr>
          <a:lstStyle/>
          <a:p>
            <a:pPr algn="just"/>
            <a:r>
              <a:rPr lang="en-US" i="1" dirty="0">
                <a:solidFill>
                  <a:schemeClr val="bg1"/>
                </a:solidFill>
                <a:latin typeface="Times New Roman" pitchFamily="18" charset="0"/>
                <a:cs typeface="Times New Roman" pitchFamily="18" charset="0"/>
              </a:rPr>
              <a:t>According to Global Market Insights, the beacon technology market is projected to surpass $25 billion in 2025.</a:t>
            </a:r>
          </a:p>
          <a:p>
            <a:pPr algn="just"/>
            <a:r>
              <a:rPr lang="en-US" dirty="0">
                <a:solidFill>
                  <a:schemeClr val="bg1"/>
                </a:solidFill>
                <a:latin typeface="Times New Roman" pitchFamily="18" charset="0"/>
                <a:cs typeface="Times New Roman" pitchFamily="18" charset="0"/>
              </a:rPr>
              <a:t>On airports and Railways- To notify the user about the departure, delays, gate, platforms.</a:t>
            </a:r>
          </a:p>
          <a:p>
            <a:pPr algn="just"/>
            <a:r>
              <a:rPr lang="en-US" dirty="0">
                <a:solidFill>
                  <a:schemeClr val="bg1"/>
                </a:solidFill>
                <a:latin typeface="Times New Roman" pitchFamily="18" charset="0"/>
                <a:cs typeface="Times New Roman" pitchFamily="18" charset="0"/>
              </a:rPr>
              <a:t>Schools and colleges- It can be used in schools and colleges at the time of </a:t>
            </a:r>
            <a:r>
              <a:rPr lang="en-US" dirty="0" err="1">
                <a:solidFill>
                  <a:schemeClr val="bg1"/>
                </a:solidFill>
                <a:latin typeface="Times New Roman" pitchFamily="18" charset="0"/>
                <a:cs typeface="Times New Roman" pitchFamily="18" charset="0"/>
              </a:rPr>
              <a:t>counselling</a:t>
            </a:r>
            <a:r>
              <a:rPr lang="en-US" dirty="0">
                <a:solidFill>
                  <a:schemeClr val="bg1"/>
                </a:solidFill>
                <a:latin typeface="Times New Roman" pitchFamily="18" charset="0"/>
                <a:cs typeface="Times New Roman" pitchFamily="18" charset="0"/>
              </a:rPr>
              <a:t>. </a:t>
            </a:r>
          </a:p>
          <a:p>
            <a:pPr algn="just"/>
            <a:r>
              <a:rPr lang="en-US" dirty="0">
                <a:solidFill>
                  <a:schemeClr val="bg1"/>
                </a:solidFill>
                <a:latin typeface="Times New Roman" pitchFamily="18" charset="0"/>
                <a:cs typeface="Times New Roman" pitchFamily="18" charset="0"/>
              </a:rPr>
              <a:t>Shopping malls- To notify the user about the deals and discounts.</a:t>
            </a:r>
          </a:p>
        </p:txBody>
      </p:sp>
      <p:pic>
        <p:nvPicPr>
          <p:cNvPr id="4" name="Picture 3" descr="beacon future.jpg"/>
          <p:cNvPicPr>
            <a:picLocks noChangeAspect="1"/>
          </p:cNvPicPr>
          <p:nvPr/>
        </p:nvPicPr>
        <p:blipFill>
          <a:blip r:embed="rId2"/>
          <a:stretch>
            <a:fillRect/>
          </a:stretch>
        </p:blipFill>
        <p:spPr>
          <a:xfrm>
            <a:off x="653143" y="1894115"/>
            <a:ext cx="3944984" cy="32787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queries.jpg"/>
          <p:cNvPicPr>
            <a:picLocks noGrp="1" noChangeAspect="1"/>
          </p:cNvPicPr>
          <p:nvPr>
            <p:ph idx="1"/>
          </p:nvPr>
        </p:nvPicPr>
        <p:blipFill>
          <a:blip r:embed="rId2"/>
          <a:stretch>
            <a:fillRect/>
          </a:stretch>
        </p:blipFill>
        <p:spPr>
          <a:xfrm>
            <a:off x="2847703" y="1221762"/>
            <a:ext cx="6374674" cy="4408329"/>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162" y="2199124"/>
            <a:ext cx="9905998" cy="1478570"/>
          </a:xfrm>
        </p:spPr>
        <p:txBody>
          <a:bodyPr>
            <a:normAutofit/>
          </a:bodyPr>
          <a:lstStyle/>
          <a:p>
            <a:pPr algn="ctr"/>
            <a:r>
              <a:rPr lang="en-IN" sz="9600" b="1" dirty="0">
                <a:solidFill>
                  <a:schemeClr val="bg2"/>
                </a:solidFill>
                <a:latin typeface="Times New Roman" pitchFamily="18" charset="0"/>
                <a:cs typeface="Times New Roman" pitchFamily="18" charset="0"/>
              </a:rPr>
              <a:t>Thank you</a:t>
            </a:r>
            <a:endParaRPr lang="en-US" sz="9600" b="1" dirty="0">
              <a:solidFill>
                <a:schemeClr val="bg2"/>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1F59-B5E3-45FF-BE54-B68259D5C781}"/>
              </a:ext>
            </a:extLst>
          </p:cNvPr>
          <p:cNvSpPr>
            <a:spLocks noGrp="1"/>
          </p:cNvSpPr>
          <p:nvPr>
            <p:ph type="title"/>
          </p:nvPr>
        </p:nvSpPr>
        <p:spPr/>
        <p:txBody>
          <a:bodyPr>
            <a:normAutofit/>
          </a:bodyPr>
          <a:lstStyle/>
          <a:p>
            <a:r>
              <a:rPr lang="en-IN" sz="4000" dirty="0">
                <a:solidFill>
                  <a:schemeClr val="bg2"/>
                </a:solidFill>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0A56D449-CDF9-42EB-8C11-7ABCDDD83414}"/>
              </a:ext>
            </a:extLst>
          </p:cNvPr>
          <p:cNvSpPr>
            <a:spLocks noGrp="1"/>
          </p:cNvSpPr>
          <p:nvPr>
            <p:ph idx="1"/>
          </p:nvPr>
        </p:nvSpPr>
        <p:spPr>
          <a:xfrm>
            <a:off x="863506" y="1487487"/>
            <a:ext cx="9905999" cy="3541714"/>
          </a:xfrm>
        </p:spPr>
        <p:txBody>
          <a:bodyPr>
            <a:normAutofit fontScale="55000" lnSpcReduction="20000"/>
          </a:bodyPr>
          <a:lstStyle/>
          <a:p>
            <a:pPr marL="0" indent="0">
              <a:buNone/>
            </a:pPr>
            <a:endParaRPr lang="en-IN" dirty="0"/>
          </a:p>
          <a:p>
            <a:r>
              <a:rPr lang="en-IN" sz="3200" dirty="0">
                <a:solidFill>
                  <a:schemeClr val="bg1"/>
                </a:solidFill>
                <a:latin typeface="Times New Roman" panose="02020603050405020304" pitchFamily="18" charset="0"/>
                <a:cs typeface="Times New Roman" panose="02020603050405020304" pitchFamily="18" charset="0"/>
              </a:rPr>
              <a:t>INTRODUCTION</a:t>
            </a:r>
          </a:p>
          <a:p>
            <a:r>
              <a:rPr lang="en-IN" sz="3200" dirty="0">
                <a:solidFill>
                  <a:schemeClr val="bg1"/>
                </a:solidFill>
                <a:latin typeface="Times New Roman" panose="02020603050405020304" pitchFamily="18" charset="0"/>
                <a:cs typeface="Times New Roman" panose="02020603050405020304" pitchFamily="18" charset="0"/>
              </a:rPr>
              <a:t>WORKING</a:t>
            </a:r>
          </a:p>
          <a:p>
            <a:r>
              <a:rPr lang="en-IN" sz="3200" dirty="0">
                <a:solidFill>
                  <a:schemeClr val="bg1"/>
                </a:solidFill>
                <a:latin typeface="Times New Roman" panose="02020603050405020304" pitchFamily="18" charset="0"/>
                <a:cs typeface="Times New Roman" panose="02020603050405020304" pitchFamily="18" charset="0"/>
              </a:rPr>
              <a:t>WHY BEACON TECHNOLOGY?</a:t>
            </a:r>
          </a:p>
          <a:p>
            <a:r>
              <a:rPr lang="en-IN" sz="3200" dirty="0">
                <a:solidFill>
                  <a:schemeClr val="bg1"/>
                </a:solidFill>
                <a:latin typeface="Times New Roman" panose="02020603050405020304" pitchFamily="18" charset="0"/>
                <a:cs typeface="Times New Roman" panose="02020603050405020304" pitchFamily="18" charset="0"/>
              </a:rPr>
              <a:t>ADVANTAGES</a:t>
            </a:r>
          </a:p>
          <a:p>
            <a:r>
              <a:rPr lang="en-IN" sz="3200" dirty="0">
                <a:solidFill>
                  <a:schemeClr val="bg1"/>
                </a:solidFill>
                <a:latin typeface="Times New Roman" panose="02020603050405020304" pitchFamily="18" charset="0"/>
                <a:cs typeface="Times New Roman" panose="02020603050405020304" pitchFamily="18" charset="0"/>
              </a:rPr>
              <a:t>DISADVANTAGES</a:t>
            </a:r>
          </a:p>
          <a:p>
            <a:r>
              <a:rPr lang="en-IN" sz="3200" dirty="0">
                <a:solidFill>
                  <a:schemeClr val="bg1"/>
                </a:solidFill>
                <a:latin typeface="Times New Roman" panose="02020603050405020304" pitchFamily="18" charset="0"/>
                <a:cs typeface="Times New Roman" panose="02020603050405020304" pitchFamily="18" charset="0"/>
              </a:rPr>
              <a:t>APPLICATIONS</a:t>
            </a:r>
          </a:p>
          <a:p>
            <a:r>
              <a:rPr lang="en-IN" sz="3200" dirty="0">
                <a:solidFill>
                  <a:schemeClr val="bg1"/>
                </a:solidFill>
                <a:latin typeface="Times New Roman" panose="02020603050405020304" pitchFamily="18" charset="0"/>
                <a:cs typeface="Times New Roman" panose="02020603050405020304" pitchFamily="18" charset="0"/>
              </a:rPr>
              <a:t>CONCLUSION</a:t>
            </a:r>
          </a:p>
          <a:p>
            <a:r>
              <a:rPr lang="en-IN" sz="3200" dirty="0">
                <a:solidFill>
                  <a:schemeClr val="bg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1447805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7721" y="0"/>
            <a:ext cx="9905998" cy="1197219"/>
          </a:xfrm>
        </p:spPr>
        <p:txBody>
          <a:bodyPr>
            <a:normAutofit/>
          </a:bodyPr>
          <a:lstStyle/>
          <a:p>
            <a:pPr algn="ctr"/>
            <a:r>
              <a:rPr lang="en-IN" sz="4000" b="1" dirty="0">
                <a:solidFill>
                  <a:schemeClr val="bg2"/>
                </a:solidFill>
                <a:latin typeface="Times New Roman" pitchFamily="18" charset="0"/>
                <a:cs typeface="Times New Roman" pitchFamily="18" charset="0"/>
              </a:rPr>
              <a:t>INTRODUCTION</a:t>
            </a:r>
            <a:endParaRPr lang="en-US" sz="4000" b="1" dirty="0">
              <a:solidFill>
                <a:schemeClr val="bg2"/>
              </a:solidFill>
              <a:latin typeface="Times New Roman" pitchFamily="18" charset="0"/>
              <a:cs typeface="Times New Roman" pitchFamily="18" charset="0"/>
            </a:endParaRPr>
          </a:p>
        </p:txBody>
      </p:sp>
      <p:sp>
        <p:nvSpPr>
          <p:cNvPr id="3" name="Content Placeholder 2"/>
          <p:cNvSpPr>
            <a:spLocks noGrp="1"/>
          </p:cNvSpPr>
          <p:nvPr>
            <p:ph idx="1"/>
          </p:nvPr>
        </p:nvSpPr>
        <p:spPr>
          <a:xfrm>
            <a:off x="1102223" y="927462"/>
            <a:ext cx="9905999" cy="4924697"/>
          </a:xfrm>
        </p:spPr>
        <p:txBody>
          <a:bodyPr>
            <a:noAutofit/>
          </a:bodyPr>
          <a:lstStyle/>
          <a:p>
            <a:pPr algn="just"/>
            <a:r>
              <a:rPr lang="en-US" sz="2000" dirty="0">
                <a:solidFill>
                  <a:schemeClr val="bg1"/>
                </a:solidFill>
                <a:latin typeface="Times New Roman" pitchFamily="18" charset="0"/>
                <a:cs typeface="Times New Roman" pitchFamily="18" charset="0"/>
              </a:rPr>
              <a:t>Beacons are small, wireless transmitters that use low-energy Bluetooth technology to send signals to the smart devices nearby. </a:t>
            </a:r>
          </a:p>
          <a:p>
            <a:pPr algn="just"/>
            <a:r>
              <a:rPr lang="en-US" sz="2000" dirty="0">
                <a:solidFill>
                  <a:schemeClr val="bg1"/>
                </a:solidFill>
                <a:latin typeface="Times New Roman" pitchFamily="18" charset="0"/>
                <a:cs typeface="Times New Roman" pitchFamily="18" charset="0"/>
              </a:rPr>
              <a:t>They are one of the latest developments in location technology and proximity marketing. </a:t>
            </a:r>
          </a:p>
          <a:p>
            <a:pPr algn="just"/>
            <a:r>
              <a:rPr lang="en-US" sz="2000" dirty="0">
                <a:solidFill>
                  <a:schemeClr val="bg1"/>
                </a:solidFill>
                <a:latin typeface="Times New Roman" pitchFamily="18" charset="0"/>
                <a:cs typeface="Times New Roman" pitchFamily="18" charset="0"/>
              </a:rPr>
              <a:t>They connect and transmit information to smart devices making location-based searching and interaction easier and more accurate.</a:t>
            </a:r>
          </a:p>
          <a:p>
            <a:endParaRPr lang="en-US" dirty="0">
              <a:solidFill>
                <a:schemeClr val="bg1"/>
              </a:solidFill>
            </a:endParaRPr>
          </a:p>
          <a:p>
            <a:pPr>
              <a:buNone/>
            </a:pPr>
            <a:endParaRPr lang="en-US" dirty="0">
              <a:solidFill>
                <a:schemeClr val="bg1"/>
              </a:solidFill>
            </a:endParaRPr>
          </a:p>
        </p:txBody>
      </p:sp>
      <p:pic>
        <p:nvPicPr>
          <p:cNvPr id="4" name="Picture 3" descr="beacon1.jpg"/>
          <p:cNvPicPr>
            <a:picLocks noChangeAspect="1"/>
          </p:cNvPicPr>
          <p:nvPr/>
        </p:nvPicPr>
        <p:blipFill>
          <a:blip r:embed="rId2"/>
          <a:stretch>
            <a:fillRect/>
          </a:stretch>
        </p:blipFill>
        <p:spPr>
          <a:xfrm>
            <a:off x="3422470" y="3905793"/>
            <a:ext cx="4545874" cy="24819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6F6E1F-FB88-461F-8A23-A7A1F03A9C51}"/>
              </a:ext>
            </a:extLst>
          </p:cNvPr>
          <p:cNvSpPr>
            <a:spLocks noGrp="1"/>
          </p:cNvSpPr>
          <p:nvPr>
            <p:ph type="title"/>
          </p:nvPr>
        </p:nvSpPr>
        <p:spPr>
          <a:xfrm>
            <a:off x="971083" y="242629"/>
            <a:ext cx="9905998" cy="1478570"/>
          </a:xfrm>
        </p:spPr>
        <p:txBody>
          <a:bodyPr>
            <a:normAutofit/>
          </a:bodyPr>
          <a:lstStyle/>
          <a:p>
            <a:r>
              <a:rPr lang="en-IN" sz="2000" dirty="0">
                <a:solidFill>
                  <a:schemeClr val="bg2"/>
                </a:solidFill>
                <a:latin typeface="Times New Roman" panose="02020603050405020304" pitchFamily="18" charset="0"/>
                <a:cs typeface="Times New Roman" panose="02020603050405020304" pitchFamily="18" charset="0"/>
              </a:rPr>
              <a:t>CONTINUATION:</a:t>
            </a:r>
          </a:p>
        </p:txBody>
      </p:sp>
      <p:sp>
        <p:nvSpPr>
          <p:cNvPr id="3" name="Content Placeholder 2"/>
          <p:cNvSpPr>
            <a:spLocks noGrp="1"/>
          </p:cNvSpPr>
          <p:nvPr>
            <p:ph idx="1"/>
          </p:nvPr>
        </p:nvSpPr>
        <p:spPr>
          <a:xfrm>
            <a:off x="1457533" y="3496375"/>
            <a:ext cx="9905999" cy="3541714"/>
          </a:xfrm>
        </p:spPr>
        <p:txBody>
          <a:bodyPr>
            <a:normAutofit/>
          </a:bodyPr>
          <a:lstStyle/>
          <a:p>
            <a:pPr algn="just"/>
            <a:r>
              <a:rPr lang="en-US" sz="2000" dirty="0">
                <a:solidFill>
                  <a:schemeClr val="bg1"/>
                </a:solidFill>
                <a:latin typeface="Times New Roman" pitchFamily="18" charset="0"/>
                <a:cs typeface="Times New Roman" pitchFamily="18" charset="0"/>
              </a:rPr>
              <a:t>Each device contains a CPU, radio, and batteries, and it works by repeatedly broadcasting out an identifier.</a:t>
            </a:r>
          </a:p>
          <a:p>
            <a:pPr algn="just"/>
            <a:r>
              <a:rPr lang="en-US" sz="2000" dirty="0">
                <a:solidFill>
                  <a:schemeClr val="bg1"/>
                </a:solidFill>
                <a:latin typeface="Times New Roman" pitchFamily="18" charset="0"/>
                <a:cs typeface="Times New Roman" pitchFamily="18" charset="0"/>
              </a:rPr>
              <a:t>The identifier is a unique id number that your </a:t>
            </a:r>
            <a:r>
              <a:rPr lang="en-US" sz="2000" dirty="0" err="1">
                <a:solidFill>
                  <a:schemeClr val="bg1"/>
                </a:solidFill>
                <a:latin typeface="Times New Roman" pitchFamily="18" charset="0"/>
                <a:cs typeface="Times New Roman" pitchFamily="18" charset="0"/>
              </a:rPr>
              <a:t>smartphone</a:t>
            </a:r>
            <a:r>
              <a:rPr lang="en-US" sz="2000" dirty="0">
                <a:solidFill>
                  <a:schemeClr val="bg1"/>
                </a:solidFill>
                <a:latin typeface="Times New Roman" pitchFamily="18" charset="0"/>
                <a:cs typeface="Times New Roman" pitchFamily="18" charset="0"/>
              </a:rPr>
              <a:t> recognizes as unique to the beacon.</a:t>
            </a:r>
          </a:p>
          <a:p>
            <a:pPr algn="just"/>
            <a:r>
              <a:rPr lang="en-US" sz="2000" dirty="0">
                <a:solidFill>
                  <a:schemeClr val="bg1"/>
                </a:solidFill>
                <a:latin typeface="Times New Roman" pitchFamily="18" charset="0"/>
                <a:cs typeface="Times New Roman" pitchFamily="18" charset="0"/>
              </a:rPr>
              <a:t>Once connected, the beacon will carry out whatever function it has been programmed to perform. </a:t>
            </a:r>
            <a:endParaRPr lang="en-US" sz="2000" dirty="0">
              <a:latin typeface="Times New Roman" pitchFamily="18" charset="0"/>
              <a:cs typeface="Times New Roman" pitchFamily="18" charset="0"/>
            </a:endParaRPr>
          </a:p>
        </p:txBody>
      </p:sp>
      <p:pic>
        <p:nvPicPr>
          <p:cNvPr id="5" name="Picture 4" descr="beacon4.jpg"/>
          <p:cNvPicPr>
            <a:picLocks noChangeAspect="1"/>
          </p:cNvPicPr>
          <p:nvPr/>
        </p:nvPicPr>
        <p:blipFill>
          <a:blip r:embed="rId2"/>
          <a:stretch>
            <a:fillRect/>
          </a:stretch>
        </p:blipFill>
        <p:spPr>
          <a:xfrm>
            <a:off x="2455003" y="1298947"/>
            <a:ext cx="6799433" cy="206267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84A4-DDA3-4F87-9270-B740682592C4}"/>
              </a:ext>
            </a:extLst>
          </p:cNvPr>
          <p:cNvSpPr>
            <a:spLocks noGrp="1"/>
          </p:cNvSpPr>
          <p:nvPr>
            <p:ph type="title"/>
          </p:nvPr>
        </p:nvSpPr>
        <p:spPr/>
        <p:txBody>
          <a:bodyPr>
            <a:normAutofit/>
          </a:bodyPr>
          <a:lstStyle/>
          <a:p>
            <a:r>
              <a:rPr lang="en-IN" sz="4000" dirty="0">
                <a:solidFill>
                  <a:schemeClr val="bg2"/>
                </a:solidFill>
                <a:latin typeface="Times New Roman" panose="02020603050405020304" pitchFamily="18" charset="0"/>
                <a:cs typeface="Times New Roman" panose="02020603050405020304" pitchFamily="18" charset="0"/>
              </a:rPr>
              <a:t>Working:</a:t>
            </a:r>
          </a:p>
        </p:txBody>
      </p:sp>
      <p:sp>
        <p:nvSpPr>
          <p:cNvPr id="3" name="Content Placeholder 2">
            <a:extLst>
              <a:ext uri="{FF2B5EF4-FFF2-40B4-BE49-F238E27FC236}">
                <a16:creationId xmlns:a16="http://schemas.microsoft.com/office/drawing/2014/main" id="{A22F4530-0928-44FF-90AA-1982BD8ABF81}"/>
              </a:ext>
            </a:extLst>
          </p:cNvPr>
          <p:cNvSpPr>
            <a:spLocks noGrp="1"/>
          </p:cNvSpPr>
          <p:nvPr>
            <p:ph idx="1"/>
          </p:nvPr>
        </p:nvSpPr>
        <p:spPr/>
        <p:txBody>
          <a:bodyPr>
            <a:normAutofit/>
          </a:bodyPr>
          <a:lstStyle/>
          <a:p>
            <a:r>
              <a:rPr lang="en-IN" sz="2000" dirty="0">
                <a:solidFill>
                  <a:schemeClr val="bg1"/>
                </a:solidFill>
                <a:latin typeface="Times New Roman" panose="02020603050405020304" pitchFamily="18" charset="0"/>
                <a:cs typeface="Times New Roman" panose="02020603050405020304" pitchFamily="18" charset="0"/>
              </a:rPr>
              <a:t>Beacons are the small, low cost, battery-operated wireless devices which continuously convey the simple Bluetooth signals. The signals which are emitted by the Beacons can be picked and receive by the apps installed on the smartphones. On the basis of the location, proximity and time, Beacons can perform an endless array of tasks. </a:t>
            </a:r>
          </a:p>
        </p:txBody>
      </p:sp>
    </p:spTree>
    <p:extLst>
      <p:ext uri="{BB962C8B-B14F-4D97-AF65-F5344CB8AC3E}">
        <p14:creationId xmlns:p14="http://schemas.microsoft.com/office/powerpoint/2010/main" val="1804423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05333"/>
          </a:xfrm>
        </p:spPr>
        <p:txBody>
          <a:bodyPr>
            <a:normAutofit/>
          </a:bodyPr>
          <a:lstStyle/>
          <a:p>
            <a:pPr algn="ctr"/>
            <a:r>
              <a:rPr lang="en-IN" b="1" dirty="0">
                <a:solidFill>
                  <a:schemeClr val="bg2"/>
                </a:solidFill>
                <a:latin typeface="Times New Roman" pitchFamily="18" charset="0"/>
                <a:cs typeface="Times New Roman" pitchFamily="18" charset="0"/>
              </a:rPr>
              <a:t>Why beacon technology ?</a:t>
            </a:r>
            <a:endParaRPr lang="en-US" b="1" dirty="0">
              <a:solidFill>
                <a:schemeClr val="bg2"/>
              </a:solidFill>
              <a:latin typeface="Times New Roman" pitchFamily="18" charset="0"/>
              <a:cs typeface="Times New Roman" pitchFamily="18" charset="0"/>
            </a:endParaRPr>
          </a:p>
        </p:txBody>
      </p:sp>
      <p:sp>
        <p:nvSpPr>
          <p:cNvPr id="3" name="Content Placeholder 2"/>
          <p:cNvSpPr>
            <a:spLocks noGrp="1"/>
          </p:cNvSpPr>
          <p:nvPr>
            <p:ph idx="1"/>
          </p:nvPr>
        </p:nvSpPr>
        <p:spPr>
          <a:xfrm>
            <a:off x="671149" y="1387338"/>
            <a:ext cx="6252165" cy="4608514"/>
          </a:xfrm>
        </p:spPr>
        <p:txBody>
          <a:bodyPr>
            <a:normAutofit/>
          </a:bodyPr>
          <a:lstStyle/>
          <a:p>
            <a:pPr algn="just"/>
            <a:r>
              <a:rPr lang="en-US" dirty="0">
                <a:solidFill>
                  <a:schemeClr val="bg1"/>
                </a:solidFill>
                <a:latin typeface="Times New Roman" pitchFamily="18" charset="0"/>
                <a:cs typeface="Times New Roman" pitchFamily="18" charset="0"/>
              </a:rPr>
              <a:t>The technology itself has lots of applications and potential. </a:t>
            </a:r>
          </a:p>
          <a:p>
            <a:pPr algn="just"/>
            <a:r>
              <a:rPr lang="en-US" dirty="0">
                <a:solidFill>
                  <a:schemeClr val="bg1"/>
                </a:solidFill>
                <a:latin typeface="Times New Roman" pitchFamily="18" charset="0"/>
                <a:cs typeface="Times New Roman" pitchFamily="18" charset="0"/>
              </a:rPr>
              <a:t>By using this location-based technology, you can personalize your out-of-store marketing, helping you monetize any potential foot traffic. </a:t>
            </a:r>
          </a:p>
          <a:p>
            <a:pPr algn="just"/>
            <a:r>
              <a:rPr lang="en-US" dirty="0">
                <a:solidFill>
                  <a:schemeClr val="bg1"/>
                </a:solidFill>
                <a:latin typeface="Times New Roman" pitchFamily="18" charset="0"/>
                <a:cs typeface="Times New Roman" pitchFamily="18" charset="0"/>
              </a:rPr>
              <a:t>With mobiles now an integral part of everyday life, proximity marketing will only continue to grow.</a:t>
            </a:r>
          </a:p>
        </p:txBody>
      </p:sp>
      <p:pic>
        <p:nvPicPr>
          <p:cNvPr id="6" name="Picture 5" descr="beacon5.jpg"/>
          <p:cNvPicPr>
            <a:picLocks noChangeAspect="1"/>
          </p:cNvPicPr>
          <p:nvPr/>
        </p:nvPicPr>
        <p:blipFill>
          <a:blip r:embed="rId2"/>
          <a:stretch>
            <a:fillRect/>
          </a:stretch>
        </p:blipFill>
        <p:spPr>
          <a:xfrm>
            <a:off x="6897190" y="1682206"/>
            <a:ext cx="4937760" cy="31902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847" y="161318"/>
            <a:ext cx="9905998" cy="896773"/>
          </a:xfrm>
        </p:spPr>
        <p:txBody>
          <a:bodyPr>
            <a:normAutofit/>
          </a:bodyPr>
          <a:lstStyle/>
          <a:p>
            <a:pPr algn="ctr"/>
            <a:r>
              <a:rPr lang="en-IN" sz="4000" b="1" dirty="0" err="1">
                <a:solidFill>
                  <a:schemeClr val="bg2"/>
                </a:solidFill>
                <a:latin typeface="Times New Roman" pitchFamily="18" charset="0"/>
                <a:cs typeface="Times New Roman" pitchFamily="18" charset="0"/>
              </a:rPr>
              <a:t>TECHNOLOGy</a:t>
            </a:r>
            <a:endParaRPr lang="en-US" sz="4000" b="1" dirty="0">
              <a:solidFill>
                <a:schemeClr val="bg2"/>
              </a:solidFill>
              <a:latin typeface="Times New Roman" pitchFamily="18" charset="0"/>
              <a:cs typeface="Times New Roman" pitchFamily="18" charset="0"/>
            </a:endParaRPr>
          </a:p>
        </p:txBody>
      </p:sp>
      <p:sp>
        <p:nvSpPr>
          <p:cNvPr id="3" name="Content Placeholder 2"/>
          <p:cNvSpPr>
            <a:spLocks noGrp="1"/>
          </p:cNvSpPr>
          <p:nvPr>
            <p:ph idx="1"/>
          </p:nvPr>
        </p:nvSpPr>
        <p:spPr>
          <a:xfrm>
            <a:off x="1141412" y="1136468"/>
            <a:ext cx="9905999" cy="5016137"/>
          </a:xfrm>
        </p:spPr>
        <p:txBody>
          <a:bodyPr/>
          <a:lstStyle/>
          <a:p>
            <a:pPr algn="just"/>
            <a:r>
              <a:rPr lang="en-IN" dirty="0">
                <a:solidFill>
                  <a:schemeClr val="bg1"/>
                </a:solidFill>
                <a:latin typeface="Times New Roman" pitchFamily="18" charset="0"/>
                <a:cs typeface="Times New Roman" pitchFamily="18" charset="0"/>
              </a:rPr>
              <a:t>We can develop the beacon application for </a:t>
            </a:r>
            <a:r>
              <a:rPr lang="en-IN" dirty="0" err="1">
                <a:solidFill>
                  <a:schemeClr val="bg1"/>
                </a:solidFill>
                <a:latin typeface="Times New Roman" pitchFamily="18" charset="0"/>
                <a:cs typeface="Times New Roman" pitchFamily="18" charset="0"/>
              </a:rPr>
              <a:t>andriod</a:t>
            </a:r>
            <a:r>
              <a:rPr lang="en-IN" dirty="0">
                <a:solidFill>
                  <a:schemeClr val="bg1"/>
                </a:solidFill>
                <a:latin typeface="Times New Roman" pitchFamily="18" charset="0"/>
                <a:cs typeface="Times New Roman" pitchFamily="18" charset="0"/>
              </a:rPr>
              <a:t> platform using an </a:t>
            </a:r>
            <a:r>
              <a:rPr lang="en-IN" dirty="0" err="1">
                <a:solidFill>
                  <a:schemeClr val="bg1"/>
                </a:solidFill>
                <a:latin typeface="Times New Roman" pitchFamily="18" charset="0"/>
                <a:cs typeface="Times New Roman" pitchFamily="18" charset="0"/>
              </a:rPr>
              <a:t>andriod</a:t>
            </a:r>
            <a:r>
              <a:rPr lang="en-IN" dirty="0">
                <a:solidFill>
                  <a:schemeClr val="bg1"/>
                </a:solidFill>
                <a:latin typeface="Times New Roman" pitchFamily="18" charset="0"/>
                <a:cs typeface="Times New Roman" pitchFamily="18" charset="0"/>
              </a:rPr>
              <a:t> API, which offers a Bluetooth adapter and BLE scanner.</a:t>
            </a:r>
          </a:p>
          <a:p>
            <a:pPr algn="just"/>
            <a:r>
              <a:rPr lang="en-IN" dirty="0">
                <a:solidFill>
                  <a:schemeClr val="bg1"/>
                </a:solidFill>
                <a:latin typeface="Times New Roman" pitchFamily="18" charset="0"/>
                <a:cs typeface="Times New Roman" pitchFamily="18" charset="0"/>
              </a:rPr>
              <a:t>The beacon application for IOS can be developed with HTML/JavaScript.</a:t>
            </a:r>
          </a:p>
          <a:p>
            <a:pPr algn="just"/>
            <a:r>
              <a:rPr lang="en-IN" dirty="0">
                <a:solidFill>
                  <a:schemeClr val="bg1"/>
                </a:solidFill>
                <a:latin typeface="Times New Roman" pitchFamily="18" charset="0"/>
                <a:cs typeface="Times New Roman" pitchFamily="18" charset="0"/>
              </a:rPr>
              <a:t>For </a:t>
            </a:r>
            <a:r>
              <a:rPr lang="en-IN" dirty="0" err="1">
                <a:solidFill>
                  <a:schemeClr val="bg1"/>
                </a:solidFill>
                <a:latin typeface="Times New Roman" pitchFamily="18" charset="0"/>
                <a:cs typeface="Times New Roman" pitchFamily="18" charset="0"/>
              </a:rPr>
              <a:t>ibeacon</a:t>
            </a:r>
            <a:r>
              <a:rPr lang="en-IN" dirty="0">
                <a:solidFill>
                  <a:schemeClr val="bg1"/>
                </a:solidFill>
                <a:latin typeface="Times New Roman" pitchFamily="18" charset="0"/>
                <a:cs typeface="Times New Roman" pitchFamily="18" charset="0"/>
              </a:rPr>
              <a:t> functionality , we must use the </a:t>
            </a:r>
            <a:r>
              <a:rPr lang="en-IN" dirty="0" err="1">
                <a:solidFill>
                  <a:schemeClr val="bg1"/>
                </a:solidFill>
                <a:latin typeface="Times New Roman" pitchFamily="18" charset="0"/>
                <a:cs typeface="Times New Roman" pitchFamily="18" charset="0"/>
              </a:rPr>
              <a:t>cordova-ibeacon</a:t>
            </a:r>
            <a:r>
              <a:rPr lang="en-IN" dirty="0">
                <a:solidFill>
                  <a:schemeClr val="bg1"/>
                </a:solidFill>
                <a:latin typeface="Times New Roman" pitchFamily="18" charset="0"/>
                <a:cs typeface="Times New Roman" pitchFamily="18" charset="0"/>
              </a:rPr>
              <a:t> </a:t>
            </a:r>
            <a:r>
              <a:rPr lang="en-IN" dirty="0" err="1">
                <a:solidFill>
                  <a:schemeClr val="bg1"/>
                </a:solidFill>
                <a:latin typeface="Times New Roman" pitchFamily="18" charset="0"/>
                <a:cs typeface="Times New Roman" pitchFamily="18" charset="0"/>
              </a:rPr>
              <a:t>plugin</a:t>
            </a:r>
            <a:r>
              <a:rPr lang="en-IN" dirty="0">
                <a:solidFill>
                  <a:schemeClr val="bg1"/>
                </a:solidFill>
                <a:latin typeface="Times New Roman" pitchFamily="18" charset="0"/>
                <a:cs typeface="Times New Roman" pitchFamily="18" charset="0"/>
              </a:rPr>
              <a:t>. To deploy the application, we can develop a native application.  </a:t>
            </a:r>
            <a:endParaRPr lang="en-US" dirty="0">
              <a:solidFill>
                <a:schemeClr val="bg1"/>
              </a:solidFill>
              <a:latin typeface="Times New Roman" pitchFamily="18" charset="0"/>
              <a:cs typeface="Times New Roman" pitchFamily="18" charset="0"/>
            </a:endParaRPr>
          </a:p>
        </p:txBody>
      </p:sp>
      <p:pic>
        <p:nvPicPr>
          <p:cNvPr id="4" name="Picture 3" descr="beacon8.png"/>
          <p:cNvPicPr>
            <a:picLocks noChangeAspect="1"/>
          </p:cNvPicPr>
          <p:nvPr/>
        </p:nvPicPr>
        <p:blipFill>
          <a:blip r:embed="rId2"/>
          <a:stretch>
            <a:fillRect/>
          </a:stretch>
        </p:blipFill>
        <p:spPr>
          <a:xfrm>
            <a:off x="1946367" y="3762103"/>
            <a:ext cx="8125096" cy="27693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6DB34-F062-486B-8F1E-2FE573452AF5}"/>
              </a:ext>
            </a:extLst>
          </p:cNvPr>
          <p:cNvSpPr>
            <a:spLocks noGrp="1"/>
          </p:cNvSpPr>
          <p:nvPr>
            <p:ph type="title"/>
          </p:nvPr>
        </p:nvSpPr>
        <p:spPr/>
        <p:txBody>
          <a:bodyPr>
            <a:normAutofit/>
          </a:bodyPr>
          <a:lstStyle/>
          <a:p>
            <a:r>
              <a:rPr lang="en-IN" sz="4000" dirty="0">
                <a:solidFill>
                  <a:schemeClr val="bg2"/>
                </a:solidFill>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C57DD3D1-BAC4-4673-8566-139A824D03CE}"/>
              </a:ext>
            </a:extLst>
          </p:cNvPr>
          <p:cNvSpPr>
            <a:spLocks noGrp="1"/>
          </p:cNvSpPr>
          <p:nvPr>
            <p:ph idx="1"/>
          </p:nvPr>
        </p:nvSpPr>
        <p:spPr/>
        <p:txBody>
          <a:bodyPr>
            <a:noAutofit/>
          </a:bodyPr>
          <a:lstStyle/>
          <a:p>
            <a:r>
              <a:rPr lang="en-IN" dirty="0">
                <a:solidFill>
                  <a:schemeClr val="bg1"/>
                </a:solidFill>
                <a:latin typeface="Times New Roman" panose="02020603050405020304" pitchFamily="18" charset="0"/>
                <a:cs typeface="Times New Roman" panose="02020603050405020304" pitchFamily="18" charset="0"/>
              </a:rPr>
              <a:t>It is affordable and relatively easy to install and setup, which makes it low risk and high possible return on investment.</a:t>
            </a:r>
          </a:p>
          <a:p>
            <a:r>
              <a:rPr lang="en-IN" dirty="0">
                <a:solidFill>
                  <a:schemeClr val="bg1"/>
                </a:solidFill>
                <a:latin typeface="Times New Roman" panose="02020603050405020304" pitchFamily="18" charset="0"/>
                <a:cs typeface="Times New Roman" panose="02020603050405020304" pitchFamily="18" charset="0"/>
              </a:rPr>
              <a:t>Establishing a Fulfilling Customer Experience.</a:t>
            </a:r>
          </a:p>
          <a:p>
            <a:r>
              <a:rPr lang="en-IN" dirty="0">
                <a:solidFill>
                  <a:schemeClr val="bg1"/>
                </a:solidFill>
                <a:latin typeface="Times New Roman" panose="02020603050405020304" pitchFamily="18" charset="0"/>
                <a:cs typeface="Times New Roman" panose="02020603050405020304" pitchFamily="18" charset="0"/>
              </a:rPr>
              <a:t>Driving Customer loyalty</a:t>
            </a:r>
          </a:p>
          <a:p>
            <a:r>
              <a:rPr lang="en-IN" dirty="0">
                <a:solidFill>
                  <a:schemeClr val="bg1"/>
                </a:solidFill>
                <a:latin typeface="Times New Roman" panose="02020603050405020304" pitchFamily="18" charset="0"/>
                <a:cs typeface="Times New Roman" panose="02020603050405020304" pitchFamily="18" charset="0"/>
              </a:rPr>
              <a:t>Security and Asset Tracking</a:t>
            </a:r>
          </a:p>
          <a:p>
            <a:r>
              <a:rPr lang="en-IN" dirty="0">
                <a:solidFill>
                  <a:schemeClr val="bg1"/>
                </a:solidFill>
                <a:latin typeface="Times New Roman" panose="02020603050405020304" pitchFamily="18" charset="0"/>
                <a:cs typeface="Times New Roman" panose="02020603050405020304" pitchFamily="18" charset="0"/>
              </a:rPr>
              <a:t>Increased Productivity</a:t>
            </a:r>
          </a:p>
          <a:p>
            <a:r>
              <a:rPr lang="en-IN" dirty="0">
                <a:solidFill>
                  <a:schemeClr val="bg1"/>
                </a:solidFill>
                <a:latin typeface="Times New Roman" panose="02020603050405020304" pitchFamily="18" charset="0"/>
                <a:cs typeface="Times New Roman" panose="02020603050405020304" pitchFamily="18" charset="0"/>
              </a:rPr>
              <a:t>Interactive In-store Experiences</a:t>
            </a:r>
          </a:p>
        </p:txBody>
      </p:sp>
    </p:spTree>
    <p:extLst>
      <p:ext uri="{BB962C8B-B14F-4D97-AF65-F5344CB8AC3E}">
        <p14:creationId xmlns:p14="http://schemas.microsoft.com/office/powerpoint/2010/main" val="2597363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8A2D-04B2-47E4-9DFA-15FCE8533DFA}"/>
              </a:ext>
            </a:extLst>
          </p:cNvPr>
          <p:cNvSpPr>
            <a:spLocks noGrp="1"/>
          </p:cNvSpPr>
          <p:nvPr>
            <p:ph type="title"/>
          </p:nvPr>
        </p:nvSpPr>
        <p:spPr/>
        <p:txBody>
          <a:bodyPr>
            <a:normAutofit/>
          </a:bodyPr>
          <a:lstStyle/>
          <a:p>
            <a:r>
              <a:rPr lang="en-IN" sz="4000" dirty="0">
                <a:solidFill>
                  <a:schemeClr val="bg2"/>
                </a:solidFill>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C7D9C252-2D45-450D-BA69-988E061B70F3}"/>
              </a:ext>
            </a:extLst>
          </p:cNvPr>
          <p:cNvSpPr>
            <a:spLocks noGrp="1"/>
          </p:cNvSpPr>
          <p:nvPr>
            <p:ph idx="1"/>
          </p:nvPr>
        </p:nvSpPr>
        <p:spPr/>
        <p:txBody>
          <a:bodyPr>
            <a:normAutofit/>
          </a:bodyPr>
          <a:lstStyle/>
          <a:p>
            <a:r>
              <a:rPr lang="en-IN" dirty="0">
                <a:solidFill>
                  <a:schemeClr val="bg1"/>
                </a:solidFill>
                <a:latin typeface="Times New Roman" panose="02020603050405020304" pitchFamily="18" charset="0"/>
                <a:cs typeface="Times New Roman" panose="02020603050405020304" pitchFamily="18" charset="0"/>
              </a:rPr>
              <a:t>Beacons do not work on their own</a:t>
            </a:r>
          </a:p>
          <a:p>
            <a:r>
              <a:rPr lang="en-IN" dirty="0">
                <a:solidFill>
                  <a:schemeClr val="bg1"/>
                </a:solidFill>
                <a:latin typeface="Times New Roman" panose="02020603050405020304" pitchFamily="18" charset="0"/>
                <a:cs typeface="Times New Roman" panose="02020603050405020304" pitchFamily="18" charset="0"/>
              </a:rPr>
              <a:t>Tracking movement is not simple</a:t>
            </a:r>
          </a:p>
          <a:p>
            <a:r>
              <a:rPr lang="en-IN" dirty="0">
                <a:solidFill>
                  <a:schemeClr val="bg1"/>
                </a:solidFill>
                <a:latin typeface="Times New Roman" panose="02020603050405020304" pitchFamily="18" charset="0"/>
                <a:cs typeface="Times New Roman" panose="02020603050405020304" pitchFamily="18" charset="0"/>
              </a:rPr>
              <a:t>It don’t offer a lot of </a:t>
            </a:r>
            <a:r>
              <a:rPr lang="en-IN" dirty="0" err="1">
                <a:solidFill>
                  <a:schemeClr val="bg1"/>
                </a:solidFill>
                <a:latin typeface="Times New Roman" panose="02020603050405020304" pitchFamily="18" charset="0"/>
                <a:cs typeface="Times New Roman" panose="02020603050405020304" pitchFamily="18" charset="0"/>
              </a:rPr>
              <a:t>analyzable</a:t>
            </a:r>
            <a:r>
              <a:rPr lang="en-IN" dirty="0">
                <a:solidFill>
                  <a:schemeClr val="bg1"/>
                </a:solidFill>
                <a:latin typeface="Times New Roman" panose="02020603050405020304" pitchFamily="18" charset="0"/>
                <a:cs typeface="Times New Roman" panose="02020603050405020304" pitchFamily="18" charset="0"/>
              </a:rPr>
              <a:t> data</a:t>
            </a:r>
          </a:p>
          <a:p>
            <a:r>
              <a:rPr lang="en-IN" dirty="0">
                <a:solidFill>
                  <a:schemeClr val="bg1"/>
                </a:solidFill>
                <a:latin typeface="Times New Roman" panose="02020603050405020304" pitchFamily="18" charset="0"/>
                <a:cs typeface="Times New Roman" panose="02020603050405020304" pitchFamily="18" charset="0"/>
              </a:rPr>
              <a:t>Beacon marketing is limited to Bluetooth signal</a:t>
            </a:r>
          </a:p>
          <a:p>
            <a:r>
              <a:rPr lang="en-IN" dirty="0">
                <a:solidFill>
                  <a:schemeClr val="bg1"/>
                </a:solidFill>
                <a:latin typeface="Times New Roman" panose="02020603050405020304" pitchFamily="18" charset="0"/>
                <a:cs typeface="Times New Roman" panose="02020603050405020304" pitchFamily="18" charset="0"/>
              </a:rPr>
              <a:t>Beacons rely on installed brand apps in order for the beacon technology to communicate with the customer’s device.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14499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1089</TotalTime>
  <Words>717</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Times New Roman</vt:lpstr>
      <vt:lpstr>Tw Cen MT</vt:lpstr>
      <vt:lpstr>Circuit</vt:lpstr>
      <vt:lpstr>A Technical Seminar  on Beacon technology</vt:lpstr>
      <vt:lpstr>CONTENT:</vt:lpstr>
      <vt:lpstr>INTRODUCTION</vt:lpstr>
      <vt:lpstr>CONTINUATION:</vt:lpstr>
      <vt:lpstr>Working:</vt:lpstr>
      <vt:lpstr>Why beacon technology ?</vt:lpstr>
      <vt:lpstr>TECHNOLOGy</vt:lpstr>
      <vt:lpstr>ADVANTAGES:</vt:lpstr>
      <vt:lpstr>Disadvantages:</vt:lpstr>
      <vt:lpstr>APPLICATIONS</vt:lpstr>
      <vt:lpstr>PowerPoint Presentation</vt:lpstr>
      <vt:lpstr>conclusion</vt:lpstr>
      <vt:lpstr>                    FUTURE SCOPE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POOJITHA MALLADI</dc:creator>
  <cp:lastModifiedBy>poojithareddymalladi@gmail.com</cp:lastModifiedBy>
  <cp:revision>227</cp:revision>
  <dcterms:created xsi:type="dcterms:W3CDTF">2021-10-01T07:54:52Z</dcterms:created>
  <dcterms:modified xsi:type="dcterms:W3CDTF">2021-12-12T17:26:01Z</dcterms:modified>
</cp:coreProperties>
</file>