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0" r:id="rId7"/>
    <p:sldId id="261" r:id="rId8"/>
    <p:sldId id="267" r:id="rId9"/>
    <p:sldId id="262"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8400" y="2067305"/>
            <a:ext cx="8077200"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M.SIVA RAM KRISHNA</a:t>
            </a:r>
            <a:endParaRPr spc="15" dirty="0"/>
          </a:p>
        </p:txBody>
      </p:sp>
      <p:sp>
        <p:nvSpPr>
          <p:cNvPr id="8" name="object 8"/>
          <p:cNvSpPr txBox="1"/>
          <p:nvPr/>
        </p:nvSpPr>
        <p:spPr>
          <a:xfrm>
            <a:off x="6553200" y="28194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2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810000"/>
            <a:ext cx="2143125" cy="2990848"/>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p:cNvSpPr>
            <a:spLocks noGrp="1"/>
          </p:cNvSpPr>
          <p:nvPr>
            <p:ph type="body" idx="1"/>
          </p:nvPr>
        </p:nvSpPr>
        <p:spPr>
          <a:xfrm>
            <a:off x="838200" y="1295400"/>
            <a:ext cx="10972800" cy="2400657"/>
          </a:xfrm>
        </p:spPr>
        <p:txBody>
          <a:bodyPr/>
          <a:lstStyle/>
          <a:p>
            <a:r>
              <a:rPr lang="en-US" sz="2400" u="sng" dirty="0" smtClean="0">
                <a:solidFill>
                  <a:srgbClr val="00B0F0"/>
                </a:solidFill>
                <a:latin typeface="Baskerville Old Face" pitchFamily="18" charset="0"/>
              </a:rPr>
              <a:t>Let us discuss about WOW factors:</a:t>
            </a:r>
          </a:p>
          <a:p>
            <a:endParaRPr lang="en-US" sz="2400" u="sng" dirty="0" smtClean="0">
              <a:solidFill>
                <a:srgbClr val="00B0F0"/>
              </a:solidFill>
              <a:latin typeface="Baskerville Old Face" pitchFamily="18" charset="0"/>
            </a:endParaRPr>
          </a:p>
          <a:p>
            <a:r>
              <a:rPr lang="en-US" dirty="0" smtClean="0">
                <a:solidFill>
                  <a:srgbClr val="00B0F0"/>
                </a:solidFill>
              </a:rPr>
              <a:t>1.</a:t>
            </a:r>
            <a:r>
              <a:rPr lang="en-US" dirty="0" smtClean="0"/>
              <a:t> </a:t>
            </a:r>
            <a:r>
              <a:rPr lang="en-US" b="1" dirty="0" smtClean="0">
                <a:solidFill>
                  <a:srgbClr val="00B0F0"/>
                </a:solidFill>
                <a:latin typeface="Baskerville Old Face" pitchFamily="18" charset="0"/>
              </a:rPr>
              <a:t>Behavioral Analysis</a:t>
            </a:r>
            <a:r>
              <a:rPr lang="en-US" dirty="0" smtClean="0">
                <a:solidFill>
                  <a:srgbClr val="00B0F0"/>
                </a:solidFill>
                <a:latin typeface="Baskerville Old Face" pitchFamily="18" charset="0"/>
              </a:rPr>
              <a:t>: </a:t>
            </a:r>
          </a:p>
          <a:p>
            <a:r>
              <a:rPr lang="en-US" dirty="0" smtClean="0">
                <a:latin typeface="Baskerville Old Face" pitchFamily="18" charset="0"/>
              </a:rPr>
              <a:t>     Leveraging AI and machine learning to detect abnormal behavior indicative of keylogging activity. By analyzing  </a:t>
            </a:r>
          </a:p>
          <a:p>
            <a:r>
              <a:rPr lang="en-US" dirty="0" smtClean="0">
                <a:latin typeface="Baskerville Old Face" pitchFamily="18" charset="0"/>
              </a:rPr>
              <a:t>     patterns and behaviors, these systems can identify and flag potential keyloggers before they can do any harm.</a:t>
            </a:r>
          </a:p>
          <a:p>
            <a:r>
              <a:rPr lang="en-US" dirty="0" smtClean="0">
                <a:solidFill>
                  <a:srgbClr val="00B0F0"/>
                </a:solidFill>
                <a:latin typeface="Baskerville Old Face" pitchFamily="18" charset="0"/>
              </a:rPr>
              <a:t>2.</a:t>
            </a:r>
            <a:r>
              <a:rPr lang="en-US" b="1" dirty="0" smtClean="0">
                <a:solidFill>
                  <a:srgbClr val="00B0F0"/>
                </a:solidFill>
                <a:latin typeface="Baskerville Old Face" pitchFamily="18" charset="0"/>
              </a:rPr>
              <a:t> Anomaly Detection</a:t>
            </a:r>
            <a:r>
              <a:rPr lang="en-US" dirty="0" smtClean="0">
                <a:solidFill>
                  <a:srgbClr val="00B0F0"/>
                </a:solidFill>
                <a:latin typeface="Baskerville Old Face" pitchFamily="18" charset="0"/>
              </a:rPr>
              <a:t>: </a:t>
            </a:r>
          </a:p>
          <a:p>
            <a:r>
              <a:rPr lang="en-US" dirty="0" smtClean="0"/>
              <a:t>     </a:t>
            </a:r>
            <a:r>
              <a:rPr lang="en-US" dirty="0" smtClean="0">
                <a:latin typeface="Baskerville Old Face" pitchFamily="18" charset="0"/>
              </a:rPr>
              <a:t>Implementing systems that can detect deviations from normal usage patterns, alerting users or IT staff </a:t>
            </a:r>
          </a:p>
          <a:p>
            <a:r>
              <a:rPr lang="en-US" dirty="0" smtClean="0">
                <a:latin typeface="Baskerville Old Face" pitchFamily="18" charset="0"/>
              </a:rPr>
              <a:t>     to potential keylogger installations.</a:t>
            </a:r>
            <a:endParaRPr lang="en-US" dirty="0">
              <a:latin typeface="Baskerville Old Face"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10" name="Picture 9" descr="blog-social-keylogger-1200x628-1.png"/>
          <p:cNvPicPr>
            <a:picLocks noChangeAspect="1"/>
          </p:cNvPicPr>
          <p:nvPr/>
        </p:nvPicPr>
        <p:blipFill>
          <a:blip r:embed="rId3"/>
          <a:stretch>
            <a:fillRect/>
          </a:stretch>
        </p:blipFill>
        <p:spPr>
          <a:xfrm>
            <a:off x="8077200" y="4038600"/>
            <a:ext cx="3733800" cy="19540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566025" cy="4785926"/>
          </a:xfrm>
          <a:prstGeom prst="rect">
            <a:avLst/>
          </a:prstGeom>
        </p:spPr>
        <p:txBody>
          <a:bodyPr vert="horz" wrap="square" lIns="0" tIns="12700" rIns="0" bIns="0" rtlCol="0">
            <a:spAutoFit/>
          </a:bodyPr>
          <a:lstStyle/>
          <a:p>
            <a:pPr marL="12700">
              <a:lnSpc>
                <a:spcPct val="100000"/>
              </a:lnSpc>
              <a:spcBef>
                <a:spcPts val="100"/>
              </a:spcBef>
            </a:pPr>
            <a:r>
              <a:rPr lang="en-US" spc="-45" dirty="0" smtClean="0">
                <a:solidFill>
                  <a:srgbClr val="C00000"/>
                </a:solidFill>
                <a:latin typeface="Trebuchet MS"/>
                <a:cs typeface="Trebuchet MS"/>
              </a:rPr>
              <a:t>   </a:t>
            </a:r>
            <a:r>
              <a:rPr sz="1800" spc="-45" smtClean="0">
                <a:solidFill>
                  <a:srgbClr val="C00000"/>
                </a:solidFill>
                <a:latin typeface="Trebuchet MS"/>
                <a:cs typeface="Trebuchet MS"/>
              </a:rPr>
              <a:t>Teams</a:t>
            </a:r>
            <a:r>
              <a:rPr sz="1800" spc="-15" smtClean="0">
                <a:solidFill>
                  <a:srgbClr val="C00000"/>
                </a:solidFill>
                <a:latin typeface="Trebuchet MS"/>
                <a:cs typeface="Trebuchet MS"/>
              </a:rPr>
              <a:t> </a:t>
            </a:r>
            <a:r>
              <a:rPr sz="1800" spc="10" dirty="0">
                <a:solidFill>
                  <a:srgbClr val="C00000"/>
                </a:solidFill>
                <a:latin typeface="Trebuchet MS"/>
                <a:cs typeface="Trebuchet MS"/>
              </a:rPr>
              <a:t>cam</a:t>
            </a:r>
            <a:r>
              <a:rPr sz="1800" spc="-105" dirty="0">
                <a:solidFill>
                  <a:srgbClr val="C00000"/>
                </a:solidFill>
                <a:latin typeface="Trebuchet MS"/>
                <a:cs typeface="Trebuchet MS"/>
              </a:rPr>
              <a:t> </a:t>
            </a:r>
            <a:r>
              <a:rPr sz="1800" spc="-5">
                <a:solidFill>
                  <a:srgbClr val="C00000"/>
                </a:solidFill>
                <a:latin typeface="Trebuchet MS"/>
                <a:cs typeface="Trebuchet MS"/>
              </a:rPr>
              <a:t>add</a:t>
            </a:r>
            <a:r>
              <a:rPr sz="1800" spc="10">
                <a:solidFill>
                  <a:srgbClr val="C00000"/>
                </a:solidFill>
                <a:latin typeface="Trebuchet MS"/>
                <a:cs typeface="Trebuchet MS"/>
              </a:rPr>
              <a:t> </a:t>
            </a:r>
            <a:r>
              <a:rPr sz="1800" spc="-5" smtClean="0">
                <a:solidFill>
                  <a:srgbClr val="C00000"/>
                </a:solidFill>
                <a:latin typeface="Trebuchet MS"/>
                <a:cs typeface="Trebuchet MS"/>
              </a:rPr>
              <a:t>wireframes</a:t>
            </a:r>
            <a:endParaRPr lang="en-US" sz="1800" spc="-5" dirty="0" smtClean="0">
              <a:solidFill>
                <a:srgbClr val="C00000"/>
              </a:solidFill>
              <a:latin typeface="Trebuchet MS"/>
              <a:cs typeface="Trebuchet MS"/>
            </a:endParaRPr>
          </a:p>
          <a:p>
            <a:pPr marL="12700">
              <a:lnSpc>
                <a:spcPct val="100000"/>
              </a:lnSpc>
              <a:spcBef>
                <a:spcPts val="100"/>
              </a:spcBef>
            </a:pPr>
            <a:endParaRPr lang="en-US" spc="-5" dirty="0" smtClean="0">
              <a:latin typeface="Baskerville Old Face" pitchFamily="18" charset="0"/>
              <a:cs typeface="Trebuchet MS"/>
            </a:endParaRPr>
          </a:p>
          <a:p>
            <a:pPr marL="12700">
              <a:lnSpc>
                <a:spcPct val="100000"/>
              </a:lnSpc>
              <a:spcBef>
                <a:spcPts val="100"/>
              </a:spcBef>
              <a:buFont typeface="Wingdings" pitchFamily="2" charset="2"/>
              <a:buChar char="ü"/>
            </a:pPr>
            <a:r>
              <a:rPr lang="en-US" sz="1800" spc="-5" dirty="0" smtClean="0">
                <a:latin typeface="Baskerville Old Face" pitchFamily="18" charset="0"/>
                <a:cs typeface="Trebuchet MS"/>
              </a:rPr>
              <a:t> </a:t>
            </a:r>
            <a:r>
              <a:rPr lang="en-US" dirty="0" smtClean="0">
                <a:latin typeface="Baskerville Old Face" pitchFamily="18" charset="0"/>
              </a:rPr>
              <a:t>Creating wireframes for a keylogger solution involves visualizing the interface of</a:t>
            </a:r>
          </a:p>
          <a:p>
            <a:pPr marL="12700">
              <a:lnSpc>
                <a:spcPct val="100000"/>
              </a:lnSpc>
              <a:spcBef>
                <a:spcPts val="100"/>
              </a:spcBef>
            </a:pPr>
            <a:r>
              <a:rPr lang="en-US" dirty="0" smtClean="0">
                <a:latin typeface="Baskerville Old Face" pitchFamily="18" charset="0"/>
              </a:rPr>
              <a:t>    anti-keylogger software. Here's a conceptual overview of the wireframes for  </a:t>
            </a:r>
          </a:p>
          <a:p>
            <a:pPr marL="12700">
              <a:lnSpc>
                <a:spcPct val="100000"/>
              </a:lnSpc>
              <a:spcBef>
                <a:spcPts val="100"/>
              </a:spcBef>
            </a:pPr>
            <a:r>
              <a:rPr lang="en-US" dirty="0" smtClean="0">
                <a:latin typeface="Baskerville Old Face" pitchFamily="18" charset="0"/>
              </a:rPr>
              <a:t>    various components of an anti-key logger solution.</a:t>
            </a:r>
          </a:p>
          <a:p>
            <a:r>
              <a:rPr lang="en-US" sz="1800" dirty="0" smtClean="0">
                <a:latin typeface="Baskerville Old Face" pitchFamily="18" charset="0"/>
                <a:cs typeface="Trebuchet MS"/>
              </a:rPr>
              <a:t>    </a:t>
            </a:r>
            <a:r>
              <a:rPr lang="en-US" sz="1800" dirty="0" smtClean="0">
                <a:solidFill>
                  <a:srgbClr val="00B0F0"/>
                </a:solidFill>
                <a:latin typeface="Baskerville Old Face" pitchFamily="18" charset="0"/>
                <a:cs typeface="Trebuchet MS"/>
              </a:rPr>
              <a:t>1.</a:t>
            </a:r>
            <a:r>
              <a:rPr lang="en-US" b="1" dirty="0" smtClean="0">
                <a:solidFill>
                  <a:srgbClr val="00B0F0"/>
                </a:solidFill>
                <a:latin typeface="Baskerville Old Face" pitchFamily="18" charset="0"/>
              </a:rPr>
              <a:t> Dashboard</a:t>
            </a:r>
          </a:p>
          <a:p>
            <a:r>
              <a:rPr lang="en-US" b="1" dirty="0" smtClean="0">
                <a:latin typeface="Baskerville Old Face" pitchFamily="18" charset="0"/>
              </a:rPr>
              <a:t>        Purpose:</a:t>
            </a:r>
            <a:r>
              <a:rPr lang="en-US" dirty="0" smtClean="0">
                <a:latin typeface="Baskerville Old Face" pitchFamily="18" charset="0"/>
              </a:rPr>
              <a:t> The main screen that provides an overview of the system's status </a:t>
            </a:r>
          </a:p>
          <a:p>
            <a:r>
              <a:rPr lang="en-US" dirty="0" smtClean="0">
                <a:latin typeface="Baskerville Old Face" pitchFamily="18" charset="0"/>
              </a:rPr>
              <a:t>        and key metrics.</a:t>
            </a:r>
          </a:p>
          <a:p>
            <a:r>
              <a:rPr lang="en-US" dirty="0" smtClean="0">
                <a:latin typeface="Baskerville Old Face" pitchFamily="18" charset="0"/>
              </a:rPr>
              <a:t>   </a:t>
            </a:r>
            <a:r>
              <a:rPr lang="en-US" dirty="0" smtClean="0">
                <a:solidFill>
                  <a:srgbClr val="00B0F0"/>
                </a:solidFill>
                <a:latin typeface="Baskerville Old Face" pitchFamily="18" charset="0"/>
              </a:rPr>
              <a:t> 2. </a:t>
            </a:r>
            <a:r>
              <a:rPr lang="en-US" b="1" dirty="0" smtClean="0">
                <a:solidFill>
                  <a:srgbClr val="00B0F0"/>
                </a:solidFill>
                <a:latin typeface="Baskerville Old Face" pitchFamily="18" charset="0"/>
              </a:rPr>
              <a:t>Real-Time Protection</a:t>
            </a:r>
          </a:p>
          <a:p>
            <a:r>
              <a:rPr lang="en-US" b="1" dirty="0" smtClean="0">
                <a:latin typeface="Baskerville Old Face" pitchFamily="18" charset="0"/>
              </a:rPr>
              <a:t>        Purpose:</a:t>
            </a:r>
            <a:r>
              <a:rPr lang="en-US" dirty="0" smtClean="0">
                <a:latin typeface="Baskerville Old Face" pitchFamily="18" charset="0"/>
              </a:rPr>
              <a:t> Monitor and manage real-time protection settings and view active</a:t>
            </a:r>
          </a:p>
          <a:p>
            <a:r>
              <a:rPr lang="en-US" dirty="0" smtClean="0">
                <a:latin typeface="Baskerville Old Face" pitchFamily="18" charset="0"/>
              </a:rPr>
              <a:t>        threats.</a:t>
            </a:r>
          </a:p>
          <a:p>
            <a:r>
              <a:rPr lang="en-US" dirty="0" smtClean="0">
                <a:latin typeface="Baskerville Old Face" pitchFamily="18" charset="0"/>
              </a:rPr>
              <a:t>     </a:t>
            </a:r>
            <a:r>
              <a:rPr lang="en-US" dirty="0" smtClean="0">
                <a:solidFill>
                  <a:srgbClr val="00B0F0"/>
                </a:solidFill>
                <a:latin typeface="Baskerville Old Face" pitchFamily="18" charset="0"/>
              </a:rPr>
              <a:t>3. </a:t>
            </a:r>
            <a:r>
              <a:rPr lang="en-US" b="1" dirty="0" smtClean="0">
                <a:solidFill>
                  <a:srgbClr val="00B0F0"/>
                </a:solidFill>
                <a:latin typeface="Baskerville Old Face" pitchFamily="18" charset="0"/>
              </a:rPr>
              <a:t>Reports</a:t>
            </a:r>
          </a:p>
          <a:p>
            <a:r>
              <a:rPr lang="en-US" b="1" dirty="0" smtClean="0">
                <a:latin typeface="Baskerville Old Face" pitchFamily="18" charset="0"/>
              </a:rPr>
              <a:t>         Purpose:</a:t>
            </a:r>
            <a:r>
              <a:rPr lang="en-US" dirty="0" smtClean="0">
                <a:latin typeface="Baskerville Old Face" pitchFamily="18" charset="0"/>
              </a:rPr>
              <a:t> View detailed reports of scans, detected threats, and actions</a:t>
            </a:r>
          </a:p>
          <a:p>
            <a:r>
              <a:rPr lang="en-US" dirty="0" smtClean="0">
                <a:latin typeface="Baskerville Old Face" pitchFamily="18" charset="0"/>
              </a:rPr>
              <a:t>         taken.</a:t>
            </a:r>
          </a:p>
          <a:p>
            <a:endParaRPr lang="en-US" dirty="0" smtClean="0"/>
          </a:p>
          <a:p>
            <a:endParaRPr lang="en-US" dirty="0" smtClean="0">
              <a:latin typeface="Baskerville Old Face" pitchFamily="18" charset="0"/>
            </a:endParaRPr>
          </a:p>
          <a:p>
            <a:pPr marL="12700">
              <a:lnSpc>
                <a:spcPct val="100000"/>
              </a:lnSpc>
              <a:spcBef>
                <a:spcPts val="100"/>
              </a:spcBef>
            </a:pPr>
            <a:endParaRPr sz="1800">
              <a:latin typeface="Baskerville Old Face" pitchFamily="18" charset="0"/>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14400" y="990600"/>
            <a:ext cx="1068133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p:cNvSpPr>
            <a:spLocks noGrp="1"/>
          </p:cNvSpPr>
          <p:nvPr>
            <p:ph type="body" idx="1"/>
          </p:nvPr>
        </p:nvSpPr>
        <p:spPr>
          <a:xfrm>
            <a:off x="762000" y="2057400"/>
            <a:ext cx="10972800" cy="2215991"/>
          </a:xfrm>
        </p:spPr>
        <p:txBody>
          <a:bodyPr/>
          <a:lstStyle/>
          <a:p>
            <a:pPr>
              <a:buFont typeface="Wingdings" pitchFamily="2" charset="2"/>
              <a:buChar char="ü"/>
            </a:pPr>
            <a:r>
              <a:rPr lang="en-US" dirty="0" smtClean="0">
                <a:latin typeface="Baskerville Old Face" pitchFamily="18" charset="0"/>
              </a:rPr>
              <a:t> Keyloggers, a type of malware designed to record keystrokes on a user's device, pose a significant threat</a:t>
            </a:r>
          </a:p>
          <a:p>
            <a:r>
              <a:rPr lang="en-US" dirty="0" smtClean="0">
                <a:latin typeface="Baskerville Old Face" pitchFamily="18" charset="0"/>
              </a:rPr>
              <a:t>    to information security. These malicious programs can capture sensitive information such as usernames, </a:t>
            </a:r>
          </a:p>
          <a:p>
            <a:r>
              <a:rPr lang="en-US" dirty="0" smtClean="0">
                <a:latin typeface="Baskerville Old Face" pitchFamily="18" charset="0"/>
              </a:rPr>
              <a:t>    passwords, credit card numbers, and other personal data, leading to identity theft, financial loss, and  </a:t>
            </a:r>
          </a:p>
          <a:p>
            <a:r>
              <a:rPr lang="en-US" dirty="0" smtClean="0">
                <a:latin typeface="Baskerville Old Face" pitchFamily="18" charset="0"/>
              </a:rPr>
              <a:t>    privacy breaches.</a:t>
            </a:r>
          </a:p>
          <a:p>
            <a:pPr>
              <a:buFont typeface="Wingdings" pitchFamily="2" charset="2"/>
              <a:buChar char="ü"/>
            </a:pPr>
            <a:r>
              <a:rPr lang="en-US" dirty="0" smtClean="0">
                <a:latin typeface="Baskerville Old Face" pitchFamily="18" charset="0"/>
              </a:rPr>
              <a:t> There are two types of keyloggers, Hardware keylogger and Software keylogger.</a:t>
            </a:r>
          </a:p>
          <a:p>
            <a:pPr>
              <a:buFont typeface="Wingdings" pitchFamily="2" charset="2"/>
              <a:buChar char="ü"/>
            </a:pPr>
            <a:r>
              <a:rPr lang="en-US" dirty="0" smtClean="0">
                <a:latin typeface="Baskerville Old Face" pitchFamily="18" charset="0"/>
              </a:rPr>
              <a:t> The detection of keylogger is difficult so we need to use anti-malwares to prevent or avoid keylogger.</a:t>
            </a:r>
          </a:p>
          <a:p>
            <a:pPr>
              <a:buFont typeface="Wingdings" pitchFamily="2" charset="2"/>
              <a:buChar char="ü"/>
            </a:pPr>
            <a:r>
              <a:rPr lang="en-US" dirty="0" smtClean="0">
                <a:latin typeface="Baskerville Old Face" pitchFamily="18" charset="0"/>
              </a:rPr>
              <a:t> We can prevent keylogger by using Anti-keyloggers , Anti-viruses ect.</a:t>
            </a:r>
          </a:p>
          <a:p>
            <a:pPr>
              <a:buFont typeface="Wingdings" pitchFamily="2" charset="2"/>
              <a:buChar char="ü"/>
            </a:pPr>
            <a:r>
              <a:rPr lang="en-US" dirty="0" smtClean="0">
                <a:latin typeface="Baskerville Old Face" pitchFamily="18" charset="0"/>
              </a:rPr>
              <a:t> There are several measures can be taken to protect against keyloggers.</a:t>
            </a:r>
            <a:endParaRPr lang="en-US" dirty="0">
              <a:latin typeface="Baskerville Old Face"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286000"/>
            <a:ext cx="10681335" cy="758190"/>
          </a:xfrm>
        </p:spPr>
        <p:txBody>
          <a:bodyPr/>
          <a:lstStyle/>
          <a:p>
            <a:r>
              <a:rPr lang="en-US" dirty="0" smtClean="0">
                <a:solidFill>
                  <a:srgbClr val="00B0F0"/>
                </a:solidFill>
                <a:latin typeface="Copperplate Gothic Light" pitchFamily="34" charset="0"/>
              </a:rPr>
              <a:t>THANK  YOU</a:t>
            </a:r>
            <a:endParaRPr lang="en-US" dirty="0">
              <a:solidFill>
                <a:srgbClr val="00B0F0"/>
              </a:solidFill>
              <a:latin typeface="Copperplate Gothic Light" pitchFamily="34" charset="0"/>
            </a:endParaRPr>
          </a:p>
        </p:txBody>
      </p:sp>
      <p:sp>
        <p:nvSpPr>
          <p:cNvPr id="3" name="Text Placeholder 2"/>
          <p:cNvSpPr>
            <a:spLocks noGrp="1"/>
          </p:cNvSpPr>
          <p:nvPr>
            <p:ph type="body" idx="1"/>
          </p:nvPr>
        </p:nvSpPr>
        <p:spPr>
          <a:xfrm>
            <a:off x="3124200" y="3124200"/>
            <a:ext cx="10972800" cy="276999"/>
          </a:xfrm>
        </p:spPr>
        <p:txBody>
          <a:bodyPr/>
          <a:lstStyle/>
          <a:p>
            <a:r>
              <a:rPr lang="en-US" dirty="0" smtClean="0">
                <a:latin typeface="Baskerville Old Face" pitchFamily="18" charset="0"/>
              </a:rPr>
              <a:t>FOR  YOUR  ATTENTION</a:t>
            </a:r>
            <a:endParaRPr lang="en-US" dirty="0">
              <a:latin typeface="Baskerville Old Face" pitchFamily="18" charset="0"/>
            </a:endParaRPr>
          </a:p>
        </p:txBody>
      </p:sp>
      <p:pic>
        <p:nvPicPr>
          <p:cNvPr id="6" name="Picture 5" descr="handshake_190617-1490x838.jpg"/>
          <p:cNvPicPr>
            <a:picLocks noChangeAspect="1"/>
          </p:cNvPicPr>
          <p:nvPr/>
        </p:nvPicPr>
        <p:blipFill>
          <a:blip r:embed="rId2"/>
          <a:stretch>
            <a:fillRect/>
          </a:stretch>
        </p:blipFill>
        <p:spPr>
          <a:xfrm>
            <a:off x="7162800" y="1143000"/>
            <a:ext cx="4640238" cy="3886201"/>
          </a:xfrm>
          <a:prstGeom prst="hexagon">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smtClean="0"/>
              <a:t> </a:t>
            </a:r>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3058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1000" y="2667000"/>
            <a:ext cx="9547225" cy="670696"/>
          </a:xfrm>
          <a:prstGeom prst="rect">
            <a:avLst/>
          </a:prstGeom>
        </p:spPr>
        <p:txBody>
          <a:bodyPr vert="horz" wrap="square" lIns="0" tIns="16510" rIns="0" bIns="0"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12700" algn="ctr">
              <a:lnSpc>
                <a:spcPct val="100000"/>
              </a:lnSpc>
              <a:spcBef>
                <a:spcPts val="130"/>
              </a:spcBef>
            </a:pPr>
            <a:r>
              <a:rPr lang="en-US" sz="425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ahnschrift Light" pitchFamily="34" charset="0"/>
                <a:cs typeface="Segoe UI Semibold" pitchFamily="34" charset="0"/>
              </a:rPr>
              <a:t>KEYLOGGER </a:t>
            </a:r>
            <a:r>
              <a:rPr lang="en-US" sz="425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ahnschrift Light" pitchFamily="34" charset="0"/>
                <a:cs typeface="Segoe UI Semibold" pitchFamily="34" charset="0"/>
              </a:rPr>
              <a:t> AND  SECURITY</a:t>
            </a:r>
            <a:endParaRPr sz="4250"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ahnschrift Light" pitchFamily="34" charset="0"/>
              <a:cs typeface="Segoe UI Semibold"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31" name="Rectangle 30"/>
          <p:cNvSpPr/>
          <p:nvPr/>
        </p:nvSpPr>
        <p:spPr>
          <a:xfrm>
            <a:off x="609600" y="4800600"/>
            <a:ext cx="914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676400" y="54102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33400" y="914400"/>
            <a:ext cx="990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676400" y="15240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763000" y="762000"/>
            <a:ext cx="990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Baskerville Old Face" pitchFamily="18"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33400" y="381000"/>
            <a:ext cx="1068133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p:cNvSpPr>
            <a:spLocks noGrp="1"/>
          </p:cNvSpPr>
          <p:nvPr>
            <p:ph type="body" idx="1"/>
          </p:nvPr>
        </p:nvSpPr>
        <p:spPr>
          <a:xfrm>
            <a:off x="609600" y="1577340"/>
            <a:ext cx="10972800" cy="2215991"/>
          </a:xfrm>
        </p:spPr>
        <p:txBody>
          <a:bodyPr/>
          <a:lstStyle/>
          <a:p>
            <a:r>
              <a:rPr lang="en-US" sz="2400" u="sng" dirty="0" smtClean="0">
                <a:solidFill>
                  <a:srgbClr val="0070C0"/>
                </a:solidFill>
                <a:latin typeface="Baskerville Old Face" pitchFamily="18" charset="0"/>
              </a:rPr>
              <a:t>What is Keylogger</a:t>
            </a:r>
            <a:r>
              <a:rPr lang="en-US" sz="2400" u="sng" dirty="0" smtClean="0">
                <a:solidFill>
                  <a:srgbClr val="0070C0"/>
                </a:solidFill>
                <a:latin typeface="Arial Narrow" pitchFamily="34" charset="0"/>
              </a:rPr>
              <a:t>?</a:t>
            </a:r>
          </a:p>
          <a:p>
            <a:pPr>
              <a:buFont typeface="Wingdings" pitchFamily="2" charset="2"/>
              <a:buChar char="ü"/>
            </a:pPr>
            <a:r>
              <a:rPr lang="en-US" sz="2000" dirty="0" smtClean="0">
                <a:solidFill>
                  <a:schemeClr val="tx1"/>
                </a:solidFill>
                <a:latin typeface="Baskerville Old Face" pitchFamily="18" charset="0"/>
              </a:rPr>
              <a:t>A key logger is a program  that runs in the background or hardware, recording all the </a:t>
            </a:r>
          </a:p>
          <a:p>
            <a:r>
              <a:rPr lang="en-US" sz="2000" dirty="0" smtClean="0">
                <a:solidFill>
                  <a:schemeClr val="tx1"/>
                </a:solidFill>
                <a:latin typeface="Baskerville Old Face" pitchFamily="18" charset="0"/>
              </a:rPr>
              <a:t>    keystrokes once keystrokes are logged, they are hidden in the machine for later retrieval, </a:t>
            </a:r>
          </a:p>
          <a:p>
            <a:r>
              <a:rPr lang="en-US" sz="2000" dirty="0" smtClean="0">
                <a:solidFill>
                  <a:schemeClr val="tx1"/>
                </a:solidFill>
                <a:latin typeface="Baskerville Old Face" pitchFamily="18" charset="0"/>
              </a:rPr>
              <a:t>    or shipped raw to the attacker.</a:t>
            </a:r>
          </a:p>
          <a:p>
            <a:endParaRPr lang="en-US" sz="2000" dirty="0" smtClean="0">
              <a:solidFill>
                <a:schemeClr val="tx1"/>
              </a:solidFill>
              <a:latin typeface="Baskerville Old Face" pitchFamily="18" charset="0"/>
            </a:endParaRPr>
          </a:p>
          <a:p>
            <a:pPr>
              <a:buFont typeface="Wingdings" pitchFamily="2" charset="2"/>
              <a:buChar char="ü"/>
            </a:pPr>
            <a:r>
              <a:rPr lang="en-US" sz="2000" dirty="0" smtClean="0">
                <a:solidFill>
                  <a:schemeClr val="tx1"/>
                </a:solidFill>
                <a:latin typeface="Baskerville Old Face" pitchFamily="18" charset="0"/>
              </a:rPr>
              <a:t>Attacker checks files carefully in the hopes of either finding passwords, or possibly other </a:t>
            </a:r>
          </a:p>
          <a:p>
            <a:r>
              <a:rPr lang="en-US" sz="2000" dirty="0" smtClean="0">
                <a:solidFill>
                  <a:schemeClr val="tx1"/>
                </a:solidFill>
                <a:latin typeface="Baskerville Old Face" pitchFamily="18" charset="0"/>
              </a:rPr>
              <a:t>    useful information.</a:t>
            </a:r>
            <a:endParaRPr lang="en-US" sz="2000" dirty="0">
              <a:solidFill>
                <a:schemeClr val="tx1"/>
              </a:solidFill>
              <a:latin typeface="Baskerville Old Face"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pic>
        <p:nvPicPr>
          <p:cNvPr id="24" name="Picture 23" descr="Keylogger.jpeg"/>
          <p:cNvPicPr>
            <a:picLocks noChangeAspect="1"/>
          </p:cNvPicPr>
          <p:nvPr/>
        </p:nvPicPr>
        <p:blipFill>
          <a:blip r:embed="rId5" cstate="print"/>
          <a:stretch>
            <a:fillRect/>
          </a:stretch>
        </p:blipFill>
        <p:spPr>
          <a:xfrm rot="982287">
            <a:off x="9711281" y="130297"/>
            <a:ext cx="2268982" cy="1828800"/>
          </a:xfrm>
          <a:prstGeom prst="ellipse">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10681335" cy="369332"/>
          </a:xfrm>
        </p:spPr>
        <p:txBody>
          <a:bodyPr/>
          <a:lstStyle/>
          <a:p>
            <a:r>
              <a:rPr lang="en-US" sz="2400" u="sng" dirty="0" smtClean="0">
                <a:solidFill>
                  <a:srgbClr val="0070C0"/>
                </a:solidFill>
                <a:latin typeface="Baskerville Old Face" pitchFamily="18" charset="0"/>
              </a:rPr>
              <a:t>Types of keyloggers</a:t>
            </a:r>
            <a:endParaRPr lang="en-US" sz="2400" u="sng" dirty="0">
              <a:solidFill>
                <a:srgbClr val="0070C0"/>
              </a:solidFill>
              <a:latin typeface="Baskerville Old Face" pitchFamily="18" charset="0"/>
            </a:endParaRPr>
          </a:p>
        </p:txBody>
      </p:sp>
      <p:sp>
        <p:nvSpPr>
          <p:cNvPr id="3" name="Text Placeholder 2"/>
          <p:cNvSpPr>
            <a:spLocks noGrp="1"/>
          </p:cNvSpPr>
          <p:nvPr>
            <p:ph type="body" idx="1"/>
          </p:nvPr>
        </p:nvSpPr>
        <p:spPr>
          <a:xfrm>
            <a:off x="609600" y="1577340"/>
            <a:ext cx="10972800" cy="2215991"/>
          </a:xfrm>
        </p:spPr>
        <p:txBody>
          <a:bodyPr/>
          <a:lstStyle/>
          <a:p>
            <a:pPr>
              <a:buFont typeface="Wingdings" pitchFamily="2" charset="2"/>
              <a:buChar char="ü"/>
            </a:pPr>
            <a:r>
              <a:rPr lang="en-US" dirty="0" smtClean="0">
                <a:latin typeface="Baskerville Old Face" pitchFamily="18" charset="0"/>
              </a:rPr>
              <a:t>There are two types of keyloggers.</a:t>
            </a:r>
          </a:p>
          <a:p>
            <a:r>
              <a:rPr lang="en-US" dirty="0" smtClean="0">
                <a:latin typeface="Baskerville Old Face" pitchFamily="18" charset="0"/>
              </a:rPr>
              <a:t>     1.Software Keylogger</a:t>
            </a:r>
          </a:p>
          <a:p>
            <a:r>
              <a:rPr lang="en-US" dirty="0" smtClean="0">
                <a:latin typeface="Baskerville Old Face" pitchFamily="18" charset="0"/>
              </a:rPr>
              <a:t>     2.Hardware Keylogger</a:t>
            </a:r>
          </a:p>
          <a:p>
            <a:pPr marL="342900" indent="-342900"/>
            <a:r>
              <a:rPr lang="en-US" b="1" u="sng" dirty="0" smtClean="0">
                <a:solidFill>
                  <a:srgbClr val="00B0F0"/>
                </a:solidFill>
                <a:latin typeface="Baskerville Old Face" pitchFamily="18" charset="0"/>
              </a:rPr>
              <a:t> 1. Software Keylogger</a:t>
            </a:r>
            <a:r>
              <a:rPr lang="en-US" dirty="0" smtClean="0">
                <a:latin typeface="Baskerville Old Face" pitchFamily="18" charset="0"/>
              </a:rPr>
              <a:t>  </a:t>
            </a:r>
          </a:p>
          <a:p>
            <a:pPr marL="342900" indent="-342900"/>
            <a:r>
              <a:rPr lang="en-US" dirty="0" smtClean="0">
                <a:latin typeface="Baskerville Old Face" pitchFamily="18" charset="0"/>
              </a:rPr>
              <a:t>     </a:t>
            </a:r>
            <a:r>
              <a:rPr lang="en-US" dirty="0" smtClean="0"/>
              <a:t>Programs installed on a computer to monitor and record keystrokes. These are more common due to their </a:t>
            </a:r>
          </a:p>
          <a:p>
            <a:pPr marL="342900" indent="-342900"/>
            <a:r>
              <a:rPr lang="en-US" dirty="0" smtClean="0"/>
              <a:t>      ease of installation and use.</a:t>
            </a:r>
            <a:r>
              <a:rPr lang="en-US" dirty="0" smtClean="0">
                <a:latin typeface="Baskerville Old Face" pitchFamily="18" charset="0"/>
              </a:rPr>
              <a:t>  </a:t>
            </a:r>
          </a:p>
          <a:p>
            <a:pPr marL="342900" indent="-342900">
              <a:buAutoNum type="arabicPeriod" startAt="2"/>
            </a:pPr>
            <a:r>
              <a:rPr lang="en-US" u="sng" dirty="0" smtClean="0">
                <a:solidFill>
                  <a:srgbClr val="00B0F0"/>
                </a:solidFill>
                <a:latin typeface="Baskerville Old Face" pitchFamily="18" charset="0"/>
              </a:rPr>
              <a:t>Hardware Keylogger</a:t>
            </a:r>
          </a:p>
          <a:p>
            <a:pPr marL="342900" indent="-342900"/>
            <a:r>
              <a:rPr lang="en-US" u="sng" dirty="0" smtClean="0">
                <a:solidFill>
                  <a:srgbClr val="00B0F0"/>
                </a:solidFill>
                <a:latin typeface="Baskerville Old Face" pitchFamily="18" charset="0"/>
              </a:rPr>
              <a:t> </a:t>
            </a:r>
            <a:r>
              <a:rPr lang="en-US" dirty="0" smtClean="0">
                <a:solidFill>
                  <a:srgbClr val="00B0F0"/>
                </a:solidFill>
                <a:latin typeface="Baskerville Old Face" pitchFamily="18" charset="0"/>
              </a:rPr>
              <a:t>     </a:t>
            </a:r>
            <a:r>
              <a:rPr lang="en-US" dirty="0" smtClean="0"/>
              <a:t>Physical devices that intercept keystrokes. They are often plugged between the keyboard and the computer.</a:t>
            </a:r>
            <a:endParaRPr lang="en-US" u="sng" dirty="0" smtClean="0">
              <a:solidFill>
                <a:srgbClr val="00B0F0"/>
              </a:solidFill>
              <a:latin typeface="Baskerville Old Face" pitchFamily="18" charset="0"/>
            </a:endParaRPr>
          </a:p>
        </p:txBody>
      </p:sp>
      <p:pic>
        <p:nvPicPr>
          <p:cNvPr id="4" name="Picture 3" descr="download.jpeg"/>
          <p:cNvPicPr>
            <a:picLocks noChangeAspect="1"/>
          </p:cNvPicPr>
          <p:nvPr/>
        </p:nvPicPr>
        <p:blipFill>
          <a:blip r:embed="rId2"/>
          <a:stretch>
            <a:fillRect/>
          </a:stretch>
        </p:blipFill>
        <p:spPr>
          <a:xfrm>
            <a:off x="3505200" y="4267200"/>
            <a:ext cx="3543300" cy="1285875"/>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4114800" y="5867400"/>
            <a:ext cx="3505200" cy="400110"/>
          </a:xfrm>
          <a:prstGeom prst="rect">
            <a:avLst/>
          </a:prstGeom>
          <a:noFill/>
        </p:spPr>
        <p:txBody>
          <a:bodyPr wrap="square" rtlCol="0">
            <a:spAutoFit/>
          </a:bodyPr>
          <a:lstStyle/>
          <a:p>
            <a:r>
              <a:rPr lang="en-US" sz="2000" b="1" dirty="0" smtClean="0">
                <a:latin typeface="Californian FB" pitchFamily="18" charset="0"/>
              </a:rPr>
              <a:t>Hardware Keylogger</a:t>
            </a:r>
            <a:endParaRPr lang="en-US" sz="2000" b="1" dirty="0">
              <a:latin typeface="Californian FB"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2" name="Text Placeholder 11"/>
          <p:cNvSpPr>
            <a:spLocks noGrp="1"/>
          </p:cNvSpPr>
          <p:nvPr>
            <p:ph type="body" idx="1"/>
          </p:nvPr>
        </p:nvSpPr>
        <p:spPr>
          <a:xfrm>
            <a:off x="762000" y="1295400"/>
            <a:ext cx="10972800" cy="2769989"/>
          </a:xfrm>
        </p:spPr>
        <p:txBody>
          <a:bodyPr/>
          <a:lstStyle/>
          <a:p>
            <a:pPr>
              <a:buFont typeface="Wingdings" pitchFamily="2" charset="2"/>
              <a:buChar char="ü"/>
            </a:pPr>
            <a:r>
              <a:rPr lang="en-US" dirty="0" smtClean="0"/>
              <a:t> Keyloggers can potentially capture sensitive information, such as passwords, credit card numbers, </a:t>
            </a:r>
          </a:p>
          <a:p>
            <a:r>
              <a:rPr lang="en-US" dirty="0" smtClean="0"/>
              <a:t>    and personal messages. If this data falls into the wrong hands due to a malicious keylogger, it can </a:t>
            </a:r>
          </a:p>
          <a:p>
            <a:r>
              <a:rPr lang="en-US" dirty="0" smtClean="0"/>
              <a:t>    lead to identity theft, financial loss, and other serious consequences.</a:t>
            </a:r>
          </a:p>
          <a:p>
            <a:pPr>
              <a:buFont typeface="Wingdings" pitchFamily="2" charset="2"/>
              <a:buChar char="ü"/>
            </a:pPr>
            <a:r>
              <a:rPr lang="en-US" dirty="0" smtClean="0"/>
              <a:t> The proliferation of keyloggers presents a dual-edged sword in the realm of cyber security. </a:t>
            </a:r>
          </a:p>
          <a:p>
            <a:r>
              <a:rPr lang="en-US" dirty="0" smtClean="0"/>
              <a:t>    On one hand, keyloggers can be utilized for authorized monitoring and safeguarding of systems; </a:t>
            </a:r>
          </a:p>
          <a:p>
            <a:r>
              <a:rPr lang="en-US" dirty="0" smtClean="0"/>
              <a:t>    on the other hand, they are a potent tool for cybercriminals to conduct malicious activities such as </a:t>
            </a:r>
          </a:p>
          <a:p>
            <a:r>
              <a:rPr lang="en-US" dirty="0" smtClean="0"/>
              <a:t>    identity theft, corporate espionage, and unauthorized surveillance. This dichotomy </a:t>
            </a:r>
          </a:p>
          <a:p>
            <a:r>
              <a:rPr lang="en-US" dirty="0" smtClean="0"/>
              <a:t>    underscores the necessity for robust detection, prevention, and legal measures </a:t>
            </a:r>
          </a:p>
          <a:p>
            <a:r>
              <a:rPr lang="en-US" dirty="0" smtClean="0"/>
              <a:t>    to mitigate  the security threats posed by keyloggers.</a:t>
            </a:r>
          </a:p>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p:cNvSpPr>
            <a:spLocks noGrp="1"/>
          </p:cNvSpPr>
          <p:nvPr>
            <p:ph type="body" idx="1"/>
          </p:nvPr>
        </p:nvSpPr>
        <p:spPr>
          <a:xfrm>
            <a:off x="838200" y="1143000"/>
            <a:ext cx="10972800" cy="2400657"/>
          </a:xfrm>
        </p:spPr>
        <p:txBody>
          <a:bodyPr/>
          <a:lstStyle/>
          <a:p>
            <a:pPr>
              <a:buFont typeface="Wingdings" pitchFamily="2" charset="2"/>
              <a:buChar char="ü"/>
            </a:pPr>
            <a:r>
              <a:rPr lang="en-US" dirty="0" smtClean="0"/>
              <a:t> A keylogger or keystroke logger/keyboard capturing is a form of malware or hardware that </a:t>
            </a:r>
          </a:p>
          <a:p>
            <a:r>
              <a:rPr lang="en-US" dirty="0" smtClean="0"/>
              <a:t>    keeps track of and records your keystrokes as you type. It takes the information and sends it </a:t>
            </a:r>
          </a:p>
          <a:p>
            <a:r>
              <a:rPr lang="en-US" dirty="0" smtClean="0"/>
              <a:t>    to a hacker using a command-and-control (C&amp;C) server.</a:t>
            </a:r>
          </a:p>
          <a:p>
            <a:endParaRPr lang="en-US" dirty="0" smtClean="0"/>
          </a:p>
          <a:p>
            <a:r>
              <a:rPr lang="en-US" sz="2400" b="1" u="sng" dirty="0" smtClean="0">
                <a:solidFill>
                  <a:srgbClr val="00B0F0"/>
                </a:solidFill>
                <a:latin typeface="Baskerville Old Face" pitchFamily="18" charset="0"/>
              </a:rPr>
              <a:t>Effect of Keylogger</a:t>
            </a:r>
          </a:p>
          <a:p>
            <a:pPr>
              <a:buFont typeface="Wingdings" pitchFamily="2" charset="2"/>
              <a:buChar char="ü"/>
            </a:pPr>
            <a:r>
              <a:rPr lang="en-US" sz="2000" dirty="0" smtClean="0">
                <a:solidFill>
                  <a:schemeClr val="tx1"/>
                </a:solidFill>
                <a:latin typeface="Baskerville Old Face" pitchFamily="18" charset="0"/>
              </a:rPr>
              <a:t> </a:t>
            </a:r>
            <a:r>
              <a:rPr lang="en-US" sz="2000" dirty="0" smtClean="0"/>
              <a:t>A keylogger or keystroke logger/keyboard capturing is a form of malware or hardware</a:t>
            </a:r>
          </a:p>
          <a:p>
            <a:r>
              <a:rPr lang="en-US" sz="2000" dirty="0" smtClean="0"/>
              <a:t>    that keeps track of and records your keystrokes as you type. It takes the information </a:t>
            </a:r>
          </a:p>
          <a:p>
            <a:r>
              <a:rPr lang="en-US" sz="2000" dirty="0" smtClean="0"/>
              <a:t>    and sends it to a hacker using a command-and-control (C&amp;C) server.</a:t>
            </a:r>
            <a:endParaRPr lang="en-US" sz="2000" dirty="0">
              <a:solidFill>
                <a:schemeClr val="tx1"/>
              </a:solidFill>
              <a:latin typeface="Baskerville Old Face"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3" name="Picture 12" descr="Screenshot (42).png"/>
          <p:cNvPicPr>
            <a:picLocks noChangeAspect="1"/>
          </p:cNvPicPr>
          <p:nvPr/>
        </p:nvPicPr>
        <p:blipFill>
          <a:blip r:embed="rId4"/>
          <a:srcRect l="21875" t="34445" r="47500" b="28889"/>
          <a:stretch>
            <a:fillRect/>
          </a:stretch>
        </p:blipFill>
        <p:spPr>
          <a:xfrm>
            <a:off x="3429000" y="3733800"/>
            <a:ext cx="3733800" cy="251460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685800" y="1371600"/>
            <a:ext cx="10972800" cy="3354765"/>
          </a:xfrm>
        </p:spPr>
        <p:txBody>
          <a:bodyPr/>
          <a:lstStyle/>
          <a:p>
            <a:pPr>
              <a:buFont typeface="Wingdings" pitchFamily="2" charset="2"/>
              <a:buChar char="ü"/>
            </a:pPr>
            <a:r>
              <a:rPr lang="en-US" dirty="0" smtClean="0"/>
              <a:t> </a:t>
            </a:r>
            <a:r>
              <a:rPr lang="en-US" sz="2000" dirty="0" smtClean="0">
                <a:latin typeface="Baskerville Old Face" pitchFamily="18" charset="0"/>
              </a:rPr>
              <a:t> </a:t>
            </a:r>
            <a:r>
              <a:rPr lang="en-US" dirty="0" smtClean="0">
                <a:latin typeface="Baskerville Old Face" pitchFamily="18" charset="0"/>
              </a:rPr>
              <a:t>Keyloggers can be used by a variety of end users, each with different motives and purposes.</a:t>
            </a:r>
          </a:p>
          <a:p>
            <a:endParaRPr lang="en-US" dirty="0" smtClean="0">
              <a:latin typeface="Baskerville Old Face" pitchFamily="18" charset="0"/>
            </a:endParaRPr>
          </a:p>
          <a:p>
            <a:r>
              <a:rPr lang="en-US" dirty="0" smtClean="0">
                <a:latin typeface="Baskerville Old Face" pitchFamily="18" charset="0"/>
              </a:rPr>
              <a:t> </a:t>
            </a:r>
            <a:r>
              <a:rPr lang="en-US" b="1" u="sng" dirty="0" smtClean="0">
                <a:solidFill>
                  <a:srgbClr val="0070C0"/>
                </a:solidFill>
                <a:latin typeface="Baskerville Old Face" pitchFamily="18" charset="0"/>
              </a:rPr>
              <a:t>Malicious End Users</a:t>
            </a:r>
          </a:p>
          <a:p>
            <a:pPr marL="342900" indent="-342900"/>
            <a:r>
              <a:rPr lang="en-US" b="1" dirty="0" smtClean="0">
                <a:solidFill>
                  <a:srgbClr val="00B0F0"/>
                </a:solidFill>
                <a:latin typeface="Baskerville Old Face" pitchFamily="18" charset="0"/>
              </a:rPr>
              <a:t>1. Cybercriminals</a:t>
            </a:r>
            <a:r>
              <a:rPr lang="en-US" dirty="0" smtClean="0">
                <a:solidFill>
                  <a:srgbClr val="00B0F0"/>
                </a:solidFill>
                <a:latin typeface="Baskerville Old Face" pitchFamily="18" charset="0"/>
              </a:rPr>
              <a:t>: </a:t>
            </a:r>
          </a:p>
          <a:p>
            <a:pPr marL="342900" indent="-342900"/>
            <a:r>
              <a:rPr lang="en-US" dirty="0" smtClean="0">
                <a:solidFill>
                  <a:srgbClr val="00B0F0"/>
                </a:solidFill>
                <a:latin typeface="Baskerville Old Face" pitchFamily="18" charset="0"/>
              </a:rPr>
              <a:t>      </a:t>
            </a:r>
            <a:r>
              <a:rPr lang="en-US" dirty="0" smtClean="0"/>
              <a:t>These individuals or groups use keyloggers to steal sensitive information such as passwords, credit card numbers, and personal identification details for financial gain, identity theft, or selling the information on the dark web.</a:t>
            </a:r>
          </a:p>
          <a:p>
            <a:pPr marL="342900" indent="-342900"/>
            <a:r>
              <a:rPr lang="en-US" b="1" dirty="0" smtClean="0">
                <a:solidFill>
                  <a:srgbClr val="00B0F0"/>
                </a:solidFill>
                <a:latin typeface="Baskerville Old Face" pitchFamily="18" charset="0"/>
              </a:rPr>
              <a:t>2. Hackers</a:t>
            </a:r>
            <a:r>
              <a:rPr lang="en-US" dirty="0" smtClean="0">
                <a:solidFill>
                  <a:srgbClr val="00B0F0"/>
                </a:solidFill>
                <a:latin typeface="Baskerville Old Face" pitchFamily="18" charset="0"/>
              </a:rPr>
              <a:t>:</a:t>
            </a:r>
            <a:r>
              <a:rPr lang="en-US" dirty="0" smtClean="0">
                <a:latin typeface="Baskerville Old Face" pitchFamily="18" charset="0"/>
              </a:rPr>
              <a:t> </a:t>
            </a:r>
          </a:p>
          <a:p>
            <a:pPr marL="342900" indent="-342900"/>
            <a:r>
              <a:rPr lang="en-US" dirty="0" smtClean="0">
                <a:latin typeface="Baskerville Old Face" pitchFamily="18" charset="0"/>
              </a:rPr>
              <a:t>      Hackers might use keyloggers to gain unauthorized access to computer systems, steal confidential data, or carry </a:t>
            </a:r>
          </a:p>
          <a:p>
            <a:pPr marL="342900" indent="-342900"/>
            <a:r>
              <a:rPr lang="en-US" dirty="0" smtClean="0">
                <a:latin typeface="Baskerville Old Face" pitchFamily="18" charset="0"/>
              </a:rPr>
              <a:t>      out other malicious activities.</a:t>
            </a:r>
          </a:p>
          <a:p>
            <a:pPr marL="342900" indent="-342900"/>
            <a:r>
              <a:rPr lang="en-US" b="1" dirty="0" smtClean="0">
                <a:solidFill>
                  <a:srgbClr val="00B0F0"/>
                </a:solidFill>
                <a:latin typeface="Baskerville Old Face" pitchFamily="18" charset="0"/>
              </a:rPr>
              <a:t>3.</a:t>
            </a:r>
            <a:r>
              <a:rPr lang="en-US" b="1" dirty="0" smtClean="0"/>
              <a:t> </a:t>
            </a:r>
            <a:r>
              <a:rPr lang="en-US" b="1" dirty="0" smtClean="0">
                <a:solidFill>
                  <a:srgbClr val="00B0F0"/>
                </a:solidFill>
                <a:latin typeface="Baskerville Old Face" pitchFamily="18" charset="0"/>
              </a:rPr>
              <a:t>Government and Intelligence Agencies</a:t>
            </a:r>
            <a:r>
              <a:rPr lang="en-US" dirty="0" smtClean="0">
                <a:solidFill>
                  <a:srgbClr val="00B0F0"/>
                </a:solidFill>
                <a:latin typeface="Baskerville Old Face" pitchFamily="18" charset="0"/>
              </a:rPr>
              <a:t>: </a:t>
            </a:r>
          </a:p>
          <a:p>
            <a:pPr marL="342900" indent="-342900"/>
            <a:r>
              <a:rPr lang="en-US" dirty="0" smtClean="0">
                <a:latin typeface="Baskerville Old Face" pitchFamily="18" charset="0"/>
              </a:rPr>
              <a:t>      In some cases, state-sponsored actors or intelligence agencies might deploy keyloggers as part of surveillance or espionage operations to monitor individuals, organizations, or other governments.</a:t>
            </a:r>
            <a:endParaRPr lang="en-US" b="1" dirty="0">
              <a:solidFill>
                <a:srgbClr val="00B0F0"/>
              </a:solidFill>
              <a:latin typeface="Baskerville Old Face"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57400"/>
            <a:ext cx="10681335" cy="1046440"/>
          </a:xfrm>
        </p:spPr>
        <p:txBody>
          <a:bodyPr/>
          <a:lstStyle/>
          <a:p>
            <a:r>
              <a:rPr lang="en-US" sz="2000" u="sng" dirty="0" smtClean="0">
                <a:solidFill>
                  <a:srgbClr val="0070C0"/>
                </a:solidFill>
                <a:latin typeface="Baskerville Old Face" pitchFamily="18" charset="0"/>
              </a:rPr>
              <a:t>Non-Malicious End Users</a:t>
            </a:r>
            <a:r>
              <a:rPr lang="en-US" u="sng" dirty="0" smtClean="0">
                <a:solidFill>
                  <a:srgbClr val="0070C0"/>
                </a:solidFill>
                <a:latin typeface="Baskerville Old Face" pitchFamily="18" charset="0"/>
              </a:rPr>
              <a:t/>
            </a:r>
            <a:br>
              <a:rPr lang="en-US" u="sng" dirty="0" smtClean="0">
                <a:solidFill>
                  <a:srgbClr val="0070C0"/>
                </a:solidFill>
                <a:latin typeface="Baskerville Old Face" pitchFamily="18" charset="0"/>
              </a:rPr>
            </a:br>
            <a:endParaRPr lang="en-US" dirty="0"/>
          </a:p>
        </p:txBody>
      </p:sp>
      <p:sp>
        <p:nvSpPr>
          <p:cNvPr id="3" name="Text Placeholder 2"/>
          <p:cNvSpPr>
            <a:spLocks noGrp="1"/>
          </p:cNvSpPr>
          <p:nvPr>
            <p:ph type="body" idx="1"/>
          </p:nvPr>
        </p:nvSpPr>
        <p:spPr>
          <a:xfrm>
            <a:off x="457200" y="2209800"/>
            <a:ext cx="10972800" cy="2769989"/>
          </a:xfrm>
        </p:spPr>
        <p:txBody>
          <a:bodyPr/>
          <a:lstStyle/>
          <a:p>
            <a:endParaRPr lang="en-US" sz="2000" b="1" u="sng" dirty="0" smtClean="0">
              <a:solidFill>
                <a:srgbClr val="0070C0"/>
              </a:solidFill>
              <a:latin typeface="Baskerville Old Face" pitchFamily="18" charset="0"/>
            </a:endParaRPr>
          </a:p>
          <a:p>
            <a:pPr marL="457200" indent="-457200"/>
            <a:r>
              <a:rPr lang="en-US" sz="2000" b="1" dirty="0" smtClean="0">
                <a:solidFill>
                  <a:srgbClr val="00B0F0"/>
                </a:solidFill>
                <a:latin typeface="Baskerville Old Face" pitchFamily="18" charset="0"/>
              </a:rPr>
              <a:t>1.  Employers</a:t>
            </a:r>
            <a:r>
              <a:rPr lang="en-US" sz="2000" dirty="0" smtClean="0">
                <a:solidFill>
                  <a:srgbClr val="00B0F0"/>
                </a:solidFill>
                <a:latin typeface="Baskerville Old Face" pitchFamily="18" charset="0"/>
              </a:rPr>
              <a:t>:</a:t>
            </a:r>
          </a:p>
          <a:p>
            <a:pPr marL="457200" indent="-457200"/>
            <a:r>
              <a:rPr lang="en-US" sz="2000" dirty="0" smtClean="0">
                <a:latin typeface="Baskerville Old Face" pitchFamily="18" charset="0"/>
              </a:rPr>
              <a:t>       Some employers use keyloggers to monitor employee activity to ensure productivity, compliance </a:t>
            </a:r>
          </a:p>
          <a:p>
            <a:pPr marL="457200" indent="-457200"/>
            <a:r>
              <a:rPr lang="en-US" sz="2000" dirty="0" smtClean="0">
                <a:latin typeface="Baskerville Old Face" pitchFamily="18" charset="0"/>
              </a:rPr>
              <a:t>       with company policies, or to prevent unauthorized access to sensitive company information. However, </a:t>
            </a:r>
          </a:p>
          <a:p>
            <a:pPr marL="457200" indent="-457200"/>
            <a:r>
              <a:rPr lang="en-US" sz="2000" dirty="0" smtClean="0">
                <a:latin typeface="Baskerville Old Face" pitchFamily="18" charset="0"/>
              </a:rPr>
              <a:t>       this practice is often controversial and raises significant ethical and legal concerns</a:t>
            </a:r>
            <a:r>
              <a:rPr lang="en-US" sz="2000" dirty="0" smtClean="0"/>
              <a:t>.</a:t>
            </a:r>
          </a:p>
          <a:p>
            <a:r>
              <a:rPr lang="en-US" sz="2000" dirty="0" smtClean="0">
                <a:solidFill>
                  <a:srgbClr val="00B0F0"/>
                </a:solidFill>
                <a:latin typeface="Baskerville Old Face" pitchFamily="18" charset="0"/>
              </a:rPr>
              <a:t>2.  </a:t>
            </a:r>
            <a:r>
              <a:rPr lang="en-US" sz="2000" b="1" dirty="0" smtClean="0">
                <a:solidFill>
                  <a:srgbClr val="00B0F0"/>
                </a:solidFill>
                <a:latin typeface="Baskerville Old Face" pitchFamily="18" charset="0"/>
              </a:rPr>
              <a:t>Parents</a:t>
            </a:r>
            <a:r>
              <a:rPr lang="en-US" sz="2000" dirty="0" smtClean="0">
                <a:solidFill>
                  <a:srgbClr val="00B0F0"/>
                </a:solidFill>
                <a:latin typeface="Baskerville Old Face" pitchFamily="18" charset="0"/>
              </a:rPr>
              <a:t>: </a:t>
            </a:r>
          </a:p>
          <a:p>
            <a:r>
              <a:rPr lang="en-US" sz="2000" dirty="0" smtClean="0">
                <a:latin typeface="Baskerville Old Face" pitchFamily="18" charset="0"/>
              </a:rPr>
              <a:t>      Parents might use keyloggers to monitor their children's online activities to protect them from online</a:t>
            </a:r>
          </a:p>
          <a:p>
            <a:r>
              <a:rPr lang="en-US" sz="2000" dirty="0" smtClean="0">
                <a:latin typeface="Baskerville Old Face" pitchFamily="18" charset="0"/>
              </a:rPr>
              <a:t>      predators, cyber bullying, or inappropriate content. This use also raises ethical issues regarding privacy.</a:t>
            </a:r>
          </a:p>
          <a:p>
            <a:endParaRPr lang="en-US" sz="2000" b="1" u="sng" dirty="0">
              <a:solidFill>
                <a:srgbClr val="0070C0"/>
              </a:solidFill>
              <a:latin typeface="Baskerville Old Face" pitchFamily="18" charset="0"/>
            </a:endParaRPr>
          </a:p>
        </p:txBody>
      </p:sp>
      <p:pic>
        <p:nvPicPr>
          <p:cNvPr id="4" name="Picture 3" descr="Screenshot (43).png"/>
          <p:cNvPicPr>
            <a:picLocks noChangeAspect="1"/>
          </p:cNvPicPr>
          <p:nvPr/>
        </p:nvPicPr>
        <p:blipFill>
          <a:blip r:embed="rId2"/>
          <a:srcRect l="37500" t="28889" r="1875" b="32222"/>
          <a:stretch>
            <a:fillRect/>
          </a:stretch>
        </p:blipFill>
        <p:spPr>
          <a:xfrm>
            <a:off x="8229600" y="381000"/>
            <a:ext cx="3801291" cy="1371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733800"/>
            <a:ext cx="1981200" cy="25146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38100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p:cNvSpPr>
            <a:spLocks noGrp="1"/>
          </p:cNvSpPr>
          <p:nvPr>
            <p:ph type="body" idx="1"/>
          </p:nvPr>
        </p:nvSpPr>
        <p:spPr>
          <a:xfrm>
            <a:off x="609600" y="1295400"/>
            <a:ext cx="8839200" cy="2215991"/>
          </a:xfrm>
        </p:spPr>
        <p:txBody>
          <a:bodyPr/>
          <a:lstStyle/>
          <a:p>
            <a:pPr>
              <a:buFont typeface="Wingdings" pitchFamily="2" charset="2"/>
              <a:buChar char="ü"/>
            </a:pPr>
            <a:r>
              <a:rPr lang="en-US" sz="2400" dirty="0" smtClean="0">
                <a:latin typeface="Baskerville Old Face" pitchFamily="18" charset="0"/>
              </a:rPr>
              <a:t> There are several ways to prevent keyloggers. They are;</a:t>
            </a:r>
          </a:p>
          <a:p>
            <a:r>
              <a:rPr lang="en-US" sz="2400" dirty="0" smtClean="0">
                <a:latin typeface="Baskerville Old Face" pitchFamily="18" charset="0"/>
              </a:rPr>
              <a:t>     1. Anti-Virus/spyware &amp; Firewalls.</a:t>
            </a:r>
          </a:p>
          <a:p>
            <a:r>
              <a:rPr lang="en-US" sz="2400" dirty="0" smtClean="0">
                <a:latin typeface="Baskerville Old Face" pitchFamily="18" charset="0"/>
              </a:rPr>
              <a:t>     2. Automatic Form Fillers.</a:t>
            </a:r>
          </a:p>
          <a:p>
            <a:r>
              <a:rPr lang="en-US" sz="2400" dirty="0" smtClean="0">
                <a:latin typeface="Baskerville Old Face" pitchFamily="18" charset="0"/>
              </a:rPr>
              <a:t>     3. Alternative Keyboard Layouts.</a:t>
            </a:r>
          </a:p>
          <a:p>
            <a:r>
              <a:rPr lang="en-US" sz="2400" dirty="0" smtClean="0">
                <a:latin typeface="Baskerville Old Face" pitchFamily="18" charset="0"/>
              </a:rPr>
              <a:t>     4. On screen keyboards.</a:t>
            </a:r>
          </a:p>
          <a:p>
            <a:r>
              <a:rPr lang="en-US" sz="2400" dirty="0" smtClean="0">
                <a:latin typeface="Baskerville Old Face" pitchFamily="18" charset="0"/>
              </a:rPr>
              <a:t>     5. Using Anti-Keyloggers.</a:t>
            </a:r>
            <a:endParaRPr lang="en-US" sz="2400" dirty="0">
              <a:latin typeface="Baskerville Old Face"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1" name="Picture 10" descr="How-Can-You-Protect-Yourself-From-Keyloggers-infographic.png"/>
          <p:cNvPicPr>
            <a:picLocks noChangeAspect="1"/>
          </p:cNvPicPr>
          <p:nvPr/>
        </p:nvPicPr>
        <p:blipFill>
          <a:blip r:embed="rId4"/>
          <a:stretch>
            <a:fillRect/>
          </a:stretch>
        </p:blipFill>
        <p:spPr>
          <a:xfrm>
            <a:off x="6629400" y="2590800"/>
            <a:ext cx="4948238" cy="38239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326</TotalTime>
  <Words>825</Words>
  <Application>Microsoft Office PowerPoint</Application>
  <PresentationFormat>Custom</PresentationFormat>
  <Paragraphs>124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M.SIVA RAM KRISHNA</vt:lpstr>
      <vt:lpstr>KEYLOGGER  AND  SECURITY</vt:lpstr>
      <vt:lpstr>AGENDA</vt:lpstr>
      <vt:lpstr>Types of keyloggers</vt:lpstr>
      <vt:lpstr>PROBLEM STATEMENT</vt:lpstr>
      <vt:lpstr>PROJECT OVERVIEW</vt:lpstr>
      <vt:lpstr>WHO ARE THE END USERS?</vt:lpstr>
      <vt:lpstr>Non-Malicious End Users </vt:lpstr>
      <vt:lpstr>YOUR SOLUTION AND ITS VALUE PROPOSITION</vt:lpstr>
      <vt:lpstr>THE WOW IN YOUR SOLUTION</vt:lpstr>
      <vt:lpstr>Slide 11</vt:lpstr>
      <vt:lpstr>RESULTS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Siva</dc:creator>
  <cp:lastModifiedBy>Siva</cp:lastModifiedBy>
  <cp:revision>31</cp:revision>
  <dcterms:created xsi:type="dcterms:W3CDTF">2024-06-03T05:48:59Z</dcterms:created>
  <dcterms:modified xsi:type="dcterms:W3CDTF">2024-06-11T07:17:57Z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