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88" r:id="rId4"/>
    <p:sldId id="289" r:id="rId5"/>
    <p:sldId id="292" r:id="rId6"/>
    <p:sldId id="291" r:id="rId7"/>
    <p:sldId id="303" r:id="rId8"/>
    <p:sldId id="257" r:id="rId9"/>
    <p:sldId id="287" r:id="rId10"/>
    <p:sldId id="298" r:id="rId11"/>
    <p:sldId id="297" r:id="rId12"/>
    <p:sldId id="294" r:id="rId13"/>
    <p:sldId id="300" r:id="rId14"/>
    <p:sldId id="290" r:id="rId15"/>
    <p:sldId id="299" r:id="rId16"/>
    <p:sldId id="293" r:id="rId17"/>
    <p:sldId id="301" r:id="rId18"/>
    <p:sldId id="302" r:id="rId19"/>
    <p:sldId id="304" r:id="rId20"/>
    <p:sldId id="305" r:id="rId21"/>
    <p:sldId id="306" r:id="rId22"/>
    <p:sldId id="307" r:id="rId23"/>
    <p:sldId id="308" r:id="rId24"/>
    <p:sldId id="309" r:id="rId25"/>
    <p:sldId id="310" r:id="rId26"/>
    <p:sldId id="311"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 id="338" r:id="rId54"/>
    <p:sldId id="339" r:id="rId55"/>
    <p:sldId id="340" r:id="rId56"/>
    <p:sldId id="341" r:id="rId57"/>
    <p:sldId id="342" r:id="rId58"/>
    <p:sldId id="343" r:id="rId59"/>
    <p:sldId id="344" r:id="rId60"/>
    <p:sldId id="345" r:id="rId61"/>
    <p:sldId id="346" r:id="rId62"/>
    <p:sldId id="347" r:id="rId63"/>
    <p:sldId id="280" r:id="rId64"/>
    <p:sldId id="348" r:id="rId65"/>
    <p:sldId id="350" r:id="rId66"/>
    <p:sldId id="349"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3F772C-B2E6-9497-7522-085EC32A42B2}" v="1" dt="2025-04-06T01:23:44.312"/>
    <p1510:client id="{D0B6008A-E58C-9808-5BC0-DE3FEF2E7A23}" v="2" dt="2025-04-05T13:06:42.775"/>
    <p1510:client id="{D7653BC5-9080-9013-845D-9B13231CA336}" v="1" dt="2025-04-06T03:35:11.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6e566225ec03a60b51e056166613938b98367a7162ca0b7597677de859d2649c::" providerId="AD" clId="Web-{D7653BC5-9080-9013-845D-9B13231CA336}"/>
    <pc:docChg chg="modSld">
      <pc:chgData name="Guest User" userId="S::urn:spo:anon#6e566225ec03a60b51e056166613938b98367a7162ca0b7597677de859d2649c::" providerId="AD" clId="Web-{D7653BC5-9080-9013-845D-9B13231CA336}" dt="2025-04-06T03:35:11.755" v="0" actId="1076"/>
      <pc:docMkLst>
        <pc:docMk/>
      </pc:docMkLst>
      <pc:sldChg chg="modSp">
        <pc:chgData name="Guest User" userId="S::urn:spo:anon#6e566225ec03a60b51e056166613938b98367a7162ca0b7597677de859d2649c::" providerId="AD" clId="Web-{D7653BC5-9080-9013-845D-9B13231CA336}" dt="2025-04-06T03:35:11.755" v="0" actId="1076"/>
        <pc:sldMkLst>
          <pc:docMk/>
          <pc:sldMk cId="1056688178" sldId="335"/>
        </pc:sldMkLst>
        <pc:picChg chg="mod">
          <ac:chgData name="Guest User" userId="S::urn:spo:anon#6e566225ec03a60b51e056166613938b98367a7162ca0b7597677de859d2649c::" providerId="AD" clId="Web-{D7653BC5-9080-9013-845D-9B13231CA336}" dt="2025-04-06T03:35:11.755" v="0" actId="1076"/>
          <ac:picMkLst>
            <pc:docMk/>
            <pc:sldMk cId="1056688178" sldId="335"/>
            <ac:picMk id="5" creationId="{113DF6DC-A968-921F-C531-66E067DF7BEE}"/>
          </ac:picMkLst>
        </pc:picChg>
      </pc:sldChg>
    </pc:docChg>
  </pc:docChgLst>
  <pc:docChgLst>
    <pc:chgData name="Guest User" userId="S::urn:spo:anon#6e566225ec03a60b51e056166613938b98367a7162ca0b7597677de859d2649c::" providerId="AD" clId="Web-{293F772C-B2E6-9497-7522-085EC32A42B2}"/>
    <pc:docChg chg="modSld">
      <pc:chgData name="Guest User" userId="S::urn:spo:anon#6e566225ec03a60b51e056166613938b98367a7162ca0b7597677de859d2649c::" providerId="AD" clId="Web-{293F772C-B2E6-9497-7522-085EC32A42B2}" dt="2025-04-06T01:23:47.249" v="1" actId="20577"/>
      <pc:docMkLst>
        <pc:docMk/>
      </pc:docMkLst>
      <pc:sldChg chg="modSp">
        <pc:chgData name="Guest User" userId="S::urn:spo:anon#6e566225ec03a60b51e056166613938b98367a7162ca0b7597677de859d2649c::" providerId="AD" clId="Web-{293F772C-B2E6-9497-7522-085EC32A42B2}" dt="2025-04-06T01:23:47.249" v="1" actId="20577"/>
        <pc:sldMkLst>
          <pc:docMk/>
          <pc:sldMk cId="1718068121" sldId="321"/>
        </pc:sldMkLst>
        <pc:spChg chg="mod">
          <ac:chgData name="Guest User" userId="S::urn:spo:anon#6e566225ec03a60b51e056166613938b98367a7162ca0b7597677de859d2649c::" providerId="AD" clId="Web-{293F772C-B2E6-9497-7522-085EC32A42B2}" dt="2025-04-06T01:23:47.249" v="1" actId="20577"/>
          <ac:spMkLst>
            <pc:docMk/>
            <pc:sldMk cId="1718068121" sldId="321"/>
            <ac:spMk id="3" creationId="{4C203F47-3D98-78B9-207F-B390E30F6634}"/>
          </ac:spMkLst>
        </pc:spChg>
      </pc:sldChg>
    </pc:docChg>
  </pc:docChgLst>
  <pc:docChgLst>
    <pc:chgData name="Guest User" userId="S::urn:spo:anon#6e566225ec03a60b51e056166613938b98367a7162ca0b7597677de859d2649c::" providerId="AD" clId="Web-{D0B6008A-E58C-9808-5BC0-DE3FEF2E7A23}"/>
    <pc:docChg chg="sldOrd">
      <pc:chgData name="Guest User" userId="S::urn:spo:anon#6e566225ec03a60b51e056166613938b98367a7162ca0b7597677de859d2649c::" providerId="AD" clId="Web-{D0B6008A-E58C-9808-5BC0-DE3FEF2E7A23}" dt="2025-04-05T13:06:42.775" v="1"/>
      <pc:docMkLst>
        <pc:docMk/>
      </pc:docMkLst>
      <pc:sldChg chg="ord">
        <pc:chgData name="Guest User" userId="S::urn:spo:anon#6e566225ec03a60b51e056166613938b98367a7162ca0b7597677de859d2649c::" providerId="AD" clId="Web-{D0B6008A-E58C-9808-5BC0-DE3FEF2E7A23}" dt="2025-04-05T13:06:31.587" v="0"/>
        <pc:sldMkLst>
          <pc:docMk/>
          <pc:sldMk cId="4148636472" sldId="291"/>
        </pc:sldMkLst>
      </pc:sldChg>
      <pc:sldChg chg="ord">
        <pc:chgData name="Guest User" userId="S::urn:spo:anon#6e566225ec03a60b51e056166613938b98367a7162ca0b7597677de859d2649c::" providerId="AD" clId="Web-{D0B6008A-E58C-9808-5BC0-DE3FEF2E7A23}" dt="2025-04-05T13:06:42.775" v="1"/>
        <pc:sldMkLst>
          <pc:docMk/>
          <pc:sldMk cId="3512703339" sldId="29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A7288-ED7D-A55C-CEBC-65F1B209B3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64C7C1-9C40-C9B9-3C6E-D301C61A21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2A2B00-AF78-3E0B-009B-6AFAF2A0B3A2}"/>
              </a:ext>
            </a:extLst>
          </p:cNvPr>
          <p:cNvSpPr>
            <a:spLocks noGrp="1"/>
          </p:cNvSpPr>
          <p:nvPr>
            <p:ph type="dt" sz="half" idx="10"/>
          </p:nvPr>
        </p:nvSpPr>
        <p:spPr/>
        <p:txBody>
          <a:bodyPr/>
          <a:lstStyle/>
          <a:p>
            <a:fld id="{97AA314D-DCF8-44BA-AA55-2B30AADA76C3}" type="datetimeFigureOut">
              <a:rPr lang="en-IN" smtClean="0"/>
              <a:t>05-04-2025</a:t>
            </a:fld>
            <a:endParaRPr lang="en-IN"/>
          </a:p>
        </p:txBody>
      </p:sp>
      <p:sp>
        <p:nvSpPr>
          <p:cNvPr id="5" name="Footer Placeholder 4">
            <a:extLst>
              <a:ext uri="{FF2B5EF4-FFF2-40B4-BE49-F238E27FC236}">
                <a16:creationId xmlns:a16="http://schemas.microsoft.com/office/drawing/2014/main" id="{12C99401-265A-9AF6-C62C-3032B92D32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38041F-52CD-E44A-BECC-93776573CEB3}"/>
              </a:ext>
            </a:extLst>
          </p:cNvPr>
          <p:cNvSpPr>
            <a:spLocks noGrp="1"/>
          </p:cNvSpPr>
          <p:nvPr>
            <p:ph type="sldNum" sz="quarter" idx="12"/>
          </p:nvPr>
        </p:nvSpPr>
        <p:spPr/>
        <p:txBody>
          <a:bodyPr/>
          <a:lstStyle/>
          <a:p>
            <a:fld id="{CA8623CD-3DE5-4044-93E4-7C95AC9DAE09}" type="slidenum">
              <a:rPr lang="en-IN" smtClean="0"/>
              <a:t>‹#›</a:t>
            </a:fld>
            <a:endParaRPr lang="en-IN"/>
          </a:p>
        </p:txBody>
      </p:sp>
    </p:spTree>
    <p:extLst>
      <p:ext uri="{BB962C8B-B14F-4D97-AF65-F5344CB8AC3E}">
        <p14:creationId xmlns:p14="http://schemas.microsoft.com/office/powerpoint/2010/main" val="1201467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C99CC-F508-226A-3007-25F54AD05C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7DD9FA-6B7F-3FD7-4A81-ED0C3F0EFE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C92D14-1E2A-19E2-3323-48E1BF0443A1}"/>
              </a:ext>
            </a:extLst>
          </p:cNvPr>
          <p:cNvSpPr>
            <a:spLocks noGrp="1"/>
          </p:cNvSpPr>
          <p:nvPr>
            <p:ph type="dt" sz="half" idx="10"/>
          </p:nvPr>
        </p:nvSpPr>
        <p:spPr/>
        <p:txBody>
          <a:bodyPr/>
          <a:lstStyle/>
          <a:p>
            <a:fld id="{97AA314D-DCF8-44BA-AA55-2B30AADA76C3}" type="datetimeFigureOut">
              <a:rPr lang="en-IN" smtClean="0"/>
              <a:t>05-04-2025</a:t>
            </a:fld>
            <a:endParaRPr lang="en-IN"/>
          </a:p>
        </p:txBody>
      </p:sp>
      <p:sp>
        <p:nvSpPr>
          <p:cNvPr id="5" name="Footer Placeholder 4">
            <a:extLst>
              <a:ext uri="{FF2B5EF4-FFF2-40B4-BE49-F238E27FC236}">
                <a16:creationId xmlns:a16="http://schemas.microsoft.com/office/drawing/2014/main" id="{DA22BF17-BED5-11F6-66E9-B803218924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CAD0F-58E8-CBDB-75AE-5797E40AF8B1}"/>
              </a:ext>
            </a:extLst>
          </p:cNvPr>
          <p:cNvSpPr>
            <a:spLocks noGrp="1"/>
          </p:cNvSpPr>
          <p:nvPr>
            <p:ph type="sldNum" sz="quarter" idx="12"/>
          </p:nvPr>
        </p:nvSpPr>
        <p:spPr/>
        <p:txBody>
          <a:bodyPr/>
          <a:lstStyle/>
          <a:p>
            <a:fld id="{CA8623CD-3DE5-4044-93E4-7C95AC9DAE09}" type="slidenum">
              <a:rPr lang="en-IN" smtClean="0"/>
              <a:t>‹#›</a:t>
            </a:fld>
            <a:endParaRPr lang="en-IN"/>
          </a:p>
        </p:txBody>
      </p:sp>
    </p:spTree>
    <p:extLst>
      <p:ext uri="{BB962C8B-B14F-4D97-AF65-F5344CB8AC3E}">
        <p14:creationId xmlns:p14="http://schemas.microsoft.com/office/powerpoint/2010/main" val="370042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356924-44DE-B362-8F26-47D6BC5C50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BB62DB-F3B1-5641-473B-F5E825CCEB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C27404-1901-984D-0092-B5DB79A53AD8}"/>
              </a:ext>
            </a:extLst>
          </p:cNvPr>
          <p:cNvSpPr>
            <a:spLocks noGrp="1"/>
          </p:cNvSpPr>
          <p:nvPr>
            <p:ph type="dt" sz="half" idx="10"/>
          </p:nvPr>
        </p:nvSpPr>
        <p:spPr/>
        <p:txBody>
          <a:bodyPr/>
          <a:lstStyle/>
          <a:p>
            <a:fld id="{97AA314D-DCF8-44BA-AA55-2B30AADA76C3}" type="datetimeFigureOut">
              <a:rPr lang="en-IN" smtClean="0"/>
              <a:t>05-04-2025</a:t>
            </a:fld>
            <a:endParaRPr lang="en-IN"/>
          </a:p>
        </p:txBody>
      </p:sp>
      <p:sp>
        <p:nvSpPr>
          <p:cNvPr id="5" name="Footer Placeholder 4">
            <a:extLst>
              <a:ext uri="{FF2B5EF4-FFF2-40B4-BE49-F238E27FC236}">
                <a16:creationId xmlns:a16="http://schemas.microsoft.com/office/drawing/2014/main" id="{B7B57FA5-844E-F9A2-44F9-E451EDAC63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09407E-5AD4-38F9-64B0-07014F720DC6}"/>
              </a:ext>
            </a:extLst>
          </p:cNvPr>
          <p:cNvSpPr>
            <a:spLocks noGrp="1"/>
          </p:cNvSpPr>
          <p:nvPr>
            <p:ph type="sldNum" sz="quarter" idx="12"/>
          </p:nvPr>
        </p:nvSpPr>
        <p:spPr/>
        <p:txBody>
          <a:bodyPr/>
          <a:lstStyle/>
          <a:p>
            <a:fld id="{CA8623CD-3DE5-4044-93E4-7C95AC9DAE09}" type="slidenum">
              <a:rPr lang="en-IN" smtClean="0"/>
              <a:t>‹#›</a:t>
            </a:fld>
            <a:endParaRPr lang="en-IN"/>
          </a:p>
        </p:txBody>
      </p:sp>
    </p:spTree>
    <p:extLst>
      <p:ext uri="{BB962C8B-B14F-4D97-AF65-F5344CB8AC3E}">
        <p14:creationId xmlns:p14="http://schemas.microsoft.com/office/powerpoint/2010/main" val="2729171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58760-FF2A-EE5D-F4FB-4A405413A2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C5DAC8-E2FF-ECCB-8072-6933CEE2EF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71BB60-DF78-972D-453A-1898408F624D}"/>
              </a:ext>
            </a:extLst>
          </p:cNvPr>
          <p:cNvSpPr>
            <a:spLocks noGrp="1"/>
          </p:cNvSpPr>
          <p:nvPr>
            <p:ph type="dt" sz="half" idx="10"/>
          </p:nvPr>
        </p:nvSpPr>
        <p:spPr/>
        <p:txBody>
          <a:bodyPr/>
          <a:lstStyle/>
          <a:p>
            <a:fld id="{97AA314D-DCF8-44BA-AA55-2B30AADA76C3}" type="datetimeFigureOut">
              <a:rPr lang="en-IN" smtClean="0"/>
              <a:t>05-04-2025</a:t>
            </a:fld>
            <a:endParaRPr lang="en-IN"/>
          </a:p>
        </p:txBody>
      </p:sp>
      <p:sp>
        <p:nvSpPr>
          <p:cNvPr id="5" name="Footer Placeholder 4">
            <a:extLst>
              <a:ext uri="{FF2B5EF4-FFF2-40B4-BE49-F238E27FC236}">
                <a16:creationId xmlns:a16="http://schemas.microsoft.com/office/drawing/2014/main" id="{98873940-210B-ECA6-89ED-656160194B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37E9A3-7157-91DE-951F-CAB983FD7584}"/>
              </a:ext>
            </a:extLst>
          </p:cNvPr>
          <p:cNvSpPr>
            <a:spLocks noGrp="1"/>
          </p:cNvSpPr>
          <p:nvPr>
            <p:ph type="sldNum" sz="quarter" idx="12"/>
          </p:nvPr>
        </p:nvSpPr>
        <p:spPr/>
        <p:txBody>
          <a:bodyPr/>
          <a:lstStyle/>
          <a:p>
            <a:fld id="{CA8623CD-3DE5-4044-93E4-7C95AC9DAE09}" type="slidenum">
              <a:rPr lang="en-IN" smtClean="0"/>
              <a:t>‹#›</a:t>
            </a:fld>
            <a:endParaRPr lang="en-IN"/>
          </a:p>
        </p:txBody>
      </p:sp>
    </p:spTree>
    <p:extLst>
      <p:ext uri="{BB962C8B-B14F-4D97-AF65-F5344CB8AC3E}">
        <p14:creationId xmlns:p14="http://schemas.microsoft.com/office/powerpoint/2010/main" val="4176785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DDF3-0B71-F7EE-797C-A468C90788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FF19FC-4DF6-116D-B8F1-A7EB608558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5D3298-72DC-C65F-05CE-57B4DE0FAFCB}"/>
              </a:ext>
            </a:extLst>
          </p:cNvPr>
          <p:cNvSpPr>
            <a:spLocks noGrp="1"/>
          </p:cNvSpPr>
          <p:nvPr>
            <p:ph type="dt" sz="half" idx="10"/>
          </p:nvPr>
        </p:nvSpPr>
        <p:spPr/>
        <p:txBody>
          <a:bodyPr/>
          <a:lstStyle/>
          <a:p>
            <a:fld id="{97AA314D-DCF8-44BA-AA55-2B30AADA76C3}" type="datetimeFigureOut">
              <a:rPr lang="en-IN" smtClean="0"/>
              <a:t>05-04-2025</a:t>
            </a:fld>
            <a:endParaRPr lang="en-IN"/>
          </a:p>
        </p:txBody>
      </p:sp>
      <p:sp>
        <p:nvSpPr>
          <p:cNvPr id="5" name="Footer Placeholder 4">
            <a:extLst>
              <a:ext uri="{FF2B5EF4-FFF2-40B4-BE49-F238E27FC236}">
                <a16:creationId xmlns:a16="http://schemas.microsoft.com/office/drawing/2014/main" id="{4BA8D08B-E704-3A18-B664-0CF60901D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E1DF05-4FE6-59E9-1583-3AC47E93D715}"/>
              </a:ext>
            </a:extLst>
          </p:cNvPr>
          <p:cNvSpPr>
            <a:spLocks noGrp="1"/>
          </p:cNvSpPr>
          <p:nvPr>
            <p:ph type="sldNum" sz="quarter" idx="12"/>
          </p:nvPr>
        </p:nvSpPr>
        <p:spPr/>
        <p:txBody>
          <a:bodyPr/>
          <a:lstStyle/>
          <a:p>
            <a:fld id="{CA8623CD-3DE5-4044-93E4-7C95AC9DAE09}" type="slidenum">
              <a:rPr lang="en-IN" smtClean="0"/>
              <a:t>‹#›</a:t>
            </a:fld>
            <a:endParaRPr lang="en-IN"/>
          </a:p>
        </p:txBody>
      </p:sp>
    </p:spTree>
    <p:extLst>
      <p:ext uri="{BB962C8B-B14F-4D97-AF65-F5344CB8AC3E}">
        <p14:creationId xmlns:p14="http://schemas.microsoft.com/office/powerpoint/2010/main" val="2320400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FDE31-1EC2-2114-981B-72CAB0E0FC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C1C023-0837-8595-F69D-BC82EACA12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AADB8C-CC60-E569-8F50-FFDE7ACD6D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77AFA3-1220-6382-FC05-FCC482D676B7}"/>
              </a:ext>
            </a:extLst>
          </p:cNvPr>
          <p:cNvSpPr>
            <a:spLocks noGrp="1"/>
          </p:cNvSpPr>
          <p:nvPr>
            <p:ph type="dt" sz="half" idx="10"/>
          </p:nvPr>
        </p:nvSpPr>
        <p:spPr/>
        <p:txBody>
          <a:bodyPr/>
          <a:lstStyle/>
          <a:p>
            <a:fld id="{97AA314D-DCF8-44BA-AA55-2B30AADA76C3}" type="datetimeFigureOut">
              <a:rPr lang="en-IN" smtClean="0"/>
              <a:t>05-04-2025</a:t>
            </a:fld>
            <a:endParaRPr lang="en-IN"/>
          </a:p>
        </p:txBody>
      </p:sp>
      <p:sp>
        <p:nvSpPr>
          <p:cNvPr id="6" name="Footer Placeholder 5">
            <a:extLst>
              <a:ext uri="{FF2B5EF4-FFF2-40B4-BE49-F238E27FC236}">
                <a16:creationId xmlns:a16="http://schemas.microsoft.com/office/drawing/2014/main" id="{CDC92721-1058-C2A9-9000-4D07C809B0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1920B9-214F-44B5-F0A1-5E60019C0024}"/>
              </a:ext>
            </a:extLst>
          </p:cNvPr>
          <p:cNvSpPr>
            <a:spLocks noGrp="1"/>
          </p:cNvSpPr>
          <p:nvPr>
            <p:ph type="sldNum" sz="quarter" idx="12"/>
          </p:nvPr>
        </p:nvSpPr>
        <p:spPr/>
        <p:txBody>
          <a:bodyPr/>
          <a:lstStyle/>
          <a:p>
            <a:fld id="{CA8623CD-3DE5-4044-93E4-7C95AC9DAE09}" type="slidenum">
              <a:rPr lang="en-IN" smtClean="0"/>
              <a:t>‹#›</a:t>
            </a:fld>
            <a:endParaRPr lang="en-IN"/>
          </a:p>
        </p:txBody>
      </p:sp>
    </p:spTree>
    <p:extLst>
      <p:ext uri="{BB962C8B-B14F-4D97-AF65-F5344CB8AC3E}">
        <p14:creationId xmlns:p14="http://schemas.microsoft.com/office/powerpoint/2010/main" val="2292667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DFAB-98B3-CA06-A0AB-DF8FBF397D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1C598A-EEFD-54AC-797A-8508BD7AA5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3F3C93-7FDB-CA86-0A60-DE8861815E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F624ACE-65CC-E063-2D2B-765CCAEECE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6C0C8F-C0B5-40EF-F0C5-631D4D6D65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92C201-C05E-40EF-CBCB-0B098F5868C5}"/>
              </a:ext>
            </a:extLst>
          </p:cNvPr>
          <p:cNvSpPr>
            <a:spLocks noGrp="1"/>
          </p:cNvSpPr>
          <p:nvPr>
            <p:ph type="dt" sz="half" idx="10"/>
          </p:nvPr>
        </p:nvSpPr>
        <p:spPr/>
        <p:txBody>
          <a:bodyPr/>
          <a:lstStyle/>
          <a:p>
            <a:fld id="{97AA314D-DCF8-44BA-AA55-2B30AADA76C3}" type="datetimeFigureOut">
              <a:rPr lang="en-IN" smtClean="0"/>
              <a:t>05-04-2025</a:t>
            </a:fld>
            <a:endParaRPr lang="en-IN"/>
          </a:p>
        </p:txBody>
      </p:sp>
      <p:sp>
        <p:nvSpPr>
          <p:cNvPr id="8" name="Footer Placeholder 7">
            <a:extLst>
              <a:ext uri="{FF2B5EF4-FFF2-40B4-BE49-F238E27FC236}">
                <a16:creationId xmlns:a16="http://schemas.microsoft.com/office/drawing/2014/main" id="{BB27D334-C429-227E-4FDF-31391E66FE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FC7D3C-EFBD-C1BD-789D-51F326B1DBDA}"/>
              </a:ext>
            </a:extLst>
          </p:cNvPr>
          <p:cNvSpPr>
            <a:spLocks noGrp="1"/>
          </p:cNvSpPr>
          <p:nvPr>
            <p:ph type="sldNum" sz="quarter" idx="12"/>
          </p:nvPr>
        </p:nvSpPr>
        <p:spPr/>
        <p:txBody>
          <a:bodyPr/>
          <a:lstStyle/>
          <a:p>
            <a:fld id="{CA8623CD-3DE5-4044-93E4-7C95AC9DAE09}" type="slidenum">
              <a:rPr lang="en-IN" smtClean="0"/>
              <a:t>‹#›</a:t>
            </a:fld>
            <a:endParaRPr lang="en-IN"/>
          </a:p>
        </p:txBody>
      </p:sp>
    </p:spTree>
    <p:extLst>
      <p:ext uri="{BB962C8B-B14F-4D97-AF65-F5344CB8AC3E}">
        <p14:creationId xmlns:p14="http://schemas.microsoft.com/office/powerpoint/2010/main" val="1003591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9006A-ACD7-5082-4FB4-252CA52DC3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C0053B-1763-8083-E3BA-3967EB259CDD}"/>
              </a:ext>
            </a:extLst>
          </p:cNvPr>
          <p:cNvSpPr>
            <a:spLocks noGrp="1"/>
          </p:cNvSpPr>
          <p:nvPr>
            <p:ph type="dt" sz="half" idx="10"/>
          </p:nvPr>
        </p:nvSpPr>
        <p:spPr/>
        <p:txBody>
          <a:bodyPr/>
          <a:lstStyle/>
          <a:p>
            <a:fld id="{97AA314D-DCF8-44BA-AA55-2B30AADA76C3}" type="datetimeFigureOut">
              <a:rPr lang="en-IN" smtClean="0"/>
              <a:t>05-04-2025</a:t>
            </a:fld>
            <a:endParaRPr lang="en-IN"/>
          </a:p>
        </p:txBody>
      </p:sp>
      <p:sp>
        <p:nvSpPr>
          <p:cNvPr id="4" name="Footer Placeholder 3">
            <a:extLst>
              <a:ext uri="{FF2B5EF4-FFF2-40B4-BE49-F238E27FC236}">
                <a16:creationId xmlns:a16="http://schemas.microsoft.com/office/drawing/2014/main" id="{67A5ED45-50EC-BFC7-E99C-7A861F8EB5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1B8DCD-7F48-E7D6-AE57-118950272525}"/>
              </a:ext>
            </a:extLst>
          </p:cNvPr>
          <p:cNvSpPr>
            <a:spLocks noGrp="1"/>
          </p:cNvSpPr>
          <p:nvPr>
            <p:ph type="sldNum" sz="quarter" idx="12"/>
          </p:nvPr>
        </p:nvSpPr>
        <p:spPr/>
        <p:txBody>
          <a:bodyPr/>
          <a:lstStyle/>
          <a:p>
            <a:fld id="{CA8623CD-3DE5-4044-93E4-7C95AC9DAE09}" type="slidenum">
              <a:rPr lang="en-IN" smtClean="0"/>
              <a:t>‹#›</a:t>
            </a:fld>
            <a:endParaRPr lang="en-IN"/>
          </a:p>
        </p:txBody>
      </p:sp>
    </p:spTree>
    <p:extLst>
      <p:ext uri="{BB962C8B-B14F-4D97-AF65-F5344CB8AC3E}">
        <p14:creationId xmlns:p14="http://schemas.microsoft.com/office/powerpoint/2010/main" val="498968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0CC419-FCD1-65EA-F63D-A8008838DF4B}"/>
              </a:ext>
            </a:extLst>
          </p:cNvPr>
          <p:cNvSpPr>
            <a:spLocks noGrp="1"/>
          </p:cNvSpPr>
          <p:nvPr>
            <p:ph type="dt" sz="half" idx="10"/>
          </p:nvPr>
        </p:nvSpPr>
        <p:spPr/>
        <p:txBody>
          <a:bodyPr/>
          <a:lstStyle/>
          <a:p>
            <a:fld id="{97AA314D-DCF8-44BA-AA55-2B30AADA76C3}" type="datetimeFigureOut">
              <a:rPr lang="en-IN" smtClean="0"/>
              <a:t>05-04-2025</a:t>
            </a:fld>
            <a:endParaRPr lang="en-IN"/>
          </a:p>
        </p:txBody>
      </p:sp>
      <p:sp>
        <p:nvSpPr>
          <p:cNvPr id="3" name="Footer Placeholder 2">
            <a:extLst>
              <a:ext uri="{FF2B5EF4-FFF2-40B4-BE49-F238E27FC236}">
                <a16:creationId xmlns:a16="http://schemas.microsoft.com/office/drawing/2014/main" id="{8855B051-164B-729E-F127-FB497CADB9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BE6ACB-08FA-EC32-9BCB-A906EE85386C}"/>
              </a:ext>
            </a:extLst>
          </p:cNvPr>
          <p:cNvSpPr>
            <a:spLocks noGrp="1"/>
          </p:cNvSpPr>
          <p:nvPr>
            <p:ph type="sldNum" sz="quarter" idx="12"/>
          </p:nvPr>
        </p:nvSpPr>
        <p:spPr/>
        <p:txBody>
          <a:bodyPr/>
          <a:lstStyle/>
          <a:p>
            <a:fld id="{CA8623CD-3DE5-4044-93E4-7C95AC9DAE09}" type="slidenum">
              <a:rPr lang="en-IN" smtClean="0"/>
              <a:t>‹#›</a:t>
            </a:fld>
            <a:endParaRPr lang="en-IN"/>
          </a:p>
        </p:txBody>
      </p:sp>
    </p:spTree>
    <p:extLst>
      <p:ext uri="{BB962C8B-B14F-4D97-AF65-F5344CB8AC3E}">
        <p14:creationId xmlns:p14="http://schemas.microsoft.com/office/powerpoint/2010/main" val="77108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6E28A-A5BB-0CC1-D65B-FD23849786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D645A5-C6F6-EBC2-7C48-964F896BDC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07860C-AB4B-64A9-ACD1-1C3D8E3EDA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B339BF-FB7C-E6CC-206B-A43C1BD96BF7}"/>
              </a:ext>
            </a:extLst>
          </p:cNvPr>
          <p:cNvSpPr>
            <a:spLocks noGrp="1"/>
          </p:cNvSpPr>
          <p:nvPr>
            <p:ph type="dt" sz="half" idx="10"/>
          </p:nvPr>
        </p:nvSpPr>
        <p:spPr/>
        <p:txBody>
          <a:bodyPr/>
          <a:lstStyle/>
          <a:p>
            <a:fld id="{97AA314D-DCF8-44BA-AA55-2B30AADA76C3}" type="datetimeFigureOut">
              <a:rPr lang="en-IN" smtClean="0"/>
              <a:t>05-04-2025</a:t>
            </a:fld>
            <a:endParaRPr lang="en-IN"/>
          </a:p>
        </p:txBody>
      </p:sp>
      <p:sp>
        <p:nvSpPr>
          <p:cNvPr id="6" name="Footer Placeholder 5">
            <a:extLst>
              <a:ext uri="{FF2B5EF4-FFF2-40B4-BE49-F238E27FC236}">
                <a16:creationId xmlns:a16="http://schemas.microsoft.com/office/drawing/2014/main" id="{89E10F03-8A7A-DD37-A481-A972DB917A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5D4F58-9FAA-6E16-4F61-BA2AD0DE32D9}"/>
              </a:ext>
            </a:extLst>
          </p:cNvPr>
          <p:cNvSpPr>
            <a:spLocks noGrp="1"/>
          </p:cNvSpPr>
          <p:nvPr>
            <p:ph type="sldNum" sz="quarter" idx="12"/>
          </p:nvPr>
        </p:nvSpPr>
        <p:spPr/>
        <p:txBody>
          <a:bodyPr/>
          <a:lstStyle/>
          <a:p>
            <a:fld id="{CA8623CD-3DE5-4044-93E4-7C95AC9DAE09}" type="slidenum">
              <a:rPr lang="en-IN" smtClean="0"/>
              <a:t>‹#›</a:t>
            </a:fld>
            <a:endParaRPr lang="en-IN"/>
          </a:p>
        </p:txBody>
      </p:sp>
    </p:spTree>
    <p:extLst>
      <p:ext uri="{BB962C8B-B14F-4D97-AF65-F5344CB8AC3E}">
        <p14:creationId xmlns:p14="http://schemas.microsoft.com/office/powerpoint/2010/main" val="1971876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BE347-BDED-DB35-ADBD-EB18A44142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65E22B-1F35-0524-791B-055698E1B6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D7993C-DD9C-8A9E-768F-68330BC6A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4A3D76-1772-82D6-F00A-47E731241ADB}"/>
              </a:ext>
            </a:extLst>
          </p:cNvPr>
          <p:cNvSpPr>
            <a:spLocks noGrp="1"/>
          </p:cNvSpPr>
          <p:nvPr>
            <p:ph type="dt" sz="half" idx="10"/>
          </p:nvPr>
        </p:nvSpPr>
        <p:spPr/>
        <p:txBody>
          <a:bodyPr/>
          <a:lstStyle/>
          <a:p>
            <a:fld id="{97AA314D-DCF8-44BA-AA55-2B30AADA76C3}" type="datetimeFigureOut">
              <a:rPr lang="en-IN" smtClean="0"/>
              <a:t>05-04-2025</a:t>
            </a:fld>
            <a:endParaRPr lang="en-IN"/>
          </a:p>
        </p:txBody>
      </p:sp>
      <p:sp>
        <p:nvSpPr>
          <p:cNvPr id="6" name="Footer Placeholder 5">
            <a:extLst>
              <a:ext uri="{FF2B5EF4-FFF2-40B4-BE49-F238E27FC236}">
                <a16:creationId xmlns:a16="http://schemas.microsoft.com/office/drawing/2014/main" id="{C9640006-5821-242A-67E9-96331C9DB7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694E21-1333-88A4-CD7E-EE097FC7EF91}"/>
              </a:ext>
            </a:extLst>
          </p:cNvPr>
          <p:cNvSpPr>
            <a:spLocks noGrp="1"/>
          </p:cNvSpPr>
          <p:nvPr>
            <p:ph type="sldNum" sz="quarter" idx="12"/>
          </p:nvPr>
        </p:nvSpPr>
        <p:spPr/>
        <p:txBody>
          <a:bodyPr/>
          <a:lstStyle/>
          <a:p>
            <a:fld id="{CA8623CD-3DE5-4044-93E4-7C95AC9DAE09}" type="slidenum">
              <a:rPr lang="en-IN" smtClean="0"/>
              <a:t>‹#›</a:t>
            </a:fld>
            <a:endParaRPr lang="en-IN"/>
          </a:p>
        </p:txBody>
      </p:sp>
    </p:spTree>
    <p:extLst>
      <p:ext uri="{BB962C8B-B14F-4D97-AF65-F5344CB8AC3E}">
        <p14:creationId xmlns:p14="http://schemas.microsoft.com/office/powerpoint/2010/main" val="2741634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4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AFD34E-5066-E482-E7DE-BFC23DD233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248EC7-7497-AAB9-5736-56231CD0B3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9E2B02-75CF-C1E2-F198-1B9893AD00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A314D-DCF8-44BA-AA55-2B30AADA76C3}" type="datetimeFigureOut">
              <a:rPr lang="en-IN" smtClean="0"/>
              <a:t>05-04-2025</a:t>
            </a:fld>
            <a:endParaRPr lang="en-IN"/>
          </a:p>
        </p:txBody>
      </p:sp>
      <p:sp>
        <p:nvSpPr>
          <p:cNvPr id="5" name="Footer Placeholder 4">
            <a:extLst>
              <a:ext uri="{FF2B5EF4-FFF2-40B4-BE49-F238E27FC236}">
                <a16:creationId xmlns:a16="http://schemas.microsoft.com/office/drawing/2014/main" id="{22B10CF6-8D1B-7189-26C4-EC40531DFD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A53CB7-ABE4-4D8C-DC32-9BF35ED530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8623CD-3DE5-4044-93E4-7C95AC9DAE09}" type="slidenum">
              <a:rPr lang="en-IN" smtClean="0"/>
              <a:t>‹#›</a:t>
            </a:fld>
            <a:endParaRPr lang="en-IN"/>
          </a:p>
        </p:txBody>
      </p:sp>
    </p:spTree>
    <p:extLst>
      <p:ext uri="{BB962C8B-B14F-4D97-AF65-F5344CB8AC3E}">
        <p14:creationId xmlns:p14="http://schemas.microsoft.com/office/powerpoint/2010/main" val="887359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DC92-0510-0541-E954-59781DC6D2E9}"/>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Attributes of Hierarchical Paradigm</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2D06F6E-1F67-46A6-0E2E-9809B8C226EA}"/>
              </a:ext>
            </a:extLst>
          </p:cNvPr>
          <p:cNvSpPr txBox="1"/>
          <p:nvPr/>
        </p:nvSpPr>
        <p:spPr>
          <a:xfrm>
            <a:off x="8033657" y="4460033"/>
            <a:ext cx="334969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03/04/25</a:t>
            </a:r>
          </a:p>
        </p:txBody>
      </p:sp>
    </p:spTree>
    <p:extLst>
      <p:ext uri="{BB962C8B-B14F-4D97-AF65-F5344CB8AC3E}">
        <p14:creationId xmlns:p14="http://schemas.microsoft.com/office/powerpoint/2010/main" val="2121599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E0C57-0E6B-8A28-AFAC-676AB5C821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5337ED-5038-60BF-DD47-466851D54B6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Shakey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F12170-1DEC-7E9E-198A-6227E700B332}"/>
              </a:ext>
            </a:extLst>
          </p:cNvPr>
          <p:cNvSpPr>
            <a:spLocks noGrp="1"/>
          </p:cNvSpPr>
          <p:nvPr>
            <p:ph idx="1"/>
          </p:nvPr>
        </p:nvSpPr>
        <p:spPr/>
        <p:txBody>
          <a:bodyPr>
            <a:norm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Used </a:t>
            </a:r>
            <a:r>
              <a:rPr lang="en-US" sz="2800" b="1" dirty="0">
                <a:latin typeface="Times New Roman" panose="02020603050405020304" pitchFamily="18" charset="0"/>
                <a:cs typeface="Times New Roman" panose="02020603050405020304" pitchFamily="18" charset="0"/>
              </a:rPr>
              <a:t>Strips</a:t>
            </a:r>
            <a:r>
              <a:rPr lang="en-US" sz="2800" dirty="0">
                <a:latin typeface="Times New Roman" panose="02020603050405020304" pitchFamily="18" charset="0"/>
                <a:cs typeface="Times New Roman" panose="02020603050405020304" pitchFamily="18" charset="0"/>
              </a:rPr>
              <a:t> as main algorithm for controlling what to do.</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STRIPS - Stanford Research Institute Problem Solver</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variant of the General Problem Solver (GPS)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Strips uses </a:t>
            </a:r>
            <a:r>
              <a:rPr lang="en-US" sz="2800" b="1" dirty="0">
                <a:latin typeface="Times New Roman" panose="02020603050405020304" pitchFamily="18" charset="0"/>
                <a:cs typeface="Times New Roman" panose="02020603050405020304" pitchFamily="18" charset="0"/>
              </a:rPr>
              <a:t>means-ends analysis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if the robot can’t accomplish the task or reach the goal in one “movement”, it picks an action which will reduce the difference between what state it was in now (e.g., where it was) versus the goal state (e.g., where it wanted to be).</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9892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48C5E-1F4A-1D6B-873B-9C26C1820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927997-4C2D-5952-7435-D770FFE7065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Shakey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7ABF4D-27DC-13C1-1C9B-EAF57BFA11A5}"/>
              </a:ext>
            </a:extLst>
          </p:cNvPr>
          <p:cNvSpPr>
            <a:spLocks noGrp="1"/>
          </p:cNvSpPr>
          <p:nvPr>
            <p:ph idx="1"/>
          </p:nvPr>
        </p:nvSpPr>
        <p:spPr/>
        <p:txBody>
          <a:bodyPr>
            <a:normAutofit/>
          </a:bodyPr>
          <a:lstStyle/>
          <a:p>
            <a:pPr algn="l"/>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F42BD86-B44B-D9ED-2B67-3670342360B2}"/>
              </a:ext>
            </a:extLst>
          </p:cNvPr>
          <p:cNvPicPr>
            <a:picLocks noChangeAspect="1"/>
          </p:cNvPicPr>
          <p:nvPr/>
        </p:nvPicPr>
        <p:blipFill>
          <a:blip r:embed="rId2"/>
          <a:stretch>
            <a:fillRect/>
          </a:stretch>
        </p:blipFill>
        <p:spPr>
          <a:xfrm>
            <a:off x="1735494" y="1843361"/>
            <a:ext cx="8812372" cy="3204499"/>
          </a:xfrm>
          <a:prstGeom prst="rect">
            <a:avLst/>
          </a:prstGeom>
        </p:spPr>
      </p:pic>
    </p:spTree>
    <p:extLst>
      <p:ext uri="{BB962C8B-B14F-4D97-AF65-F5344CB8AC3E}">
        <p14:creationId xmlns:p14="http://schemas.microsoft.com/office/powerpoint/2010/main" val="2930436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2434CE-425D-6BA4-F2EA-30581C282C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8D4928-24C5-D167-19E8-1FCAAA265AD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Shakey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2AFE3E-47CF-4108-5C1D-94D048FEFB09}"/>
              </a:ext>
            </a:extLst>
          </p:cNvPr>
          <p:cNvSpPr>
            <a:spLocks noGrp="1"/>
          </p:cNvSpPr>
          <p:nvPr>
            <p:ph idx="1"/>
          </p:nvPr>
        </p:nvSpPr>
        <p:spPr/>
        <p:txBody>
          <a:bodyPr>
            <a:normAutofit/>
          </a:bodyPr>
          <a:lstStyle/>
          <a:p>
            <a:pPr algn="l"/>
            <a:r>
              <a:rPr lang="en-IN" b="0" i="0" u="none" strike="noStrike" baseline="0" dirty="0">
                <a:latin typeface="Times New Roman" panose="02020603050405020304" pitchFamily="18" charset="0"/>
                <a:cs typeface="Times New Roman" panose="02020603050405020304" pitchFamily="18" charset="0"/>
              </a:rPr>
              <a:t>The robot can have a initial state and goal state.</a:t>
            </a:r>
          </a:p>
          <a:p>
            <a:pPr algn="l"/>
            <a:r>
              <a:rPr lang="en-IN" b="0" i="0" u="none" strike="noStrike" baseline="0" dirty="0">
                <a:latin typeface="Times New Roman" panose="02020603050405020304" pitchFamily="18" charset="0"/>
                <a:cs typeface="Times New Roman" panose="02020603050405020304" pitchFamily="18" charset="0"/>
              </a:rPr>
              <a:t>The robot may </a:t>
            </a:r>
            <a:r>
              <a:rPr lang="en-US" b="0" i="0" u="none" strike="noStrike" baseline="0" dirty="0">
                <a:latin typeface="Times New Roman" panose="02020603050405020304" pitchFamily="18" charset="0"/>
                <a:cs typeface="Times New Roman" panose="02020603050405020304" pitchFamily="18" charset="0"/>
              </a:rPr>
              <a:t>represent the decision process of how to get to a location as function called an OPERATOR which would consider the Euclidean distance (a variable named DIFFERENCE) between the goal state and initial state.</a:t>
            </a:r>
          </a:p>
          <a:p>
            <a:pPr algn="l"/>
            <a:r>
              <a:rPr lang="en-US" dirty="0">
                <a:latin typeface="Times New Roman" panose="02020603050405020304" pitchFamily="18" charset="0"/>
                <a:cs typeface="Times New Roman" panose="02020603050405020304" pitchFamily="18" charset="0"/>
              </a:rPr>
              <a:t>The difference between locations could be computed for comparison purposes, or evaluation, by the square of the hypotenuse. (DIFFERENCE EVALUATOR).</a:t>
            </a:r>
          </a:p>
          <a:p>
            <a:pPr algn="l"/>
            <a:r>
              <a:rPr lang="en-US" dirty="0">
                <a:latin typeface="Times New Roman" panose="02020603050405020304" pitchFamily="18" charset="0"/>
                <a:cs typeface="Times New Roman" panose="02020603050405020304" pitchFamily="18" charset="0"/>
              </a:rPr>
              <a:t>Leads to a data structure called a DIFFERENCE TABLE of how to make decisions.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2703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7C3CF1-B7B3-2DCE-FD61-3972760B88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6D4D79-CBF5-B9BE-1D14-0414D065431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Shakey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32A4531-AA68-8D8C-6B29-68DA04834245}"/>
              </a:ext>
            </a:extLst>
          </p:cNvPr>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first step in creating a Strips planner is to construct a Strips-based representation of the world, or WORLD MODEL.</a:t>
            </a:r>
          </a:p>
          <a:p>
            <a:r>
              <a:rPr lang="en-US" dirty="0">
                <a:latin typeface="Times New Roman" panose="02020603050405020304" pitchFamily="18" charset="0"/>
                <a:cs typeface="Times New Roman" panose="02020603050405020304" pitchFamily="18" charset="0"/>
              </a:rPr>
              <a:t>Everything in the world that is relevant to the problem is represented by facts, or AXIOMS, in predicate logic.</a:t>
            </a:r>
          </a:p>
          <a:p>
            <a:r>
              <a:rPr lang="en-US" dirty="0">
                <a:latin typeface="Times New Roman" panose="02020603050405020304" pitchFamily="18" charset="0"/>
                <a:cs typeface="Times New Roman" panose="02020603050405020304" pitchFamily="18" charset="0"/>
              </a:rPr>
              <a:t>Predicates are functions that evaluate to TRUE or FALSE.</a:t>
            </a:r>
          </a:p>
          <a:p>
            <a:r>
              <a:rPr lang="en-US" dirty="0">
                <a:latin typeface="Times New Roman" panose="02020603050405020304" pitchFamily="18" charset="0"/>
                <a:cs typeface="Times New Roman" panose="02020603050405020304" pitchFamily="18" charset="0"/>
              </a:rPr>
              <a:t>A world model is generally built up from static facts (represented as predicates) from a set of candidates, and things in the world, like the robot.</a:t>
            </a:r>
          </a:p>
          <a:p>
            <a:r>
              <a:rPr lang="en-US" dirty="0">
                <a:latin typeface="Times New Roman" panose="02020603050405020304" pitchFamily="18" charset="0"/>
                <a:cs typeface="Times New Roman" panose="02020603050405020304" pitchFamily="18" charset="0"/>
              </a:rPr>
              <a:t>Once the world model is established, it is possible to construct the difference table.</a:t>
            </a:r>
          </a:p>
          <a:p>
            <a:r>
              <a:rPr lang="en-US" dirty="0">
                <a:latin typeface="Times New Roman" panose="02020603050405020304" pitchFamily="18" charset="0"/>
                <a:cs typeface="Times New Roman" panose="02020603050405020304" pitchFamily="18" charset="0"/>
              </a:rPr>
              <a:t>If a predicate is not in the current world </a:t>
            </a:r>
            <a:r>
              <a:rPr lang="en-US" dirty="0" err="1">
                <a:latin typeface="Times New Roman" panose="02020603050405020304" pitchFamily="18" charset="0"/>
                <a:cs typeface="Times New Roman" panose="02020603050405020304" pitchFamily="18" charset="0"/>
              </a:rPr>
              <a:t>state,then</a:t>
            </a:r>
            <a:r>
              <a:rPr lang="en-US" dirty="0">
                <a:latin typeface="Times New Roman" panose="02020603050405020304" pitchFamily="18" charset="0"/>
                <a:cs typeface="Times New Roman" panose="02020603050405020304" pitchFamily="18" charset="0"/>
              </a:rPr>
              <a:t> is referred to as a FAILED  PRECONDITION.</a:t>
            </a:r>
          </a:p>
          <a:p>
            <a:r>
              <a:rPr lang="en-US" dirty="0">
                <a:latin typeface="Times New Roman" panose="02020603050405020304" pitchFamily="18" charset="0"/>
                <a:cs typeface="Times New Roman" panose="02020603050405020304" pitchFamily="18" charset="0"/>
              </a:rPr>
              <a:t>Rather than give up, STRIPS recurses (uses the programming technique of recursion) to repeat the entire procedure.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375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F24E6-467A-B280-9A43-A453658C66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5246A7-668C-E523-4D2A-F1A9CEB100D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Challenges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A0524E-2978-22F9-1F7D-EBE38EB1C506}"/>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Creating a single representation which can store all of the information.</a:t>
            </a:r>
          </a:p>
          <a:p>
            <a:r>
              <a:rPr lang="en-US" dirty="0">
                <a:latin typeface="Times New Roman" panose="02020603050405020304" pitchFamily="18" charset="0"/>
                <a:cs typeface="Times New Roman" panose="02020603050405020304" pitchFamily="18" charset="0"/>
              </a:rPr>
              <a:t>reason for the “sub-turtle” velocity was the lack of computing power during the 1960s.</a:t>
            </a:r>
          </a:p>
          <a:p>
            <a:r>
              <a:rPr lang="en-US" dirty="0">
                <a:latin typeface="Times New Roman" panose="02020603050405020304" pitchFamily="18" charset="0"/>
                <a:cs typeface="Times New Roman" panose="02020603050405020304" pitchFamily="18" charset="0"/>
              </a:rPr>
              <a:t>Researchers found that even with increased computing power, the hierarchical, logic-based approach was unsatisfactory for navigational tasks which require a rapid response time to an open world.</a:t>
            </a:r>
          </a:p>
          <a:p>
            <a:r>
              <a:rPr lang="en-US" dirty="0">
                <a:latin typeface="Times New Roman" panose="02020603050405020304" pitchFamily="18" charset="0"/>
                <a:cs typeface="Times New Roman" panose="02020603050405020304" pitchFamily="18" charset="0"/>
              </a:rPr>
              <a:t>Closed world assumption and frame problem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589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0F560-E0FF-9B20-F1DC-16BF0FC7CD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FD6B65-3999-570C-2CCE-8849B6DEEAD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Advantages of Hierarchical paradigm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38FF3E-3474-3022-6C99-B1AA02C00ED8}"/>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Hierarchical architectures tend to support the evolution of intelligence from semi-autonomous control to fully autonomous control.</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Provides an ordering of the relationship between sensing, planning, and acting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6656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D7E2C-DF36-E404-28FF-C1A5E39CE0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0FF509-23C5-81AC-7C47-EF7EEE9F7A9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Disadvantages of Hierarchical paradigm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9AB0D9-D673-C16B-F080-D7D63B3E14D9}"/>
              </a:ext>
            </a:extLst>
          </p:cNvPr>
          <p:cNvSpPr>
            <a:spLocks noGrp="1"/>
          </p:cNvSpPr>
          <p:nvPr>
            <p:ph idx="1"/>
          </p:nvPr>
        </p:nvSpPr>
        <p:spPr>
          <a:xfrm>
            <a:off x="838200" y="1690688"/>
            <a:ext cx="10515600" cy="4943377"/>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Planning can be very slow and the “global world” representation has to further contain all information needed for planning.</a:t>
            </a:r>
          </a:p>
          <a:p>
            <a:r>
              <a:rPr lang="en-US" dirty="0">
                <a:latin typeface="Times New Roman" panose="02020603050405020304" pitchFamily="18" charset="0"/>
                <a:cs typeface="Times New Roman" panose="02020603050405020304" pitchFamily="18" charset="0"/>
              </a:rPr>
              <a:t>Sensing and acting are always disconnected.</a:t>
            </a:r>
          </a:p>
          <a:p>
            <a:r>
              <a:rPr lang="en-US" dirty="0">
                <a:latin typeface="Times New Roman" panose="02020603050405020304" pitchFamily="18" charset="0"/>
                <a:cs typeface="Times New Roman" panose="02020603050405020304" pitchFamily="18" charset="0"/>
              </a:rPr>
              <a:t>The “global world” representation has to be up-to-date.</a:t>
            </a:r>
          </a:p>
          <a:p>
            <a:pPr lvl="1"/>
            <a:r>
              <a:rPr lang="en-US" dirty="0">
                <a:latin typeface="Times New Roman" panose="02020603050405020304" pitchFamily="18" charset="0"/>
                <a:cs typeface="Times New Roman" panose="02020603050405020304" pitchFamily="18" charset="0"/>
              </a:rPr>
              <a:t>The world model used by the planner has to be frequently updated to achieve a sufficient accuracy for the particular task.</a:t>
            </a:r>
          </a:p>
          <a:p>
            <a:r>
              <a:rPr lang="en-US" dirty="0">
                <a:latin typeface="Times New Roman" panose="02020603050405020304" pitchFamily="18" charset="0"/>
                <a:cs typeface="Times New Roman" panose="02020603050405020304" pitchFamily="18" charset="0"/>
              </a:rPr>
              <a:t>A general problem solver needs many facts about the world to search for a solution.</a:t>
            </a:r>
          </a:p>
          <a:p>
            <a:r>
              <a:rPr lang="en-US" dirty="0">
                <a:latin typeface="Times New Roman" panose="02020603050405020304" pitchFamily="18" charset="0"/>
                <a:cs typeface="Times New Roman" panose="02020603050405020304" pitchFamily="18" charset="0"/>
              </a:rPr>
              <a:t>Searching for a solution in a huge search space is quickly computationally intractable and the problem is related to the so-called frame problem.</a:t>
            </a:r>
          </a:p>
          <a:p>
            <a:pPr lvl="1"/>
            <a:r>
              <a:rPr lang="en-US" dirty="0">
                <a:latin typeface="Times New Roman" panose="02020603050405020304" pitchFamily="18" charset="0"/>
                <a:cs typeface="Times New Roman" panose="02020603050405020304" pitchFamily="18" charset="0"/>
              </a:rPr>
              <a:t>Even simple actions need to reason over all (irrelevant) details.</a:t>
            </a:r>
          </a:p>
          <a:p>
            <a:r>
              <a:rPr lang="en-US" dirty="0">
                <a:latin typeface="Times New Roman" panose="02020603050405020304" pitchFamily="18" charset="0"/>
                <a:cs typeface="Times New Roman" panose="02020603050405020304" pitchFamily="18" charset="0"/>
              </a:rPr>
              <a:t>Frame problem is a problem of representing the real-word situations to be computationally tractable. It can be seen as decomposition of the world model into parts that best fit the type of actions.</a:t>
            </a:r>
          </a:p>
        </p:txBody>
      </p:sp>
    </p:spTree>
    <p:extLst>
      <p:ext uri="{BB962C8B-B14F-4D97-AF65-F5344CB8AC3E}">
        <p14:creationId xmlns:p14="http://schemas.microsoft.com/office/powerpoint/2010/main" val="2772780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DC92-0510-0541-E954-59781DC6D2E9}"/>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Attributes of Reactive Paradigm</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2D06F6E-1F67-46A6-0E2E-9809B8C226EA}"/>
              </a:ext>
            </a:extLst>
          </p:cNvPr>
          <p:cNvSpPr txBox="1"/>
          <p:nvPr/>
        </p:nvSpPr>
        <p:spPr>
          <a:xfrm>
            <a:off x="8033657" y="4460033"/>
            <a:ext cx="334969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03/04/25</a:t>
            </a:r>
          </a:p>
        </p:txBody>
      </p:sp>
    </p:spTree>
    <p:extLst>
      <p:ext uri="{BB962C8B-B14F-4D97-AF65-F5344CB8AC3E}">
        <p14:creationId xmlns:p14="http://schemas.microsoft.com/office/powerpoint/2010/main" val="3290048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4ECBA-1C71-1769-C611-9ADDA91149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50B425-01CD-D9C5-D873-B33FEA5699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Reactive paradigm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30418D-EBED-8B29-F1A6-261BB5F4DB2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emerged in the late 1980’s.</a:t>
            </a:r>
          </a:p>
          <a:p>
            <a:r>
              <a:rPr lang="en-US" dirty="0">
                <a:latin typeface="Times New Roman" panose="02020603050405020304" pitchFamily="18" charset="0"/>
                <a:cs typeface="Times New Roman" panose="02020603050405020304" pitchFamily="18" charset="0"/>
              </a:rPr>
              <a:t>It can be studied for 2 reasons:</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robotic systems in limited task domains are still being constructed using reactive architectures</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It will form the basis for the Hybrid Reactive-Deliberative paradigm.</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Reactive Paradigm grew out of dissatisfaction with the hierarchical paradigm and with an influx of ideas from ethology.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2639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3CE71-D01C-AB74-547C-8AA6FE416F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B96400-2CFF-63BE-F316-856A3863A8E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Reactive paradigm-vertical decomposition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FAFC21-EC92-EB24-E09B-B92DB537283B}"/>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Reactive paradigm can be seen as vertical decomposition w.r.t S-A.</a:t>
            </a:r>
          </a:p>
          <a:p>
            <a:r>
              <a:rPr lang="en-US" dirty="0">
                <a:latin typeface="Times New Roman" panose="02020603050405020304" pitchFamily="18" charset="0"/>
                <a:cs typeface="Times New Roman" panose="02020603050405020304" pitchFamily="18" charset="0"/>
              </a:rPr>
              <a:t>Under a vertical decomposition, an agent starts with primitive survival behaviors and evolves new layers of behaviors which either reuse the lower, older behaviors, inhibit the older behaviors, or create parallel tracks of more advanced behaviors. </a:t>
            </a:r>
          </a:p>
          <a:p>
            <a:r>
              <a:rPr lang="en-US" dirty="0">
                <a:latin typeface="Times New Roman" panose="02020603050405020304" pitchFamily="18" charset="0"/>
                <a:cs typeface="Times New Roman" panose="02020603050405020304" pitchFamily="18" charset="0"/>
              </a:rPr>
              <a:t>The parallel tracks can be thought of layers, stacked vertically.</a:t>
            </a:r>
          </a:p>
          <a:p>
            <a:r>
              <a:rPr lang="en-US" dirty="0">
                <a:latin typeface="Times New Roman" panose="02020603050405020304" pitchFamily="18" charset="0"/>
                <a:cs typeface="Times New Roman" panose="02020603050405020304" pitchFamily="18" charset="0"/>
              </a:rPr>
              <a:t>Each layer has access to sensors and actuators independently of any other layers. </a:t>
            </a:r>
          </a:p>
          <a:p>
            <a:r>
              <a:rPr lang="en-US" dirty="0">
                <a:latin typeface="Times New Roman" panose="02020603050405020304" pitchFamily="18" charset="0"/>
                <a:cs typeface="Times New Roman" panose="02020603050405020304" pitchFamily="18" charset="0"/>
              </a:rPr>
              <a:t>If anything happens to an advanced behavior, the lower level behaviors would still operate. This return to a lower level mimics degradation of autonomous functions in the brain.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3593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4ECBA-1C71-1769-C611-9ADDA91149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50B425-01CD-D9C5-D873-B33FEA5699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Hierarchical paradigm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30418D-EBED-8B29-F1A6-261BB5F4DB2E}"/>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sequential and orderly</a:t>
            </a:r>
          </a:p>
          <a:p>
            <a:r>
              <a:rPr lang="en-US" dirty="0">
                <a:latin typeface="Times New Roman" panose="02020603050405020304" pitchFamily="18" charset="0"/>
                <a:cs typeface="Times New Roman" panose="02020603050405020304" pitchFamily="18" charset="0"/>
              </a:rPr>
              <a:t>First the robot senses the world and constructs a global world map. </a:t>
            </a:r>
          </a:p>
          <a:p>
            <a:r>
              <a:rPr lang="en-US" dirty="0">
                <a:latin typeface="Times New Roman" panose="02020603050405020304" pitchFamily="18" charset="0"/>
                <a:cs typeface="Times New Roman" panose="02020603050405020304" pitchFamily="18" charset="0"/>
              </a:rPr>
              <a:t>Then “eyes” closed, the robot plans all the directives needed to reach the goal.</a:t>
            </a:r>
          </a:p>
          <a:p>
            <a:r>
              <a:rPr lang="en-US" dirty="0">
                <a:latin typeface="Times New Roman" panose="02020603050405020304" pitchFamily="18" charset="0"/>
                <a:cs typeface="Times New Roman" panose="02020603050405020304" pitchFamily="18" charset="0"/>
              </a:rPr>
              <a:t>Finally, the robot acts to carry out the first directive. After the robot has carried out the SENSE-PLAN-ACT sequence, it begins the cycle again: eyes open, the robot senses the consequence of its action, replans the directives (even though the directives may not have changed), and acts.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6078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1CC9C-00C3-C6A2-6FBD-F8B7B266753A}"/>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976A48-C337-ED5B-8978-3B37C6DA4746}"/>
              </a:ext>
            </a:extLst>
          </p:cNvPr>
          <p:cNvPicPr>
            <a:picLocks noGrp="1" noChangeAspect="1"/>
          </p:cNvPicPr>
          <p:nvPr>
            <p:ph idx="1"/>
          </p:nvPr>
        </p:nvPicPr>
        <p:blipFill>
          <a:blip r:embed="rId2"/>
          <a:stretch>
            <a:fillRect/>
          </a:stretch>
        </p:blipFill>
        <p:spPr>
          <a:xfrm>
            <a:off x="2953157" y="895739"/>
            <a:ext cx="5344635" cy="5281224"/>
          </a:xfrm>
        </p:spPr>
      </p:pic>
    </p:spTree>
    <p:extLst>
      <p:ext uri="{BB962C8B-B14F-4D97-AF65-F5344CB8AC3E}">
        <p14:creationId xmlns:p14="http://schemas.microsoft.com/office/powerpoint/2010/main" val="3386606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7E301-6761-89E4-7CAF-D690AD99F7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380BDD-0845-506C-C96A-E7CA7F79F62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Reactive paradigm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257C84-4465-6AB8-0E1B-4DC8060A6DB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reactive behaviors are not amenable to mathematical proofs showing they are sufficient and correct for a task.</a:t>
            </a:r>
          </a:p>
          <a:p>
            <a:r>
              <a:rPr lang="en-US" dirty="0">
                <a:latin typeface="Times New Roman" panose="02020603050405020304" pitchFamily="18" charset="0"/>
                <a:cs typeface="Times New Roman" panose="02020603050405020304" pitchFamily="18" charset="0"/>
              </a:rPr>
              <a:t>rapid execution times associated with the reflexive behaviors.</a:t>
            </a:r>
          </a:p>
          <a:p>
            <a:r>
              <a:rPr lang="en-US" dirty="0">
                <a:latin typeface="Times New Roman" panose="02020603050405020304" pitchFamily="18" charset="0"/>
                <a:cs typeface="Times New Roman" panose="02020603050405020304" pitchFamily="18" charset="0"/>
              </a:rPr>
              <a:t>discrete behaviors combine to form a rich emergent behavior.</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6309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6F9EC-A2FD-C203-FB78-4D9795757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8E025-A8B8-6FCA-C51E-9E943DCCB4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Attributes of Reactive paradigm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16B409-A24C-382F-5FBC-5153ABC46D3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all actions are accomplished through behaviors.</a:t>
            </a:r>
          </a:p>
        </p:txBody>
      </p:sp>
    </p:spTree>
    <p:extLst>
      <p:ext uri="{BB962C8B-B14F-4D97-AF65-F5344CB8AC3E}">
        <p14:creationId xmlns:p14="http://schemas.microsoft.com/office/powerpoint/2010/main" val="84421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748B5E-914C-2517-24EF-DDC15643FF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8ECD4B-211C-39FD-3FDB-259B7627ED87}"/>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Behaviour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07C0A2-D50E-2B62-E670-7FD6351939F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direct mapping of sensory inputs to a pattern of motor actions that are then used to achieve a task.</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496933-6954-9074-4385-24A293449B75}"/>
              </a:ext>
            </a:extLst>
          </p:cNvPr>
          <p:cNvPicPr>
            <a:picLocks noChangeAspect="1"/>
          </p:cNvPicPr>
          <p:nvPr/>
        </p:nvPicPr>
        <p:blipFill>
          <a:blip r:embed="rId2"/>
          <a:stretch>
            <a:fillRect/>
          </a:stretch>
        </p:blipFill>
        <p:spPr>
          <a:xfrm>
            <a:off x="4258733" y="3338941"/>
            <a:ext cx="4290936" cy="2838022"/>
          </a:xfrm>
          <a:prstGeom prst="rect">
            <a:avLst/>
          </a:prstGeom>
        </p:spPr>
      </p:pic>
    </p:spTree>
    <p:extLst>
      <p:ext uri="{BB962C8B-B14F-4D97-AF65-F5344CB8AC3E}">
        <p14:creationId xmlns:p14="http://schemas.microsoft.com/office/powerpoint/2010/main" val="1031492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19A86-295B-B221-4E1D-2D8DE7076A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C14DC0-E719-C6F3-255A-EE0CD56E3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Attributes of Reactive paradigm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BC32BF-8BFC-8F96-CCC9-1516EADCFD4C}"/>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all actions are accomplished through behaviors.</a:t>
            </a:r>
          </a:p>
          <a:p>
            <a:r>
              <a:rPr lang="en-US" dirty="0">
                <a:latin typeface="Times New Roman" panose="02020603050405020304" pitchFamily="18" charset="0"/>
                <a:cs typeface="Times New Roman" panose="02020603050405020304" pitchFamily="18" charset="0"/>
              </a:rPr>
              <a:t>behaviors are simply a transfer function, transforming sensory inputs into actuator commands.</a:t>
            </a:r>
          </a:p>
          <a:p>
            <a:r>
              <a:rPr lang="en-US" dirty="0">
                <a:latin typeface="Times New Roman" panose="02020603050405020304" pitchFamily="18" charset="0"/>
                <a:cs typeface="Times New Roman" panose="02020603050405020304" pitchFamily="18" charset="0"/>
              </a:rPr>
              <a:t>a behavior will be treated as a schema, and will consist of at least one motor schema and one perceptual schema.</a:t>
            </a:r>
          </a:p>
          <a:p>
            <a:r>
              <a:rPr lang="en-US" dirty="0">
                <a:latin typeface="Times New Roman" panose="02020603050405020304" pitchFamily="18" charset="0"/>
                <a:cs typeface="Times New Roman" panose="02020603050405020304" pitchFamily="18" charset="0"/>
              </a:rPr>
              <a:t>The motor schema contains the algorithm for generating the pattern of action in a physical actuator.</a:t>
            </a:r>
          </a:p>
          <a:p>
            <a:r>
              <a:rPr lang="en-US" dirty="0">
                <a:latin typeface="Times New Roman" panose="02020603050405020304" pitchFamily="18" charset="0"/>
                <a:cs typeface="Times New Roman" panose="02020603050405020304" pitchFamily="18" charset="0"/>
              </a:rPr>
              <a:t>The perceptual schema contains the algorithm for extracting the percept and its strength.</a:t>
            </a:r>
          </a:p>
          <a:p>
            <a:r>
              <a:rPr lang="en-US" dirty="0">
                <a:latin typeface="Times New Roman" panose="02020603050405020304" pitchFamily="18" charset="0"/>
                <a:cs typeface="Times New Roman" panose="02020603050405020304" pitchFamily="18" charset="0"/>
              </a:rPr>
              <a:t>The S-A organization does not specify how the behaviors are coordinated and controlled.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5147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66DB2-4E33-2ED2-909A-14CEBA7BE9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85140A-700A-3BF7-8F33-87608887D27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Attributes of Reactive paradigm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B5F653-7F46-460C-B08B-8119BD05BFF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Sensing in the Reactive Paradigm is local to each behavior, or behavior-specific. Each behavior has its own dedicated sensing. </a:t>
            </a:r>
          </a:p>
          <a:p>
            <a:r>
              <a:rPr lang="en-US" dirty="0">
                <a:latin typeface="Times New Roman" panose="02020603050405020304" pitchFamily="18" charset="0"/>
                <a:cs typeface="Times New Roman" panose="02020603050405020304" pitchFamily="18" charset="0"/>
              </a:rPr>
              <a:t>In many cases, this is implemented as one sensor and perceptual schema per behavior. </a:t>
            </a:r>
          </a:p>
          <a:p>
            <a:r>
              <a:rPr lang="en-US" dirty="0">
                <a:latin typeface="Times New Roman" panose="02020603050405020304" pitchFamily="18" charset="0"/>
                <a:cs typeface="Times New Roman" panose="02020603050405020304" pitchFamily="18" charset="0"/>
              </a:rPr>
              <a:t>But in other cases, more than one behavior can take the same output from a sensor and process it differently (via the behavior’s perceptual schema). </a:t>
            </a:r>
          </a:p>
          <a:p>
            <a:r>
              <a:rPr lang="en-US" dirty="0">
                <a:latin typeface="Times New Roman" panose="02020603050405020304" pitchFamily="18" charset="0"/>
                <a:cs typeface="Times New Roman" panose="02020603050405020304" pitchFamily="18" charset="0"/>
              </a:rPr>
              <a:t>One behavior literally does not know what another behavior is doing or perceiving.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0109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4FFD3-5B0E-F3C8-EF0E-6A7AFA4F13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7C323B-2C09-53EE-94A7-376A0E47660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Attributes of Reactive paradigm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CB926A-93BB-8E91-46A0-F4B9E9121831}"/>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Sensing is immediately available to the behavior’s perceptual schema, which can do as little or as much processing as needed to extract the relevant percept. If a computationally inexpensive affordance is used, then the sensing portion of the behavior is nearly instantaneous and action is very rapid.</a:t>
            </a:r>
          </a:p>
          <a:p>
            <a:r>
              <a:rPr lang="en-US" dirty="0">
                <a:latin typeface="Times New Roman" panose="02020603050405020304" pitchFamily="18" charset="0"/>
                <a:cs typeface="Times New Roman" panose="02020603050405020304" pitchFamily="18" charset="0"/>
              </a:rPr>
              <a:t>In early implementations of the reactive paradigm, the idea of “one sensor, one behavior” worked well. </a:t>
            </a:r>
          </a:p>
          <a:p>
            <a:r>
              <a:rPr lang="en-US" dirty="0">
                <a:latin typeface="Times New Roman" panose="02020603050405020304" pitchFamily="18" charset="0"/>
                <a:cs typeface="Times New Roman" panose="02020603050405020304" pitchFamily="18" charset="0"/>
              </a:rPr>
              <a:t>For more advanced behaviors, it became useful to fuse the output of multiple sensors within one perceptual schema to have increased precision or a better measure of the strength of the stimulus. This type of sensor fusion is permitted within the reactive paradigm as long as the fusion is local to the behavior.</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6011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AF220-B96D-5BC4-0A67-6497A25E436C}"/>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A0E7859-48D1-22D0-E1E7-D98480254641}"/>
              </a:ext>
            </a:extLst>
          </p:cNvPr>
          <p:cNvPicPr>
            <a:picLocks noGrp="1" noChangeAspect="1"/>
          </p:cNvPicPr>
          <p:nvPr>
            <p:ph idx="1"/>
          </p:nvPr>
        </p:nvPicPr>
        <p:blipFill>
          <a:blip r:embed="rId2"/>
          <a:stretch>
            <a:fillRect/>
          </a:stretch>
        </p:blipFill>
        <p:spPr>
          <a:xfrm>
            <a:off x="1837423" y="960819"/>
            <a:ext cx="7885075" cy="4936362"/>
          </a:xfrm>
        </p:spPr>
      </p:pic>
    </p:spTree>
    <p:extLst>
      <p:ext uri="{BB962C8B-B14F-4D97-AF65-F5344CB8AC3E}">
        <p14:creationId xmlns:p14="http://schemas.microsoft.com/office/powerpoint/2010/main" val="3718618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D6EDD5-C797-A10A-9047-88BA8F1423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7DA213-7013-B02F-422F-8167DA95071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Connotations of reactive </a:t>
            </a:r>
            <a:r>
              <a:rPr lang="en-US" dirty="0" err="1">
                <a:latin typeface="Times New Roman" panose="02020603050405020304" pitchFamily="18" charset="0"/>
                <a:cs typeface="Times New Roman" panose="02020603050405020304" pitchFamily="18" charset="0"/>
              </a:rPr>
              <a:t>behaviour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7CF12D-D586-4003-3641-DEEA94A75C50}"/>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primary connotation of a reactive robotic system is that it executes rapidly. The tight coupling of sensing and acting permits robots to  operate in real-time with higher speeds than Shakey. Behaviors can be implemented directly in hardware as circuits, or with low computational complexity algorithms (O(n)).</a:t>
            </a:r>
          </a:p>
          <a:p>
            <a:r>
              <a:rPr lang="en-US" dirty="0">
                <a:latin typeface="Times New Roman" panose="02020603050405020304" pitchFamily="18" charset="0"/>
                <a:cs typeface="Times New Roman" panose="02020603050405020304" pitchFamily="18" charset="0"/>
              </a:rPr>
              <a:t>secondary connotation is that reactive robotic systems have no memory, limiting reactive behaviors (biologists would call this pure stimulus-response reflexes). In practice, many behaviors exhibit a fixed-action pattern type of response, where the behavior persists for a short period of time without the direct presence of the stimulus. Behaviors are controlled by what is happening in the world, duplicating the spirit of innate releasing mechanisms, rather than by the program storing and remembering what the robot did last.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8815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CE7ED-175E-6578-2293-8BF8527209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36E137-EC26-FCAE-5A6E-6463CD9CA9A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Characteristics of reactive </a:t>
            </a:r>
            <a:r>
              <a:rPr lang="en-US" dirty="0" err="1">
                <a:latin typeface="Times New Roman" panose="02020603050405020304" pitchFamily="18" charset="0"/>
                <a:cs typeface="Times New Roman" panose="02020603050405020304" pitchFamily="18" charset="0"/>
              </a:rPr>
              <a:t>behaviour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638554-8D34-EFCD-4CA8-CC26FA14A16D}"/>
              </a:ext>
            </a:extLst>
          </p:cNvPr>
          <p:cNvSpPr>
            <a:spLocks noGrp="1"/>
          </p:cNvSpPr>
          <p:nvPr>
            <p:ph idx="1"/>
          </p:nvPr>
        </p:nvSpPr>
        <p:spPr/>
        <p:txBody>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Robots are situated agents operating in an ecological niche.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Behaviors serve as the basic building blocks for robotic actions, and the overall behavior of the robot is emergent.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Only local, behavior-specific sensing is permitted.</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These systems inherently follow good software design principles.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Animal models of behavior are often cited as a basis for these systems or a particular behavior.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443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D13D3-B70F-A834-E95B-58CBB12689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8C5BD5-8CD9-3B4D-EB12-41FE67F9ED5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World Model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7BD5A3-2637-8669-B2AF-AF2C6E62655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Sensing in the Hierarchical Paradigm is monolithic</a:t>
            </a:r>
          </a:p>
          <a:p>
            <a:r>
              <a:rPr lang="en-US" dirty="0">
                <a:latin typeface="Times New Roman" panose="02020603050405020304" pitchFamily="18" charset="0"/>
                <a:cs typeface="Times New Roman" panose="02020603050405020304" pitchFamily="18" charset="0"/>
              </a:rPr>
              <a:t>All the sensor observations are fused into one global data structure, which the planner accesses. The global data structure is generally referred to as a world model.</a:t>
            </a:r>
          </a:p>
          <a:p>
            <a:r>
              <a:rPr lang="en-US" dirty="0">
                <a:latin typeface="Times New Roman" panose="02020603050405020304" pitchFamily="18" charset="0"/>
                <a:cs typeface="Times New Roman" panose="02020603050405020304" pitchFamily="18" charset="0"/>
              </a:rPr>
              <a:t>“world” means both the outside world, and whatever meaning the robot ascribes to 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9189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6B00F-3046-2885-8085-EE21C9AC4A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57BC4A-D988-1D19-FAEF-EEADE70EBDA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Characteristics of reactive </a:t>
            </a:r>
            <a:r>
              <a:rPr lang="en-US" dirty="0" err="1">
                <a:latin typeface="Times New Roman" panose="02020603050405020304" pitchFamily="18" charset="0"/>
                <a:cs typeface="Times New Roman" panose="02020603050405020304" pitchFamily="18" charset="0"/>
              </a:rPr>
              <a:t>behaviour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355138-1350-6704-D2D0-0AB485A5C835}"/>
              </a:ext>
            </a:extLst>
          </p:cNvPr>
          <p:cNvSpPr>
            <a:spLocks noGrp="1"/>
          </p:cNvSpPr>
          <p:nvPr>
            <p:ph idx="1"/>
          </p:nvPr>
        </p:nvSpPr>
        <p:spPr/>
        <p:txBody>
          <a:bodyPr>
            <a:normAutofit/>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Robots are situated agents operating in an ecological niche.</a:t>
            </a:r>
          </a:p>
          <a:p>
            <a:r>
              <a:rPr lang="en-US" b="1" dirty="0">
                <a:latin typeface="Times New Roman" panose="02020603050405020304" pitchFamily="18" charset="0"/>
                <a:cs typeface="Times New Roman" panose="02020603050405020304" pitchFamily="18" charset="0"/>
              </a:rPr>
              <a:t>Situated agent</a:t>
            </a:r>
            <a:r>
              <a:rPr lang="en-US" dirty="0">
                <a:latin typeface="Times New Roman" panose="02020603050405020304" pitchFamily="18" charset="0"/>
                <a:cs typeface="Times New Roman" panose="02020603050405020304" pitchFamily="18" charset="0"/>
              </a:rPr>
              <a:t> means that the robot is an integral part of the world. </a:t>
            </a:r>
          </a:p>
          <a:p>
            <a:r>
              <a:rPr lang="en-US" dirty="0">
                <a:latin typeface="Times New Roman" panose="02020603050405020304" pitchFamily="18" charset="0"/>
                <a:cs typeface="Times New Roman" panose="02020603050405020304" pitchFamily="18" charset="0"/>
              </a:rPr>
              <a:t>A robot has its own goals and intentions. When a robot acts, it changes the world, and receives immediate feedback about the world through </a:t>
            </a:r>
            <a:r>
              <a:rPr lang="en-US" dirty="0" err="1">
                <a:latin typeface="Times New Roman" panose="02020603050405020304" pitchFamily="18" charset="0"/>
                <a:cs typeface="Times New Roman" panose="02020603050405020304" pitchFamily="18" charset="0"/>
              </a:rPr>
              <a:t>sensing.What</a:t>
            </a:r>
            <a:r>
              <a:rPr lang="en-US" dirty="0">
                <a:latin typeface="Times New Roman" panose="02020603050405020304" pitchFamily="18" charset="0"/>
                <a:cs typeface="Times New Roman" panose="02020603050405020304" pitchFamily="18" charset="0"/>
              </a:rPr>
              <a:t> the robot senses affects its goals and how it attempts to meet them, generating a new cycle of actions.</a:t>
            </a:r>
          </a:p>
          <a:p>
            <a:r>
              <a:rPr lang="en-US" dirty="0">
                <a:latin typeface="Times New Roman" panose="02020603050405020304" pitchFamily="18" charset="0"/>
                <a:cs typeface="Times New Roman" panose="02020603050405020304" pitchFamily="18" charset="0"/>
              </a:rPr>
              <a:t>the goals of a robot, the world it operates in, and how it can perceive the world form the ecological niche of the robot.</a:t>
            </a:r>
          </a:p>
        </p:txBody>
      </p:sp>
    </p:spTree>
    <p:extLst>
      <p:ext uri="{BB962C8B-B14F-4D97-AF65-F5344CB8AC3E}">
        <p14:creationId xmlns:p14="http://schemas.microsoft.com/office/powerpoint/2010/main" val="1639514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6E76D-947B-6557-DB21-0CBFD7448A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49C95A-D239-EA5B-DDE8-5FE4C2C5E4F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Characteristics of reactive </a:t>
            </a:r>
            <a:r>
              <a:rPr lang="en-US" dirty="0" err="1">
                <a:latin typeface="Times New Roman" panose="02020603050405020304" pitchFamily="18" charset="0"/>
                <a:cs typeface="Times New Roman" panose="02020603050405020304" pitchFamily="18" charset="0"/>
              </a:rPr>
              <a:t>behaviour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A6E393-BE34-3689-EAFE-E94FA60801B2}"/>
              </a:ext>
            </a:extLst>
          </p:cNvPr>
          <p:cNvSpPr>
            <a:spLocks noGrp="1"/>
          </p:cNvSpPr>
          <p:nvPr>
            <p:ph idx="1"/>
          </p:nvPr>
        </p:nvSpPr>
        <p:spPr/>
        <p:txBody>
          <a:bodyPr>
            <a:normAutofit/>
          </a:bodyPr>
          <a:lstStyle/>
          <a:p>
            <a:pPr marL="514350" indent="-514350">
              <a:buFont typeface="+mj-lt"/>
              <a:buAutoNum type="arabicPeriod" startAt="2"/>
            </a:pPr>
            <a:r>
              <a:rPr lang="en-US" dirty="0">
                <a:latin typeface="Times New Roman" panose="02020603050405020304" pitchFamily="18" charset="0"/>
                <a:cs typeface="Times New Roman" panose="02020603050405020304" pitchFamily="18" charset="0"/>
              </a:rPr>
              <a:t>Behaviors serve as the basic building blocks for robotic actions, and the overall behavior of the robot is emergent.</a:t>
            </a:r>
          </a:p>
          <a:p>
            <a:r>
              <a:rPr lang="en-US" dirty="0">
                <a:latin typeface="Times New Roman" panose="02020603050405020304" pitchFamily="18" charset="0"/>
                <a:cs typeface="Times New Roman" panose="02020603050405020304" pitchFamily="18" charset="0"/>
              </a:rPr>
              <a:t>Behaviors are independent, computational entities and operate concurrently. </a:t>
            </a:r>
          </a:p>
          <a:p>
            <a:r>
              <a:rPr lang="en-US" dirty="0">
                <a:latin typeface="Times New Roman" panose="02020603050405020304" pitchFamily="18" charset="0"/>
                <a:cs typeface="Times New Roman" panose="02020603050405020304" pitchFamily="18" charset="0"/>
              </a:rPr>
              <a:t>The overall behavior is emergent: there is no explicit “controller” module which determines what will be done, or functions which call other functions. There may be a coordinated control program in the schema of a behavior, but there is no external controller of all behaviors for a task.</a:t>
            </a:r>
          </a:p>
        </p:txBody>
      </p:sp>
    </p:spTree>
    <p:extLst>
      <p:ext uri="{BB962C8B-B14F-4D97-AF65-F5344CB8AC3E}">
        <p14:creationId xmlns:p14="http://schemas.microsoft.com/office/powerpoint/2010/main" val="1324125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F5A42-C50C-BE98-45B0-8592D80035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2BD941-BF38-A3AE-A055-8D2088CD882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Characteristics of reactive </a:t>
            </a:r>
            <a:r>
              <a:rPr lang="en-US" dirty="0" err="1">
                <a:latin typeface="Times New Roman" panose="02020603050405020304" pitchFamily="18" charset="0"/>
                <a:cs typeface="Times New Roman" panose="02020603050405020304" pitchFamily="18" charset="0"/>
              </a:rPr>
              <a:t>behaviour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A4EC8B-BD2E-4E48-7A3F-1EF38E3662DE}"/>
              </a:ext>
            </a:extLst>
          </p:cNvPr>
          <p:cNvSpPr>
            <a:spLocks noGrp="1"/>
          </p:cNvSpPr>
          <p:nvPr>
            <p:ph idx="1"/>
          </p:nvPr>
        </p:nvSpPr>
        <p:spPr/>
        <p:txBody>
          <a:bodyPr>
            <a:normAutofit fontScale="92500" lnSpcReduction="10000"/>
          </a:bodyPr>
          <a:lstStyle/>
          <a:p>
            <a:pPr marL="514350" indent="-514350">
              <a:buFont typeface="+mj-lt"/>
              <a:buAutoNum type="arabicPeriod" startAt="3"/>
            </a:pPr>
            <a:r>
              <a:rPr lang="en-US" dirty="0">
                <a:latin typeface="Times New Roman" panose="02020603050405020304" pitchFamily="18" charset="0"/>
                <a:cs typeface="Times New Roman" panose="02020603050405020304" pitchFamily="18" charset="0"/>
              </a:rPr>
              <a:t>Only local, behavior-specific sensing is permitted.</a:t>
            </a:r>
          </a:p>
          <a:p>
            <a:r>
              <a:rPr lang="en-US" dirty="0">
                <a:latin typeface="Times New Roman" panose="02020603050405020304" pitchFamily="18" charset="0"/>
                <a:cs typeface="Times New Roman" panose="02020603050405020304" pitchFamily="18" charset="0"/>
              </a:rPr>
              <a:t>The use of explicit abstract representational knowledge in perceptual processing, even though it is behavior-specific, is avoided.</a:t>
            </a:r>
          </a:p>
          <a:p>
            <a:r>
              <a:rPr lang="en-US" dirty="0">
                <a:latin typeface="Times New Roman" panose="02020603050405020304" pitchFamily="18" charset="0"/>
                <a:cs typeface="Times New Roman" panose="02020603050405020304" pitchFamily="18" charset="0"/>
              </a:rPr>
              <a:t>Any sensing which does require representation is expressed in ego-centric (robot-centric) coordinates.</a:t>
            </a:r>
          </a:p>
          <a:p>
            <a:r>
              <a:rPr lang="en-US" dirty="0">
                <a:latin typeface="Times New Roman" panose="02020603050405020304" pitchFamily="18" charset="0"/>
                <a:cs typeface="Times New Roman" panose="02020603050405020304" pitchFamily="18" charset="0"/>
              </a:rPr>
              <a:t>In the case of obstacle avoidance, an ego-centric representation means that it does not matter that an obstacle is in the world at coordinates (</a:t>
            </a:r>
            <a:r>
              <a:rPr lang="en-US" dirty="0" err="1">
                <a:latin typeface="Times New Roman" panose="02020603050405020304" pitchFamily="18" charset="0"/>
                <a:cs typeface="Times New Roman" panose="02020603050405020304" pitchFamily="18" charset="0"/>
              </a:rPr>
              <a:t>x,y,z</a:t>
            </a:r>
            <a:r>
              <a:rPr lang="en-US" dirty="0">
                <a:latin typeface="Times New Roman" panose="02020603050405020304" pitchFamily="18" charset="0"/>
                <a:cs typeface="Times New Roman" panose="02020603050405020304" pitchFamily="18" charset="0"/>
              </a:rPr>
              <a:t>), only where it is relative to the robot. Sensor data, with the exception of GPS, is inherently ego-centric (e.g., a range finder returns a distance to the nearest object from the transducer), so this eliminates unnecessary processing to create a world model, then extract the position of obstacles relative to the robot.</a:t>
            </a:r>
          </a:p>
        </p:txBody>
      </p:sp>
    </p:spTree>
    <p:extLst>
      <p:ext uri="{BB962C8B-B14F-4D97-AF65-F5344CB8AC3E}">
        <p14:creationId xmlns:p14="http://schemas.microsoft.com/office/powerpoint/2010/main" val="1313495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DF3FE-7925-27B7-C0E4-6F038B3DEB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A57163-EC5F-E2E9-91E9-FA7391FE596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Characteristics of reactive </a:t>
            </a:r>
            <a:r>
              <a:rPr lang="en-US" dirty="0" err="1">
                <a:latin typeface="Times New Roman" panose="02020603050405020304" pitchFamily="18" charset="0"/>
                <a:cs typeface="Times New Roman" panose="02020603050405020304" pitchFamily="18" charset="0"/>
              </a:rPr>
              <a:t>behaviour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81E793-DB6A-4D45-39DB-DF58BF4EA0A7}"/>
              </a:ext>
            </a:extLst>
          </p:cNvPr>
          <p:cNvSpPr>
            <a:spLocks noGrp="1"/>
          </p:cNvSpPr>
          <p:nvPr>
            <p:ph idx="1"/>
          </p:nvPr>
        </p:nvSpPr>
        <p:spPr/>
        <p:txBody>
          <a:bodyPr/>
          <a:lstStyle/>
          <a:p>
            <a:pPr marL="514350" indent="-514350">
              <a:buFont typeface="+mj-lt"/>
              <a:buAutoNum type="arabicPeriod" startAt="4"/>
            </a:pPr>
            <a:r>
              <a:rPr lang="en-US" dirty="0">
                <a:latin typeface="Times New Roman" panose="02020603050405020304" pitchFamily="18" charset="0"/>
                <a:cs typeface="Times New Roman" panose="02020603050405020304" pitchFamily="18" charset="0"/>
              </a:rPr>
              <a:t>These systems inherently follow good software design principles.</a:t>
            </a:r>
          </a:p>
          <a:p>
            <a:r>
              <a:rPr lang="en-US" dirty="0">
                <a:latin typeface="Times New Roman" panose="02020603050405020304" pitchFamily="18" charset="0"/>
                <a:cs typeface="Times New Roman" panose="02020603050405020304" pitchFamily="18" charset="0"/>
              </a:rPr>
              <a:t>The modularity of these behaviors supports the decomposition of a task into component behaviors. </a:t>
            </a:r>
          </a:p>
          <a:p>
            <a:r>
              <a:rPr lang="en-US" dirty="0">
                <a:latin typeface="Times New Roman" panose="02020603050405020304" pitchFamily="18" charset="0"/>
                <a:cs typeface="Times New Roman" panose="02020603050405020304" pitchFamily="18" charset="0"/>
              </a:rPr>
              <a:t>The behaviors are tested independently, and behaviors may be assembled from primitive behaviors.</a:t>
            </a:r>
          </a:p>
        </p:txBody>
      </p:sp>
    </p:spTree>
    <p:extLst>
      <p:ext uri="{BB962C8B-B14F-4D97-AF65-F5344CB8AC3E}">
        <p14:creationId xmlns:p14="http://schemas.microsoft.com/office/powerpoint/2010/main" val="4128531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B26C4-A7DD-AD6B-CC5B-B605269618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7E0A4E-AD82-DBF2-8A87-D7152ED50BD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Characteristics of reactive </a:t>
            </a:r>
            <a:r>
              <a:rPr lang="en-US" dirty="0" err="1">
                <a:latin typeface="Times New Roman" panose="02020603050405020304" pitchFamily="18" charset="0"/>
                <a:cs typeface="Times New Roman" panose="02020603050405020304" pitchFamily="18" charset="0"/>
              </a:rPr>
              <a:t>behaviour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C53ACB-863E-F381-6760-222FA6590BDD}"/>
              </a:ext>
            </a:extLst>
          </p:cNvPr>
          <p:cNvSpPr>
            <a:spLocks noGrp="1"/>
          </p:cNvSpPr>
          <p:nvPr>
            <p:ph idx="1"/>
          </p:nvPr>
        </p:nvSpPr>
        <p:spPr/>
        <p:txBody>
          <a:bodyPr/>
          <a:lstStyle/>
          <a:p>
            <a:pPr marL="514350" indent="-514350">
              <a:buFont typeface="+mj-lt"/>
              <a:buAutoNum type="arabicPeriod" startAt="5"/>
            </a:pPr>
            <a:r>
              <a:rPr lang="en-US" dirty="0">
                <a:latin typeface="Times New Roman" panose="02020603050405020304" pitchFamily="18" charset="0"/>
                <a:cs typeface="Times New Roman" panose="02020603050405020304" pitchFamily="18" charset="0"/>
              </a:rPr>
              <a:t>Animal models of behavior are often cited as a basis for these systems or a particular behavior.</a:t>
            </a:r>
          </a:p>
          <a:p>
            <a:r>
              <a:rPr lang="en-US" dirty="0">
                <a:latin typeface="Times New Roman" panose="02020603050405020304" pitchFamily="18" charset="0"/>
                <a:cs typeface="Times New Roman" panose="02020603050405020304" pitchFamily="18" charset="0"/>
              </a:rPr>
              <a:t>use animals as a motivation for a collection of behaviors.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368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11802-CBC7-73CB-D939-8081FD1001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62A75E-5E8F-DA40-0BA8-3145886930A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Advantages of programming by behavior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4488B5-4D1F-0CA8-E4D9-FB57C555C02B}"/>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Behaviors are inherently modular and easy to test in isolation from the system (i.e., they support unit testing). Behaviors also support incremental expansion of the capabilities of a robot. A robot becomes more intelligent by having more behaviors. The behavioral decomposition results in an implementation that works in real-time and is usually computationally inexpensive. Sometimes duplicating specialized detectors is slow. If the behaviors are implemented poorly, then a reactive implementation can be slow.</a:t>
            </a:r>
          </a:p>
          <a:p>
            <a:r>
              <a:rPr lang="en-US" dirty="0">
                <a:latin typeface="Times New Roman" panose="02020603050405020304" pitchFamily="18" charset="0"/>
                <a:cs typeface="Times New Roman" panose="02020603050405020304" pitchFamily="18" charset="0"/>
              </a:rPr>
              <a:t>Behaviors support good software engineering principles through decomposition, modularity and incremental testing.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785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48A1A-B66D-8AF9-1235-7796BD0826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8509B3-548E-F70B-17A1-0A0D42C35CC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Advantages of programming by behavior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203F47-3D98-78B9-207F-B390E30F6634}"/>
              </a:ext>
            </a:extLst>
          </p:cNvPr>
          <p:cNvSpPr>
            <a:spLocks noGrp="1"/>
          </p:cNvSpPr>
          <p:nvPr>
            <p:ph idx="1"/>
          </p:nvPr>
        </p:nvSpPr>
        <p:spPr/>
        <p:txBody>
          <a:bodyPr vert="horz" lIns="91440" tIns="45720" rIns="91440" bIns="45720" rtlCol="0" anchor="t">
            <a:normAutofit/>
          </a:bodyPr>
          <a:lstStyle/>
          <a:p>
            <a:r>
              <a:rPr lang="en-US" dirty="0">
                <a:latin typeface="Times New Roman"/>
                <a:cs typeface="Times New Roman"/>
              </a:rPr>
              <a:t>If programmed with as high a degree of independence (also called low coupling) as possible, and high cohesion, the designer can build up libraries of easy to understand, maintain, and reuse modules that minimize side effects. </a:t>
            </a:r>
            <a:endParaRPr lang="en-US"/>
          </a:p>
          <a:p>
            <a:r>
              <a:rPr lang="en-US" dirty="0">
                <a:latin typeface="Times New Roman"/>
                <a:cs typeface="Times New Roman"/>
              </a:rPr>
              <a:t>Low coupling means that the modules can function independently of each other with minimal connections or interfaces, promoting easy reuse. </a:t>
            </a:r>
            <a:endParaRPr lang="en-US"/>
          </a:p>
          <a:p>
            <a:r>
              <a:rPr lang="en-US" dirty="0">
                <a:latin typeface="Times New Roman"/>
                <a:cs typeface="Times New Roman"/>
              </a:rPr>
              <a:t>Cohesion means that the data and operations contained by a module relate only to the purpose of that module. Higher cohesion is associated with modules that do one thing well.</a:t>
            </a:r>
            <a:endParaRPr lang="en-IN">
              <a:latin typeface="Times New Roman"/>
              <a:cs typeface="Times New Roman"/>
            </a:endParaRPr>
          </a:p>
        </p:txBody>
      </p:sp>
    </p:spTree>
    <p:extLst>
      <p:ext uri="{BB962C8B-B14F-4D97-AF65-F5344CB8AC3E}">
        <p14:creationId xmlns:p14="http://schemas.microsoft.com/office/powerpoint/2010/main" val="1718068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0DC92-0510-0541-E954-59781DC6D2E9}"/>
              </a:ext>
            </a:extLst>
          </p:cNvPr>
          <p:cNvSpPr>
            <a:spLocks noGrp="1"/>
          </p:cNvSpPr>
          <p:nvPr>
            <p:ph type="ctrTitle"/>
          </p:nvPr>
        </p:nvSpPr>
        <p:spPr/>
        <p:txBody>
          <a:bodyPr>
            <a:normAutofit/>
          </a:bodyPr>
          <a:lstStyle/>
          <a:p>
            <a:r>
              <a:rPr lang="en-US" dirty="0">
                <a:latin typeface="Times New Roman" panose="02020603050405020304" pitchFamily="18" charset="0"/>
                <a:cs typeface="Times New Roman" panose="02020603050405020304" pitchFamily="18" charset="0"/>
              </a:rPr>
              <a:t>Biological Foundations for Reactive Paradigm</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2D06F6E-1F67-46A6-0E2E-9809B8C226EA}"/>
              </a:ext>
            </a:extLst>
          </p:cNvPr>
          <p:cNvSpPr txBox="1"/>
          <p:nvPr/>
        </p:nvSpPr>
        <p:spPr>
          <a:xfrm>
            <a:off x="8033657" y="4460033"/>
            <a:ext cx="334969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11/03/24</a:t>
            </a:r>
          </a:p>
        </p:txBody>
      </p:sp>
    </p:spTree>
    <p:extLst>
      <p:ext uri="{BB962C8B-B14F-4D97-AF65-F5344CB8AC3E}">
        <p14:creationId xmlns:p14="http://schemas.microsoft.com/office/powerpoint/2010/main" val="531833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6F9EC-A2FD-C203-FB78-4D9795757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8E025-A8B8-6FCA-C51E-9E943DCCB479}"/>
              </a:ext>
            </a:extLst>
          </p:cNvPr>
          <p:cNvSpPr>
            <a:spLocks noGrp="1"/>
          </p:cNvSpPr>
          <p:nvPr>
            <p:ph type="title"/>
          </p:nvPr>
        </p:nvSpPr>
        <p:spPr>
          <a:xfrm>
            <a:off x="838200" y="393118"/>
            <a:ext cx="10515600" cy="1325563"/>
          </a:xfrm>
        </p:spPr>
        <p:txBody>
          <a:bodyPr/>
          <a:lstStyle/>
          <a:p>
            <a:r>
              <a:rPr lang="en-US" dirty="0">
                <a:latin typeface="Times New Roman" panose="02020603050405020304" pitchFamily="18" charset="0"/>
                <a:cs typeface="Times New Roman" panose="02020603050405020304" pitchFamily="18" charset="0"/>
              </a:rPr>
              <a:t>Agent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16B409-A24C-382F-5FBC-5153ABC46D3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self-contained and independent. </a:t>
            </a:r>
          </a:p>
          <a:p>
            <a:r>
              <a:rPr lang="en-US" dirty="0">
                <a:latin typeface="Times New Roman" panose="02020603050405020304" pitchFamily="18" charset="0"/>
                <a:cs typeface="Times New Roman" panose="02020603050405020304" pitchFamily="18" charset="0"/>
              </a:rPr>
              <a:t>Has its own “brains” and can interact with the world to make changes or to sense what is happening.</a:t>
            </a:r>
          </a:p>
          <a:p>
            <a:r>
              <a:rPr lang="en-US" dirty="0">
                <a:latin typeface="Times New Roman" panose="02020603050405020304" pitchFamily="18" charset="0"/>
                <a:cs typeface="Times New Roman" panose="02020603050405020304" pitchFamily="18" charset="0"/>
              </a:rPr>
              <a:t>From OOP perspective, “agent” is the superclass and the classes of “person” and “robot” are derived from it.</a:t>
            </a:r>
          </a:p>
        </p:txBody>
      </p:sp>
    </p:spTree>
    <p:extLst>
      <p:ext uri="{BB962C8B-B14F-4D97-AF65-F5344CB8AC3E}">
        <p14:creationId xmlns:p14="http://schemas.microsoft.com/office/powerpoint/2010/main" val="3601221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6F9EC-A2FD-C203-FB78-4D9795757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8E025-A8B8-6FCA-C51E-9E943DCCB4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Agency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16B409-A24C-382F-5FBC-5153ABC46D3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Agency is a concept in artificial intelligence that allows researchers to discuss the properties of intelligence without discussing the details of how the intelligence got in the particular agent.</a:t>
            </a:r>
          </a:p>
        </p:txBody>
      </p:sp>
    </p:spTree>
    <p:extLst>
      <p:ext uri="{BB962C8B-B14F-4D97-AF65-F5344CB8AC3E}">
        <p14:creationId xmlns:p14="http://schemas.microsoft.com/office/powerpoint/2010/main" val="323749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CD3D8-4F8F-ED6E-352B-CB19FE2550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5CDF35-A7BB-01F4-2F0C-AA5726BC45E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World model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FCAE16-468F-C708-3F04-79AB639239A2}"/>
              </a:ext>
            </a:extLst>
          </p:cNvPr>
          <p:cNvSpPr>
            <a:spLocks noGrp="1"/>
          </p:cNvSpPr>
          <p:nvPr>
            <p:ph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In hierarchical paradigm, world model contains the following:</a:t>
            </a:r>
          </a:p>
          <a:p>
            <a:pPr marL="0" indent="0">
              <a:buNone/>
            </a:pPr>
            <a:r>
              <a:rPr lang="en-US" dirty="0">
                <a:latin typeface="Times New Roman" panose="02020603050405020304" pitchFamily="18" charset="0"/>
                <a:cs typeface="Times New Roman" panose="02020603050405020304" pitchFamily="18" charset="0"/>
              </a:rPr>
              <a:t>1. an a priori (previously acquired) representation of the environment the</a:t>
            </a:r>
          </a:p>
          <a:p>
            <a:pPr marL="0" indent="0">
              <a:buNone/>
            </a:pPr>
            <a:r>
              <a:rPr lang="en-US" dirty="0">
                <a:latin typeface="Times New Roman" panose="02020603050405020304" pitchFamily="18" charset="0"/>
                <a:cs typeface="Times New Roman" panose="02020603050405020304" pitchFamily="18" charset="0"/>
              </a:rPr>
              <a:t>robot is operating in (e.g., a map of the building),</a:t>
            </a:r>
          </a:p>
          <a:p>
            <a:pPr marL="0" indent="0">
              <a:buNone/>
            </a:pPr>
            <a:r>
              <a:rPr lang="en-US" dirty="0">
                <a:latin typeface="Times New Roman" panose="02020603050405020304" pitchFamily="18" charset="0"/>
                <a:cs typeface="Times New Roman" panose="02020603050405020304" pitchFamily="18" charset="0"/>
              </a:rPr>
              <a:t>2. sensing information (e.g., “I am in a hallway, based on where I’ve traveled,</a:t>
            </a:r>
          </a:p>
          <a:p>
            <a:pPr marL="0" indent="0">
              <a:buNone/>
            </a:pPr>
            <a:r>
              <a:rPr lang="en-US" dirty="0">
                <a:latin typeface="Times New Roman" panose="02020603050405020304" pitchFamily="18" charset="0"/>
                <a:cs typeface="Times New Roman" panose="02020603050405020304" pitchFamily="18" charset="0"/>
              </a:rPr>
              <a:t>I must be in the northwest hallway”)</a:t>
            </a:r>
          </a:p>
          <a:p>
            <a:pPr marL="0" indent="0">
              <a:buNone/>
            </a:pPr>
            <a:r>
              <a:rPr lang="en-US" dirty="0">
                <a:latin typeface="Times New Roman" panose="02020603050405020304" pitchFamily="18" charset="0"/>
                <a:cs typeface="Times New Roman" panose="02020603050405020304" pitchFamily="18" charset="0"/>
              </a:rPr>
              <a:t>3. any additional cognitive knowledge that might be needed to accomplish</a:t>
            </a:r>
          </a:p>
          <a:p>
            <a:pPr marL="0" indent="0">
              <a:buNone/>
            </a:pPr>
            <a:r>
              <a:rPr lang="en-US" dirty="0">
                <a:latin typeface="Times New Roman" panose="02020603050405020304" pitchFamily="18" charset="0"/>
                <a:cs typeface="Times New Roman" panose="02020603050405020304" pitchFamily="18" charset="0"/>
              </a:rPr>
              <a:t>a task (e.g., all packages received in </a:t>
            </a:r>
            <a:r>
              <a:rPr lang="en-US" dirty="0" err="1">
                <a:latin typeface="Times New Roman" panose="02020603050405020304" pitchFamily="18" charset="0"/>
                <a:cs typeface="Times New Roman" panose="02020603050405020304" pitchFamily="18" charset="0"/>
              </a:rPr>
              <a:t>themail</a:t>
            </a:r>
            <a:r>
              <a:rPr lang="en-US" dirty="0">
                <a:latin typeface="Times New Roman" panose="02020603050405020304" pitchFamily="18" charset="0"/>
                <a:cs typeface="Times New Roman" panose="02020603050405020304" pitchFamily="18" charset="0"/>
              </a:rPr>
              <a:t> need to be delivered to Room</a:t>
            </a:r>
          </a:p>
          <a:p>
            <a:pPr marL="0" indent="0">
              <a:buNone/>
            </a:pPr>
            <a:r>
              <a:rPr lang="en-US" dirty="0">
                <a:latin typeface="Times New Roman" panose="02020603050405020304" pitchFamily="18" charset="0"/>
                <a:cs typeface="Times New Roman" panose="02020603050405020304" pitchFamily="18" charset="0"/>
              </a:rPr>
              <a:t>118).</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1212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6F9EC-A2FD-C203-FB78-4D9795757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8E025-A8B8-6FCA-C51E-9E943DCCB4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Levels of Computational theory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16B409-A24C-382F-5FBC-5153ABC46D3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Level 1</a:t>
            </a:r>
          </a:p>
          <a:p>
            <a:r>
              <a:rPr lang="en-US" dirty="0">
                <a:latin typeface="Times New Roman" panose="02020603050405020304" pitchFamily="18" charset="0"/>
                <a:cs typeface="Times New Roman" panose="02020603050405020304" pitchFamily="18" charset="0"/>
              </a:rPr>
              <a:t>Level 2</a:t>
            </a:r>
          </a:p>
          <a:p>
            <a:r>
              <a:rPr lang="en-US" dirty="0">
                <a:latin typeface="Times New Roman" panose="02020603050405020304" pitchFamily="18" charset="0"/>
                <a:cs typeface="Times New Roman" panose="02020603050405020304" pitchFamily="18" charset="0"/>
              </a:rPr>
              <a:t>Level 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David </a:t>
            </a:r>
            <a:r>
              <a:rPr lang="en-US" dirty="0" err="1">
                <a:latin typeface="Times New Roman" panose="02020603050405020304" pitchFamily="18" charset="0"/>
                <a:cs typeface="Times New Roman" panose="02020603050405020304" pitchFamily="18" charset="0"/>
              </a:rPr>
              <a:t>Marr,neurophysiologist</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96364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6F9EC-A2FD-C203-FB78-4D9795757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8E025-A8B8-6FCA-C51E-9E943DCCB4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Levels of Computational theory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16B409-A24C-382F-5FBC-5153ABC46D3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Level 1: Existence proof of what can/should be done.</a:t>
            </a:r>
          </a:p>
          <a:p>
            <a:r>
              <a:rPr lang="en-US" dirty="0">
                <a:latin typeface="Times New Roman" panose="02020603050405020304" pitchFamily="18" charset="0"/>
                <a:cs typeface="Times New Roman" panose="02020603050405020304" pitchFamily="18" charset="0"/>
              </a:rPr>
              <a:t>At Level 1, agents can share a commonality of purpose or functionality.</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8470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6F9EC-A2FD-C203-FB78-4D9795757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8E025-A8B8-6FCA-C51E-9E943DCCB4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Levels of Computational theory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16B409-A24C-382F-5FBC-5153ABC46D3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Level 2:Decomposition of “what” into inputs, outputs, and transformations.</a:t>
            </a:r>
          </a:p>
          <a:p>
            <a:r>
              <a:rPr lang="en-US" dirty="0">
                <a:latin typeface="Times New Roman" panose="02020603050405020304" pitchFamily="18" charset="0"/>
                <a:cs typeface="Times New Roman" panose="02020603050405020304" pitchFamily="18" charset="0"/>
              </a:rPr>
              <a:t>can be thought of as creating a flow chart of “black boxes.” Each box represents a transformation of an input into an output.</a:t>
            </a:r>
          </a:p>
          <a:p>
            <a:r>
              <a:rPr lang="en-US" dirty="0">
                <a:latin typeface="Times New Roman" panose="02020603050405020304" pitchFamily="18" charset="0"/>
                <a:cs typeface="Times New Roman" panose="02020603050405020304" pitchFamily="18" charset="0"/>
              </a:rPr>
              <a:t>At Level 2, agents can exhibit common processes.</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40267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6F9EC-A2FD-C203-FB78-4D9795757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8E025-A8B8-6FCA-C51E-9E943DCCB4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Levels of Computational theory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16B409-A24C-382F-5FBC-5153ABC46D3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Level 3:How to implement the process.</a:t>
            </a:r>
          </a:p>
          <a:p>
            <a:r>
              <a:rPr lang="en-US" dirty="0">
                <a:latin typeface="Times New Roman" panose="02020603050405020304" pitchFamily="18" charset="0"/>
                <a:cs typeface="Times New Roman" panose="02020603050405020304" pitchFamily="18" charset="0"/>
              </a:rPr>
              <a:t>This level of the computational theory focuses on describing how each transformation, or black box, is implemented.</a:t>
            </a:r>
          </a:p>
          <a:p>
            <a:r>
              <a:rPr lang="en-US" dirty="0">
                <a:latin typeface="Times New Roman" panose="02020603050405020304" pitchFamily="18" charset="0"/>
                <a:cs typeface="Times New Roman" panose="02020603050405020304" pitchFamily="18" charset="0"/>
              </a:rPr>
              <a:t>At Level 3, agents may have little or no commonality in their implementation.</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490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6F9EC-A2FD-C203-FB78-4D9795757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8E025-A8B8-6FCA-C51E-9E943DCCB4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Levels of Computational theory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16B409-A24C-382F-5FBC-5153ABC46D3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Levels 1 and 2 are abstract enough to apply to any agent. </a:t>
            </a:r>
          </a:p>
          <a:p>
            <a:r>
              <a:rPr lang="en-US" dirty="0">
                <a:latin typeface="Times New Roman" panose="02020603050405020304" pitchFamily="18" charset="0"/>
                <a:cs typeface="Times New Roman" panose="02020603050405020304" pitchFamily="18" charset="0"/>
              </a:rPr>
              <a:t>It is only at Level 3 that the differences between a robotic agent and a biological agent really emerge.</a:t>
            </a:r>
          </a:p>
          <a:p>
            <a:r>
              <a:rPr lang="en-US" dirty="0">
                <a:latin typeface="Times New Roman" panose="02020603050405020304" pitchFamily="18" charset="0"/>
                <a:cs typeface="Times New Roman" panose="02020603050405020304" pitchFamily="18" charset="0"/>
              </a:rPr>
              <a:t>by focusing on Level 2 of a computational theory of intelligence, roboticists can gain insights into how to organize intelligence.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484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6F9EC-A2FD-C203-FB78-4D9795757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8E025-A8B8-6FCA-C51E-9E943DCCB479}"/>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Behaviour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16B409-A24C-382F-5FBC-5153ABC46D3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 behavior is a mapping of sensory inputs to a pattern of motor actions which then are used to achieve a task.</a:t>
            </a:r>
          </a:p>
          <a:p>
            <a:r>
              <a:rPr lang="en-US" dirty="0">
                <a:latin typeface="Times New Roman" panose="02020603050405020304" pitchFamily="18" charset="0"/>
                <a:cs typeface="Times New Roman" panose="02020603050405020304" pitchFamily="18" charset="0"/>
              </a:rPr>
              <a:t>fundamental building block of natural intelligence.</a:t>
            </a:r>
          </a:p>
          <a:p>
            <a:r>
              <a:rPr lang="en-US" dirty="0">
                <a:latin typeface="Times New Roman" panose="02020603050405020304" pitchFamily="18" charset="0"/>
                <a:cs typeface="Times New Roman" panose="02020603050405020304" pitchFamily="18" charset="0"/>
              </a:rPr>
              <a:t>Science of study animal behaviors is called as ethology.</a:t>
            </a:r>
          </a:p>
          <a:p>
            <a:r>
              <a:rPr lang="en-US" dirty="0">
                <a:latin typeface="Times New Roman" panose="02020603050405020304" pitchFamily="18" charset="0"/>
                <a:cs typeface="Times New Roman" panose="02020603050405020304" pitchFamily="18" charset="0"/>
              </a:rPr>
              <a:t>Scientists who study animal behaviors are called ethologists.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2431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6F9EC-A2FD-C203-FB78-4D9795757D27}"/>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1B56A5-F4E6-DEB7-84F1-603B918144D2}"/>
              </a:ext>
            </a:extLst>
          </p:cNvPr>
          <p:cNvPicPr>
            <a:picLocks noGrp="1" noChangeAspect="1"/>
          </p:cNvPicPr>
          <p:nvPr>
            <p:ph idx="1"/>
          </p:nvPr>
        </p:nvPicPr>
        <p:blipFill>
          <a:blip r:embed="rId2"/>
          <a:stretch>
            <a:fillRect/>
          </a:stretch>
        </p:blipFill>
        <p:spPr>
          <a:xfrm>
            <a:off x="1927477" y="2584580"/>
            <a:ext cx="8646244" cy="1921388"/>
          </a:xfrm>
        </p:spPr>
      </p:pic>
    </p:spTree>
    <p:extLst>
      <p:ext uri="{BB962C8B-B14F-4D97-AF65-F5344CB8AC3E}">
        <p14:creationId xmlns:p14="http://schemas.microsoft.com/office/powerpoint/2010/main" val="31638262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6F9EC-A2FD-C203-FB78-4D9795757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8E025-A8B8-6FCA-C51E-9E943DCCB4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a:t>
            </a:r>
            <a:r>
              <a:rPr lang="en-US" dirty="0" err="1">
                <a:latin typeface="Times New Roman" panose="02020603050405020304" pitchFamily="18" charset="0"/>
                <a:cs typeface="Times New Roman" panose="02020603050405020304" pitchFamily="18" charset="0"/>
              </a:rPr>
              <a:t>Behaviour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16B409-A24C-382F-5FBC-5153ABC46D3F}"/>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Reflexive behaviors: These are stimulus-response (S-R) based. These are connected to the response in order to produce the fastest response time.</a:t>
            </a:r>
          </a:p>
          <a:p>
            <a:r>
              <a:rPr lang="en-US" dirty="0">
                <a:latin typeface="Times New Roman" panose="02020603050405020304" pitchFamily="18" charset="0"/>
                <a:cs typeface="Times New Roman" panose="02020603050405020304" pitchFamily="18" charset="0"/>
              </a:rPr>
              <a:t>Reactive behaviors: Reactive behaviors are learned, and then consolidated to where they can be executed without conscious thought. Any behavior that involves what is referred to in sports as “muscle memory” is usually a reactive behavior (e.g., riding a bike, skiing). Reactive behaviors can also be changed by conscious thought.</a:t>
            </a:r>
          </a:p>
          <a:p>
            <a:r>
              <a:rPr lang="en-US" dirty="0">
                <a:latin typeface="Times New Roman" panose="02020603050405020304" pitchFamily="18" charset="0"/>
                <a:cs typeface="Times New Roman" panose="02020603050405020304" pitchFamily="18" charset="0"/>
              </a:rPr>
              <a:t>Conscious behaviors: These are deliberative (assembling a robot kit, stringing together previously developed behaviors, etc.).</a:t>
            </a:r>
          </a:p>
        </p:txBody>
      </p:sp>
    </p:spTree>
    <p:extLst>
      <p:ext uri="{BB962C8B-B14F-4D97-AF65-F5344CB8AC3E}">
        <p14:creationId xmlns:p14="http://schemas.microsoft.com/office/powerpoint/2010/main" val="42560112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6F9EC-A2FD-C203-FB78-4D9795757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8E025-A8B8-6FCA-C51E-9E943DCCB47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Significance of characterization of behaviours</a:t>
            </a:r>
          </a:p>
        </p:txBody>
      </p:sp>
      <p:sp>
        <p:nvSpPr>
          <p:cNvPr id="3" name="Content Placeholder 2">
            <a:extLst>
              <a:ext uri="{FF2B5EF4-FFF2-40B4-BE49-F238E27FC236}">
                <a16:creationId xmlns:a16="http://schemas.microsoft.com/office/drawing/2014/main" id="{A816B409-A24C-382F-5FBC-5153ABC46D3F}"/>
              </a:ext>
            </a:extLst>
          </p:cNvPr>
          <p:cNvSpPr>
            <a:spLocks noGrp="1"/>
          </p:cNvSpPr>
          <p:nvPr>
            <p:ph idx="1"/>
          </p:nvPr>
        </p:nvSpPr>
        <p:spPr/>
        <p:txBody>
          <a:bodyPr>
            <a:normAutofit/>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First, the reactive paradigm will make extensive use of reflexive behaviors, to the point that some architectures only call a robot behavior a behavior if it is S-R.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 categorization can help a designer determine what type of behavior to use, leading to insights about the appropriate  implementation.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 use of the word “reactive” in ethology is at odds with the way the word is used in robotics. In ethology, reactive behavior means learned behaviors or a skill; in robotics, it connotes a reflexive behavior.</a:t>
            </a:r>
          </a:p>
        </p:txBody>
      </p:sp>
    </p:spTree>
    <p:extLst>
      <p:ext uri="{BB962C8B-B14F-4D97-AF65-F5344CB8AC3E}">
        <p14:creationId xmlns:p14="http://schemas.microsoft.com/office/powerpoint/2010/main" val="14839303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6F9EC-A2FD-C203-FB78-4D9795757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8E025-A8B8-6FCA-C51E-9E943DCCB47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IRM</a:t>
            </a:r>
          </a:p>
        </p:txBody>
      </p:sp>
      <p:sp>
        <p:nvSpPr>
          <p:cNvPr id="3" name="Content Placeholder 2">
            <a:extLst>
              <a:ext uri="{FF2B5EF4-FFF2-40B4-BE49-F238E27FC236}">
                <a16:creationId xmlns:a16="http://schemas.microsoft.com/office/drawing/2014/main" id="{A816B409-A24C-382F-5FBC-5153ABC46D3F}"/>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Konrad Lorenz and Niko Tinbergen were the founding fathers of ethology.</a:t>
            </a:r>
          </a:p>
          <a:p>
            <a:r>
              <a:rPr lang="en-US" dirty="0">
                <a:latin typeface="Times New Roman" panose="02020603050405020304" pitchFamily="18" charset="0"/>
                <a:cs typeface="Times New Roman" panose="02020603050405020304" pitchFamily="18" charset="0"/>
              </a:rPr>
              <a:t>Independently became fascinated not only with individual behaviors of animals, but how animals acquired behaviors and selected or coordinated sets of behaviors.</a:t>
            </a:r>
          </a:p>
          <a:p>
            <a:r>
              <a:rPr lang="en-US" dirty="0">
                <a:latin typeface="Times New Roman" panose="02020603050405020304" pitchFamily="18" charset="0"/>
                <a:cs typeface="Times New Roman" panose="02020603050405020304" pitchFamily="18" charset="0"/>
              </a:rPr>
              <a:t>four ways to acquire a behavior are: a)Innate(to be born with a behavior), b)to be born with a sequence of innate behaviors, c) to be born with behaviors that need some initialization (innate with memory) and d) to learn a set of behaviors.</a:t>
            </a:r>
          </a:p>
          <a:p>
            <a:r>
              <a:rPr lang="en-US" dirty="0">
                <a:latin typeface="Times New Roman" panose="02020603050405020304" pitchFamily="18" charset="0"/>
                <a:cs typeface="Times New Roman" panose="02020603050405020304" pitchFamily="18" charset="0"/>
              </a:rPr>
              <a:t>internal state and/or motivation of an agent may play a role in releasing a behavior.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motivation serves as a stimulus for behavior. Behaviors can be sequenced to create complex behaviors.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277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ED6D60-395B-B738-2007-C16B55D9FF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FD11F0-2B4D-F6A5-8571-20A51E1A98C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Frame Problem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01D028-9845-E1C5-39CB-D0F74980D66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problem of representing a real-world situation in a way that was computationally tractable became known as the frame problem.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78107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6F9EC-A2FD-C203-FB78-4D9795757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8E025-A8B8-6FCA-C51E-9E943DCCB47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IRM</a:t>
            </a:r>
          </a:p>
        </p:txBody>
      </p:sp>
      <p:sp>
        <p:nvSpPr>
          <p:cNvPr id="3" name="Content Placeholder 2">
            <a:extLst>
              <a:ext uri="{FF2B5EF4-FFF2-40B4-BE49-F238E27FC236}">
                <a16:creationId xmlns:a16="http://schemas.microsoft.com/office/drawing/2014/main" id="{A816B409-A24C-382F-5FBC-5153ABC46D3F}"/>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innate releasing mechanisms (IRM).</a:t>
            </a:r>
          </a:p>
          <a:p>
            <a:r>
              <a:rPr lang="en-US" dirty="0">
                <a:latin typeface="Times New Roman" panose="02020603050405020304" pitchFamily="18" charset="0"/>
                <a:cs typeface="Times New Roman" panose="02020603050405020304" pitchFamily="18" charset="0"/>
              </a:rPr>
              <a:t>An IRM presupposes that there is a specific stimulus (either internal or external) which releases, or triggers, the stereotypical pattern of action. The IRM activates the behavior. A releaser is a latch or a Boolean variable that has to be set. Can be as a simple computer program.</a:t>
            </a:r>
          </a:p>
          <a:p>
            <a:r>
              <a:rPr lang="en-US" dirty="0">
                <a:latin typeface="Times New Roman" panose="02020603050405020304" pitchFamily="18" charset="0"/>
                <a:cs typeface="Times New Roman" panose="02020603050405020304" pitchFamily="18" charset="0"/>
              </a:rPr>
              <a:t>specify when a behavior gets turned on and off. The releaser acts as a control signal to activate a behavior.</a:t>
            </a:r>
          </a:p>
        </p:txBody>
      </p:sp>
      <p:pic>
        <p:nvPicPr>
          <p:cNvPr id="5" name="Picture 4">
            <a:extLst>
              <a:ext uri="{FF2B5EF4-FFF2-40B4-BE49-F238E27FC236}">
                <a16:creationId xmlns:a16="http://schemas.microsoft.com/office/drawing/2014/main" id="{113DF6DC-A968-921F-C531-66E067DF7BEE}"/>
              </a:ext>
            </a:extLst>
          </p:cNvPr>
          <p:cNvPicPr>
            <a:picLocks noChangeAspect="1"/>
          </p:cNvPicPr>
          <p:nvPr/>
        </p:nvPicPr>
        <p:blipFill>
          <a:blip r:embed="rId2"/>
          <a:stretch>
            <a:fillRect/>
          </a:stretch>
        </p:blipFill>
        <p:spPr>
          <a:xfrm>
            <a:off x="6753249" y="4867857"/>
            <a:ext cx="3851318" cy="1819250"/>
          </a:xfrm>
          <a:prstGeom prst="rect">
            <a:avLst/>
          </a:prstGeom>
        </p:spPr>
      </p:pic>
    </p:spTree>
    <p:extLst>
      <p:ext uri="{BB962C8B-B14F-4D97-AF65-F5344CB8AC3E}">
        <p14:creationId xmlns:p14="http://schemas.microsoft.com/office/powerpoint/2010/main" val="10566881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6F9EC-A2FD-C203-FB78-4D9795757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8E025-A8B8-6FCA-C51E-9E943DCCB4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Principles and Issues in Transferring Insights to Robots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16B409-A24C-382F-5FBC-5153ABC46D3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Some general principles of natural intelligence which may be useful in programming robots are: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Programs should decompose complex actions into independent behaviors, which tightly couple sensing and acting. Behaviors are inherently parallel and distributed.</a:t>
            </a:r>
          </a:p>
        </p:txBody>
      </p:sp>
    </p:spTree>
    <p:extLst>
      <p:ext uri="{BB962C8B-B14F-4D97-AF65-F5344CB8AC3E}">
        <p14:creationId xmlns:p14="http://schemas.microsoft.com/office/powerpoint/2010/main" val="23587292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6F9EC-A2FD-C203-FB78-4D9795757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8E025-A8B8-6FCA-C51E-9E943DCCB4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Principles and Issues in Transferring Insights to Robots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16B409-A24C-382F-5FBC-5153ABC46D3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Some general principles of natural intelligence which may be useful in programming robots are: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Programs should decompose complex actions into independent behaviors, which tightly couple sensing and acting. Behaviors are inherently parallel and distributed.</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In order to simplify control and coordination of behaviors, an agent should rely on straightforward,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activation mechanisms (e.g. IRM).</a:t>
            </a:r>
          </a:p>
        </p:txBody>
      </p:sp>
    </p:spTree>
    <p:extLst>
      <p:ext uri="{BB962C8B-B14F-4D97-AF65-F5344CB8AC3E}">
        <p14:creationId xmlns:p14="http://schemas.microsoft.com/office/powerpoint/2010/main" val="377421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6F9EC-A2FD-C203-FB78-4D9795757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8E025-A8B8-6FCA-C51E-9E943DCCB4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Principles and Issues in Transferring Insights to Robots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16B409-A24C-382F-5FBC-5153ABC46D3F}"/>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Some general principles of natural intelligence which may be useful in programming robots are: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Programs should decompose complex actions into independent behaviors, which tightly couple sensing and acting. Behaviors are inherently parallel and distributed.</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In order to simplify control and coordination of behaviors, an agent should rely on straightforward,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activation mechanisms (e.g. IRM).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In order to simplify sensing, perception should filter sensing and consider only what is relevant to the behavior (action-oriented perception).</a:t>
            </a:r>
          </a:p>
        </p:txBody>
      </p:sp>
    </p:spTree>
    <p:extLst>
      <p:ext uri="{BB962C8B-B14F-4D97-AF65-F5344CB8AC3E}">
        <p14:creationId xmlns:p14="http://schemas.microsoft.com/office/powerpoint/2010/main" val="33498680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6F9EC-A2FD-C203-FB78-4D9795757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8E025-A8B8-6FCA-C51E-9E943DCCB4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Principles and Issues in Transferring Insights to Robots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16B409-A24C-382F-5FBC-5153ABC46D3F}"/>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Some general principles of natural intelligence which may be useful in programming robots are: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Programs should decompose complex actions into independent behaviors, which tightly couple sensing and acting. Behaviors are inherently parallel and distributed.</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In order to simplify control and coordination of behaviors, an agent should rely on straightforward,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activation mechanisms (e.g. IRM).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In order to simplify sensing, perception should filter sensing and consider only what is relevant to the behavior (action-oriented perception).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Direct perception (affordances) reduces the computational complexity of sensing, and permits actions to occur without memory, inference, or interpretation.</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16312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6F9EC-A2FD-C203-FB78-4D9795757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8E025-A8B8-6FCA-C51E-9E943DCCB4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Principles and Issues in Transferring Insights to Robots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16B409-A24C-382F-5FBC-5153ABC46D3F}"/>
              </a:ext>
            </a:extLst>
          </p:cNvPr>
          <p:cNvSpPr>
            <a:spLocks noGrp="1"/>
          </p:cNvSpPr>
          <p:nvPr>
            <p:ph idx="1"/>
          </p:nvPr>
        </p:nvSpPr>
        <p:spPr>
          <a:xfrm>
            <a:off x="838200" y="1825625"/>
            <a:ext cx="10515600" cy="4957730"/>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Some general principles of natural intelligence which may be useful in programming robots are: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Programs should decompose complex actions into independent behaviors, which tightly couple sensing and acting. Behaviors are inherently parallel and distributed.</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In order to simplify control and coordination of behaviors, an agent should rely on straightforward,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 activation mechanisms (e.g. IRM).</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In order to simplify sensing, perception should filter sensing and consider only what is relevant to the behavior (action-oriented perception).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Direct perception (affordances) reduces the computational complexity of sensing, and permits actions to occur without memory, inference, or interpretation.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Behaviors are independent, but the output from one 1) may be combined with another to produce a resultant output, or 2) may serve to inhibit another (competing-cooperating).</a:t>
            </a:r>
          </a:p>
          <a:p>
            <a:pPr marL="514350" indent="-514350">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62453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6F9EC-A2FD-C203-FB78-4D9795757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8E025-A8B8-6FCA-C51E-9E943DCCB4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Issues in Transferring Insights to Robots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16B409-A24C-382F-5FBC-5153ABC46D3F}"/>
              </a:ext>
            </a:extLst>
          </p:cNvPr>
          <p:cNvSpPr>
            <a:spLocks noGrp="1"/>
          </p:cNvSpPr>
          <p:nvPr>
            <p:ph idx="1"/>
          </p:nvPr>
        </p:nvSpPr>
        <p:spPr/>
        <p:txBody>
          <a:bodyPr>
            <a:normAutofit/>
          </a:bodyPr>
          <a:lstStyle/>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How to resolve conflicts between concurrent behaviors?</a:t>
            </a:r>
            <a:r>
              <a:rPr lang="en-US" dirty="0">
                <a:latin typeface="Times New Roman" panose="02020603050405020304" pitchFamily="18" charset="0"/>
                <a:cs typeface="Times New Roman" panose="02020603050405020304" pitchFamily="18" charset="0"/>
              </a:rPr>
              <a:t> Robots will be required to perform concurrent tasks. Should the designer specify dominant behaviors? Combine? Let conflicting behaviors cancel and have alternative behavior triggered? Indeed, one of the biggest divisions in robot architectures is how they handle concurrent behaviors.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1121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6F9EC-A2FD-C203-FB78-4D9795757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8E025-A8B8-6FCA-C51E-9E943DCCB4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Issues in Transferring Insights to Robots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16B409-A24C-382F-5FBC-5153ABC46D3F}"/>
              </a:ext>
            </a:extLst>
          </p:cNvPr>
          <p:cNvSpPr>
            <a:spLocks noGrp="1"/>
          </p:cNvSpPr>
          <p:nvPr>
            <p:ph idx="1"/>
          </p:nvPr>
        </p:nvSpPr>
        <p:spPr/>
        <p:txBody>
          <a:bodyPr>
            <a:normAutofit/>
          </a:bodyPr>
          <a:lstStyle/>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How to resolve conflicts between concurrent behaviors?</a:t>
            </a:r>
            <a:r>
              <a:rPr lang="en-US" dirty="0">
                <a:latin typeface="Times New Roman" panose="02020603050405020304" pitchFamily="18" charset="0"/>
                <a:cs typeface="Times New Roman" panose="02020603050405020304" pitchFamily="18" charset="0"/>
              </a:rPr>
              <a:t> Robots will be required to perform concurrent tasks. Should the designer specify dominant behaviors? Combine? Let conflicting behaviors cancel and have alternative behavior triggered? Indeed, one of the biggest divisions in robot architectures is how they handle concurrent behaviors.</a:t>
            </a:r>
          </a:p>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When are explicit knowledge representations and memory necessary? </a:t>
            </a:r>
            <a:r>
              <a:rPr lang="en-US" dirty="0">
                <a:latin typeface="Times New Roman" panose="02020603050405020304" pitchFamily="18" charset="0"/>
                <a:cs typeface="Times New Roman" panose="02020603050405020304" pitchFamily="18" charset="0"/>
              </a:rPr>
              <a:t>:Can a designer be sure that an affordance has not been missed?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03688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6F9EC-A2FD-C203-FB78-4D9795757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8E025-A8B8-6FCA-C51E-9E943DCCB47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Issues in Transferring Insights to Robots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16B409-A24C-382F-5FBC-5153ABC46D3F}"/>
              </a:ext>
            </a:extLst>
          </p:cNvPr>
          <p:cNvSpPr>
            <a:spLocks noGrp="1"/>
          </p:cNvSpPr>
          <p:nvPr>
            <p:ph idx="1"/>
          </p:nvPr>
        </p:nvSpPr>
        <p:spPr/>
        <p:txBody>
          <a:bodyPr>
            <a:normAutofit/>
          </a:bodyPr>
          <a:lstStyle/>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How to resolve conflicts between concurrent behaviors?:</a:t>
            </a:r>
            <a:r>
              <a:rPr lang="en-US" dirty="0">
                <a:latin typeface="Times New Roman" panose="02020603050405020304" pitchFamily="18" charset="0"/>
                <a:cs typeface="Times New Roman" panose="02020603050405020304" pitchFamily="18" charset="0"/>
              </a:rPr>
              <a:t> Robots will be required to perform concurrent tasks. Should the designer specify dominant behaviors? Combine? Let conflicting behaviors cancel and have alternative behavior triggered? </a:t>
            </a:r>
          </a:p>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When are explicit knowledge representations and memory necessary? </a:t>
            </a:r>
            <a:r>
              <a:rPr lang="en-US" dirty="0">
                <a:latin typeface="Times New Roman" panose="02020603050405020304" pitchFamily="18" charset="0"/>
                <a:cs typeface="Times New Roman" panose="02020603050405020304" pitchFamily="18" charset="0"/>
              </a:rPr>
              <a:t>: Can a designer be sure that an affordance has not been missed?</a:t>
            </a:r>
          </a:p>
          <a:p>
            <a:pPr marL="514350" indent="-514350">
              <a:buFont typeface="+mj-lt"/>
              <a:buAutoNum type="arabicPeriod"/>
            </a:pPr>
            <a:r>
              <a:rPr lang="en-US" b="1" dirty="0">
                <a:latin typeface="Times New Roman" panose="02020603050405020304" pitchFamily="18" charset="0"/>
                <a:cs typeface="Times New Roman" panose="02020603050405020304" pitchFamily="18" charset="0"/>
              </a:rPr>
              <a:t>How to set up and/or learn new sequences of behaviors?</a:t>
            </a:r>
            <a:r>
              <a:rPr lang="en-US" dirty="0">
                <a:latin typeface="Times New Roman" panose="02020603050405020304" pitchFamily="18" charset="0"/>
                <a:cs typeface="Times New Roman" panose="02020603050405020304" pitchFamily="18" charset="0"/>
              </a:rPr>
              <a:t>: Learning appears to be a fundamental component of generating complex behaviors in advanced animals.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9035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24BFA-BCE7-D291-F252-520DC762BF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8ED81C-A466-817D-C04B-379BD52A4B6B}"/>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Attributes of Hybrid Paradigm</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DC6D1A5-76B0-CDE4-AEEC-C3C0C66AC3D1}"/>
              </a:ext>
            </a:extLst>
          </p:cNvPr>
          <p:cNvSpPr txBox="1"/>
          <p:nvPr/>
        </p:nvSpPr>
        <p:spPr>
          <a:xfrm>
            <a:off x="8033657" y="4460033"/>
            <a:ext cx="334969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03/04/25</a:t>
            </a:r>
          </a:p>
        </p:txBody>
      </p:sp>
    </p:spTree>
    <p:extLst>
      <p:ext uri="{BB962C8B-B14F-4D97-AF65-F5344CB8AC3E}">
        <p14:creationId xmlns:p14="http://schemas.microsoft.com/office/powerpoint/2010/main" val="2710174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F7DD5-52A7-2F7D-9D00-07AD984694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525CF6-D214-A8C6-D06F-0595573B955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Closed world assumption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7ECBA3-9AD0-301C-88DB-33D6081CFE35}"/>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closed world assumption says that the world model contains everything the robot needs to know: there can be no surprises.</a:t>
            </a:r>
          </a:p>
          <a:p>
            <a:r>
              <a:rPr lang="en-US" dirty="0">
                <a:latin typeface="Times New Roman" panose="02020603050405020304" pitchFamily="18" charset="0"/>
                <a:cs typeface="Times New Roman" panose="02020603050405020304" pitchFamily="18" charset="0"/>
              </a:rPr>
              <a:t>If the closed world assumption is violated, the robot may not be able to function correctly.</a:t>
            </a:r>
          </a:p>
          <a:p>
            <a:r>
              <a:rPr lang="en-US" dirty="0">
                <a:latin typeface="Times New Roman" panose="02020603050405020304" pitchFamily="18" charset="0"/>
                <a:cs typeface="Times New Roman" panose="02020603050405020304" pitchFamily="18" charset="0"/>
              </a:rPr>
              <a:t>Challenge: It is very easy to forget to put all the necessary details into the world model. As a result, the success of the robot depends on how well the human programmer can think of everything.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86364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6ECFF-FA5C-E51D-A29B-8EC70E79BB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7C6BE1-3152-37EE-6A74-72A2B521AA4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Attributes of Hybrid Paradigm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6C8173-380A-A55B-81EF-3FDC698D06A5}"/>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PLAN includes all deliberation and global world modeling, not just task or path planning.</a:t>
            </a:r>
          </a:p>
          <a:p>
            <a:r>
              <a:rPr lang="en-US" dirty="0">
                <a:latin typeface="Times New Roman" panose="02020603050405020304" pitchFamily="18" charset="0"/>
                <a:cs typeface="Times New Roman" panose="02020603050405020304" pitchFamily="18" charset="0"/>
              </a:rPr>
              <a:t>The robot would first plan how to accomplish a mission (using a global world model) or a task, then instantiate or turn on a set of behaviors (SENSE-ACT)to execute the plan (or a portion of the plan). </a:t>
            </a:r>
          </a:p>
          <a:p>
            <a:r>
              <a:rPr lang="en-US" dirty="0">
                <a:latin typeface="Times New Roman" panose="02020603050405020304" pitchFamily="18" charset="0"/>
                <a:cs typeface="Times New Roman" panose="02020603050405020304" pitchFamily="18" charset="0"/>
              </a:rPr>
              <a:t>The behaviors would execute until the plan was completed, then the planner would generate a new set of behaviors, and so on.</a:t>
            </a:r>
          </a:p>
          <a:p>
            <a:r>
              <a:rPr lang="en-US" dirty="0">
                <a:latin typeface="Times New Roman" panose="02020603050405020304" pitchFamily="18" charset="0"/>
                <a:cs typeface="Times New Roman" panose="02020603050405020304" pitchFamily="18" charset="0"/>
              </a:rPr>
              <a:t>Hybrid Paradigm is an extension of the Reactive Paradigm</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06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3C0D4-CDBF-AA89-30E8-B0C1146683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A86881-C365-D0C0-0BC2-FE046CC8760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Attributes of Hybrid Paradigm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A5881-67EF-B472-04C2-B99A9B775B14}"/>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Two assumptions made in this paradigm are:</a:t>
            </a:r>
          </a:p>
          <a:p>
            <a:pPr marL="914400" lvl="1" indent="-457200">
              <a:buFont typeface="+mj-lt"/>
              <a:buAutoNum type="arabicPeriod"/>
            </a:pPr>
            <a:r>
              <a:rPr lang="en-US" sz="2800" dirty="0">
                <a:latin typeface="Times New Roman" panose="02020603050405020304" pitchFamily="18" charset="0"/>
                <a:cs typeface="Times New Roman" panose="02020603050405020304" pitchFamily="18" charset="0"/>
              </a:rPr>
              <a:t>planning covers a long time horizon and requires global knowledge, so it should be decoupled from real-time execution just on the software engineering principle of coherence (dissimilar functions should be placed in different objects)</a:t>
            </a:r>
          </a:p>
          <a:p>
            <a:pPr marL="914400" lvl="1" indent="-457200">
              <a:buFont typeface="+mj-lt"/>
              <a:buAutoNum type="arabicPeriod"/>
            </a:pPr>
            <a:r>
              <a:rPr lang="en-US" sz="2800" dirty="0">
                <a:latin typeface="Times New Roman" panose="02020603050405020304" pitchFamily="18" charset="0"/>
                <a:cs typeface="Times New Roman" panose="02020603050405020304" pitchFamily="18" charset="0"/>
              </a:rPr>
              <a:t>planning and global modeling algorithms are computationally expensive, so they should be decoupled from real-time execution just from a standpoint of practicality because they would slow down the reaction rate.</a:t>
            </a:r>
          </a:p>
        </p:txBody>
      </p:sp>
    </p:spTree>
    <p:extLst>
      <p:ext uri="{BB962C8B-B14F-4D97-AF65-F5344CB8AC3E}">
        <p14:creationId xmlns:p14="http://schemas.microsoft.com/office/powerpoint/2010/main" val="13180699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1DAABC-FED7-2948-2103-6E0F62C89F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61D22E-D240-C71F-5206-95AACCB1450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Attributes of Hybrid Paradigm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56364F-1E96-6E96-4664-BAE58E44F44B}"/>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Sensing Organization is complex.</a:t>
            </a:r>
          </a:p>
          <a:p>
            <a:r>
              <a:rPr lang="en-US" dirty="0">
                <a:latin typeface="Times New Roman" panose="02020603050405020304" pitchFamily="18" charset="0"/>
                <a:cs typeface="Times New Roman" panose="02020603050405020304" pitchFamily="18" charset="0"/>
              </a:rPr>
              <a:t>In hybrid paradigm, behavior is usually more consistent with the ethological use and includes reflexive, innate, and learned behaviors.</a:t>
            </a:r>
          </a:p>
          <a:p>
            <a:r>
              <a:rPr lang="en-US" dirty="0">
                <a:latin typeface="Times New Roman" panose="02020603050405020304" pitchFamily="18" charset="0"/>
                <a:cs typeface="Times New Roman" panose="02020603050405020304" pitchFamily="18" charset="0"/>
              </a:rPr>
              <a:t>Hybrid implementations tend to use assemblages of behaviors sequenced over time, rather than primitive behaviors.</a:t>
            </a:r>
          </a:p>
          <a:p>
            <a:r>
              <a:rPr lang="en-US" dirty="0">
                <a:latin typeface="Times New Roman" panose="02020603050405020304" pitchFamily="18" charset="0"/>
                <a:cs typeface="Times New Roman" panose="02020603050405020304" pitchFamily="18" charset="0"/>
              </a:rPr>
              <a:t>deliberative portion of a Hybrid architecture contains modules and functions for things which are not easy to represent in reactive behaviors.</a:t>
            </a:r>
          </a:p>
          <a:p>
            <a:r>
              <a:rPr lang="en-US" dirty="0">
                <a:latin typeface="Times New Roman" panose="02020603050405020304" pitchFamily="18" charset="0"/>
                <a:cs typeface="Times New Roman" panose="02020603050405020304" pitchFamily="18" charset="0"/>
              </a:rPr>
              <a:t>Some of these functions clearly require a global world model like path planning and map making.</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5140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298FC-9192-E7BC-98B8-CA66DCEE3AF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74F40C5-C1B5-ED97-A766-2C1D38A1139C}"/>
              </a:ext>
            </a:extLst>
          </p:cNvPr>
          <p:cNvPicPr>
            <a:picLocks noChangeAspect="1"/>
          </p:cNvPicPr>
          <p:nvPr/>
        </p:nvPicPr>
        <p:blipFill>
          <a:blip r:embed="rId2"/>
          <a:stretch>
            <a:fillRect/>
          </a:stretch>
        </p:blipFill>
        <p:spPr>
          <a:xfrm>
            <a:off x="3342364" y="522882"/>
            <a:ext cx="5507272" cy="5337070"/>
          </a:xfrm>
          <a:prstGeom prst="rect">
            <a:avLst/>
          </a:prstGeom>
        </p:spPr>
      </p:pic>
    </p:spTree>
    <p:extLst>
      <p:ext uri="{BB962C8B-B14F-4D97-AF65-F5344CB8AC3E}">
        <p14:creationId xmlns:p14="http://schemas.microsoft.com/office/powerpoint/2010/main" val="26210255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16ADF-2E4C-BF65-FB87-A17EB97C1B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1BA6FB-3924-6B26-E16B-79B68F114A0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Attributes of Hybrid Paradigm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03B439-0C4A-E279-CFB1-88581B0841C9}"/>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PLAN includes all deliberation and global world modeling, not just task or path planning.</a:t>
            </a:r>
          </a:p>
          <a:p>
            <a:r>
              <a:rPr lang="en-US" dirty="0">
                <a:latin typeface="Times New Roman" panose="02020603050405020304" pitchFamily="18" charset="0"/>
                <a:cs typeface="Times New Roman" panose="02020603050405020304" pitchFamily="18" charset="0"/>
              </a:rPr>
              <a:t>The robot would first plan how to accomplish a mission (using a global world model) or a task, then instantiate or turn on a set of behaviors (SENSE-ACT)to execute the plan (or a portion of the plan). </a:t>
            </a:r>
          </a:p>
          <a:p>
            <a:r>
              <a:rPr lang="en-US" dirty="0">
                <a:latin typeface="Times New Roman" panose="02020603050405020304" pitchFamily="18" charset="0"/>
                <a:cs typeface="Times New Roman" panose="02020603050405020304" pitchFamily="18" charset="0"/>
              </a:rPr>
              <a:t>The behaviors would execute until the plan was completed, then the planner would generate a new set of behaviors, and so on.</a:t>
            </a:r>
          </a:p>
          <a:p>
            <a:r>
              <a:rPr lang="en-US" dirty="0">
                <a:latin typeface="Times New Roman" panose="02020603050405020304" pitchFamily="18" charset="0"/>
                <a:cs typeface="Times New Roman" panose="02020603050405020304" pitchFamily="18" charset="0"/>
              </a:rPr>
              <a:t>primitives in the hybrid paradigm is conceptually divided into a reactive (or reactor) portion and a deliberation (or deliberator) portion.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1006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4897A-FFD6-F7B8-3480-9815CC5427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490769-8772-75BE-F6F0-D1A2EB6E512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Attributes of Hybrid Paradigm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9F7381-2345-F693-AF75-436EB22B5C1D}"/>
              </a:ext>
            </a:extLst>
          </p:cNvPr>
          <p:cNvSpPr>
            <a:spLocks noGrp="1"/>
          </p:cNvSpPr>
          <p:nvPr>
            <p:ph idx="1"/>
          </p:nvPr>
        </p:nvSpPr>
        <p:spPr/>
        <p:txBody>
          <a:bodyPr>
            <a:normAutofit lnSpcReduction="10000"/>
          </a:bodyPr>
          <a:lstStyle/>
          <a:p>
            <a:r>
              <a:rPr lang="en-US" b="1" dirty="0" err="1">
                <a:latin typeface="Times New Roman" panose="02020603050405020304" pitchFamily="18" charset="0"/>
                <a:cs typeface="Times New Roman" panose="02020603050405020304" pitchFamily="18" charset="0"/>
              </a:rPr>
              <a:t>Behavorial</a:t>
            </a:r>
            <a:r>
              <a:rPr lang="en-US" b="1" dirty="0">
                <a:latin typeface="Times New Roman" panose="02020603050405020304" pitchFamily="18" charset="0"/>
                <a:cs typeface="Times New Roman" panose="02020603050405020304" pitchFamily="18" charset="0"/>
              </a:rPr>
              <a:t> management</a:t>
            </a:r>
            <a:r>
              <a:rPr lang="en-US" dirty="0">
                <a:latin typeface="Times New Roman" panose="02020603050405020304" pitchFamily="18" charset="0"/>
                <a:cs typeface="Times New Roman" panose="02020603050405020304" pitchFamily="18" charset="0"/>
              </a:rPr>
              <a:t> (planning which behaviors to use) requires knowing something about the current mission and the current (and projected) state of the environment. This is global knowledge in that it requires the module to know something outside of itself.</a:t>
            </a:r>
          </a:p>
          <a:p>
            <a:r>
              <a:rPr lang="en-US" b="1" dirty="0">
                <a:latin typeface="Times New Roman" panose="02020603050405020304" pitchFamily="18" charset="0"/>
                <a:cs typeface="Times New Roman" panose="02020603050405020304" pitchFamily="18" charset="0"/>
              </a:rPr>
              <a:t>Performance </a:t>
            </a:r>
            <a:r>
              <a:rPr lang="en-US" b="1" dirty="0" err="1">
                <a:latin typeface="Times New Roman" panose="02020603050405020304" pitchFamily="18" charset="0"/>
                <a:cs typeface="Times New Roman" panose="02020603050405020304" pitchFamily="18" charset="0"/>
              </a:rPr>
              <a:t>monitoring</a:t>
            </a:r>
            <a:r>
              <a:rPr lang="en-US" dirty="0" err="1">
                <a:latin typeface="Times New Roman" panose="02020603050405020304" pitchFamily="18" charset="0"/>
                <a:cs typeface="Times New Roman" panose="02020603050405020304" pitchFamily="18" charset="0"/>
              </a:rPr>
              <a:t>:Sees</a:t>
            </a:r>
            <a:r>
              <a:rPr lang="en-US" dirty="0">
                <a:latin typeface="Times New Roman" panose="02020603050405020304" pitchFamily="18" charset="0"/>
                <a:cs typeface="Times New Roman" panose="02020603050405020304" pitchFamily="18" charset="0"/>
              </a:rPr>
              <a:t> if the robot is actually making progress to its goal, and problem solving is a global activity.</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Rule of thumb in hybrid paradigm</a:t>
            </a:r>
            <a:r>
              <a:rPr lang="en-US" dirty="0">
                <a:latin typeface="Times New Roman" panose="02020603050405020304" pitchFamily="18" charset="0"/>
                <a:cs typeface="Times New Roman" panose="02020603050405020304" pitchFamily="18" charset="0"/>
              </a:rPr>
              <a:t> is that functions which operate on symbolic information go in the deliberative layer, or deliberator, while functions which transform sensor data into actuator commands go in the reactive layer, or reactor.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59922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5DAF7-CA3F-592A-5815-0748D37FA1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129A67-EBCC-BE8A-237F-C89F1769960B}"/>
              </a:ext>
            </a:extLst>
          </p:cNvPr>
          <p:cNvSpPr>
            <a:spLocks noGrp="1"/>
          </p:cNvSpPr>
          <p:nvPr>
            <p:ph type="title"/>
          </p:nvPr>
        </p:nvSpPr>
        <p:spPr>
          <a:xfrm>
            <a:off x="3991948" y="2641795"/>
            <a:ext cx="3519196" cy="1325563"/>
          </a:xfrm>
        </p:spPr>
        <p:txBody>
          <a:bodyPr/>
          <a:lstStyle/>
          <a:p>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4651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D13D3-B70F-A834-E95B-58CBB126892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7BD5A3-2637-8669-B2AF-AF2C6E626556}"/>
              </a:ext>
            </a:extLst>
          </p:cNvPr>
          <p:cNvSpPr>
            <a:spLocks noGrp="1"/>
          </p:cNvSpPr>
          <p:nvPr>
            <p:ph idx="1"/>
          </p:nvPr>
        </p:nvSpPr>
        <p:spPr>
          <a:xfrm>
            <a:off x="838200" y="615820"/>
            <a:ext cx="10515600" cy="5561143"/>
          </a:xfrm>
        </p:spPr>
        <p:txBody>
          <a:bodyPr/>
          <a:lstStyle/>
          <a:p>
            <a:r>
              <a:rPr lang="en-US" dirty="0">
                <a:latin typeface="Times New Roman" panose="02020603050405020304" pitchFamily="18" charset="0"/>
                <a:cs typeface="Times New Roman" panose="02020603050405020304" pitchFamily="18" charset="0"/>
              </a:rPr>
              <a:t>Hierarchical paradigm is seen to have a horizontal decomposition of the S,P,A.</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C245FF7-C13A-2739-9964-640D24556F84}"/>
              </a:ext>
            </a:extLst>
          </p:cNvPr>
          <p:cNvPicPr>
            <a:picLocks noChangeAspect="1"/>
          </p:cNvPicPr>
          <p:nvPr/>
        </p:nvPicPr>
        <p:blipFill>
          <a:blip r:embed="rId2"/>
          <a:stretch>
            <a:fillRect/>
          </a:stretch>
        </p:blipFill>
        <p:spPr>
          <a:xfrm>
            <a:off x="2414856" y="2083750"/>
            <a:ext cx="7914132" cy="3117689"/>
          </a:xfrm>
          <a:prstGeom prst="rect">
            <a:avLst/>
          </a:prstGeom>
        </p:spPr>
      </p:pic>
    </p:spTree>
    <p:extLst>
      <p:ext uri="{BB962C8B-B14F-4D97-AF65-F5344CB8AC3E}">
        <p14:creationId xmlns:p14="http://schemas.microsoft.com/office/powerpoint/2010/main" val="2919460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D9D34-9924-6A41-BE6E-88257C6894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Shakey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338C4D-D364-D034-FD89-F3FF7FEBD554}"/>
              </a:ext>
            </a:extLst>
          </p:cNvPr>
          <p:cNvSpPr>
            <a:spLocks noGrp="1"/>
          </p:cNvSpPr>
          <p:nvPr>
            <p:ph idx="1"/>
          </p:nvPr>
        </p:nvSpPr>
        <p:spPr/>
        <p:txBody>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First AI robot</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Built by SRI (Stanford Research Institute) for DARPA 1967-9</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Used </a:t>
            </a:r>
            <a:r>
              <a:rPr lang="en-US" sz="2800" b="1" dirty="0">
                <a:latin typeface="Times New Roman" panose="02020603050405020304" pitchFamily="18" charset="0"/>
                <a:cs typeface="Times New Roman" panose="02020603050405020304" pitchFamily="18" charset="0"/>
              </a:rPr>
              <a:t>Strips</a:t>
            </a:r>
            <a:r>
              <a:rPr lang="en-US" sz="2800" dirty="0">
                <a:latin typeface="Times New Roman" panose="02020603050405020304" pitchFamily="18" charset="0"/>
                <a:cs typeface="Times New Roman" panose="02020603050405020304" pitchFamily="18" charset="0"/>
              </a:rPr>
              <a:t> as main algorithm for controlling what to do</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0334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E3E5C-38E2-B15C-4126-CBF7E8B034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EC8F83-0698-4FC5-B9F4-9BC45DD960E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Shakey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CECC4C-3B9C-71F9-7ACA-056E1324CF89}"/>
              </a:ext>
            </a:extLst>
          </p:cNvPr>
          <p:cNvSpPr>
            <a:spLocks noGrp="1"/>
          </p:cNvSpPr>
          <p:nvPr>
            <p:ph idx="1"/>
          </p:nvPr>
        </p:nvSpPr>
        <p:spPr/>
        <p:txBody>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First AI robot</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Built by SRI (Stanford Research Institute) for DARPA 1967-9</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Used </a:t>
            </a:r>
            <a:r>
              <a:rPr lang="en-US" sz="2800" b="1" dirty="0">
                <a:latin typeface="Times New Roman" panose="02020603050405020304" pitchFamily="18" charset="0"/>
                <a:cs typeface="Times New Roman" panose="02020603050405020304" pitchFamily="18" charset="0"/>
              </a:rPr>
              <a:t>Strips</a:t>
            </a:r>
            <a:r>
              <a:rPr lang="en-US" sz="2800" dirty="0">
                <a:latin typeface="Times New Roman" panose="02020603050405020304" pitchFamily="18" charset="0"/>
                <a:cs typeface="Times New Roman" panose="02020603050405020304" pitchFamily="18" charset="0"/>
              </a:rPr>
              <a:t> as main algorithm for controlling what to do</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5" descr="shakey">
            <a:extLst>
              <a:ext uri="{FF2B5EF4-FFF2-40B4-BE49-F238E27FC236}">
                <a16:creationId xmlns:a16="http://schemas.microsoft.com/office/drawing/2014/main" id="{F43AFF56-8B45-9E17-B648-3C33816CB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1525" y="1027906"/>
            <a:ext cx="296227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6883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4404</Words>
  <Application>Microsoft Office PowerPoint</Application>
  <PresentationFormat>Widescreen</PresentationFormat>
  <Paragraphs>264</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Attributes of Hierarchical Paradigm</vt:lpstr>
      <vt:lpstr>Hierarchical paradigm</vt:lpstr>
      <vt:lpstr>World Model</vt:lpstr>
      <vt:lpstr>World model</vt:lpstr>
      <vt:lpstr>Frame Problem</vt:lpstr>
      <vt:lpstr>Closed world assumption</vt:lpstr>
      <vt:lpstr>PowerPoint Presentation</vt:lpstr>
      <vt:lpstr>Shakey</vt:lpstr>
      <vt:lpstr>Shakey</vt:lpstr>
      <vt:lpstr>Shakey</vt:lpstr>
      <vt:lpstr>Shakey</vt:lpstr>
      <vt:lpstr>Shakey</vt:lpstr>
      <vt:lpstr>Shakey</vt:lpstr>
      <vt:lpstr>Challenges</vt:lpstr>
      <vt:lpstr>Advantages of Hierarchical paradigm</vt:lpstr>
      <vt:lpstr>Disadvantages of Hierarchical paradigm</vt:lpstr>
      <vt:lpstr>Attributes of Reactive Paradigm</vt:lpstr>
      <vt:lpstr>Reactive paradigm</vt:lpstr>
      <vt:lpstr>Reactive paradigm-vertical decomposition</vt:lpstr>
      <vt:lpstr>PowerPoint Presentation</vt:lpstr>
      <vt:lpstr>Reactive paradigm</vt:lpstr>
      <vt:lpstr>Attributes of Reactive paradigm</vt:lpstr>
      <vt:lpstr>Behaviour</vt:lpstr>
      <vt:lpstr>Attributes of Reactive paradigm</vt:lpstr>
      <vt:lpstr>Attributes of Reactive paradigm</vt:lpstr>
      <vt:lpstr>Attributes of Reactive paradigm</vt:lpstr>
      <vt:lpstr>PowerPoint Presentation</vt:lpstr>
      <vt:lpstr>Connotations of reactive behaviour</vt:lpstr>
      <vt:lpstr>Characteristics of reactive behaviour</vt:lpstr>
      <vt:lpstr>Characteristics of reactive behaviour</vt:lpstr>
      <vt:lpstr>Characteristics of reactive behaviour</vt:lpstr>
      <vt:lpstr>Characteristics of reactive behaviour</vt:lpstr>
      <vt:lpstr>Characteristics of reactive behaviour</vt:lpstr>
      <vt:lpstr>Characteristics of reactive behaviour</vt:lpstr>
      <vt:lpstr>Advantages of programming by behavior</vt:lpstr>
      <vt:lpstr>Advantages of programming by behavior</vt:lpstr>
      <vt:lpstr>Biological Foundations for Reactive Paradigm</vt:lpstr>
      <vt:lpstr>Agent</vt:lpstr>
      <vt:lpstr>Agency</vt:lpstr>
      <vt:lpstr>Levels of Computational theory</vt:lpstr>
      <vt:lpstr>Levels of Computational theory</vt:lpstr>
      <vt:lpstr>Levels of Computational theory</vt:lpstr>
      <vt:lpstr>Levels of Computational theory</vt:lpstr>
      <vt:lpstr>Levels of Computational theory</vt:lpstr>
      <vt:lpstr>Behaviour</vt:lpstr>
      <vt:lpstr>PowerPoint Presentation</vt:lpstr>
      <vt:lpstr>Types of Behaviour</vt:lpstr>
      <vt:lpstr>Significance of characterization of behaviours</vt:lpstr>
      <vt:lpstr>IRM</vt:lpstr>
      <vt:lpstr>IRM</vt:lpstr>
      <vt:lpstr>Principles and Issues in Transferring Insights to Robots</vt:lpstr>
      <vt:lpstr>Principles and Issues in Transferring Insights to Robots</vt:lpstr>
      <vt:lpstr>Principles and Issues in Transferring Insights to Robots</vt:lpstr>
      <vt:lpstr>Principles and Issues in Transferring Insights to Robots</vt:lpstr>
      <vt:lpstr>Principles and Issues in Transferring Insights to Robots</vt:lpstr>
      <vt:lpstr>Issues in Transferring Insights to Robots</vt:lpstr>
      <vt:lpstr>Issues in Transferring Insights to Robots</vt:lpstr>
      <vt:lpstr>Issues in Transferring Insights to Robots</vt:lpstr>
      <vt:lpstr>Attributes of Hybrid Paradigm</vt:lpstr>
      <vt:lpstr>Attributes of Hybrid Paradigm</vt:lpstr>
      <vt:lpstr>Attributes of Hybrid Paradigm</vt:lpstr>
      <vt:lpstr>Attributes of Hybrid Paradigm</vt:lpstr>
      <vt:lpstr>PowerPoint Presentation</vt:lpstr>
      <vt:lpstr>Attributes of Hybrid Paradigm</vt:lpstr>
      <vt:lpstr>Attributes of Hybrid Paradigm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Paradigms in Robotics</dc:title>
  <dc:creator>Nidhin P</dc:creator>
  <cp:lastModifiedBy>Nidhin P</cp:lastModifiedBy>
  <cp:revision>101</cp:revision>
  <dcterms:created xsi:type="dcterms:W3CDTF">2024-02-19T05:33:34Z</dcterms:created>
  <dcterms:modified xsi:type="dcterms:W3CDTF">2025-04-06T03:35:12Z</dcterms:modified>
</cp:coreProperties>
</file>