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2"/>
  </p:notesMasterIdLst>
  <p:handoutMasterIdLst>
    <p:handoutMasterId r:id="rId33"/>
  </p:handoutMasterIdLst>
  <p:sldIdLst>
    <p:sldId id="256" r:id="rId5"/>
    <p:sldId id="257" r:id="rId6"/>
    <p:sldId id="280" r:id="rId7"/>
    <p:sldId id="281" r:id="rId8"/>
    <p:sldId id="282" r:id="rId9"/>
    <p:sldId id="283" r:id="rId10"/>
    <p:sldId id="284" r:id="rId11"/>
    <p:sldId id="285" r:id="rId12"/>
    <p:sldId id="286" r:id="rId13"/>
    <p:sldId id="258" r:id="rId14"/>
    <p:sldId id="278" r:id="rId15"/>
    <p:sldId id="267" r:id="rId16"/>
    <p:sldId id="277" r:id="rId17"/>
    <p:sldId id="275" r:id="rId18"/>
    <p:sldId id="279" r:id="rId19"/>
    <p:sldId id="287" r:id="rId20"/>
    <p:sldId id="288" r:id="rId21"/>
    <p:sldId id="276" r:id="rId22"/>
    <p:sldId id="271" r:id="rId23"/>
    <p:sldId id="274" r:id="rId24"/>
    <p:sldId id="273" r:id="rId25"/>
    <p:sldId id="259" r:id="rId26"/>
    <p:sldId id="268" r:id="rId27"/>
    <p:sldId id="272" r:id="rId28"/>
    <p:sldId id="261" r:id="rId29"/>
    <p:sldId id="269" r:id="rId30"/>
    <p:sldId id="26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83673" autoAdjust="0"/>
  </p:normalViewPr>
  <p:slideViewPr>
    <p:cSldViewPr snapToGrid="0">
      <p:cViewPr varScale="1">
        <p:scale>
          <a:sx n="56" d="100"/>
          <a:sy n="56" d="100"/>
        </p:scale>
        <p:origin x="1108" y="52"/>
      </p:cViewPr>
      <p:guideLst/>
    </p:cSldViewPr>
  </p:slideViewPr>
  <p:outlineViewPr>
    <p:cViewPr>
      <p:scale>
        <a:sx n="33" d="100"/>
        <a:sy n="33" d="100"/>
      </p:scale>
      <p:origin x="0" y="-14"/>
    </p:cViewPr>
  </p:outlineViewPr>
  <p:notesTextViewPr>
    <p:cViewPr>
      <p:scale>
        <a:sx n="1" d="1"/>
        <a:sy n="1" d="1"/>
      </p:scale>
      <p:origin x="0" y="0"/>
    </p:cViewPr>
  </p:notesTextViewPr>
  <p:sorterViewPr>
    <p:cViewPr>
      <p:scale>
        <a:sx n="100" d="100"/>
        <a:sy n="100" d="100"/>
      </p:scale>
      <p:origin x="0" y="-36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6C3D2F-5A05-4596-A225-FC14565701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39C051B-F26C-4470-B56C-092B4E1C4C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8E9A1B5-1BE4-4CD6-80C4-143959F034D3}" type="datetimeFigureOut">
              <a:rPr lang="en-US" smtClean="0"/>
              <a:t>4/27/2024</a:t>
            </a:fld>
            <a:endParaRPr lang="en-US" dirty="0"/>
          </a:p>
        </p:txBody>
      </p:sp>
      <p:sp>
        <p:nvSpPr>
          <p:cNvPr id="4" name="Footer Placeholder 3">
            <a:extLst>
              <a:ext uri="{FF2B5EF4-FFF2-40B4-BE49-F238E27FC236}">
                <a16:creationId xmlns:a16="http://schemas.microsoft.com/office/drawing/2014/main" id="{CD59DB8B-3A1C-4291-8A97-C19C5D31C36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E6310B9-42FE-4FE9-8C0B-5C7382DBB0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FCFFF0-B784-4FE7-8A38-F89DE294F830}" type="slidenum">
              <a:rPr lang="en-US" smtClean="0"/>
              <a:t>‹#›</a:t>
            </a:fld>
            <a:endParaRPr lang="en-US" dirty="0"/>
          </a:p>
        </p:txBody>
      </p:sp>
    </p:spTree>
    <p:extLst>
      <p:ext uri="{BB962C8B-B14F-4D97-AF65-F5344CB8AC3E}">
        <p14:creationId xmlns:p14="http://schemas.microsoft.com/office/powerpoint/2010/main" val="2101566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E6120A-21AF-4F12-ABAA-66A70823631B}" type="datetimeFigureOut">
              <a:rPr lang="en-US" smtClean="0"/>
              <a:t>4/27/2024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8C672F-171E-46DC-915C-C7BCF99F5C42}" type="slidenum">
              <a:rPr lang="en-US" smtClean="0"/>
              <a:t>‹#›</a:t>
            </a:fld>
            <a:endParaRPr lang="en-US" dirty="0"/>
          </a:p>
        </p:txBody>
      </p:sp>
    </p:spTree>
    <p:extLst>
      <p:ext uri="{BB962C8B-B14F-4D97-AF65-F5344CB8AC3E}">
        <p14:creationId xmlns:p14="http://schemas.microsoft.com/office/powerpoint/2010/main" val="195849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t>1</a:t>
            </a:fld>
            <a:endParaRPr lang="en-US" dirty="0"/>
          </a:p>
        </p:txBody>
      </p:sp>
    </p:spTree>
    <p:extLst>
      <p:ext uri="{BB962C8B-B14F-4D97-AF65-F5344CB8AC3E}">
        <p14:creationId xmlns:p14="http://schemas.microsoft.com/office/powerpoint/2010/main" val="3575856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25</a:t>
            </a:fld>
            <a:endParaRPr lang="en-US" dirty="0"/>
          </a:p>
        </p:txBody>
      </p:sp>
    </p:spTree>
    <p:extLst>
      <p:ext uri="{BB962C8B-B14F-4D97-AF65-F5344CB8AC3E}">
        <p14:creationId xmlns:p14="http://schemas.microsoft.com/office/powerpoint/2010/main" val="35029657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26</a:t>
            </a:fld>
            <a:endParaRPr lang="en-US" dirty="0"/>
          </a:p>
        </p:txBody>
      </p:sp>
    </p:spTree>
    <p:extLst>
      <p:ext uri="{BB962C8B-B14F-4D97-AF65-F5344CB8AC3E}">
        <p14:creationId xmlns:p14="http://schemas.microsoft.com/office/powerpoint/2010/main" val="562084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27</a:t>
            </a:fld>
            <a:endParaRPr lang="en-US" dirty="0"/>
          </a:p>
        </p:txBody>
      </p:sp>
    </p:spTree>
    <p:extLst>
      <p:ext uri="{BB962C8B-B14F-4D97-AF65-F5344CB8AC3E}">
        <p14:creationId xmlns:p14="http://schemas.microsoft.com/office/powerpoint/2010/main" val="3156566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a:t>
            </a:fld>
            <a:endParaRPr lang="en-US" dirty="0"/>
          </a:p>
        </p:txBody>
      </p:sp>
    </p:spTree>
    <p:extLst>
      <p:ext uri="{BB962C8B-B14F-4D97-AF65-F5344CB8AC3E}">
        <p14:creationId xmlns:p14="http://schemas.microsoft.com/office/powerpoint/2010/main" val="15024505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Söhne"/>
              </a:rPr>
              <a:t>Multi-Criteria Decision Making:</a:t>
            </a:r>
            <a:endParaRPr lang="en-US" b="0" i="0" dirty="0">
              <a:solidFill>
                <a:srgbClr val="ECECEC"/>
              </a:solidFill>
              <a:effectLst/>
              <a:latin typeface="Söhne"/>
            </a:endParaRPr>
          </a:p>
          <a:p>
            <a:pPr marL="742950" lvl="1" indent="-285750" algn="l">
              <a:buFont typeface="+mj-lt"/>
              <a:buAutoNum type="arabicPeriod"/>
            </a:pPr>
            <a:r>
              <a:rPr lang="en-US" b="1" i="0" dirty="0">
                <a:solidFill>
                  <a:srgbClr val="ECECEC"/>
                </a:solidFill>
                <a:effectLst/>
                <a:latin typeface="Söhne"/>
              </a:rPr>
              <a:t>Scope:</a:t>
            </a:r>
            <a:r>
              <a:rPr lang="en-US" b="0" i="0" dirty="0">
                <a:solidFill>
                  <a:srgbClr val="ECECEC"/>
                </a:solidFill>
                <a:effectLst/>
                <a:latin typeface="Söhne"/>
              </a:rPr>
              <a:t> The RL agent can be designed to consider multiple criteria simultaneously, such as product reviews, price, distance to the user, and any other relevant factors.</a:t>
            </a:r>
          </a:p>
          <a:p>
            <a:pPr marL="742950" lvl="1" indent="-285750" algn="l">
              <a:buFont typeface="+mj-lt"/>
              <a:buAutoNum type="arabicPeriod"/>
            </a:pPr>
            <a:r>
              <a:rPr lang="en-US" b="1" i="0" dirty="0">
                <a:solidFill>
                  <a:srgbClr val="ECECEC"/>
                </a:solidFill>
                <a:effectLst/>
                <a:latin typeface="Söhne"/>
              </a:rPr>
              <a:t>Benefits:</a:t>
            </a:r>
            <a:r>
              <a:rPr lang="en-US" b="0" i="0" dirty="0">
                <a:solidFill>
                  <a:srgbClr val="ECECEC"/>
                </a:solidFill>
                <a:effectLst/>
                <a:latin typeface="Söhne"/>
              </a:rPr>
              <a:t> Enhancing the decision-making process for users by providing a more comprehensive analysis of products.</a:t>
            </a:r>
          </a:p>
          <a:p>
            <a:pPr algn="l">
              <a:buFont typeface="+mj-lt"/>
              <a:buAutoNum type="arabicPeriod"/>
            </a:pPr>
            <a:r>
              <a:rPr lang="en-US" b="1" i="0" dirty="0">
                <a:solidFill>
                  <a:srgbClr val="ECECEC"/>
                </a:solidFill>
                <a:effectLst/>
                <a:latin typeface="Söhne"/>
              </a:rPr>
              <a:t>User Preferences Learning:</a:t>
            </a:r>
            <a:endParaRPr lang="en-US" b="0" i="0" dirty="0">
              <a:solidFill>
                <a:srgbClr val="ECECEC"/>
              </a:solidFill>
              <a:effectLst/>
              <a:latin typeface="Söhne"/>
            </a:endParaRPr>
          </a:p>
          <a:p>
            <a:pPr marL="742950" lvl="1" indent="-285750" algn="l">
              <a:buFont typeface="+mj-lt"/>
              <a:buAutoNum type="arabicPeriod"/>
            </a:pPr>
            <a:r>
              <a:rPr lang="en-US" b="1" i="0" dirty="0">
                <a:solidFill>
                  <a:srgbClr val="ECECEC"/>
                </a:solidFill>
                <a:effectLst/>
                <a:latin typeface="Söhne"/>
              </a:rPr>
              <a:t>Scope:</a:t>
            </a:r>
            <a:r>
              <a:rPr lang="en-US" b="0" i="0" dirty="0">
                <a:solidFill>
                  <a:srgbClr val="ECECEC"/>
                </a:solidFill>
                <a:effectLst/>
                <a:latin typeface="Söhne"/>
              </a:rPr>
              <a:t> The RL agent can learn and adapt to individual user preferences over time by analyzing their historical interactions, purchases, and feedback.</a:t>
            </a:r>
          </a:p>
          <a:p>
            <a:pPr marL="742950" lvl="1" indent="-285750" algn="l">
              <a:buFont typeface="+mj-lt"/>
              <a:buAutoNum type="arabicPeriod"/>
            </a:pPr>
            <a:r>
              <a:rPr lang="en-US" b="1" i="0" dirty="0">
                <a:solidFill>
                  <a:srgbClr val="ECECEC"/>
                </a:solidFill>
                <a:effectLst/>
                <a:latin typeface="Söhne"/>
              </a:rPr>
              <a:t>Benefits:</a:t>
            </a:r>
            <a:r>
              <a:rPr lang="en-US" b="0" i="0" dirty="0">
                <a:solidFill>
                  <a:srgbClr val="ECECEC"/>
                </a:solidFill>
                <a:effectLst/>
                <a:latin typeface="Söhne"/>
              </a:rPr>
              <a:t> Personalizing recommendations based on each user's unique preferences, leading to higher user satisfaction.</a:t>
            </a:r>
          </a:p>
          <a:p>
            <a:pPr algn="l">
              <a:buFont typeface="+mj-lt"/>
              <a:buAutoNum type="arabicPeriod"/>
            </a:pPr>
            <a:r>
              <a:rPr lang="en-US" b="1" i="0" dirty="0">
                <a:solidFill>
                  <a:srgbClr val="ECECEC"/>
                </a:solidFill>
                <a:effectLst/>
                <a:latin typeface="Söhne"/>
              </a:rPr>
              <a:t>Real-time Price Tracking:</a:t>
            </a:r>
            <a:endParaRPr lang="en-US" b="0" i="0" dirty="0">
              <a:solidFill>
                <a:srgbClr val="ECECEC"/>
              </a:solidFill>
              <a:effectLst/>
              <a:latin typeface="Söhne"/>
            </a:endParaRPr>
          </a:p>
          <a:p>
            <a:pPr marL="742950" lvl="1" indent="-285750" algn="l">
              <a:buFont typeface="+mj-lt"/>
              <a:buAutoNum type="arabicPeriod"/>
            </a:pPr>
            <a:r>
              <a:rPr lang="en-US" b="1" i="0" dirty="0">
                <a:solidFill>
                  <a:srgbClr val="ECECEC"/>
                </a:solidFill>
                <a:effectLst/>
                <a:latin typeface="Söhne"/>
              </a:rPr>
              <a:t>Scope:</a:t>
            </a:r>
            <a:r>
              <a:rPr lang="en-US" b="0" i="0" dirty="0">
                <a:solidFill>
                  <a:srgbClr val="ECECEC"/>
                </a:solidFill>
                <a:effectLst/>
                <a:latin typeface="Söhne"/>
              </a:rPr>
              <a:t> The RL agent can continuously monitor and track real-time changes in product prices, adapting recommendations accordingly.</a:t>
            </a:r>
          </a:p>
          <a:p>
            <a:pPr marL="742950" lvl="1" indent="-285750" algn="l">
              <a:buFont typeface="+mj-lt"/>
              <a:buAutoNum type="arabicPeriod"/>
            </a:pPr>
            <a:r>
              <a:rPr lang="en-US" b="1" i="0" dirty="0">
                <a:solidFill>
                  <a:srgbClr val="ECECEC"/>
                </a:solidFill>
                <a:effectLst/>
                <a:latin typeface="Söhne"/>
              </a:rPr>
              <a:t>Benefits:</a:t>
            </a:r>
            <a:r>
              <a:rPr lang="en-US" b="0" i="0" dirty="0">
                <a:solidFill>
                  <a:srgbClr val="ECECEC"/>
                </a:solidFill>
                <a:effectLst/>
                <a:latin typeface="Söhne"/>
              </a:rPr>
              <a:t> Providing users with up-to-date information on the best deals and helping them save money.</a:t>
            </a:r>
          </a:p>
          <a:p>
            <a:pPr algn="l">
              <a:buFont typeface="+mj-lt"/>
              <a:buAutoNum type="arabicPeriod"/>
            </a:pPr>
            <a:r>
              <a:rPr lang="en-US" b="1" i="0" dirty="0">
                <a:solidFill>
                  <a:srgbClr val="ECECEC"/>
                </a:solidFill>
                <a:effectLst/>
                <a:latin typeface="Söhne"/>
              </a:rPr>
              <a:t>Sentiment Analysis of Reviews:</a:t>
            </a:r>
            <a:endParaRPr lang="en-US" b="0" i="0" dirty="0">
              <a:solidFill>
                <a:srgbClr val="ECECEC"/>
              </a:solidFill>
              <a:effectLst/>
              <a:latin typeface="Söhne"/>
            </a:endParaRPr>
          </a:p>
          <a:p>
            <a:pPr marL="742950" lvl="1" indent="-285750" algn="l">
              <a:buFont typeface="+mj-lt"/>
              <a:buAutoNum type="arabicPeriod"/>
            </a:pPr>
            <a:r>
              <a:rPr lang="en-US" b="1" i="0" dirty="0">
                <a:solidFill>
                  <a:srgbClr val="ECECEC"/>
                </a:solidFill>
                <a:effectLst/>
                <a:latin typeface="Söhne"/>
              </a:rPr>
              <a:t>Scope:</a:t>
            </a:r>
            <a:r>
              <a:rPr lang="en-US" b="0" i="0" dirty="0">
                <a:solidFill>
                  <a:srgbClr val="ECECEC"/>
                </a:solidFill>
                <a:effectLst/>
                <a:latin typeface="Söhne"/>
              </a:rPr>
              <a:t> Implement sentiment analysis to assess the sentiment of user reviews and factor it into the RL agent's decision-making process.</a:t>
            </a:r>
          </a:p>
          <a:p>
            <a:pPr marL="742950" lvl="1" indent="-285750" algn="l">
              <a:buFont typeface="+mj-lt"/>
              <a:buAutoNum type="arabicPeriod"/>
            </a:pPr>
            <a:r>
              <a:rPr lang="en-US" b="1" i="0" dirty="0">
                <a:solidFill>
                  <a:srgbClr val="ECECEC"/>
                </a:solidFill>
                <a:effectLst/>
                <a:latin typeface="Söhne"/>
              </a:rPr>
              <a:t>Benefits:</a:t>
            </a:r>
            <a:r>
              <a:rPr lang="en-US" b="0" i="0" dirty="0">
                <a:solidFill>
                  <a:srgbClr val="ECECEC"/>
                </a:solidFill>
                <a:effectLst/>
                <a:latin typeface="Söhne"/>
              </a:rPr>
              <a:t> Considering user satisfaction and sentiment towards products, contributing to more informed recommendations.</a:t>
            </a:r>
          </a:p>
          <a:p>
            <a:endParaRPr lang="en-IN" dirty="0"/>
          </a:p>
          <a:p>
            <a:pPr algn="l"/>
            <a:r>
              <a:rPr lang="en-US" b="1" i="0" dirty="0">
                <a:solidFill>
                  <a:srgbClr val="ECECEC"/>
                </a:solidFill>
                <a:effectLst/>
                <a:latin typeface="Söhne"/>
              </a:rPr>
              <a:t>Integration with E-commerce Platforms:</a:t>
            </a:r>
            <a:endParaRPr lang="en-US" b="0" i="0" dirty="0">
              <a:solidFill>
                <a:srgbClr val="ECECEC"/>
              </a:solidFill>
              <a:effectLst/>
              <a:latin typeface="Söhne"/>
            </a:endParaRPr>
          </a:p>
          <a:p>
            <a:pPr algn="l">
              <a:buFont typeface="Arial" panose="020B0604020202020204" pitchFamily="34" charset="0"/>
              <a:buChar char="•"/>
            </a:pPr>
            <a:r>
              <a:rPr lang="en-US" b="1" i="0" dirty="0">
                <a:solidFill>
                  <a:srgbClr val="ECECEC"/>
                </a:solidFill>
                <a:effectLst/>
                <a:latin typeface="Söhne"/>
              </a:rPr>
              <a:t>Scope:</a:t>
            </a:r>
            <a:r>
              <a:rPr lang="en-US" b="0" i="0" dirty="0">
                <a:solidFill>
                  <a:srgbClr val="ECECEC"/>
                </a:solidFill>
                <a:effectLst/>
                <a:latin typeface="Söhne"/>
              </a:rPr>
              <a:t> Integrate the RL agent with e-commerce platforms, allowing it to access a wide range of product data, reviews, and real-time pricing information.</a:t>
            </a:r>
          </a:p>
          <a:p>
            <a:pPr algn="l">
              <a:buFont typeface="Arial" panose="020B0604020202020204" pitchFamily="34" charset="0"/>
              <a:buChar char="•"/>
            </a:pPr>
            <a:r>
              <a:rPr lang="en-US" b="1" i="0" dirty="0">
                <a:solidFill>
                  <a:srgbClr val="ECECEC"/>
                </a:solidFill>
                <a:effectLst/>
                <a:latin typeface="Söhne"/>
              </a:rPr>
              <a:t>Benefits:</a:t>
            </a:r>
            <a:r>
              <a:rPr lang="en-US" b="0" i="0" dirty="0">
                <a:solidFill>
                  <a:srgbClr val="ECECEC"/>
                </a:solidFill>
                <a:effectLst/>
                <a:latin typeface="Söhne"/>
              </a:rPr>
              <a:t> Expanding the scope and data availability, leading to more accurate and comprehensive recommendations.</a:t>
            </a:r>
          </a:p>
          <a:p>
            <a:endParaRPr lang="en-IN" dirty="0"/>
          </a:p>
          <a:p>
            <a:endParaRPr lang="en-IN" dirty="0"/>
          </a:p>
        </p:txBody>
      </p:sp>
      <p:sp>
        <p:nvSpPr>
          <p:cNvPr id="4" name="Slide Number Placeholder 3"/>
          <p:cNvSpPr>
            <a:spLocks noGrp="1"/>
          </p:cNvSpPr>
          <p:nvPr>
            <p:ph type="sldNum" sz="quarter" idx="5"/>
          </p:nvPr>
        </p:nvSpPr>
        <p:spPr/>
        <p:txBody>
          <a:bodyPr/>
          <a:lstStyle/>
          <a:p>
            <a:fld id="{998C672F-171E-46DC-915C-C7BCF99F5C42}" type="slidenum">
              <a:rPr lang="en-US" smtClean="0"/>
              <a:t>6</a:t>
            </a:fld>
            <a:endParaRPr lang="en-US" dirty="0"/>
          </a:p>
        </p:txBody>
      </p:sp>
    </p:spTree>
    <p:extLst>
      <p:ext uri="{BB962C8B-B14F-4D97-AF65-F5344CB8AC3E}">
        <p14:creationId xmlns:p14="http://schemas.microsoft.com/office/powerpoint/2010/main" val="11622830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98C672F-171E-46DC-915C-C7BCF99F5C42}" type="slidenum">
              <a:rPr lang="en-US" smtClean="0"/>
              <a:t>8</a:t>
            </a:fld>
            <a:endParaRPr lang="en-US" dirty="0"/>
          </a:p>
        </p:txBody>
      </p:sp>
    </p:spTree>
    <p:extLst>
      <p:ext uri="{BB962C8B-B14F-4D97-AF65-F5344CB8AC3E}">
        <p14:creationId xmlns:p14="http://schemas.microsoft.com/office/powerpoint/2010/main" val="181209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US" b="1" i="0" dirty="0">
                <a:solidFill>
                  <a:srgbClr val="ECECEC"/>
                </a:solidFill>
                <a:effectLst/>
                <a:latin typeface="Söhne"/>
              </a:rPr>
              <a:t>Sparse Rewards: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Defining a reward function that accurately represents user satisfaction in online grocery shopping can be challenging. Rewards might be sparse, making it difficult for the RL agent to learn and optimize its behavior.</a:t>
            </a:r>
          </a:p>
          <a:p>
            <a:pPr algn="l">
              <a:buFont typeface="+mj-lt"/>
              <a:buAutoNum type="arabicPeriod"/>
            </a:pPr>
            <a:r>
              <a:rPr lang="en-US" b="1" i="0" dirty="0">
                <a:solidFill>
                  <a:srgbClr val="ECECEC"/>
                </a:solidFill>
                <a:effectLst/>
                <a:latin typeface="Söhne"/>
              </a:rPr>
              <a:t>High-Dimensional State Space:</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The state space in online grocery shopping can be complex and high-dimensional. It includes various factors such as user preferences, product availability, delivery time slots, and pricing. Managing and representing such a vast state space efficiently can be computationally demanding.</a:t>
            </a:r>
          </a:p>
          <a:p>
            <a:pPr algn="l">
              <a:buFont typeface="+mj-lt"/>
              <a:buAutoNum type="arabicPeriod"/>
            </a:pPr>
            <a:r>
              <a:rPr lang="en-US" b="1" i="0" dirty="0">
                <a:solidFill>
                  <a:srgbClr val="ECECEC"/>
                </a:solidFill>
                <a:effectLst/>
                <a:latin typeface="Söhne"/>
              </a:rPr>
              <a:t>Dynamic Environment:</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The online grocery shopping environment is dynamic, with frequent changes in product availability, pricing, and user preferences. Adapting to these changes in real-time poses a challenge for RL algorithms, as they may need constant retraining or robust mechanisms to handle evolving scenarios.</a:t>
            </a:r>
          </a:p>
          <a:p>
            <a:pPr algn="l">
              <a:buFont typeface="+mj-lt"/>
              <a:buAutoNum type="arabicPeriod"/>
            </a:pPr>
            <a:r>
              <a:rPr lang="en-US" b="1" i="0" dirty="0">
                <a:solidFill>
                  <a:srgbClr val="ECECEC"/>
                </a:solidFill>
                <a:effectLst/>
                <a:latin typeface="Söhne"/>
              </a:rPr>
              <a:t>Exploration-Exploitation Tradeoff:</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Balancing exploration and exploitation is crucial in RL. In the context of online grocery shopping, the RL agent needs to explore new products and preferences to learn better strategies while exploiting known preferences to maximize user satisfaction. Striking the right balance is non-trivial.</a:t>
            </a:r>
          </a:p>
          <a:p>
            <a:pPr algn="l">
              <a:buFont typeface="+mj-lt"/>
              <a:buAutoNum type="arabicPeriod"/>
            </a:pPr>
            <a:r>
              <a:rPr lang="en-US" b="1" i="0" dirty="0">
                <a:solidFill>
                  <a:srgbClr val="ECECEC"/>
                </a:solidFill>
                <a:effectLst/>
                <a:latin typeface="Söhne"/>
              </a:rPr>
              <a:t>User Privacy and Sensitivity:</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RL algorithms might require access to sensitive user data to make personalized recommendations. Ensuring user privacy and gaining user trust while using their data for training models is a significant challenge.</a:t>
            </a:r>
          </a:p>
          <a:p>
            <a:pPr algn="l">
              <a:buFont typeface="+mj-lt"/>
              <a:buAutoNum type="arabicPeriod"/>
            </a:pPr>
            <a:r>
              <a:rPr lang="en-US" b="1" i="0" dirty="0">
                <a:solidFill>
                  <a:srgbClr val="ECECEC"/>
                </a:solidFill>
                <a:effectLst/>
                <a:latin typeface="Söhne"/>
              </a:rPr>
              <a:t>Multi-Agent Interactions: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Online grocery shopping involves interactions between multiple agents, including the customer, the online platform, and potentially third-party delivery services. Coordinating these interactions to optimize overall system performance is a complex task.</a:t>
            </a:r>
          </a:p>
          <a:p>
            <a:pPr algn="l">
              <a:buFont typeface="+mj-lt"/>
              <a:buAutoNum type="arabicPeriod"/>
            </a:pPr>
            <a:r>
              <a:rPr lang="en-US" b="1" i="0" dirty="0">
                <a:solidFill>
                  <a:srgbClr val="ECECEC"/>
                </a:solidFill>
                <a:effectLst/>
                <a:latin typeface="Söhne"/>
              </a:rPr>
              <a:t>Long-Term Planning:</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Users often have long-term preferences and habits that extend beyond a single shopping session. Incorporating long-term planning into RL algorithms to provide consistent and satisfying recommendations over time is a challenge.</a:t>
            </a:r>
          </a:p>
          <a:p>
            <a:pPr algn="l">
              <a:buFont typeface="+mj-lt"/>
              <a:buAutoNum type="arabicPeriod"/>
            </a:pPr>
            <a:r>
              <a:rPr lang="en-US" b="1" i="0" dirty="0">
                <a:solidFill>
                  <a:srgbClr val="ECECEC"/>
                </a:solidFill>
                <a:effectLst/>
                <a:latin typeface="Söhne"/>
              </a:rPr>
              <a:t>Model Robustness:</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Ensuring that the RL model is robust to outliers, noise, or unexpected changes in the environment is crucial. This is particularly important in online grocery shopping, where factors like product unavailability or delivery delays can occur.</a:t>
            </a:r>
          </a:p>
          <a:p>
            <a:pPr algn="l">
              <a:buFont typeface="+mj-lt"/>
              <a:buAutoNum type="arabicPeriod"/>
            </a:pPr>
            <a:r>
              <a:rPr lang="en-US" b="1" i="0" dirty="0">
                <a:solidFill>
                  <a:srgbClr val="ECECEC"/>
                </a:solidFill>
                <a:effectLst/>
                <a:latin typeface="Söhne"/>
              </a:rPr>
              <a:t>Cost Sensitivity:</a:t>
            </a:r>
            <a:endParaRPr lang="en-US" b="0" i="0" dirty="0">
              <a:solidFill>
                <a:srgbClr val="ECECEC"/>
              </a:solidFill>
              <a:effectLst/>
              <a:latin typeface="Söhne"/>
            </a:endParaRPr>
          </a:p>
          <a:p>
            <a:pPr marL="742950" lvl="1" indent="-285750" algn="l">
              <a:buFont typeface="+mj-lt"/>
              <a:buAutoNum type="arabicPeriod"/>
            </a:pPr>
            <a:r>
              <a:rPr lang="en-US" b="0" i="0" dirty="0">
                <a:solidFill>
                  <a:srgbClr val="ECECEC"/>
                </a:solidFill>
                <a:effectLst/>
                <a:latin typeface="Söhne"/>
              </a:rPr>
              <a:t>RL algorithms need to be mindful of cost considerations, such as delivery fees and discounts, to provide economically sensible recommendations. Balancing user satisfaction with cost optimization adds complexity to the learning problem.</a:t>
            </a:r>
          </a:p>
          <a:p>
            <a:endParaRPr lang="en-IN" dirty="0"/>
          </a:p>
          <a:p>
            <a:endParaRPr lang="en-IN" dirty="0"/>
          </a:p>
        </p:txBody>
      </p:sp>
      <p:sp>
        <p:nvSpPr>
          <p:cNvPr id="4" name="Slide Number Placeholder 3"/>
          <p:cNvSpPr>
            <a:spLocks noGrp="1"/>
          </p:cNvSpPr>
          <p:nvPr>
            <p:ph type="sldNum" sz="quarter" idx="5"/>
          </p:nvPr>
        </p:nvSpPr>
        <p:spPr/>
        <p:txBody>
          <a:bodyPr/>
          <a:lstStyle/>
          <a:p>
            <a:fld id="{998C672F-171E-46DC-915C-C7BCF99F5C42}" type="slidenum">
              <a:rPr lang="en-US" smtClean="0"/>
              <a:t>9</a:t>
            </a:fld>
            <a:endParaRPr lang="en-US" dirty="0"/>
          </a:p>
        </p:txBody>
      </p:sp>
    </p:spTree>
    <p:extLst>
      <p:ext uri="{BB962C8B-B14F-4D97-AF65-F5344CB8AC3E}">
        <p14:creationId xmlns:p14="http://schemas.microsoft.com/office/powerpoint/2010/main" val="2094072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10</a:t>
            </a:fld>
            <a:endParaRPr lang="en-US" dirty="0"/>
          </a:p>
        </p:txBody>
      </p:sp>
    </p:spTree>
    <p:extLst>
      <p:ext uri="{BB962C8B-B14F-4D97-AF65-F5344CB8AC3E}">
        <p14:creationId xmlns:p14="http://schemas.microsoft.com/office/powerpoint/2010/main" val="39732960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12</a:t>
            </a:fld>
            <a:endParaRPr lang="en-US" dirty="0"/>
          </a:p>
        </p:txBody>
      </p:sp>
    </p:spTree>
    <p:extLst>
      <p:ext uri="{BB962C8B-B14F-4D97-AF65-F5344CB8AC3E}">
        <p14:creationId xmlns:p14="http://schemas.microsoft.com/office/powerpoint/2010/main" val="3804042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8C672F-171E-46DC-915C-C7BCF99F5C42}" type="slidenum">
              <a:rPr lang="en-US" smtClean="0"/>
              <a:t>22</a:t>
            </a:fld>
            <a:endParaRPr lang="en-US" dirty="0"/>
          </a:p>
        </p:txBody>
      </p:sp>
    </p:spTree>
    <p:extLst>
      <p:ext uri="{BB962C8B-B14F-4D97-AF65-F5344CB8AC3E}">
        <p14:creationId xmlns:p14="http://schemas.microsoft.com/office/powerpoint/2010/main" val="3420009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98C672F-171E-46DC-915C-C7BCF99F5C42}" type="slidenum">
              <a:rPr lang="en-US" smtClean="0"/>
              <a:t>23</a:t>
            </a:fld>
            <a:endParaRPr lang="en-US" dirty="0"/>
          </a:p>
        </p:txBody>
      </p:sp>
    </p:spTree>
    <p:extLst>
      <p:ext uri="{BB962C8B-B14F-4D97-AF65-F5344CB8AC3E}">
        <p14:creationId xmlns:p14="http://schemas.microsoft.com/office/powerpoint/2010/main" val="235801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1" name="Freeform 6">
            <a:extLst>
              <a:ext uri="{C183D7F6-B498-43B3-948B-1728B52AA6E4}">
                <adec:decorative xmlns:adec="http://schemas.microsoft.com/office/drawing/2017/decorative" val="1"/>
              </a:ext>
            </a:extLst>
          </p:cNvPr>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hasCustomPrompt="1"/>
          </p:nvPr>
        </p:nvSpPr>
        <p:spPr>
          <a:xfrm>
            <a:off x="1078523" y="1098388"/>
            <a:ext cx="10318418" cy="4394988"/>
          </a:xfrm>
        </p:spPr>
        <p:txBody>
          <a:bodyPr anchor="ctr">
            <a:noAutofit/>
          </a:bodyPr>
          <a:lstStyle>
            <a:lvl1pPr algn="ctr">
              <a:defRPr sz="10000" spc="800" baseline="0"/>
            </a:lvl1pPr>
          </a:lstStyle>
          <a:p>
            <a:r>
              <a:rPr lang="en-US" dirty="0"/>
              <a:t>Click to add title</a:t>
            </a:r>
          </a:p>
        </p:txBody>
      </p:sp>
      <p:sp>
        <p:nvSpPr>
          <p:cNvPr id="3" name="Subtitle 2"/>
          <p:cNvSpPr>
            <a:spLocks noGrp="1"/>
          </p:cNvSpPr>
          <p:nvPr>
            <p:ph type="subTitle" idx="1" hasCustomPrompt="1"/>
          </p:nvPr>
        </p:nvSpPr>
        <p:spPr>
          <a:xfrm>
            <a:off x="1078523" y="5953318"/>
            <a:ext cx="10318418" cy="742279"/>
          </a:xfrm>
        </p:spPr>
        <p:txBody>
          <a:bodyPr anchor="ctr">
            <a:normAutofit/>
          </a:bodyPr>
          <a:lstStyle>
            <a:lvl1pPr marL="0" indent="0" algn="ctr">
              <a:lnSpc>
                <a:spcPct val="100000"/>
              </a:lnSpc>
              <a:buNone/>
              <a:defRPr sz="2800" b="0" i="0" cap="all" spc="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Rectangle 12">
            <a:extLst>
              <a:ext uri="{C183D7F6-B498-43B3-948B-1728B52AA6E4}">
                <adec:decorative xmlns:adec="http://schemas.microsoft.com/office/drawing/2017/decorative" val="1"/>
              </a:ext>
            </a:extLst>
          </p:cNvP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05246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a:extLst>
              <a:ext uri="{FF2B5EF4-FFF2-40B4-BE49-F238E27FC236}">
                <a16:creationId xmlns:a16="http://schemas.microsoft.com/office/drawing/2014/main" id="{A22F609B-DD4D-16EA-060F-7BFB50BA5B6D}"/>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7" name="Rectangle 6">
            <a:extLst>
              <a:ext uri="{FF2B5EF4-FFF2-40B4-BE49-F238E27FC236}">
                <a16:creationId xmlns:a16="http://schemas.microsoft.com/office/drawing/2014/main" id="{096CFE02-2621-4755-7C89-6564B8F2F1B4}"/>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Date Placeholder 2"/>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49935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reeform 6">
            <a:extLst>
              <a:ext uri="{FF2B5EF4-FFF2-40B4-BE49-F238E27FC236}">
                <a16:creationId xmlns:a16="http://schemas.microsoft.com/office/drawing/2014/main" id="{60DE4597-DCD7-DBB0-3265-E7EB70B26E45}"/>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6" name="Rectangle 5">
            <a:extLst>
              <a:ext uri="{FF2B5EF4-FFF2-40B4-BE49-F238E27FC236}">
                <a16:creationId xmlns:a16="http://schemas.microsoft.com/office/drawing/2014/main" id="{14EB0330-0047-93B1-0E5A-30782D06503B}"/>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6163519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379454E9-64A4-5BCD-DBB2-0A8C474610FE}"/>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8" name="Rectangle 7">
            <a:extLst>
              <a:ext uri="{FF2B5EF4-FFF2-40B4-BE49-F238E27FC236}">
                <a16:creationId xmlns:a16="http://schemas.microsoft.com/office/drawing/2014/main" id="{6077EF47-0E28-324A-BFDB-6DA237E7E060}"/>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7" y="382385"/>
            <a:ext cx="10523379" cy="1800098"/>
          </a:xfrm>
        </p:spPr>
        <p:txBody>
          <a:bodyP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1251677" y="2286001"/>
            <a:ext cx="10523379" cy="3593591"/>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869611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86875113-6CF9-DCB5-3194-7B5DC7DB758A}"/>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id="{A97A9FEF-52A0-808F-183C-E69D0BD7DEB7}"/>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1678" y="655604"/>
            <a:ext cx="4028348" cy="5387886"/>
          </a:xfrm>
        </p:spPr>
        <p:txBody>
          <a:bodyPr anchor="ctr">
            <a:normAutofit/>
          </a:bodyPr>
          <a:lstStyle>
            <a:lvl1pPr algn="l">
              <a:defRPr sz="4000"/>
            </a:lvl1pPr>
          </a:lstStyle>
          <a:p>
            <a:r>
              <a:rPr lang="en-US" dirty="0"/>
              <a:t>Click to add title</a:t>
            </a:r>
          </a:p>
        </p:txBody>
      </p:sp>
      <p:sp>
        <p:nvSpPr>
          <p:cNvPr id="3" name="Content Placeholder 2"/>
          <p:cNvSpPr>
            <a:spLocks noGrp="1"/>
          </p:cNvSpPr>
          <p:nvPr>
            <p:ph idx="1" hasCustomPrompt="1"/>
          </p:nvPr>
        </p:nvSpPr>
        <p:spPr>
          <a:xfrm>
            <a:off x="5280026" y="655604"/>
            <a:ext cx="5986078" cy="538788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4208116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682629D6-C81C-6C07-314D-B2D901A71DD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14" name="Rectangle 13">
              <a:extLst>
                <a:ext uri="{FF2B5EF4-FFF2-40B4-BE49-F238E27FC236}">
                  <a16:creationId xmlns:a16="http://schemas.microsoft.com/office/drawing/2014/main" id="{C7006ED6-1912-6865-5D19-6FCA22094F1E}"/>
                </a:ext>
              </a:extLst>
            </p:cNvPr>
            <p:cNvSpPr/>
            <p:nvPr userDrawn="1"/>
          </p:nvSpPr>
          <p:spPr>
            <a:xfrm>
              <a:off x="5530964" y="0"/>
              <a:ext cx="6661036"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6CD54FFD-5890-0058-F8A8-53847637E554}"/>
                </a:ext>
              </a:extLst>
            </p:cNvPr>
            <p:cNvGrpSpPr/>
            <p:nvPr userDrawn="1"/>
          </p:nvGrpSpPr>
          <p:grpSpPr>
            <a:xfrm>
              <a:off x="196964" y="0"/>
              <a:ext cx="7377024" cy="6858000"/>
              <a:chOff x="196964" y="0"/>
              <a:chExt cx="7377024" cy="6858000"/>
            </a:xfrm>
          </p:grpSpPr>
          <p:sp>
            <p:nvSpPr>
              <p:cNvPr id="10" name="Freeform 6" title="Left scallop edge">
                <a:extLst>
                  <a:ext uri="{FF2B5EF4-FFF2-40B4-BE49-F238E27FC236}">
                    <a16:creationId xmlns:a16="http://schemas.microsoft.com/office/drawing/2014/main" id="{79990210-1F9B-2CE1-E438-60E6728E96E4}"/>
                  </a:ext>
                </a:extLst>
              </p:cNvPr>
              <p:cNvSpPr/>
              <p:nvPr userDrawn="1"/>
            </p:nvSpPr>
            <p:spPr bwMode="auto">
              <a:xfrm>
                <a:off x="6688163"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bg2">
                  <a:lumMod val="90000"/>
                </a:schemeClr>
              </a:solidFill>
              <a:ln w="0">
                <a:noFill/>
                <a:prstDash val="solid"/>
                <a:round/>
                <a:headEnd/>
                <a:tailEnd/>
              </a:ln>
            </p:spPr>
          </p:sp>
          <p:sp>
            <p:nvSpPr>
              <p:cNvPr id="11" name="Rectangle 10">
                <a:extLst>
                  <a:ext uri="{FF2B5EF4-FFF2-40B4-BE49-F238E27FC236}">
                    <a16:creationId xmlns:a16="http://schemas.microsoft.com/office/drawing/2014/main" id="{114EED43-19C6-3D75-5205-DBAE6551B347}"/>
                  </a:ext>
                </a:extLst>
              </p:cNvPr>
              <p:cNvSpPr/>
              <p:nvPr userDrawn="1"/>
            </p:nvSpPr>
            <p:spPr>
              <a:xfrm>
                <a:off x="196964" y="0"/>
                <a:ext cx="6661036"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title="right edge border">
              <a:extLst>
                <a:ext uri="{FF2B5EF4-FFF2-40B4-BE49-F238E27FC236}">
                  <a16:creationId xmlns:a16="http://schemas.microsoft.com/office/drawing/2014/main" id="{774323D2-93FE-5FD5-676F-452C98106A6E}"/>
                </a:ext>
              </a:extLst>
            </p:cNvPr>
            <p:cNvSpPr/>
            <p:nvPr userDrawn="1"/>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hasCustomPrompt="1"/>
          </p:nvPr>
        </p:nvSpPr>
        <p:spPr>
          <a:xfrm>
            <a:off x="8039820" y="382385"/>
            <a:ext cx="3709358" cy="5742370"/>
          </a:xfrm>
        </p:spPr>
        <p:txBody>
          <a:bodyPr anchor="ctr">
            <a:normAutofit/>
          </a:bodyPr>
          <a:lstStyle>
            <a:lvl1pPr>
              <a:defRPr sz="4000"/>
            </a:lvl1pPr>
          </a:lstStyle>
          <a:p>
            <a:r>
              <a:rPr lang="en-US" dirty="0"/>
              <a:t>Click to add title</a:t>
            </a:r>
          </a:p>
        </p:txBody>
      </p:sp>
      <p:sp>
        <p:nvSpPr>
          <p:cNvPr id="3" name="Content Placeholder 2"/>
          <p:cNvSpPr>
            <a:spLocks noGrp="1"/>
          </p:cNvSpPr>
          <p:nvPr>
            <p:ph idx="1" hasCustomPrompt="1"/>
          </p:nvPr>
        </p:nvSpPr>
        <p:spPr>
          <a:xfrm>
            <a:off x="776376" y="508959"/>
            <a:ext cx="6305911" cy="5615796"/>
          </a:xfrm>
        </p:spPr>
        <p:txBody>
          <a:bodyP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3163303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6D9CA508-3C86-3580-504F-B66601B72530}"/>
              </a:ext>
              <a:ext uri="{C183D7F6-B498-43B3-948B-1728B52AA6E4}">
                <adec:decorative xmlns:adec="http://schemas.microsoft.com/office/drawing/2017/decorative" val="1"/>
              </a:ext>
            </a:extLst>
          </p:cNvPr>
          <p:cNvGrpSpPr/>
          <p:nvPr userDrawn="1"/>
        </p:nvGrpSpPr>
        <p:grpSpPr>
          <a:xfrm>
            <a:off x="0" y="0"/>
            <a:ext cx="12198688" cy="6858000"/>
            <a:chOff x="0" y="0"/>
            <a:chExt cx="12198688" cy="6858000"/>
          </a:xfrm>
        </p:grpSpPr>
        <p:sp>
          <p:nvSpPr>
            <p:cNvPr id="14" name="Rectangle 13">
              <a:extLst>
                <a:ext uri="{FF2B5EF4-FFF2-40B4-BE49-F238E27FC236}">
                  <a16:creationId xmlns:a16="http://schemas.microsoft.com/office/drawing/2014/main" id="{C7006ED6-1912-6865-5D19-6FCA22094F1E}"/>
                </a:ext>
              </a:extLst>
            </p:cNvPr>
            <p:cNvSpPr/>
            <p:nvPr userDrawn="1"/>
          </p:nvSpPr>
          <p:spPr>
            <a:xfrm>
              <a:off x="5727928" y="0"/>
              <a:ext cx="6470760"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title="Left scallop edge">
              <a:extLst>
                <a:ext uri="{FF2B5EF4-FFF2-40B4-BE49-F238E27FC236}">
                  <a16:creationId xmlns:a16="http://schemas.microsoft.com/office/drawing/2014/main" id="{79990210-1F9B-2CE1-E438-60E6728E96E4}"/>
                </a:ext>
              </a:extLst>
            </p:cNvPr>
            <p:cNvSpPr/>
            <p:nvPr userDrawn="1"/>
          </p:nvSpPr>
          <p:spPr bwMode="auto">
            <a:xfrm>
              <a:off x="5399865"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accent1"/>
            </a:solidFill>
            <a:ln w="0">
              <a:noFill/>
              <a:prstDash val="solid"/>
              <a:round/>
              <a:headEnd/>
              <a:tailEnd/>
            </a:ln>
          </p:spPr>
        </p:sp>
        <p:sp>
          <p:nvSpPr>
            <p:cNvPr id="11" name="Rectangle 10">
              <a:extLst>
                <a:ext uri="{FF2B5EF4-FFF2-40B4-BE49-F238E27FC236}">
                  <a16:creationId xmlns:a16="http://schemas.microsoft.com/office/drawing/2014/main" id="{114EED43-19C6-3D75-5205-DBAE6551B347}"/>
                </a:ext>
              </a:extLst>
            </p:cNvPr>
            <p:cNvSpPr/>
            <p:nvPr userDrawn="1"/>
          </p:nvSpPr>
          <p:spPr>
            <a:xfrm>
              <a:off x="196964" y="0"/>
              <a:ext cx="5334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title="right edge border">
              <a:extLst>
                <a:ext uri="{FF2B5EF4-FFF2-40B4-BE49-F238E27FC236}">
                  <a16:creationId xmlns:a16="http://schemas.microsoft.com/office/drawing/2014/main" id="{774323D2-93FE-5FD5-676F-452C98106A6E}"/>
                </a:ext>
              </a:extLst>
            </p:cNvPr>
            <p:cNvSpPr/>
            <p:nvPr userDrawn="1"/>
          </p:nvSpPr>
          <p:spPr>
            <a:xfrm>
              <a:off x="0" y="0"/>
              <a:ext cx="283464" cy="68580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userDrawn="1">
            <p:ph type="title" hasCustomPrompt="1"/>
          </p:nvPr>
        </p:nvSpPr>
        <p:spPr>
          <a:xfrm>
            <a:off x="934958" y="526210"/>
            <a:ext cx="4464908" cy="5817106"/>
          </a:xfrm>
        </p:spPr>
        <p:txBody>
          <a:bodyPr anchor="ctr">
            <a:normAutofit/>
          </a:bodyPr>
          <a:lstStyle>
            <a:lvl1pPr>
              <a:defRPr sz="4000"/>
            </a:lvl1pPr>
          </a:lstStyle>
          <a:p>
            <a:r>
              <a:rPr lang="en-US" dirty="0"/>
              <a:t>Click to add title</a:t>
            </a:r>
          </a:p>
        </p:txBody>
      </p:sp>
      <p:sp>
        <p:nvSpPr>
          <p:cNvPr id="3" name="Content Placeholder 2"/>
          <p:cNvSpPr>
            <a:spLocks noGrp="1"/>
          </p:cNvSpPr>
          <p:nvPr userDrawn="1">
            <p:ph idx="1" hasCustomPrompt="1"/>
          </p:nvPr>
        </p:nvSpPr>
        <p:spPr>
          <a:xfrm>
            <a:off x="6719977" y="526210"/>
            <a:ext cx="4921464" cy="5817106"/>
          </a:xfrm>
        </p:spPr>
        <p:txBody>
          <a:bodyPr anchor="ctr">
            <a:normAutofit/>
          </a:bodyPr>
          <a:lstStyle>
            <a:lvl1pPr>
              <a:defRPr sz="2800"/>
            </a:lvl1pPr>
            <a:lvl2pPr>
              <a:defRPr sz="2800"/>
            </a:lvl2pPr>
            <a:lvl3pPr>
              <a:defRPr sz="2800"/>
            </a:lvl3pPr>
            <a:lvl4pPr>
              <a:defRPr sz="2800"/>
            </a:lvl4pPr>
            <a:lvl5pPr>
              <a:defRPr sz="2800"/>
            </a:lvl5pPr>
          </a:lstStyle>
          <a:p>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5403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13" name="Freeform 6">
            <a:extLst>
              <a:ext uri="{FF2B5EF4-FFF2-40B4-BE49-F238E27FC236}">
                <a16:creationId xmlns:a16="http://schemas.microsoft.com/office/drawing/2014/main" id="{97CCFE93-3875-D188-55BA-86E16415CFD4}"/>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4" name="Rectangle 13">
            <a:extLst>
              <a:ext uri="{FF2B5EF4-FFF2-40B4-BE49-F238E27FC236}">
                <a16:creationId xmlns:a16="http://schemas.microsoft.com/office/drawing/2014/main" id="{B471D729-2B26-A81B-0CB0-4E0A1AEA19BD}"/>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5080477" y="1061049"/>
            <a:ext cx="6358152" cy="3666225"/>
          </a:xfrm>
        </p:spPr>
        <p:txBody>
          <a:bodyPr anchor="ctr">
            <a:normAutofit/>
          </a:bodyPr>
          <a:lstStyle>
            <a:lvl1pPr algn="ctr">
              <a:defRPr sz="4000" spc="800" baseline="0"/>
            </a:lvl1pPr>
          </a:lstStyle>
          <a:p>
            <a:r>
              <a:rPr lang="en-US" dirty="0"/>
              <a:t>Click to add title</a:t>
            </a:r>
          </a:p>
        </p:txBody>
      </p:sp>
      <p:sp>
        <p:nvSpPr>
          <p:cNvPr id="12" name="Picture Placeholder 11">
            <a:extLst>
              <a:ext uri="{FF2B5EF4-FFF2-40B4-BE49-F238E27FC236}">
                <a16:creationId xmlns:a16="http://schemas.microsoft.com/office/drawing/2014/main" id="{1ACE9BDE-37AB-2DA6-B4F2-3E7F0F66AB62}"/>
              </a:ext>
            </a:extLst>
          </p:cNvPr>
          <p:cNvSpPr>
            <a:spLocks noGrp="1"/>
          </p:cNvSpPr>
          <p:nvPr>
            <p:ph type="pic" sz="quarter" idx="11"/>
          </p:nvPr>
        </p:nvSpPr>
        <p:spPr>
          <a:xfrm>
            <a:off x="1258945" y="1690688"/>
            <a:ext cx="3401568" cy="3401568"/>
          </a:xfrm>
        </p:spPr>
        <p:txBody>
          <a:bodyPr>
            <a:normAutofit/>
          </a:bodyPr>
          <a:lstStyle>
            <a:lvl1pPr marL="0" indent="0" algn="ctr">
              <a:buNone/>
              <a:defRPr sz="1800"/>
            </a:lvl1pPr>
          </a:lstStyle>
          <a:p>
            <a:r>
              <a:rPr lang="en-US"/>
              <a:t>Click icon to add picture</a:t>
            </a:r>
            <a:endParaRPr lang="en-US" dirty="0"/>
          </a:p>
        </p:txBody>
      </p:sp>
      <p:sp>
        <p:nvSpPr>
          <p:cNvPr id="10" name="Text Placeholder 9">
            <a:extLst>
              <a:ext uri="{FF2B5EF4-FFF2-40B4-BE49-F238E27FC236}">
                <a16:creationId xmlns:a16="http://schemas.microsoft.com/office/drawing/2014/main" id="{FC2DFA44-C5AA-7A71-CCFD-2B79F5B2F951}"/>
              </a:ext>
            </a:extLst>
          </p:cNvPr>
          <p:cNvSpPr>
            <a:spLocks noGrp="1"/>
          </p:cNvSpPr>
          <p:nvPr>
            <p:ph type="body" sz="quarter" idx="10" hasCustomPrompt="1"/>
          </p:nvPr>
        </p:nvSpPr>
        <p:spPr>
          <a:xfrm>
            <a:off x="5080477" y="4856009"/>
            <a:ext cx="6358153" cy="1778000"/>
          </a:xfrm>
        </p:spPr>
        <p:txBody>
          <a:bodyPr>
            <a:normAutofit/>
          </a:bodyPr>
          <a:lstStyle>
            <a:lvl1pPr marL="0" indent="0" algn="ctr">
              <a:buNone/>
              <a:defRPr sz="2800" b="1" cap="all" spc="400" baseline="0">
                <a:solidFill>
                  <a:schemeClr val="tx2"/>
                </a:solidFill>
                <a:latin typeface="+mn-lt"/>
              </a:defRPr>
            </a:lvl1pPr>
            <a:lvl2pPr marL="457200" indent="0">
              <a:buNone/>
              <a:defRPr cap="all" baseline="0">
                <a:solidFill>
                  <a:schemeClr val="tx2">
                    <a:lumMod val="90000"/>
                    <a:lumOff val="10000"/>
                  </a:schemeClr>
                </a:solidFill>
                <a:latin typeface="+mj-lt"/>
              </a:defRPr>
            </a:lvl2pPr>
            <a:lvl3pPr marL="914400" indent="0">
              <a:buNone/>
              <a:defRPr cap="all" baseline="0">
                <a:solidFill>
                  <a:schemeClr val="tx2">
                    <a:lumMod val="90000"/>
                    <a:lumOff val="10000"/>
                  </a:schemeClr>
                </a:solidFill>
                <a:latin typeface="+mj-lt"/>
              </a:defRPr>
            </a:lvl3pPr>
            <a:lvl4pPr marL="1371600" indent="0">
              <a:buNone/>
              <a:defRPr cap="all" baseline="0">
                <a:solidFill>
                  <a:schemeClr val="tx2">
                    <a:lumMod val="90000"/>
                    <a:lumOff val="10000"/>
                  </a:schemeClr>
                </a:solidFill>
                <a:latin typeface="+mj-lt"/>
              </a:defRPr>
            </a:lvl4pPr>
            <a:lvl5pPr marL="1828800" indent="0">
              <a:buNone/>
              <a:defRPr cap="all" baseline="0">
                <a:solidFill>
                  <a:schemeClr val="tx2">
                    <a:lumMod val="90000"/>
                    <a:lumOff val="10000"/>
                  </a:schemeClr>
                </a:solidFill>
                <a:latin typeface="+mj-lt"/>
              </a:defRPr>
            </a:lvl5pPr>
          </a:lstStyle>
          <a:p>
            <a:r>
              <a:rPr lang="en-US" dirty="0"/>
              <a:t>Click to add text</a:t>
            </a:r>
          </a:p>
        </p:txBody>
      </p:sp>
    </p:spTree>
    <p:extLst>
      <p:ext uri="{BB962C8B-B14F-4D97-AF65-F5344CB8AC3E}">
        <p14:creationId xmlns:p14="http://schemas.microsoft.com/office/powerpoint/2010/main" val="3277306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489768" y="416664"/>
            <a:ext cx="7788938" cy="3221482"/>
          </a:xfrm>
        </p:spPr>
        <p:txBody>
          <a:bodyPr anchor="b">
            <a:noAutofit/>
          </a:bodyPr>
          <a:lstStyle>
            <a:lvl1pPr>
              <a:defRPr sz="4000" b="0" cap="none" spc="0" baseline="0">
                <a:solidFill>
                  <a:schemeClr val="tx2"/>
                </a:solidFill>
              </a:defRPr>
            </a:lvl1pPr>
          </a:lstStyle>
          <a:p>
            <a:r>
              <a:rPr lang="en-US" dirty="0"/>
              <a:t>Click to add title</a:t>
            </a:r>
          </a:p>
        </p:txBody>
      </p:sp>
      <p:sp>
        <p:nvSpPr>
          <p:cNvPr id="3" name="Text Placeholder 2"/>
          <p:cNvSpPr>
            <a:spLocks noGrp="1"/>
          </p:cNvSpPr>
          <p:nvPr>
            <p:ph type="body" idx="1" hasCustomPrompt="1"/>
          </p:nvPr>
        </p:nvSpPr>
        <p:spPr>
          <a:xfrm>
            <a:off x="3489768" y="4197347"/>
            <a:ext cx="7788938" cy="951135"/>
          </a:xfrm>
        </p:spPr>
        <p:txBody>
          <a:bodyPr>
            <a:normAutofit/>
          </a:bodyPr>
          <a:lstStyle>
            <a:lvl1pPr marL="0" indent="0">
              <a:lnSpc>
                <a:spcPct val="100000"/>
              </a:lnSpc>
              <a:buNone/>
              <a:defRPr sz="4000" b="0" i="0" cap="none" spc="0" baseline="0">
                <a:solidFill>
                  <a:schemeClr val="tx2"/>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Click to add subtitle</a:t>
            </a:r>
          </a:p>
        </p:txBody>
      </p:sp>
      <p:grpSp>
        <p:nvGrpSpPr>
          <p:cNvPr id="7" name="Group 6">
            <a:extLst>
              <a:ext uri="{C183D7F6-B498-43B3-948B-1728B52AA6E4}">
                <adec:decorative xmlns:adec="http://schemas.microsoft.com/office/drawing/2017/decorative" val="1"/>
              </a:ext>
            </a:extLst>
          </p:cNvPr>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51319442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a:extLst>
              <a:ext uri="{FF2B5EF4-FFF2-40B4-BE49-F238E27FC236}">
                <a16:creationId xmlns:a16="http://schemas.microsoft.com/office/drawing/2014/main" id="{9D4F4AB8-D880-91F9-0D11-F20D0050D75D}"/>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9" name="Rectangle 8">
            <a:extLst>
              <a:ext uri="{FF2B5EF4-FFF2-40B4-BE49-F238E27FC236}">
                <a16:creationId xmlns:a16="http://schemas.microsoft.com/office/drawing/2014/main" id="{074DB69F-EBF7-DEBE-7DFD-A9D36DCEDC8F}"/>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p:txBody>
          <a:bodyPr/>
          <a:lstStyle/>
          <a:p>
            <a:r>
              <a:rPr lang="en-US" dirty="0"/>
              <a:t>Click to add title</a:t>
            </a:r>
          </a:p>
        </p:txBody>
      </p:sp>
      <p:sp>
        <p:nvSpPr>
          <p:cNvPr id="3" name="Content Placeholder 2"/>
          <p:cNvSpPr>
            <a:spLocks noGrp="1"/>
          </p:cNvSpPr>
          <p:nvPr>
            <p:ph sz="half" idx="1" hasCustomPrompt="1"/>
          </p:nvPr>
        </p:nvSpPr>
        <p:spPr>
          <a:xfrm>
            <a:off x="1257300" y="2286000"/>
            <a:ext cx="4800600" cy="3619500"/>
          </a:xfrm>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647796" y="2286000"/>
            <a:ext cx="4800600" cy="3619500"/>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270027440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a:extLst>
              <a:ext uri="{FF2B5EF4-FFF2-40B4-BE49-F238E27FC236}">
                <a16:creationId xmlns:a16="http://schemas.microsoft.com/office/drawing/2014/main" id="{63A6D7BE-752B-EB58-A926-E58EBEF600F1}"/>
              </a:ext>
              <a:ext uri="{C183D7F6-B498-43B3-948B-1728B52AA6E4}">
                <adec:decorative xmlns:adec="http://schemas.microsoft.com/office/drawing/2017/decorative" val="1"/>
              </a:ext>
            </a:extLst>
          </p:cNvPr>
          <p:cNvSpPr/>
          <p:nvPr userDrawn="1"/>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1" name="Rectangle 10">
            <a:extLst>
              <a:ext uri="{FF2B5EF4-FFF2-40B4-BE49-F238E27FC236}">
                <a16:creationId xmlns:a16="http://schemas.microsoft.com/office/drawing/2014/main" id="{1D0428EF-AEF1-9AF0-0271-91E838A4177B}"/>
              </a:ext>
              <a:ext uri="{C183D7F6-B498-43B3-948B-1728B52AA6E4}">
                <adec:decorative xmlns:adec="http://schemas.microsoft.com/office/drawing/2017/decorative" val="1"/>
              </a:ext>
            </a:extLst>
          </p:cNvPr>
          <p:cNvSpPr/>
          <p:nvPr userDrawn="1"/>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hasCustomPrompt="1"/>
          </p:nvPr>
        </p:nvSpPr>
        <p:spPr>
          <a:xfrm>
            <a:off x="1252728" y="381000"/>
            <a:ext cx="10172700" cy="1493517"/>
          </a:xfrm>
        </p:spPr>
        <p:txBody>
          <a:bodyPr/>
          <a:lstStyle/>
          <a:p>
            <a:r>
              <a:rPr lang="en-US" dirty="0"/>
              <a:t>Click to add title</a:t>
            </a:r>
          </a:p>
        </p:txBody>
      </p:sp>
      <p:sp>
        <p:nvSpPr>
          <p:cNvPr id="3" name="Text Placeholder 2"/>
          <p:cNvSpPr>
            <a:spLocks noGrp="1"/>
          </p:cNvSpPr>
          <p:nvPr>
            <p:ph type="body" idx="1" hasCustomPrompt="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4" name="Content Placeholder 3"/>
          <p:cNvSpPr>
            <a:spLocks noGrp="1"/>
          </p:cNvSpPr>
          <p:nvPr>
            <p:ph sz="half" idx="2" hasCustomPrompt="1"/>
          </p:nvPr>
        </p:nvSpPr>
        <p:spPr>
          <a:xfrm>
            <a:off x="1257300"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hasCustomPrompt="1"/>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dirty="0"/>
              <a:t>Click to add text</a:t>
            </a:r>
          </a:p>
        </p:txBody>
      </p:sp>
      <p:sp>
        <p:nvSpPr>
          <p:cNvPr id="6" name="Content Placeholder 5"/>
          <p:cNvSpPr>
            <a:spLocks noGrp="1"/>
          </p:cNvSpPr>
          <p:nvPr>
            <p:ph sz="quarter" idx="4" hasCustomPrompt="1"/>
          </p:nvPr>
        </p:nvSpPr>
        <p:spPr>
          <a:xfrm>
            <a:off x="6633864" y="2909102"/>
            <a:ext cx="4800600" cy="2996398"/>
          </a:xfrm>
        </p:spPr>
        <p:txBody>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F63B152-7103-4FFE-90AC-D94EB7F44A7E}" type="datetimeFigureOut">
              <a:rPr lang="en-US" smtClean="0"/>
              <a:t>4/27/2024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99DD5A9-4EF1-497E-92EF-2D23CF305E03}" type="slidenum">
              <a:rPr lang="en-US" smtClean="0"/>
              <a:t>‹#›</a:t>
            </a:fld>
            <a:endParaRPr lang="en-US" dirty="0"/>
          </a:p>
        </p:txBody>
      </p:sp>
    </p:spTree>
    <p:extLst>
      <p:ext uri="{BB962C8B-B14F-4D97-AF65-F5344CB8AC3E}">
        <p14:creationId xmlns:p14="http://schemas.microsoft.com/office/powerpoint/2010/main" val="55832357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F63B152-7103-4FFE-90AC-D94EB7F44A7E}" type="datetimeFigureOut">
              <a:rPr lang="en-US" smtClean="0"/>
              <a:t>4/27/2024</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299DD5A9-4EF1-497E-92EF-2D23CF305E03}" type="slidenum">
              <a:rPr lang="en-US" smtClean="0"/>
              <a:t>‹#›</a:t>
            </a:fld>
            <a:endParaRPr lang="en-US" dirty="0"/>
          </a:p>
        </p:txBody>
      </p:sp>
    </p:spTree>
    <p:extLst>
      <p:ext uri="{BB962C8B-B14F-4D97-AF65-F5344CB8AC3E}">
        <p14:creationId xmlns:p14="http://schemas.microsoft.com/office/powerpoint/2010/main" val="28180720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63" r:id="rId7"/>
    <p:sldLayoutId id="2147483664" r:id="rId8"/>
    <p:sldLayoutId id="2147483665" r:id="rId9"/>
    <p:sldLayoutId id="2147483666" r:id="rId10"/>
    <p:sldLayoutId id="2147483667"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sciencedirect.com/science/article/pii/S0950705122002088"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l.acm.org/doi/abs/10.1145/3430984.3430994" TargetMode="External"/><Relationship Id="rId4" Type="http://schemas.openxmlformats.org/officeDocument/2006/relationships/hyperlink" Target="https://github.com/manasimalik/RL-For-Grocery-Shopping-Solutions"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50000"/>
            <a:lumOff val="5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AEE0CD-8DDE-5630-3E3E-B5AEC29A03C3}"/>
              </a:ext>
            </a:extLst>
          </p:cNvPr>
          <p:cNvSpPr txBox="1"/>
          <p:nvPr/>
        </p:nvSpPr>
        <p:spPr>
          <a:xfrm>
            <a:off x="2489200" y="2609173"/>
            <a:ext cx="7914640" cy="1200329"/>
          </a:xfrm>
          <a:prstGeom prst="rect">
            <a:avLst/>
          </a:prstGeom>
          <a:noFill/>
        </p:spPr>
        <p:txBody>
          <a:bodyPr wrap="square" rtlCol="0">
            <a:spAutoFit/>
          </a:bodyPr>
          <a:lstStyle/>
          <a:p>
            <a:pPr algn="just"/>
            <a:r>
              <a:rPr lang="en-US" sz="3600" b="1" dirty="0">
                <a:latin typeface="Bookman Old Style" panose="02050604050505020204" pitchFamily="18" charset="0"/>
              </a:rPr>
              <a:t>Reinventing Grocery Shopping with Reinforcement Learning</a:t>
            </a:r>
            <a:endParaRPr lang="en-IN" sz="3600" dirty="0"/>
          </a:p>
        </p:txBody>
      </p:sp>
      <p:sp>
        <p:nvSpPr>
          <p:cNvPr id="6" name="Chord 5">
            <a:extLst>
              <a:ext uri="{FF2B5EF4-FFF2-40B4-BE49-F238E27FC236}">
                <a16:creationId xmlns:a16="http://schemas.microsoft.com/office/drawing/2014/main" id="{C63B275D-7E7C-669B-C880-15BC2D4ED7A7}"/>
              </a:ext>
            </a:extLst>
          </p:cNvPr>
          <p:cNvSpPr/>
          <p:nvPr/>
        </p:nvSpPr>
        <p:spPr>
          <a:xfrm>
            <a:off x="9966960" y="546689"/>
            <a:ext cx="1219200" cy="1148080"/>
          </a:xfrm>
          <a:prstGeom prst="chor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Chord 11">
            <a:extLst>
              <a:ext uri="{FF2B5EF4-FFF2-40B4-BE49-F238E27FC236}">
                <a16:creationId xmlns:a16="http://schemas.microsoft.com/office/drawing/2014/main" id="{A9441D71-3DA7-D114-0C5E-2B9E3A2F89C5}"/>
              </a:ext>
            </a:extLst>
          </p:cNvPr>
          <p:cNvSpPr/>
          <p:nvPr/>
        </p:nvSpPr>
        <p:spPr>
          <a:xfrm rot="10800000">
            <a:off x="1005728" y="5068641"/>
            <a:ext cx="1219200" cy="1148080"/>
          </a:xfrm>
          <a:prstGeom prst="chord">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957017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8657A-8B7E-4B6C-A10E-806AE7B7F95B}"/>
              </a:ext>
            </a:extLst>
          </p:cNvPr>
          <p:cNvSpPr>
            <a:spLocks noGrp="1"/>
          </p:cNvSpPr>
          <p:nvPr>
            <p:ph type="title"/>
          </p:nvPr>
        </p:nvSpPr>
        <p:spPr>
          <a:xfrm>
            <a:off x="1251677" y="382385"/>
            <a:ext cx="10523379" cy="1800098"/>
          </a:xfrm>
        </p:spPr>
        <p:txBody>
          <a:bodyPr>
            <a:normAutofit/>
          </a:bodyPr>
          <a:lstStyle/>
          <a:p>
            <a:r>
              <a:rPr lang="en-US" dirty="0"/>
              <a:t>Proposed Framework…</a:t>
            </a:r>
          </a:p>
        </p:txBody>
      </p:sp>
      <p:sp>
        <p:nvSpPr>
          <p:cNvPr id="3" name="Content Placeholder 2">
            <a:extLst>
              <a:ext uri="{FF2B5EF4-FFF2-40B4-BE49-F238E27FC236}">
                <a16:creationId xmlns:a16="http://schemas.microsoft.com/office/drawing/2014/main" id="{5E50C1E8-A3C4-4E79-8384-A72C2430432A}"/>
              </a:ext>
            </a:extLst>
          </p:cNvPr>
          <p:cNvSpPr>
            <a:spLocks noGrp="1"/>
          </p:cNvSpPr>
          <p:nvPr>
            <p:ph idx="1"/>
          </p:nvPr>
        </p:nvSpPr>
        <p:spPr>
          <a:xfrm>
            <a:off x="1251676" y="1926844"/>
            <a:ext cx="10523379" cy="3593591"/>
          </a:xfrm>
        </p:spPr>
        <p:txBody>
          <a:bodyPr>
            <a:normAutofit fontScale="85000" lnSpcReduction="10000"/>
          </a:bodyPr>
          <a:lstStyle/>
          <a:p>
            <a:pPr marL="0" indent="0" algn="just">
              <a:buNone/>
            </a:pPr>
            <a:r>
              <a:rPr lang="en-US" dirty="0"/>
              <a:t>This project addresses grocery shopping challenges by creating a simulated environment with diverse shops offering varied inventory and pricing. Agent state includes shop location and item buying status, guiding actions to navigate between shops. Policies, learned through reinforcement learning, inform decision-making. Positive rewards are given for finding items, with penalties for unavailability, travel, and higher-priced items. Transition probabilities model movement between states based on actions and outcomes, considering factors like shop distances and item prices. By integrating these elements, a realistic system optimizes shopping, guiding users to efficient choices and saving time.</a:t>
            </a:r>
          </a:p>
        </p:txBody>
      </p:sp>
    </p:spTree>
    <p:extLst>
      <p:ext uri="{BB962C8B-B14F-4D97-AF65-F5344CB8AC3E}">
        <p14:creationId xmlns:p14="http://schemas.microsoft.com/office/powerpoint/2010/main" val="46369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DCA41-BC9F-68A1-3FE9-5BDA155C4F3C}"/>
              </a:ext>
            </a:extLst>
          </p:cNvPr>
          <p:cNvSpPr>
            <a:spLocks noGrp="1"/>
          </p:cNvSpPr>
          <p:nvPr>
            <p:ph type="title"/>
          </p:nvPr>
        </p:nvSpPr>
        <p:spPr>
          <a:xfrm>
            <a:off x="1251677" y="382385"/>
            <a:ext cx="10523379" cy="1261480"/>
          </a:xfrm>
        </p:spPr>
        <p:txBody>
          <a:bodyPr>
            <a:normAutofit/>
          </a:bodyPr>
          <a:lstStyle/>
          <a:p>
            <a:r>
              <a:rPr lang="en-US" sz="3200" dirty="0">
                <a:latin typeface="+mn-lt"/>
              </a:rPr>
              <a:t>approach to reinventing grocery shopping Using Reinforcement Learning</a:t>
            </a:r>
            <a:endParaRPr lang="en-IN" sz="3200" dirty="0">
              <a:latin typeface="+mn-lt"/>
            </a:endParaRPr>
          </a:p>
        </p:txBody>
      </p:sp>
      <p:pic>
        <p:nvPicPr>
          <p:cNvPr id="5" name="Picture 4">
            <a:extLst>
              <a:ext uri="{FF2B5EF4-FFF2-40B4-BE49-F238E27FC236}">
                <a16:creationId xmlns:a16="http://schemas.microsoft.com/office/drawing/2014/main" id="{A7C7FC08-1F0A-C8E3-8DE8-EB4C68A15618}"/>
              </a:ext>
            </a:extLst>
          </p:cNvPr>
          <p:cNvPicPr>
            <a:picLocks noChangeAspect="1"/>
          </p:cNvPicPr>
          <p:nvPr/>
        </p:nvPicPr>
        <p:blipFill>
          <a:blip r:embed="rId2"/>
          <a:stretch>
            <a:fillRect/>
          </a:stretch>
        </p:blipFill>
        <p:spPr>
          <a:xfrm>
            <a:off x="1251677" y="1643865"/>
            <a:ext cx="9620229" cy="4294598"/>
          </a:xfrm>
          <a:prstGeom prst="rect">
            <a:avLst/>
          </a:prstGeom>
        </p:spPr>
      </p:pic>
      <p:sp>
        <p:nvSpPr>
          <p:cNvPr id="3" name="TextBox 2">
            <a:extLst>
              <a:ext uri="{FF2B5EF4-FFF2-40B4-BE49-F238E27FC236}">
                <a16:creationId xmlns:a16="http://schemas.microsoft.com/office/drawing/2014/main" id="{74ED1243-EE8B-C63E-7BCA-5F77979B3D43}"/>
              </a:ext>
            </a:extLst>
          </p:cNvPr>
          <p:cNvSpPr txBox="1"/>
          <p:nvPr/>
        </p:nvSpPr>
        <p:spPr>
          <a:xfrm>
            <a:off x="3966210" y="6366510"/>
            <a:ext cx="4857750" cy="369332"/>
          </a:xfrm>
          <a:prstGeom prst="rect">
            <a:avLst/>
          </a:prstGeom>
          <a:noFill/>
        </p:spPr>
        <p:txBody>
          <a:bodyPr wrap="square" rtlCol="0">
            <a:spAutoFit/>
          </a:bodyPr>
          <a:lstStyle/>
          <a:p>
            <a:r>
              <a:rPr lang="en-US" dirty="0"/>
              <a:t>Fig.1: Implementation of Grocery shopping</a:t>
            </a:r>
            <a:endParaRPr lang="en-IN" dirty="0"/>
          </a:p>
        </p:txBody>
      </p:sp>
    </p:spTree>
    <p:extLst>
      <p:ext uri="{BB962C8B-B14F-4D97-AF65-F5344CB8AC3E}">
        <p14:creationId xmlns:p14="http://schemas.microsoft.com/office/powerpoint/2010/main" val="20297431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32F6A-3A9D-02EF-97A2-295EC0E86CC7}"/>
              </a:ext>
            </a:extLst>
          </p:cNvPr>
          <p:cNvSpPr>
            <a:spLocks noGrp="1"/>
          </p:cNvSpPr>
          <p:nvPr>
            <p:ph type="title"/>
          </p:nvPr>
        </p:nvSpPr>
        <p:spPr>
          <a:xfrm>
            <a:off x="7843520" y="382385"/>
            <a:ext cx="3905658" cy="5742370"/>
          </a:xfrm>
        </p:spPr>
        <p:txBody>
          <a:bodyPr/>
          <a:lstStyle/>
          <a:p>
            <a:r>
              <a:rPr lang="en-US" dirty="0"/>
              <a:t>Q-Learning</a:t>
            </a:r>
          </a:p>
        </p:txBody>
      </p:sp>
      <p:sp>
        <p:nvSpPr>
          <p:cNvPr id="3" name="Rectangle 2">
            <a:extLst>
              <a:ext uri="{FF2B5EF4-FFF2-40B4-BE49-F238E27FC236}">
                <a16:creationId xmlns:a16="http://schemas.microsoft.com/office/drawing/2014/main" id="{18130AEF-0C22-CAA7-CF8F-8312472B7000}"/>
              </a:ext>
            </a:extLst>
          </p:cNvPr>
          <p:cNvSpPr/>
          <p:nvPr/>
        </p:nvSpPr>
        <p:spPr>
          <a:xfrm>
            <a:off x="11866880" y="0"/>
            <a:ext cx="325120"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Content Placeholder 5">
            <a:extLst>
              <a:ext uri="{FF2B5EF4-FFF2-40B4-BE49-F238E27FC236}">
                <a16:creationId xmlns:a16="http://schemas.microsoft.com/office/drawing/2014/main" id="{97D0D96D-8ED7-11B3-24CC-E2F4D5D4C7FE}"/>
              </a:ext>
            </a:extLst>
          </p:cNvPr>
          <p:cNvSpPr>
            <a:spLocks noGrp="1"/>
          </p:cNvSpPr>
          <p:nvPr>
            <p:ph idx="1"/>
          </p:nvPr>
        </p:nvSpPr>
        <p:spPr>
          <a:xfrm>
            <a:off x="705256" y="996639"/>
            <a:ext cx="6305911" cy="5615796"/>
          </a:xfrm>
        </p:spPr>
        <p:txBody>
          <a:bodyPr>
            <a:normAutofit/>
          </a:bodyPr>
          <a:lstStyle/>
          <a:p>
            <a:pPr algn="just"/>
            <a:r>
              <a:rPr lang="en-US" sz="2000" dirty="0"/>
              <a:t>In the context of grocery shopping optimization, Q-learning is used by the autonomous agent to learn the Q-values, which represent the expected cumulative rewards for taking a particular action in a given state. </a:t>
            </a:r>
          </a:p>
          <a:p>
            <a:pPr algn="just"/>
            <a:r>
              <a:rPr lang="en-US" sz="2000" dirty="0"/>
              <a:t>The agent explores the grocery shopping environment by interacting with it, making decisions (actions) based on its current state and receiving feedback (rewards) based on the outcomes of its actions.</a:t>
            </a:r>
          </a:p>
          <a:p>
            <a:pPr algn="just"/>
            <a:r>
              <a:rPr lang="en-US" sz="2000" dirty="0"/>
              <a:t> During each interaction, the agent updates its Q-values using the Q learning update rule, which incorporates the observed reward and the maximum Q-value of the next state. </a:t>
            </a:r>
            <a:endParaRPr lang="en-IN" sz="2000" dirty="0"/>
          </a:p>
        </p:txBody>
      </p:sp>
    </p:spTree>
    <p:extLst>
      <p:ext uri="{BB962C8B-B14F-4D97-AF65-F5344CB8AC3E}">
        <p14:creationId xmlns:p14="http://schemas.microsoft.com/office/powerpoint/2010/main" val="424709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EC773-F4AF-A6CA-0DBB-E798B9027F2C}"/>
              </a:ext>
            </a:extLst>
          </p:cNvPr>
          <p:cNvSpPr>
            <a:spLocks noGrp="1"/>
          </p:cNvSpPr>
          <p:nvPr>
            <p:ph idx="1"/>
          </p:nvPr>
        </p:nvSpPr>
        <p:spPr>
          <a:xfrm>
            <a:off x="8315746" y="2868930"/>
            <a:ext cx="4461806" cy="2891790"/>
          </a:xfrm>
        </p:spPr>
        <p:txBody>
          <a:bodyPr/>
          <a:lstStyle/>
          <a:p>
            <a:pPr marL="0" indent="0">
              <a:buNone/>
            </a:pPr>
            <a:r>
              <a:rPr lang="en-US" b="1" dirty="0"/>
              <a:t>Implementation of</a:t>
            </a:r>
          </a:p>
          <a:p>
            <a:pPr marL="0" indent="0">
              <a:buNone/>
            </a:pPr>
            <a:r>
              <a:rPr lang="en-US" b="1" dirty="0"/>
              <a:t> Q-learning</a:t>
            </a:r>
            <a:endParaRPr lang="en-IN" b="1" dirty="0"/>
          </a:p>
        </p:txBody>
      </p:sp>
      <p:pic>
        <p:nvPicPr>
          <p:cNvPr id="5" name="Picture 4">
            <a:extLst>
              <a:ext uri="{FF2B5EF4-FFF2-40B4-BE49-F238E27FC236}">
                <a16:creationId xmlns:a16="http://schemas.microsoft.com/office/drawing/2014/main" id="{50921923-C74E-2862-A126-113F49793906}"/>
              </a:ext>
            </a:extLst>
          </p:cNvPr>
          <p:cNvPicPr>
            <a:picLocks noChangeAspect="1"/>
          </p:cNvPicPr>
          <p:nvPr/>
        </p:nvPicPr>
        <p:blipFill>
          <a:blip r:embed="rId2"/>
          <a:stretch>
            <a:fillRect/>
          </a:stretch>
        </p:blipFill>
        <p:spPr>
          <a:xfrm>
            <a:off x="2284928" y="1286372"/>
            <a:ext cx="2671379" cy="4937588"/>
          </a:xfrm>
          <a:prstGeom prst="rect">
            <a:avLst/>
          </a:prstGeom>
        </p:spPr>
      </p:pic>
    </p:spTree>
    <p:extLst>
      <p:ext uri="{BB962C8B-B14F-4D97-AF65-F5344CB8AC3E}">
        <p14:creationId xmlns:p14="http://schemas.microsoft.com/office/powerpoint/2010/main" val="3077970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44AA-D1FD-32D9-4B8C-EB8DECB5289D}"/>
              </a:ext>
            </a:extLst>
          </p:cNvPr>
          <p:cNvSpPr>
            <a:spLocks noGrp="1"/>
          </p:cNvSpPr>
          <p:nvPr>
            <p:ph type="title"/>
          </p:nvPr>
        </p:nvSpPr>
        <p:spPr/>
        <p:txBody>
          <a:bodyPr/>
          <a:lstStyle/>
          <a:p>
            <a:r>
              <a:rPr lang="en-IN" dirty="0"/>
              <a:t>Value Iteration</a:t>
            </a:r>
          </a:p>
        </p:txBody>
      </p:sp>
      <p:sp>
        <p:nvSpPr>
          <p:cNvPr id="3" name="Content Placeholder 2">
            <a:extLst>
              <a:ext uri="{FF2B5EF4-FFF2-40B4-BE49-F238E27FC236}">
                <a16:creationId xmlns:a16="http://schemas.microsoft.com/office/drawing/2014/main" id="{9BDB33A9-5B7B-8212-7840-395535F0CCCA}"/>
              </a:ext>
            </a:extLst>
          </p:cNvPr>
          <p:cNvSpPr>
            <a:spLocks noGrp="1"/>
          </p:cNvSpPr>
          <p:nvPr>
            <p:ph idx="1"/>
          </p:nvPr>
        </p:nvSpPr>
        <p:spPr>
          <a:xfrm>
            <a:off x="542696" y="712159"/>
            <a:ext cx="6305911" cy="5615796"/>
          </a:xfrm>
        </p:spPr>
        <p:txBody>
          <a:bodyPr>
            <a:normAutofit/>
          </a:bodyPr>
          <a:lstStyle/>
          <a:p>
            <a:pPr algn="just"/>
            <a:r>
              <a:rPr lang="en-US" sz="2000" dirty="0"/>
              <a:t>In the grocery shopping optimization project, value iteration is used to compute the optimal value function by iteratively updating the values of each state based on the Bellman equation, which expresses the relationship between the value of a state and the values of its neighboring states.</a:t>
            </a:r>
          </a:p>
          <a:p>
            <a:pPr algn="just"/>
            <a:r>
              <a:rPr lang="en-US" sz="2000" dirty="0"/>
              <a:t>The agent initializes the value function arbitrarily and then iteratively updates it until convergence, with each iteration bringing the values closer to their optimal values. </a:t>
            </a:r>
          </a:p>
          <a:p>
            <a:pPr algn="just"/>
            <a:r>
              <a:rPr lang="en-US" sz="2000" dirty="0"/>
              <a:t>Once the optimal value function is computed, the agent can derive the optimal policy by selecting the action with the highest expected value in each state, enabling it to make decisions that maximize cumulative rewards. </a:t>
            </a:r>
            <a:endParaRPr lang="en-IN" sz="2000" dirty="0"/>
          </a:p>
        </p:txBody>
      </p:sp>
    </p:spTree>
    <p:extLst>
      <p:ext uri="{BB962C8B-B14F-4D97-AF65-F5344CB8AC3E}">
        <p14:creationId xmlns:p14="http://schemas.microsoft.com/office/powerpoint/2010/main" val="3616928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713BEC-B87D-7B75-3D01-F4ECE6F005D2}"/>
              </a:ext>
            </a:extLst>
          </p:cNvPr>
          <p:cNvSpPr>
            <a:spLocks noGrp="1"/>
          </p:cNvSpPr>
          <p:nvPr>
            <p:ph idx="1"/>
          </p:nvPr>
        </p:nvSpPr>
        <p:spPr>
          <a:xfrm>
            <a:off x="8152653" y="2618948"/>
            <a:ext cx="4555912" cy="682843"/>
          </a:xfrm>
        </p:spPr>
        <p:txBody>
          <a:bodyPr>
            <a:noAutofit/>
          </a:bodyPr>
          <a:lstStyle/>
          <a:p>
            <a:pPr marL="0" indent="0">
              <a:buNone/>
            </a:pPr>
            <a:r>
              <a:rPr lang="en-US" b="1" dirty="0"/>
              <a:t>Value iteration </a:t>
            </a:r>
          </a:p>
          <a:p>
            <a:pPr marL="0" indent="0">
              <a:buNone/>
            </a:pPr>
            <a:r>
              <a:rPr lang="en-US" b="1" dirty="0"/>
              <a:t>Methodology Flow</a:t>
            </a:r>
          </a:p>
          <a:p>
            <a:pPr marL="0" indent="0">
              <a:buNone/>
            </a:pPr>
            <a:r>
              <a:rPr lang="en-US" b="1" dirty="0"/>
              <a:t> Chart</a:t>
            </a:r>
            <a:endParaRPr lang="en-IN" b="1" dirty="0"/>
          </a:p>
        </p:txBody>
      </p:sp>
      <p:pic>
        <p:nvPicPr>
          <p:cNvPr id="5" name="Picture 4">
            <a:extLst>
              <a:ext uri="{FF2B5EF4-FFF2-40B4-BE49-F238E27FC236}">
                <a16:creationId xmlns:a16="http://schemas.microsoft.com/office/drawing/2014/main" id="{7E6AF7A5-2E59-B99F-83D3-ED5019DC9F70}"/>
              </a:ext>
            </a:extLst>
          </p:cNvPr>
          <p:cNvPicPr>
            <a:picLocks noChangeAspect="1"/>
          </p:cNvPicPr>
          <p:nvPr/>
        </p:nvPicPr>
        <p:blipFill>
          <a:blip r:embed="rId2"/>
          <a:stretch>
            <a:fillRect/>
          </a:stretch>
        </p:blipFill>
        <p:spPr>
          <a:xfrm>
            <a:off x="1761391" y="609535"/>
            <a:ext cx="2999910" cy="5638928"/>
          </a:xfrm>
          <a:prstGeom prst="rect">
            <a:avLst/>
          </a:prstGeom>
        </p:spPr>
      </p:pic>
    </p:spTree>
    <p:extLst>
      <p:ext uri="{BB962C8B-B14F-4D97-AF65-F5344CB8AC3E}">
        <p14:creationId xmlns:p14="http://schemas.microsoft.com/office/powerpoint/2010/main" val="1291387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097CC-A07C-4558-D158-7631EADAF07F}"/>
              </a:ext>
            </a:extLst>
          </p:cNvPr>
          <p:cNvSpPr>
            <a:spLocks noGrp="1"/>
          </p:cNvSpPr>
          <p:nvPr>
            <p:ph type="title"/>
          </p:nvPr>
        </p:nvSpPr>
        <p:spPr/>
        <p:txBody>
          <a:bodyPr/>
          <a:lstStyle/>
          <a:p>
            <a:r>
              <a:rPr lang="en-US" dirty="0"/>
              <a:t>Random policy iteration</a:t>
            </a:r>
            <a:endParaRPr lang="en-IN" dirty="0"/>
          </a:p>
        </p:txBody>
      </p:sp>
      <p:sp>
        <p:nvSpPr>
          <p:cNvPr id="3" name="Content Placeholder 2">
            <a:extLst>
              <a:ext uri="{FF2B5EF4-FFF2-40B4-BE49-F238E27FC236}">
                <a16:creationId xmlns:a16="http://schemas.microsoft.com/office/drawing/2014/main" id="{1D093E13-E55A-8C63-024F-39075C944A93}"/>
              </a:ext>
            </a:extLst>
          </p:cNvPr>
          <p:cNvSpPr>
            <a:spLocks noGrp="1"/>
          </p:cNvSpPr>
          <p:nvPr>
            <p:ph idx="1"/>
          </p:nvPr>
        </p:nvSpPr>
        <p:spPr>
          <a:xfrm>
            <a:off x="730078" y="1434934"/>
            <a:ext cx="6411502" cy="5243660"/>
          </a:xfrm>
        </p:spPr>
        <p:txBody>
          <a:bodyPr/>
          <a:lstStyle/>
          <a:p>
            <a:r>
              <a:rPr lang="en-US" dirty="0"/>
              <a:t>Random policies help with exploration by forcing the agent to try different actions, even if they might not be ideal based on current knowledge.</a:t>
            </a:r>
          </a:p>
          <a:p>
            <a:r>
              <a:rPr lang="en-US" dirty="0"/>
              <a:t>Random actions can nudge the agent out of this loop and potentially lead it to discover a more rewarding path.</a:t>
            </a:r>
          </a:p>
          <a:p>
            <a:pPr marL="0" indent="0">
              <a:buNone/>
            </a:pPr>
            <a:endParaRPr lang="en-US" dirty="0"/>
          </a:p>
          <a:p>
            <a:endParaRPr lang="en-US" dirty="0"/>
          </a:p>
          <a:p>
            <a:endParaRPr lang="en-IN" dirty="0"/>
          </a:p>
        </p:txBody>
      </p:sp>
    </p:spTree>
    <p:extLst>
      <p:ext uri="{BB962C8B-B14F-4D97-AF65-F5344CB8AC3E}">
        <p14:creationId xmlns:p14="http://schemas.microsoft.com/office/powerpoint/2010/main" val="3544789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3EDC8A-732D-4BFB-94CD-2268604098B6}"/>
              </a:ext>
            </a:extLst>
          </p:cNvPr>
          <p:cNvSpPr>
            <a:spLocks noGrp="1"/>
          </p:cNvSpPr>
          <p:nvPr>
            <p:ph idx="1"/>
          </p:nvPr>
        </p:nvSpPr>
        <p:spPr>
          <a:xfrm>
            <a:off x="8365896" y="2600649"/>
            <a:ext cx="6305911" cy="602211"/>
          </a:xfrm>
        </p:spPr>
        <p:txBody>
          <a:bodyPr>
            <a:noAutofit/>
          </a:bodyPr>
          <a:lstStyle/>
          <a:p>
            <a:pPr marL="0" indent="0">
              <a:buNone/>
            </a:pPr>
            <a:r>
              <a:rPr lang="en-US" b="1" dirty="0"/>
              <a:t>Random policy</a:t>
            </a:r>
          </a:p>
          <a:p>
            <a:pPr marL="0" indent="0">
              <a:buNone/>
            </a:pPr>
            <a:r>
              <a:rPr lang="en-US" b="1" dirty="0"/>
              <a:t> iteration</a:t>
            </a:r>
          </a:p>
          <a:p>
            <a:pPr marL="0" indent="0">
              <a:buNone/>
            </a:pPr>
            <a:r>
              <a:rPr lang="en-US" b="1" dirty="0"/>
              <a:t> implementation</a:t>
            </a:r>
            <a:endParaRPr lang="en-IN" b="1" dirty="0"/>
          </a:p>
        </p:txBody>
      </p:sp>
      <p:pic>
        <p:nvPicPr>
          <p:cNvPr id="5" name="Picture 4">
            <a:extLst>
              <a:ext uri="{FF2B5EF4-FFF2-40B4-BE49-F238E27FC236}">
                <a16:creationId xmlns:a16="http://schemas.microsoft.com/office/drawing/2014/main" id="{B636A265-A530-D2B9-ED4E-7E3819E1B48F}"/>
              </a:ext>
            </a:extLst>
          </p:cNvPr>
          <p:cNvPicPr>
            <a:picLocks noChangeAspect="1"/>
          </p:cNvPicPr>
          <p:nvPr/>
        </p:nvPicPr>
        <p:blipFill>
          <a:blip r:embed="rId2"/>
          <a:stretch>
            <a:fillRect/>
          </a:stretch>
        </p:blipFill>
        <p:spPr>
          <a:xfrm>
            <a:off x="2142573" y="1242325"/>
            <a:ext cx="3953427" cy="5020376"/>
          </a:xfrm>
          <a:prstGeom prst="rect">
            <a:avLst/>
          </a:prstGeom>
        </p:spPr>
      </p:pic>
    </p:spTree>
    <p:extLst>
      <p:ext uri="{BB962C8B-B14F-4D97-AF65-F5344CB8AC3E}">
        <p14:creationId xmlns:p14="http://schemas.microsoft.com/office/powerpoint/2010/main" val="372081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C705-57FC-BEDB-39B7-9CF92D9F956C}"/>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FA91C268-4CBF-A225-1ACD-70E6FB7F6B10}"/>
              </a:ext>
            </a:extLst>
          </p:cNvPr>
          <p:cNvSpPr>
            <a:spLocks noGrp="1"/>
          </p:cNvSpPr>
          <p:nvPr>
            <p:ph idx="1"/>
          </p:nvPr>
        </p:nvSpPr>
        <p:spPr>
          <a:xfrm>
            <a:off x="1038317" y="1808481"/>
            <a:ext cx="10523379" cy="3593591"/>
          </a:xfrm>
        </p:spPr>
        <p:txBody>
          <a:bodyPr>
            <a:normAutofit fontScale="92500" lnSpcReduction="20000"/>
          </a:bodyPr>
          <a:lstStyle/>
          <a:p>
            <a:pPr algn="just"/>
            <a:r>
              <a:rPr lang="en-US" dirty="0"/>
              <a:t>Initialization sets up parameters: item prices, shop count, and item count.</a:t>
            </a:r>
          </a:p>
          <a:p>
            <a:pPr algn="just"/>
            <a:r>
              <a:rPr lang="en-US" dirty="0"/>
              <a:t>State space defines states with shop number and item buying status.</a:t>
            </a:r>
          </a:p>
          <a:p>
            <a:pPr algn="just"/>
            <a:r>
              <a:rPr lang="en-US" dirty="0"/>
              <a:t>Transition probabilities and rewards model state changes based on actions.</a:t>
            </a:r>
          </a:p>
          <a:p>
            <a:pPr algn="just"/>
            <a:r>
              <a:rPr lang="en-US" dirty="0"/>
              <a:t>Q-learning iteratively learns optimal policies via state-action values.</a:t>
            </a:r>
          </a:p>
          <a:p>
            <a:pPr algn="just"/>
            <a:r>
              <a:rPr lang="en-US" dirty="0"/>
              <a:t>Testing compares learned policy against random policy via simulated scenarios.</a:t>
            </a:r>
          </a:p>
          <a:p>
            <a:pPr algn="just"/>
            <a:r>
              <a:rPr lang="en-US" dirty="0"/>
              <a:t>Visualization aids understanding with reward plots and optimal policy display.</a:t>
            </a:r>
          </a:p>
          <a:p>
            <a:endParaRPr lang="en-IN" dirty="0"/>
          </a:p>
        </p:txBody>
      </p:sp>
    </p:spTree>
    <p:extLst>
      <p:ext uri="{BB962C8B-B14F-4D97-AF65-F5344CB8AC3E}">
        <p14:creationId xmlns:p14="http://schemas.microsoft.com/office/powerpoint/2010/main" val="706814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95D3-71A2-BAC9-D7E1-77A143DF55D1}"/>
              </a:ext>
            </a:extLst>
          </p:cNvPr>
          <p:cNvSpPr>
            <a:spLocks noGrp="1"/>
          </p:cNvSpPr>
          <p:nvPr>
            <p:ph type="title"/>
          </p:nvPr>
        </p:nvSpPr>
        <p:spPr/>
        <p:txBody>
          <a:bodyPr/>
          <a:lstStyle/>
          <a:p>
            <a:r>
              <a:rPr lang="en-IN" dirty="0"/>
              <a:t>      Result</a:t>
            </a:r>
          </a:p>
        </p:txBody>
      </p:sp>
      <p:pic>
        <p:nvPicPr>
          <p:cNvPr id="5" name="Content Placeholder 4" descr="Solving the Logistical Challenges in Ecommerce Grocery - The Network Effect">
            <a:extLst>
              <a:ext uri="{FF2B5EF4-FFF2-40B4-BE49-F238E27FC236}">
                <a16:creationId xmlns:a16="http://schemas.microsoft.com/office/drawing/2014/main" id="{7A3153DB-410B-9F3C-FC27-248DFD1150A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8949" r="18949"/>
          <a:stretch>
            <a:fillRect/>
          </a:stretch>
        </p:blipFill>
        <p:spPr bwMode="auto">
          <a:xfrm>
            <a:off x="6640830" y="1211580"/>
            <a:ext cx="4972049" cy="4149090"/>
          </a:xfrm>
          <a:prstGeom prst="rect">
            <a:avLst/>
          </a:prstGeom>
          <a:noFill/>
          <a:ln w="38100">
            <a:solidFill>
              <a:schemeClr val="bg1"/>
            </a:solidFill>
          </a:ln>
          <a:effectLst>
            <a:innerShdw blurRad="114300">
              <a:prstClr val="black"/>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563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AE078-3CB3-4D1F-8E4E-75C6D5DA8D1A}"/>
              </a:ext>
            </a:extLst>
          </p:cNvPr>
          <p:cNvSpPr>
            <a:spLocks noGrp="1"/>
          </p:cNvSpPr>
          <p:nvPr>
            <p:ph type="title"/>
          </p:nvPr>
        </p:nvSpPr>
        <p:spPr>
          <a:xfrm>
            <a:off x="4462237" y="781673"/>
            <a:ext cx="2609123" cy="907935"/>
          </a:xfrm>
        </p:spPr>
        <p:txBody>
          <a:bodyPr>
            <a:normAutofit/>
          </a:bodyPr>
          <a:lstStyle/>
          <a:p>
            <a:r>
              <a:rPr lang="en-US" b="1" dirty="0"/>
              <a:t>Topics</a:t>
            </a:r>
          </a:p>
        </p:txBody>
      </p:sp>
      <p:sp>
        <p:nvSpPr>
          <p:cNvPr id="3" name="Content Placeholder 2">
            <a:extLst>
              <a:ext uri="{FF2B5EF4-FFF2-40B4-BE49-F238E27FC236}">
                <a16:creationId xmlns:a16="http://schemas.microsoft.com/office/drawing/2014/main" id="{6797BDE5-A8BD-4286-8221-21664A41BD79}"/>
              </a:ext>
            </a:extLst>
          </p:cNvPr>
          <p:cNvSpPr>
            <a:spLocks noGrp="1"/>
          </p:cNvSpPr>
          <p:nvPr>
            <p:ph idx="1"/>
          </p:nvPr>
        </p:nvSpPr>
        <p:spPr>
          <a:xfrm>
            <a:off x="1331090" y="1504709"/>
            <a:ext cx="7781432" cy="5353291"/>
          </a:xfrm>
        </p:spPr>
        <p:txBody>
          <a:bodyPr>
            <a:normAutofit fontScale="77500" lnSpcReduction="20000"/>
          </a:bodyPr>
          <a:lstStyle/>
          <a:p>
            <a:r>
              <a:rPr lang="en-US" b="1" dirty="0"/>
              <a:t>Introduction</a:t>
            </a:r>
          </a:p>
          <a:p>
            <a:r>
              <a:rPr lang="en-US" b="1" dirty="0"/>
              <a:t>Objective</a:t>
            </a:r>
          </a:p>
          <a:p>
            <a:r>
              <a:rPr lang="en-US" b="1" dirty="0"/>
              <a:t>Problem Statement</a:t>
            </a:r>
          </a:p>
          <a:p>
            <a:r>
              <a:rPr lang="en-US" b="1" dirty="0"/>
              <a:t>Scope</a:t>
            </a:r>
          </a:p>
          <a:p>
            <a:r>
              <a:rPr lang="en-US" b="1" dirty="0"/>
              <a:t>Benefits</a:t>
            </a:r>
          </a:p>
          <a:p>
            <a:r>
              <a:rPr lang="en-US" b="1" dirty="0"/>
              <a:t>Literature Survey</a:t>
            </a:r>
          </a:p>
          <a:p>
            <a:r>
              <a:rPr lang="en-US" b="1" dirty="0"/>
              <a:t>Challenges</a:t>
            </a:r>
          </a:p>
          <a:p>
            <a:r>
              <a:rPr lang="en-US" b="1" dirty="0"/>
              <a:t>Proposed Framework / Methodology</a:t>
            </a:r>
          </a:p>
          <a:p>
            <a:r>
              <a:rPr lang="en-US" b="1" dirty="0"/>
              <a:t>Implementation work</a:t>
            </a:r>
          </a:p>
          <a:p>
            <a:r>
              <a:rPr lang="en-US" b="1" dirty="0"/>
              <a:t>Result</a:t>
            </a:r>
          </a:p>
          <a:p>
            <a:r>
              <a:rPr lang="en-US" b="1" dirty="0"/>
              <a:t>Conclusion</a:t>
            </a:r>
          </a:p>
          <a:p>
            <a:r>
              <a:rPr lang="en-US" b="1" dirty="0"/>
              <a:t>Future work</a:t>
            </a:r>
          </a:p>
          <a:p>
            <a:r>
              <a:rPr lang="en-US" b="1" dirty="0"/>
              <a:t>References</a:t>
            </a:r>
          </a:p>
          <a:p>
            <a:endParaRPr lang="en-US" dirty="0"/>
          </a:p>
          <a:p>
            <a:endParaRPr lang="en-US" dirty="0"/>
          </a:p>
        </p:txBody>
      </p:sp>
      <p:sp>
        <p:nvSpPr>
          <p:cNvPr id="7" name="Rectangle 6">
            <a:extLst>
              <a:ext uri="{FF2B5EF4-FFF2-40B4-BE49-F238E27FC236}">
                <a16:creationId xmlns:a16="http://schemas.microsoft.com/office/drawing/2014/main" id="{69D79D2B-0B99-59EF-ED6C-102B48A33264}"/>
              </a:ext>
            </a:extLst>
          </p:cNvPr>
          <p:cNvSpPr/>
          <p:nvPr/>
        </p:nvSpPr>
        <p:spPr>
          <a:xfrm>
            <a:off x="11333480" y="-111760"/>
            <a:ext cx="350136" cy="6969760"/>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0D30F556-5098-CB2A-394C-8DF828E76818}"/>
              </a:ext>
            </a:extLst>
          </p:cNvPr>
          <p:cNvSpPr/>
          <p:nvPr/>
        </p:nvSpPr>
        <p:spPr>
          <a:xfrm>
            <a:off x="10962640" y="0"/>
            <a:ext cx="191043"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404095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1D912-8E12-0BB1-9480-E26BBF0FF621}"/>
              </a:ext>
            </a:extLst>
          </p:cNvPr>
          <p:cNvSpPr>
            <a:spLocks noGrp="1"/>
          </p:cNvSpPr>
          <p:nvPr>
            <p:ph type="title"/>
          </p:nvPr>
        </p:nvSpPr>
        <p:spPr>
          <a:xfrm>
            <a:off x="1251677" y="382385"/>
            <a:ext cx="10523379" cy="918095"/>
          </a:xfrm>
        </p:spPr>
        <p:txBody>
          <a:bodyPr/>
          <a:lstStyle/>
          <a:p>
            <a:r>
              <a:rPr lang="en-IN" dirty="0"/>
              <a:t>With Value Iteration</a:t>
            </a:r>
          </a:p>
        </p:txBody>
      </p:sp>
      <p:pic>
        <p:nvPicPr>
          <p:cNvPr id="6" name="Picture 5">
            <a:extLst>
              <a:ext uri="{FF2B5EF4-FFF2-40B4-BE49-F238E27FC236}">
                <a16:creationId xmlns:a16="http://schemas.microsoft.com/office/drawing/2014/main" id="{BE351B62-C4B9-2547-2226-4EFD327C44D1}"/>
              </a:ext>
            </a:extLst>
          </p:cNvPr>
          <p:cNvPicPr>
            <a:picLocks noChangeAspect="1"/>
          </p:cNvPicPr>
          <p:nvPr/>
        </p:nvPicPr>
        <p:blipFill>
          <a:blip r:embed="rId2"/>
          <a:stretch>
            <a:fillRect/>
          </a:stretch>
        </p:blipFill>
        <p:spPr>
          <a:xfrm>
            <a:off x="3169920" y="1920240"/>
            <a:ext cx="5537199" cy="3953002"/>
          </a:xfrm>
          <a:prstGeom prst="rect">
            <a:avLst/>
          </a:prstGeom>
        </p:spPr>
      </p:pic>
    </p:spTree>
    <p:extLst>
      <p:ext uri="{BB962C8B-B14F-4D97-AF65-F5344CB8AC3E}">
        <p14:creationId xmlns:p14="http://schemas.microsoft.com/office/powerpoint/2010/main" val="4981222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6A1C1F-FDD7-9F24-7BA3-A0C1689D471B}"/>
              </a:ext>
            </a:extLst>
          </p:cNvPr>
          <p:cNvPicPr>
            <a:picLocks noGrp="1" noChangeAspect="1"/>
          </p:cNvPicPr>
          <p:nvPr>
            <p:ph idx="1"/>
          </p:nvPr>
        </p:nvPicPr>
        <p:blipFill>
          <a:blip r:embed="rId2"/>
          <a:stretch>
            <a:fillRect/>
          </a:stretch>
        </p:blipFill>
        <p:spPr>
          <a:xfrm>
            <a:off x="1173266" y="2085974"/>
            <a:ext cx="5375386" cy="3594100"/>
          </a:xfrm>
        </p:spPr>
      </p:pic>
      <p:pic>
        <p:nvPicPr>
          <p:cNvPr id="8" name="Content Placeholder 4">
            <a:extLst>
              <a:ext uri="{FF2B5EF4-FFF2-40B4-BE49-F238E27FC236}">
                <a16:creationId xmlns:a16="http://schemas.microsoft.com/office/drawing/2014/main" id="{D7B544C5-2A99-BF89-09FB-B87BACB15436}"/>
              </a:ext>
            </a:extLst>
          </p:cNvPr>
          <p:cNvPicPr>
            <a:picLocks noChangeAspect="1"/>
          </p:cNvPicPr>
          <p:nvPr/>
        </p:nvPicPr>
        <p:blipFill rotWithShape="1">
          <a:blip r:embed="rId3"/>
          <a:srcRect l="7604" t="7698" r="6602" b="7324"/>
          <a:stretch/>
        </p:blipFill>
        <p:spPr>
          <a:xfrm>
            <a:off x="6918959" y="2085974"/>
            <a:ext cx="4389121" cy="3594099"/>
          </a:xfrm>
          <a:prstGeom prst="rect">
            <a:avLst/>
          </a:prstGeom>
        </p:spPr>
      </p:pic>
      <p:sp>
        <p:nvSpPr>
          <p:cNvPr id="9" name="TextBox 8">
            <a:extLst>
              <a:ext uri="{FF2B5EF4-FFF2-40B4-BE49-F238E27FC236}">
                <a16:creationId xmlns:a16="http://schemas.microsoft.com/office/drawing/2014/main" id="{315F8509-A332-FDC3-8D11-48EE561B0212}"/>
              </a:ext>
            </a:extLst>
          </p:cNvPr>
          <p:cNvSpPr txBox="1"/>
          <p:nvPr/>
        </p:nvSpPr>
        <p:spPr>
          <a:xfrm>
            <a:off x="1173266" y="538480"/>
            <a:ext cx="6858000" cy="769441"/>
          </a:xfrm>
          <a:prstGeom prst="rect">
            <a:avLst/>
          </a:prstGeom>
          <a:noFill/>
        </p:spPr>
        <p:txBody>
          <a:bodyPr wrap="square" rtlCol="0">
            <a:spAutoFit/>
          </a:bodyPr>
          <a:lstStyle/>
          <a:p>
            <a:r>
              <a:rPr lang="en-IN" sz="4400" dirty="0">
                <a:latin typeface="+mj-lt"/>
              </a:rPr>
              <a:t>With Q-Learning</a:t>
            </a:r>
          </a:p>
        </p:txBody>
      </p:sp>
    </p:spTree>
    <p:extLst>
      <p:ext uri="{BB962C8B-B14F-4D97-AF65-F5344CB8AC3E}">
        <p14:creationId xmlns:p14="http://schemas.microsoft.com/office/powerpoint/2010/main" val="27053730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DC4A3-530D-433A-956F-BDFFF54367FD}"/>
              </a:ext>
            </a:extLst>
          </p:cNvPr>
          <p:cNvSpPr>
            <a:spLocks noGrp="1"/>
          </p:cNvSpPr>
          <p:nvPr>
            <p:ph type="title"/>
          </p:nvPr>
        </p:nvSpPr>
        <p:spPr>
          <a:xfrm>
            <a:off x="1251677" y="382385"/>
            <a:ext cx="10523379" cy="1800098"/>
          </a:xfrm>
        </p:spPr>
        <p:txBody>
          <a:bodyPr>
            <a:normAutofit/>
          </a:bodyPr>
          <a:lstStyle/>
          <a:p>
            <a:r>
              <a:rPr lang="en-US" dirty="0"/>
              <a:t>Conclusion…</a:t>
            </a:r>
          </a:p>
        </p:txBody>
      </p:sp>
      <p:sp>
        <p:nvSpPr>
          <p:cNvPr id="3" name="Content Placeholder 2">
            <a:extLst>
              <a:ext uri="{FF2B5EF4-FFF2-40B4-BE49-F238E27FC236}">
                <a16:creationId xmlns:a16="http://schemas.microsoft.com/office/drawing/2014/main" id="{01E6A7A6-EB46-4CA0-B991-935C9B9C6F26}"/>
              </a:ext>
            </a:extLst>
          </p:cNvPr>
          <p:cNvSpPr>
            <a:spLocks noGrp="1"/>
          </p:cNvSpPr>
          <p:nvPr>
            <p:ph idx="1"/>
          </p:nvPr>
        </p:nvSpPr>
        <p:spPr>
          <a:xfrm>
            <a:off x="1048477" y="1808481"/>
            <a:ext cx="10523379" cy="3593591"/>
          </a:xfrm>
        </p:spPr>
        <p:txBody>
          <a:bodyPr>
            <a:normAutofit fontScale="85000" lnSpcReduction="10000"/>
          </a:bodyPr>
          <a:lstStyle/>
          <a:p>
            <a:pPr algn="just"/>
            <a:r>
              <a:rPr lang="en-US" dirty="0"/>
              <a:t>In conclusion, the application of reinforcement learning (RL) techniques offers a promising avenue for optimizing the grocery shopping experience. Through iterative interactions with the environment, RL-powered agents can learn and refine optimal strategies tailored to individual preferences, budget constraints, and time limitations. By maximizing cumulative rewards such as cost savings, time efficiency, and customer satisfaction, these agents streamline the shopping journey for consumers. The implementation of value iteration, Q-learning, and representation policy iteration methods enables continuous improvement in decision-making policies, leading to enhanced shopping experiences.</a:t>
            </a:r>
          </a:p>
        </p:txBody>
      </p:sp>
    </p:spTree>
    <p:extLst>
      <p:ext uri="{BB962C8B-B14F-4D97-AF65-F5344CB8AC3E}">
        <p14:creationId xmlns:p14="http://schemas.microsoft.com/office/powerpoint/2010/main" val="2430620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FCDF2-67C1-CC36-91D7-91D16AEF09A3}"/>
              </a:ext>
            </a:extLst>
          </p:cNvPr>
          <p:cNvSpPr>
            <a:spLocks noGrp="1"/>
          </p:cNvSpPr>
          <p:nvPr>
            <p:ph type="title"/>
          </p:nvPr>
        </p:nvSpPr>
        <p:spPr>
          <a:xfrm>
            <a:off x="934958" y="526210"/>
            <a:ext cx="4464908" cy="5817106"/>
          </a:xfrm>
        </p:spPr>
        <p:txBody>
          <a:bodyPr/>
          <a:lstStyle/>
          <a:p>
            <a:r>
              <a:rPr lang="en-US" dirty="0"/>
              <a:t>Future work</a:t>
            </a:r>
          </a:p>
        </p:txBody>
      </p:sp>
      <p:pic>
        <p:nvPicPr>
          <p:cNvPr id="2054" name="Picture 6" descr="Here are 3 easy ways a busy working mum in S’pore makes the best out of ...">
            <a:extLst>
              <a:ext uri="{FF2B5EF4-FFF2-40B4-BE49-F238E27FC236}">
                <a16:creationId xmlns:a16="http://schemas.microsoft.com/office/drawing/2014/main" id="{B92A7C51-6009-9228-5F49-B6933F981E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601" y="1625600"/>
            <a:ext cx="4124960" cy="386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77892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E6DF4C-C410-6B9A-5FBB-E4144664E96A}"/>
              </a:ext>
            </a:extLst>
          </p:cNvPr>
          <p:cNvSpPr>
            <a:spLocks noGrp="1"/>
          </p:cNvSpPr>
          <p:nvPr>
            <p:ph idx="1"/>
          </p:nvPr>
        </p:nvSpPr>
        <p:spPr>
          <a:xfrm>
            <a:off x="1119597" y="1408684"/>
            <a:ext cx="10523379" cy="3593591"/>
          </a:xfrm>
        </p:spPr>
        <p:txBody>
          <a:bodyPr>
            <a:normAutofit fontScale="92500" lnSpcReduction="10000"/>
          </a:bodyPr>
          <a:lstStyle/>
          <a:p>
            <a:pPr algn="just"/>
            <a:r>
              <a:rPr lang="en-US" dirty="0">
                <a:solidFill>
                  <a:schemeClr val="tx2">
                    <a:lumMod val="50000"/>
                    <a:lumOff val="50000"/>
                  </a:schemeClr>
                </a:solidFill>
              </a:rPr>
              <a:t>Real-Time Adaptation: </a:t>
            </a:r>
            <a:r>
              <a:rPr lang="en-US" dirty="0"/>
              <a:t>Developing adaptive RL algorithms capable of dynamically adjusting shopping strategies in response to real-time changes in factors such as product availability, pricing fluctuations, and store layouts.</a:t>
            </a:r>
          </a:p>
          <a:p>
            <a:pPr algn="just"/>
            <a:r>
              <a:rPr lang="en-US" dirty="0">
                <a:solidFill>
                  <a:schemeClr val="tx2">
                    <a:lumMod val="50000"/>
                    <a:lumOff val="50000"/>
                  </a:schemeClr>
                </a:solidFill>
              </a:rPr>
              <a:t>Integration with E-commerce: </a:t>
            </a:r>
            <a:r>
              <a:rPr lang="en-US" dirty="0"/>
              <a:t>Expanding RL-based optimization techniques to online grocery platforms, enabling seamless integration between physical and digital shopping experiences, and leveraging data-driven insights to enhance customer satisfaction and operational efficiency.</a:t>
            </a:r>
            <a:endParaRPr lang="en-IN" dirty="0"/>
          </a:p>
        </p:txBody>
      </p:sp>
    </p:spTree>
    <p:extLst>
      <p:ext uri="{BB962C8B-B14F-4D97-AF65-F5344CB8AC3E}">
        <p14:creationId xmlns:p14="http://schemas.microsoft.com/office/powerpoint/2010/main" val="14577927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40183-98AF-438D-AC1C-0AF4CC28DBD3}"/>
              </a:ext>
            </a:extLst>
          </p:cNvPr>
          <p:cNvSpPr>
            <a:spLocks noGrp="1"/>
          </p:cNvSpPr>
          <p:nvPr>
            <p:ph type="title"/>
          </p:nvPr>
        </p:nvSpPr>
        <p:spPr>
          <a:xfrm>
            <a:off x="1251677" y="382385"/>
            <a:ext cx="10523379" cy="1800098"/>
          </a:xfrm>
        </p:spPr>
        <p:txBody>
          <a:bodyPr>
            <a:normAutofit/>
          </a:bodyPr>
          <a:lstStyle/>
          <a:p>
            <a:r>
              <a:rPr lang="en-US" dirty="0"/>
              <a:t>References…</a:t>
            </a:r>
          </a:p>
        </p:txBody>
      </p:sp>
      <p:sp>
        <p:nvSpPr>
          <p:cNvPr id="3" name="Content Placeholder 2">
            <a:extLst>
              <a:ext uri="{FF2B5EF4-FFF2-40B4-BE49-F238E27FC236}">
                <a16:creationId xmlns:a16="http://schemas.microsoft.com/office/drawing/2014/main" id="{1591ED45-72A6-42D8-9A05-3FA6D37BEF73}"/>
              </a:ext>
            </a:extLst>
          </p:cNvPr>
          <p:cNvSpPr>
            <a:spLocks noGrp="1"/>
          </p:cNvSpPr>
          <p:nvPr>
            <p:ph idx="1"/>
          </p:nvPr>
        </p:nvSpPr>
        <p:spPr>
          <a:xfrm>
            <a:off x="1058637" y="1849121"/>
            <a:ext cx="10523379" cy="3593591"/>
          </a:xfrm>
        </p:spPr>
        <p:txBody>
          <a:bodyPr>
            <a:normAutofit fontScale="70000" lnSpcReduction="20000"/>
          </a:bodyPr>
          <a:lstStyle/>
          <a:p>
            <a:pPr algn="just">
              <a:buFont typeface="Wingdings" panose="05000000000000000000" pitchFamily="2" charset="2"/>
              <a:buChar char="§"/>
            </a:pPr>
            <a:r>
              <a:rPr lang="en-US" dirty="0">
                <a:hlinkClick r:id="rId3">
                  <a:extLst>
                    <a:ext uri="{A12FA001-AC4F-418D-AE19-62706E023703}">
                      <ahyp:hlinkClr xmlns:ahyp="http://schemas.microsoft.com/office/drawing/2018/hyperlinkcolor" val="tx"/>
                    </a:ext>
                  </a:extLst>
                </a:hlinkClick>
              </a:rPr>
              <a:t>A deep reinforcement learning approach for the meal delivery problem – ScienceDirect</a:t>
            </a: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hlinkClick r:id="rId4">
                  <a:extLst>
                    <a:ext uri="{A12FA001-AC4F-418D-AE19-62706E023703}">
                      <ahyp:hlinkClr xmlns:ahyp="http://schemas.microsoft.com/office/drawing/2018/hyperlinkcolor" val="tx"/>
                    </a:ext>
                  </a:extLst>
                </a:hlinkClick>
              </a:rPr>
              <a:t>GitHub - </a:t>
            </a:r>
            <a:r>
              <a:rPr lang="en-US" dirty="0" err="1">
                <a:hlinkClick r:id="rId4">
                  <a:extLst>
                    <a:ext uri="{A12FA001-AC4F-418D-AE19-62706E023703}">
                      <ahyp:hlinkClr xmlns:ahyp="http://schemas.microsoft.com/office/drawing/2018/hyperlinkcolor" val="tx"/>
                    </a:ext>
                  </a:extLst>
                </a:hlinkClick>
              </a:rPr>
              <a:t>manasimalik</a:t>
            </a:r>
            <a:r>
              <a:rPr lang="en-US" dirty="0">
                <a:hlinkClick r:id="rId4">
                  <a:extLst>
                    <a:ext uri="{A12FA001-AC4F-418D-AE19-62706E023703}">
                      <ahyp:hlinkClr xmlns:ahyp="http://schemas.microsoft.com/office/drawing/2018/hyperlinkcolor" val="tx"/>
                    </a:ext>
                  </a:extLst>
                </a:hlinkClick>
              </a:rPr>
              <a:t>/RL-For-Grocery-Shopping-Solutions: When we want to purchase our monthly grocery, there are multiple store options with different pricings and availability. There is also a cost attached to travelling to these stores. Using reinforcement learning, we model these variables to learn the best strategy to purchase all the items we want.</a:t>
            </a:r>
            <a:endParaRPr lang="en-US" dirty="0"/>
          </a:p>
          <a:p>
            <a:pPr algn="just">
              <a:buFont typeface="Wingdings" panose="05000000000000000000" pitchFamily="2" charset="2"/>
              <a:buChar char="§"/>
            </a:pPr>
            <a:endParaRPr lang="en-US" dirty="0"/>
          </a:p>
          <a:p>
            <a:pPr algn="just">
              <a:buFont typeface="Wingdings" panose="05000000000000000000" pitchFamily="2" charset="2"/>
              <a:buChar char="§"/>
            </a:pPr>
            <a:r>
              <a:rPr lang="en-US" dirty="0">
                <a:hlinkClick r:id="rId5">
                  <a:extLst>
                    <a:ext uri="{A12FA001-AC4F-418D-AE19-62706E023703}">
                      <ahyp:hlinkClr xmlns:ahyp="http://schemas.microsoft.com/office/drawing/2018/hyperlinkcolor" val="tx"/>
                    </a:ext>
                  </a:extLst>
                </a:hlinkClick>
              </a:rPr>
              <a:t>Anticipatory Decisions in Retail E-Commerce Warehouses using Reinforcement Learning | Proceedings of the 3rd ACM India Joint International Conference on Data Science &amp; Management of Data (8th ACM IKDD CODS &amp; 26th COMAD)</a:t>
            </a:r>
            <a:endParaRPr lang="en-IN" dirty="0"/>
          </a:p>
          <a:p>
            <a:endParaRPr lang="en-US" dirty="0"/>
          </a:p>
        </p:txBody>
      </p:sp>
    </p:spTree>
    <p:extLst>
      <p:ext uri="{BB962C8B-B14F-4D97-AF65-F5344CB8AC3E}">
        <p14:creationId xmlns:p14="http://schemas.microsoft.com/office/powerpoint/2010/main" val="10710809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Teamwork Team Work Team Spirit Team Building Team Development Red ...">
            <a:extLst>
              <a:ext uri="{FF2B5EF4-FFF2-40B4-BE49-F238E27FC236}">
                <a16:creationId xmlns:a16="http://schemas.microsoft.com/office/drawing/2014/main" id="{076DB45C-C6EF-2CB8-0A96-01FC19C03D05}"/>
              </a:ext>
            </a:extLst>
          </p:cNvPr>
          <p:cNvPicPr>
            <a:picLocks noGrp="1" noChangeAspect="1" noChangeArrowheads="1"/>
          </p:cNvPicPr>
          <p:nvPr>
            <p:ph type="pic" sz="quarter" idx="11"/>
          </p:nvPr>
        </p:nvPicPr>
        <p:blipFill>
          <a:blip r:embed="rId3">
            <a:extLst>
              <a:ext uri="{28A0092B-C50C-407E-A947-70E740481C1C}">
                <a14:useLocalDpi xmlns:a14="http://schemas.microsoft.com/office/drawing/2010/main" val="0"/>
              </a:ext>
            </a:extLst>
          </a:blip>
          <a:srcRect l="15905" r="15905"/>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4B8BD736-A097-2FA2-2764-4FF8AB2BB165}"/>
              </a:ext>
            </a:extLst>
          </p:cNvPr>
          <p:cNvSpPr/>
          <p:nvPr/>
        </p:nvSpPr>
        <p:spPr>
          <a:xfrm>
            <a:off x="5811520" y="1249680"/>
            <a:ext cx="5008880" cy="44602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extBox 11">
            <a:extLst>
              <a:ext uri="{FF2B5EF4-FFF2-40B4-BE49-F238E27FC236}">
                <a16:creationId xmlns:a16="http://schemas.microsoft.com/office/drawing/2014/main" id="{2E20A513-3953-E19C-B685-F4EDF34A3FA8}"/>
              </a:ext>
            </a:extLst>
          </p:cNvPr>
          <p:cNvSpPr txBox="1"/>
          <p:nvPr/>
        </p:nvSpPr>
        <p:spPr>
          <a:xfrm>
            <a:off x="6217920" y="1690688"/>
            <a:ext cx="4318000" cy="3970318"/>
          </a:xfrm>
          <a:prstGeom prst="rect">
            <a:avLst/>
          </a:prstGeom>
          <a:noFill/>
        </p:spPr>
        <p:txBody>
          <a:bodyPr wrap="square" rtlCol="0">
            <a:spAutoFit/>
          </a:bodyPr>
          <a:lstStyle/>
          <a:p>
            <a:pPr marL="285750" indent="-285750">
              <a:buFont typeface="Wingdings" panose="05000000000000000000" pitchFamily="2" charset="2"/>
              <a:buChar char="q"/>
            </a:pPr>
            <a:r>
              <a:rPr lang="it-IT" dirty="0"/>
              <a:t>Name : Mandadi Geetha Pallavi</a:t>
            </a:r>
          </a:p>
          <a:p>
            <a:pPr marL="285750" indent="-285750">
              <a:buFont typeface="Wingdings" panose="05000000000000000000" pitchFamily="2" charset="2"/>
              <a:buChar char="q"/>
            </a:pPr>
            <a:r>
              <a:rPr lang="it-IT" dirty="0"/>
              <a:t>Reg No: 21BCE7286</a:t>
            </a:r>
          </a:p>
          <a:p>
            <a:pPr marL="285750" indent="-285750">
              <a:buFont typeface="Wingdings" panose="05000000000000000000" pitchFamily="2" charset="2"/>
              <a:buChar char="q"/>
            </a:pPr>
            <a:r>
              <a:rPr lang="it-IT" dirty="0"/>
              <a:t> School : SCOPE</a:t>
            </a:r>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endParaRPr lang="it-IT" dirty="0"/>
          </a:p>
          <a:p>
            <a:pPr marL="285750" indent="-285750">
              <a:buFont typeface="Wingdings" panose="05000000000000000000" pitchFamily="2" charset="2"/>
              <a:buChar char="q"/>
            </a:pPr>
            <a:r>
              <a:rPr lang="en-US" dirty="0"/>
              <a:t>Name: Mallampati </a:t>
            </a:r>
            <a:r>
              <a:rPr lang="en-US" dirty="0" err="1"/>
              <a:t>Bhavishya</a:t>
            </a:r>
            <a:endParaRPr lang="en-US" dirty="0"/>
          </a:p>
          <a:p>
            <a:pPr marL="285750" indent="-285750">
              <a:buFont typeface="Wingdings" panose="05000000000000000000" pitchFamily="2" charset="2"/>
              <a:buChar char="q"/>
            </a:pPr>
            <a:r>
              <a:rPr lang="en-US" dirty="0"/>
              <a:t>Reg Number: 21BCE7418</a:t>
            </a:r>
          </a:p>
          <a:p>
            <a:pPr marL="285750" indent="-285750">
              <a:buFont typeface="Wingdings" panose="05000000000000000000" pitchFamily="2" charset="2"/>
              <a:buChar char="q"/>
            </a:pPr>
            <a:r>
              <a:rPr lang="en-US" dirty="0"/>
              <a:t>School: SCOPE</a:t>
            </a:r>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endParaRPr lang="en-US" dirty="0"/>
          </a:p>
          <a:p>
            <a:pPr marL="285750" indent="-285750">
              <a:buFont typeface="Wingdings" panose="05000000000000000000" pitchFamily="2" charset="2"/>
              <a:buChar char="q"/>
            </a:pPr>
            <a:r>
              <a:rPr lang="en-US" dirty="0"/>
              <a:t>Name: </a:t>
            </a:r>
            <a:r>
              <a:rPr lang="en-US" dirty="0" err="1"/>
              <a:t>Gandla</a:t>
            </a:r>
            <a:r>
              <a:rPr lang="en-US" dirty="0"/>
              <a:t> Sreeja</a:t>
            </a:r>
          </a:p>
          <a:p>
            <a:pPr marL="285750" indent="-285750">
              <a:buFont typeface="Wingdings" panose="05000000000000000000" pitchFamily="2" charset="2"/>
              <a:buChar char="q"/>
            </a:pPr>
            <a:r>
              <a:rPr lang="en-US" dirty="0"/>
              <a:t>Reg Number: 21BCE9098</a:t>
            </a:r>
          </a:p>
          <a:p>
            <a:pPr marL="285750" indent="-285750">
              <a:buFont typeface="Wingdings" panose="05000000000000000000" pitchFamily="2" charset="2"/>
              <a:buChar char="q"/>
            </a:pPr>
            <a:r>
              <a:rPr lang="en-US" dirty="0"/>
              <a:t>School: SCOPE</a:t>
            </a:r>
          </a:p>
          <a:p>
            <a:endParaRPr lang="en-IN" dirty="0"/>
          </a:p>
        </p:txBody>
      </p:sp>
    </p:spTree>
    <p:extLst>
      <p:ext uri="{BB962C8B-B14F-4D97-AF65-F5344CB8AC3E}">
        <p14:creationId xmlns:p14="http://schemas.microsoft.com/office/powerpoint/2010/main" val="25768695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A3E57F-DE9A-45F6-BEF3-EF8EEA07E065}"/>
              </a:ext>
            </a:extLst>
          </p:cNvPr>
          <p:cNvSpPr>
            <a:spLocks noGrp="1"/>
          </p:cNvSpPr>
          <p:nvPr>
            <p:ph type="title"/>
          </p:nvPr>
        </p:nvSpPr>
        <p:spPr>
          <a:xfrm>
            <a:off x="3652328" y="2367280"/>
            <a:ext cx="7788938" cy="1941426"/>
          </a:xfrm>
        </p:spPr>
        <p:txBody>
          <a:bodyPr>
            <a:normAutofit/>
          </a:bodyPr>
          <a:lstStyle/>
          <a:p>
            <a:r>
              <a:rPr lang="en-US" sz="9600" dirty="0"/>
              <a:t>Thank you</a:t>
            </a:r>
          </a:p>
        </p:txBody>
      </p:sp>
    </p:spTree>
    <p:extLst>
      <p:ext uri="{BB962C8B-B14F-4D97-AF65-F5344CB8AC3E}">
        <p14:creationId xmlns:p14="http://schemas.microsoft.com/office/powerpoint/2010/main" val="1059349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57F14-981B-101D-C338-C24BD0E0DD43}"/>
              </a:ext>
            </a:extLst>
          </p:cNvPr>
          <p:cNvSpPr>
            <a:spLocks noGrp="1"/>
          </p:cNvSpPr>
          <p:nvPr>
            <p:ph type="title"/>
          </p:nvPr>
        </p:nvSpPr>
        <p:spPr/>
        <p:txBody>
          <a:bodyPr/>
          <a:lstStyle/>
          <a:p>
            <a:r>
              <a:rPr lang="en-US" sz="4000" dirty="0"/>
              <a:t>Introduction</a:t>
            </a:r>
            <a:endParaRPr lang="en-IN" dirty="0"/>
          </a:p>
        </p:txBody>
      </p:sp>
      <p:sp>
        <p:nvSpPr>
          <p:cNvPr id="3" name="Content Placeholder 2">
            <a:extLst>
              <a:ext uri="{FF2B5EF4-FFF2-40B4-BE49-F238E27FC236}">
                <a16:creationId xmlns:a16="http://schemas.microsoft.com/office/drawing/2014/main" id="{900B7DA8-BA34-C5F1-276B-EE42B9E553DA}"/>
              </a:ext>
            </a:extLst>
          </p:cNvPr>
          <p:cNvSpPr>
            <a:spLocks noGrp="1"/>
          </p:cNvSpPr>
          <p:nvPr>
            <p:ph idx="1"/>
          </p:nvPr>
        </p:nvSpPr>
        <p:spPr>
          <a:xfrm>
            <a:off x="1251677" y="1520575"/>
            <a:ext cx="10523379" cy="4359017"/>
          </a:xfrm>
        </p:spPr>
        <p:txBody>
          <a:bodyPr/>
          <a:lstStyle/>
          <a:p>
            <a:pPr marL="0" indent="0">
              <a:buNone/>
            </a:pPr>
            <a:r>
              <a:rPr lang="en-US" dirty="0">
                <a:latin typeface="Times New Roman" panose="02020603050405020304" pitchFamily="18" charset="0"/>
                <a:cs typeface="Times New Roman" panose="02020603050405020304" pitchFamily="18" charset="0"/>
              </a:rPr>
              <a:t>Grocery shopping is a routine yet time-consuming task that often involves visiting multiple stores to find the best deals and products. To alleviate the burden of this process and optimize the shopping experience, we propose the development of an agent-based grocery shopping system. This system aims to automate and optimize the grocery shopping process by leveraging artificial intelligence techniques, specifically reinforcement learning.</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809247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C7A49-1FD8-5C63-4B50-20CED677F292}"/>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BC1F0405-FAAB-0B54-9DF6-2E3EF6EA20B1}"/>
              </a:ext>
            </a:extLst>
          </p:cNvPr>
          <p:cNvSpPr>
            <a:spLocks noGrp="1"/>
          </p:cNvSpPr>
          <p:nvPr>
            <p:ph idx="1"/>
          </p:nvPr>
        </p:nvSpPr>
        <p:spPr>
          <a:xfrm>
            <a:off x="1251678" y="1582221"/>
            <a:ext cx="9782768" cy="4297372"/>
          </a:xfrm>
        </p:spPr>
        <p:txBody>
          <a:bodyPr>
            <a:normAutofit lnSpcReduction="10000"/>
          </a:bodyPr>
          <a:lstStyle/>
          <a:p>
            <a:pPr marL="0" indent="0" algn="just">
              <a:buNone/>
            </a:pPr>
            <a:r>
              <a:rPr lang="en-US" dirty="0"/>
              <a:t>The primary objective of this project is to design an intelligent system capable of making informed decisions regarding where to shop and what seller to choose.</a:t>
            </a:r>
          </a:p>
          <a:p>
            <a:pPr marL="0" indent="0" algn="just">
              <a:buNone/>
            </a:pPr>
            <a:endParaRPr lang="en-US" dirty="0"/>
          </a:p>
          <a:p>
            <a:pPr marL="0" indent="0" algn="just">
              <a:buNone/>
            </a:pPr>
            <a:r>
              <a:rPr lang="en-US" dirty="0"/>
              <a:t> The system able learns to navigate through different shops, considering factors such as item availability, prices, and distances between stores. Through iterative learning episodes, the system refines its decision-making policy to maximize rewards, such as cost savings and minimized travel distances.</a:t>
            </a:r>
            <a:endParaRPr lang="en-IN" dirty="0"/>
          </a:p>
          <a:p>
            <a:endParaRPr lang="en-IN" dirty="0"/>
          </a:p>
        </p:txBody>
      </p:sp>
    </p:spTree>
    <p:extLst>
      <p:ext uri="{BB962C8B-B14F-4D97-AF65-F5344CB8AC3E}">
        <p14:creationId xmlns:p14="http://schemas.microsoft.com/office/powerpoint/2010/main" val="22086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E0FD-106C-EA25-A92D-254C218E1498}"/>
              </a:ext>
            </a:extLst>
          </p:cNvPr>
          <p:cNvSpPr>
            <a:spLocks noGrp="1"/>
          </p:cNvSpPr>
          <p:nvPr>
            <p:ph type="title"/>
          </p:nvPr>
        </p:nvSpPr>
        <p:spPr/>
        <p:txBody>
          <a:bodyPr/>
          <a:lstStyle/>
          <a:p>
            <a:r>
              <a:rPr lang="en-US" sz="4000" dirty="0"/>
              <a:t>Problem Statement</a:t>
            </a:r>
            <a:endParaRPr lang="en-IN" dirty="0"/>
          </a:p>
        </p:txBody>
      </p:sp>
      <p:sp>
        <p:nvSpPr>
          <p:cNvPr id="3" name="Content Placeholder 2">
            <a:extLst>
              <a:ext uri="{FF2B5EF4-FFF2-40B4-BE49-F238E27FC236}">
                <a16:creationId xmlns:a16="http://schemas.microsoft.com/office/drawing/2014/main" id="{2F351814-EB31-717B-B1ED-C87AC69F8234}"/>
              </a:ext>
            </a:extLst>
          </p:cNvPr>
          <p:cNvSpPr>
            <a:spLocks noGrp="1"/>
          </p:cNvSpPr>
          <p:nvPr>
            <p:ph idx="1"/>
          </p:nvPr>
        </p:nvSpPr>
        <p:spPr>
          <a:xfrm>
            <a:off x="1251677" y="1489753"/>
            <a:ext cx="10523379" cy="4389839"/>
          </a:xfrm>
        </p:spPr>
        <p:txBody>
          <a:bodyPr>
            <a:normAutofit fontScale="92500" lnSpcReduction="10000"/>
          </a:bodyPr>
          <a:lstStyle/>
          <a:p>
            <a:pPr marL="0" indent="0" algn="just">
              <a:buNone/>
            </a:pPr>
            <a:r>
              <a:rPr lang="en-US" sz="2800" dirty="0">
                <a:latin typeface="Times New Roman" panose="02020603050405020304" pitchFamily="18" charset="0"/>
                <a:cs typeface="Times New Roman" panose="02020603050405020304" pitchFamily="18" charset="0"/>
              </a:rPr>
              <a:t>The traditional process of grocery shopping often involves significant time and effort spent visiting multiple stores in online and offline to find desired items at competitive prices. This process can be particularly burdensome for individuals with busy schedules or specific preferences. Current online grocery platforms offer convenience but may lack the ability to tailor recommendations to individual preferences effectively.</a:t>
            </a:r>
          </a:p>
          <a:p>
            <a:pPr marL="0" indent="0" algn="just">
              <a:buNone/>
            </a:pPr>
            <a:r>
              <a:rPr lang="en-US" sz="2800" dirty="0">
                <a:latin typeface="Times New Roman" panose="02020603050405020304" pitchFamily="18" charset="0"/>
                <a:cs typeface="Times New Roman" panose="02020603050405020304" pitchFamily="18" charset="0"/>
              </a:rPr>
              <a:t>To address these challenges, we propose the development of an agent-based grocery shopping system. This system aims to automate and optimize the grocery shopping process by utilizing RL agents to gather information from various stores and compare it with user preferences.</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53820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1BF77-6097-9AEE-22F5-7A77B777BE96}"/>
              </a:ext>
            </a:extLst>
          </p:cNvPr>
          <p:cNvSpPr>
            <a:spLocks noGrp="1"/>
          </p:cNvSpPr>
          <p:nvPr>
            <p:ph type="title"/>
          </p:nvPr>
        </p:nvSpPr>
        <p:spPr/>
        <p:txBody>
          <a:bodyPr/>
          <a:lstStyle/>
          <a:p>
            <a:r>
              <a:rPr lang="en-US" dirty="0"/>
              <a:t>Scope</a:t>
            </a:r>
            <a:endParaRPr lang="en-IN" dirty="0"/>
          </a:p>
        </p:txBody>
      </p:sp>
      <p:sp>
        <p:nvSpPr>
          <p:cNvPr id="3" name="Content Placeholder 2">
            <a:extLst>
              <a:ext uri="{FF2B5EF4-FFF2-40B4-BE49-F238E27FC236}">
                <a16:creationId xmlns:a16="http://schemas.microsoft.com/office/drawing/2014/main" id="{464E423E-1945-E508-C72F-73AE1EA83EDE}"/>
              </a:ext>
            </a:extLst>
          </p:cNvPr>
          <p:cNvSpPr>
            <a:spLocks noGrp="1"/>
          </p:cNvSpPr>
          <p:nvPr>
            <p:ph idx="1"/>
          </p:nvPr>
        </p:nvSpPr>
        <p:spPr>
          <a:xfrm>
            <a:off x="1251677" y="1407561"/>
            <a:ext cx="10523379" cy="4472032"/>
          </a:xfrm>
        </p:spPr>
        <p:txBody>
          <a:bodyPr>
            <a:normAutofit fontScale="92500"/>
          </a:bodyPr>
          <a:lstStyle/>
          <a:p>
            <a:pPr marL="285750" indent="-285750" algn="l">
              <a:lnSpc>
                <a:spcPct val="200000"/>
              </a:lnSpc>
              <a:buFont typeface="Wingdings" panose="05000000000000000000" pitchFamily="2" charset="2"/>
              <a:buChar char="v"/>
            </a:pPr>
            <a:r>
              <a:rPr lang="en-US" b="1" i="0" dirty="0">
                <a:solidFill>
                  <a:schemeClr val="tx1"/>
                </a:solidFill>
                <a:effectLst/>
                <a:latin typeface="Söhne"/>
              </a:rPr>
              <a:t>Multi-Criteria Decision Making</a:t>
            </a:r>
          </a:p>
          <a:p>
            <a:pPr marL="285750" indent="-285750" algn="l">
              <a:lnSpc>
                <a:spcPct val="200000"/>
              </a:lnSpc>
              <a:buFont typeface="Wingdings" panose="05000000000000000000" pitchFamily="2" charset="2"/>
              <a:buChar char="v"/>
            </a:pPr>
            <a:r>
              <a:rPr lang="en-US" b="1" i="0" dirty="0">
                <a:solidFill>
                  <a:schemeClr val="tx1"/>
                </a:solidFill>
                <a:effectLst/>
                <a:latin typeface="Söhne"/>
              </a:rPr>
              <a:t>User Preferences Learning</a:t>
            </a:r>
            <a:endParaRPr lang="en-US" b="0" i="0" dirty="0">
              <a:solidFill>
                <a:schemeClr val="tx1"/>
              </a:solidFill>
              <a:effectLst/>
              <a:latin typeface="Söhne"/>
            </a:endParaRPr>
          </a:p>
          <a:p>
            <a:pPr marL="285750" indent="-285750" algn="l">
              <a:lnSpc>
                <a:spcPct val="200000"/>
              </a:lnSpc>
              <a:buFont typeface="Wingdings" panose="05000000000000000000" pitchFamily="2" charset="2"/>
              <a:buChar char="v"/>
            </a:pPr>
            <a:r>
              <a:rPr lang="en-US" b="1" i="0" dirty="0">
                <a:solidFill>
                  <a:schemeClr val="tx1"/>
                </a:solidFill>
                <a:effectLst/>
                <a:latin typeface="Söhne"/>
              </a:rPr>
              <a:t>Real-time Price Tracking</a:t>
            </a:r>
          </a:p>
          <a:p>
            <a:pPr marL="285750" indent="-285750" algn="l">
              <a:lnSpc>
                <a:spcPct val="200000"/>
              </a:lnSpc>
              <a:buFont typeface="Wingdings" panose="05000000000000000000" pitchFamily="2" charset="2"/>
              <a:buChar char="v"/>
            </a:pPr>
            <a:r>
              <a:rPr lang="en-US" b="1" i="0" dirty="0">
                <a:solidFill>
                  <a:schemeClr val="tx1"/>
                </a:solidFill>
                <a:effectLst/>
                <a:latin typeface="Söhne"/>
              </a:rPr>
              <a:t>Sentiment Analysis of Reviews</a:t>
            </a:r>
          </a:p>
          <a:p>
            <a:pPr marL="285750" indent="-285750" algn="l">
              <a:lnSpc>
                <a:spcPct val="200000"/>
              </a:lnSpc>
              <a:buFont typeface="Wingdings" panose="05000000000000000000" pitchFamily="2" charset="2"/>
              <a:buChar char="v"/>
            </a:pPr>
            <a:r>
              <a:rPr lang="en-IN" b="1" i="0" dirty="0">
                <a:solidFill>
                  <a:schemeClr val="tx1"/>
                </a:solidFill>
                <a:effectLst/>
                <a:latin typeface="Söhne"/>
              </a:rPr>
              <a:t>Integration with E-commerce Platforms</a:t>
            </a:r>
            <a:endParaRPr lang="en-US" b="0" i="0" dirty="0">
              <a:solidFill>
                <a:schemeClr val="tx1"/>
              </a:solidFill>
              <a:effectLst/>
              <a:latin typeface="Söhne"/>
            </a:endParaRPr>
          </a:p>
          <a:p>
            <a:endParaRPr lang="en-IN" dirty="0">
              <a:solidFill>
                <a:schemeClr val="tx1"/>
              </a:solidFill>
            </a:endParaRPr>
          </a:p>
        </p:txBody>
      </p:sp>
    </p:spTree>
    <p:extLst>
      <p:ext uri="{BB962C8B-B14F-4D97-AF65-F5344CB8AC3E}">
        <p14:creationId xmlns:p14="http://schemas.microsoft.com/office/powerpoint/2010/main" val="348190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D6FC6-850E-7198-2057-AEA1E2767840}"/>
              </a:ext>
            </a:extLst>
          </p:cNvPr>
          <p:cNvSpPr>
            <a:spLocks noGrp="1"/>
          </p:cNvSpPr>
          <p:nvPr>
            <p:ph type="title"/>
          </p:nvPr>
        </p:nvSpPr>
        <p:spPr/>
        <p:txBody>
          <a:bodyPr/>
          <a:lstStyle/>
          <a:p>
            <a:r>
              <a:rPr lang="en-US" sz="4000" dirty="0"/>
              <a:t>Benefits</a:t>
            </a:r>
            <a:endParaRPr lang="en-IN" dirty="0"/>
          </a:p>
        </p:txBody>
      </p:sp>
      <p:sp>
        <p:nvSpPr>
          <p:cNvPr id="3" name="Content Placeholder 2">
            <a:extLst>
              <a:ext uri="{FF2B5EF4-FFF2-40B4-BE49-F238E27FC236}">
                <a16:creationId xmlns:a16="http://schemas.microsoft.com/office/drawing/2014/main" id="{A9542EFF-8EBC-CA60-B83D-4E6D9008A37C}"/>
              </a:ext>
            </a:extLst>
          </p:cNvPr>
          <p:cNvSpPr>
            <a:spLocks noGrp="1"/>
          </p:cNvSpPr>
          <p:nvPr>
            <p:ph idx="1"/>
          </p:nvPr>
        </p:nvSpPr>
        <p:spPr>
          <a:xfrm>
            <a:off x="1251678" y="1226916"/>
            <a:ext cx="10253558" cy="5127585"/>
          </a:xfrm>
        </p:spPr>
        <p:txBody>
          <a:bodyPr>
            <a:normAutofit/>
          </a:bodyPr>
          <a:lstStyle/>
          <a:p>
            <a:pPr marL="285750" indent="-285750" algn="just">
              <a:lnSpc>
                <a:spcPct val="150000"/>
              </a:lnSpc>
              <a:buFont typeface="Wingdings" panose="05000000000000000000" pitchFamily="2" charset="2"/>
              <a:buChar char="v"/>
            </a:pPr>
            <a:r>
              <a:rPr lang="en-US" sz="1600" b="1" i="0" dirty="0">
                <a:solidFill>
                  <a:schemeClr val="tx1"/>
                </a:solidFill>
                <a:effectLst/>
                <a:latin typeface="Times New Roman" panose="02020603050405020304" pitchFamily="18" charset="0"/>
                <a:cs typeface="Times New Roman" panose="02020603050405020304" pitchFamily="18" charset="0"/>
              </a:rPr>
              <a:t>Efficiency Improvement:</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RL agents can automate decision-making processes, leading to more efficient and timely operations.</a:t>
            </a:r>
          </a:p>
          <a:p>
            <a:pPr marL="285750" indent="-285750" algn="just">
              <a:lnSpc>
                <a:spcPct val="150000"/>
              </a:lnSpc>
              <a:buFont typeface="Wingdings" panose="05000000000000000000" pitchFamily="2" charset="2"/>
              <a:buChar char="v"/>
            </a:pPr>
            <a:r>
              <a:rPr lang="en-US" sz="1600" b="1" i="0" dirty="0">
                <a:solidFill>
                  <a:schemeClr val="tx1"/>
                </a:solidFill>
                <a:effectLst/>
                <a:latin typeface="Times New Roman" panose="02020603050405020304" pitchFamily="18" charset="0"/>
                <a:cs typeface="Times New Roman" panose="02020603050405020304" pitchFamily="18" charset="0"/>
              </a:rPr>
              <a:t>Cost Reduction:</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Optimization of inventory, pricing, and logistics can result in cost savings throughout the supply chain.</a:t>
            </a:r>
          </a:p>
          <a:p>
            <a:pPr marL="285750" indent="-285750" algn="just">
              <a:lnSpc>
                <a:spcPct val="150000"/>
              </a:lnSpc>
              <a:buFont typeface="Wingdings" panose="05000000000000000000" pitchFamily="2" charset="2"/>
              <a:buChar char="v"/>
            </a:pPr>
            <a:r>
              <a:rPr lang="en-US" sz="1600" b="1" i="0" dirty="0">
                <a:solidFill>
                  <a:schemeClr val="tx1"/>
                </a:solidFill>
                <a:effectLst/>
                <a:latin typeface="Times New Roman" panose="02020603050405020304" pitchFamily="18" charset="0"/>
                <a:cs typeface="Times New Roman" panose="02020603050405020304" pitchFamily="18" charset="0"/>
              </a:rPr>
              <a:t>Enhanced Customer Experience:</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Personalized recommendations, optimized store layouts, and efficient checkout processes contribute to a better overall shopping experience.</a:t>
            </a:r>
          </a:p>
          <a:p>
            <a:pPr marL="285750" indent="-285750" algn="just">
              <a:lnSpc>
                <a:spcPct val="150000"/>
              </a:lnSpc>
              <a:buFont typeface="Wingdings" panose="05000000000000000000" pitchFamily="2" charset="2"/>
              <a:buChar char="v"/>
            </a:pPr>
            <a:r>
              <a:rPr lang="en-US" sz="1600" b="1" i="0" dirty="0">
                <a:solidFill>
                  <a:schemeClr val="tx1"/>
                </a:solidFill>
                <a:effectLst/>
                <a:latin typeface="Times New Roman" panose="02020603050405020304" pitchFamily="18" charset="0"/>
                <a:cs typeface="Times New Roman" panose="02020603050405020304" pitchFamily="18" charset="0"/>
              </a:rPr>
              <a:t>Increased Revenue:</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Dynamic pricing strategies and personalized promotions can lead to increased sales and revenue.</a:t>
            </a:r>
          </a:p>
          <a:p>
            <a:pPr marL="285750" indent="-285750" algn="just">
              <a:lnSpc>
                <a:spcPct val="150000"/>
              </a:lnSpc>
              <a:buFont typeface="Wingdings" panose="05000000000000000000" pitchFamily="2" charset="2"/>
              <a:buChar char="v"/>
            </a:pPr>
            <a:r>
              <a:rPr lang="en-US" sz="1600" b="1" i="0" dirty="0">
                <a:solidFill>
                  <a:schemeClr val="tx1"/>
                </a:solidFill>
                <a:effectLst/>
                <a:latin typeface="Times New Roman" panose="02020603050405020304" pitchFamily="18" charset="0"/>
                <a:cs typeface="Times New Roman" panose="02020603050405020304" pitchFamily="18" charset="0"/>
              </a:rPr>
              <a:t>Adaptability to Changing Conditions:</a:t>
            </a:r>
            <a:endParaRPr lang="en-US" sz="1600" b="0" i="0" dirty="0">
              <a:solidFill>
                <a:schemeClr val="tx1"/>
              </a:solidFill>
              <a:effectLst/>
              <a:latin typeface="Times New Roman" panose="02020603050405020304" pitchFamily="18" charset="0"/>
              <a:cs typeface="Times New Roman" panose="02020603050405020304" pitchFamily="18" charset="0"/>
            </a:endParaRPr>
          </a:p>
          <a:p>
            <a:pPr marL="742950" lvl="1" indent="-285750" algn="just">
              <a:lnSpc>
                <a:spcPct val="150000"/>
              </a:lnSpc>
              <a:buFont typeface="Wingdings" panose="05000000000000000000" pitchFamily="2" charset="2"/>
              <a:buChar char="v"/>
            </a:pPr>
            <a:r>
              <a:rPr lang="en-US" sz="1600" b="0" i="0" dirty="0">
                <a:solidFill>
                  <a:schemeClr val="tx1"/>
                </a:solidFill>
                <a:effectLst/>
                <a:latin typeface="Times New Roman" panose="02020603050405020304" pitchFamily="18" charset="0"/>
                <a:cs typeface="Times New Roman" panose="02020603050405020304" pitchFamily="18" charset="0"/>
              </a:rPr>
              <a:t>RL agents can adapt quickly to changing market conditions, ensuring that strategies remain effective over time.</a:t>
            </a:r>
          </a:p>
          <a:p>
            <a:endParaRPr lang="en-IN" dirty="0">
              <a:solidFill>
                <a:schemeClr val="tx1"/>
              </a:solidFill>
            </a:endParaRPr>
          </a:p>
          <a:p>
            <a:endParaRPr lang="en-IN" dirty="0">
              <a:solidFill>
                <a:schemeClr val="tx1"/>
              </a:solidFill>
            </a:endParaRPr>
          </a:p>
        </p:txBody>
      </p:sp>
    </p:spTree>
    <p:extLst>
      <p:ext uri="{BB962C8B-B14F-4D97-AF65-F5344CB8AC3E}">
        <p14:creationId xmlns:p14="http://schemas.microsoft.com/office/powerpoint/2010/main" val="355278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4CF41-1094-6B5C-CCAB-569C72968199}"/>
              </a:ext>
            </a:extLst>
          </p:cNvPr>
          <p:cNvSpPr>
            <a:spLocks noGrp="1"/>
          </p:cNvSpPr>
          <p:nvPr>
            <p:ph type="title"/>
          </p:nvPr>
        </p:nvSpPr>
        <p:spPr/>
        <p:txBody>
          <a:bodyPr/>
          <a:lstStyle/>
          <a:p>
            <a:r>
              <a:rPr lang="en-US" sz="4000" dirty="0"/>
              <a:t>L</a:t>
            </a:r>
            <a:r>
              <a:rPr lang="en-IN" sz="4000" dirty="0" err="1"/>
              <a:t>iterature</a:t>
            </a:r>
            <a:r>
              <a:rPr lang="en-IN" sz="4000" dirty="0"/>
              <a:t> Survey</a:t>
            </a:r>
            <a:endParaRPr lang="en-IN" dirty="0"/>
          </a:p>
        </p:txBody>
      </p:sp>
      <p:graphicFrame>
        <p:nvGraphicFramePr>
          <p:cNvPr id="4" name="Table 3">
            <a:extLst>
              <a:ext uri="{FF2B5EF4-FFF2-40B4-BE49-F238E27FC236}">
                <a16:creationId xmlns:a16="http://schemas.microsoft.com/office/drawing/2014/main" id="{B5787891-4A2A-31DA-9D9F-48180F2621B6}"/>
              </a:ext>
            </a:extLst>
          </p:cNvPr>
          <p:cNvGraphicFramePr>
            <a:graphicFrameLocks noGrp="1"/>
          </p:cNvGraphicFramePr>
          <p:nvPr>
            <p:extLst>
              <p:ext uri="{D42A27DB-BD31-4B8C-83A1-F6EECF244321}">
                <p14:modId xmlns:p14="http://schemas.microsoft.com/office/powerpoint/2010/main" val="215668192"/>
              </p:ext>
            </p:extLst>
          </p:nvPr>
        </p:nvGraphicFramePr>
        <p:xfrm>
          <a:off x="1241806" y="1551008"/>
          <a:ext cx="8962832" cy="4089534"/>
        </p:xfrm>
        <a:graphic>
          <a:graphicData uri="http://schemas.openxmlformats.org/drawingml/2006/table">
            <a:tbl>
              <a:tblPr firstRow="1" bandRow="1">
                <a:tableStyleId>{306799F8-075E-4A3A-A7F6-7FBC6576F1A4}</a:tableStyleId>
              </a:tblPr>
              <a:tblGrid>
                <a:gridCol w="1537449">
                  <a:extLst>
                    <a:ext uri="{9D8B030D-6E8A-4147-A177-3AD203B41FA5}">
                      <a16:colId xmlns:a16="http://schemas.microsoft.com/office/drawing/2014/main" val="296771728"/>
                    </a:ext>
                  </a:extLst>
                </a:gridCol>
                <a:gridCol w="3712699">
                  <a:extLst>
                    <a:ext uri="{9D8B030D-6E8A-4147-A177-3AD203B41FA5}">
                      <a16:colId xmlns:a16="http://schemas.microsoft.com/office/drawing/2014/main" val="2514656323"/>
                    </a:ext>
                  </a:extLst>
                </a:gridCol>
                <a:gridCol w="3712684">
                  <a:extLst>
                    <a:ext uri="{9D8B030D-6E8A-4147-A177-3AD203B41FA5}">
                      <a16:colId xmlns:a16="http://schemas.microsoft.com/office/drawing/2014/main" val="3572498874"/>
                    </a:ext>
                  </a:extLst>
                </a:gridCol>
              </a:tblGrid>
              <a:tr h="414058">
                <a:tc>
                  <a:txBody>
                    <a:bodyPr/>
                    <a:lstStyle/>
                    <a:p>
                      <a:r>
                        <a:rPr lang="en-US" dirty="0"/>
                        <a:t>S.NO</a:t>
                      </a:r>
                      <a:endParaRPr lang="en-IN" dirty="0"/>
                    </a:p>
                  </a:txBody>
                  <a:tcPr/>
                </a:tc>
                <a:tc>
                  <a:txBody>
                    <a:bodyPr/>
                    <a:lstStyle/>
                    <a:p>
                      <a:r>
                        <a:rPr lang="en-US" dirty="0"/>
                        <a:t>Year of Publishing</a:t>
                      </a:r>
                      <a:endParaRPr lang="en-IN" dirty="0"/>
                    </a:p>
                  </a:txBody>
                  <a:tcPr/>
                </a:tc>
                <a:tc>
                  <a:txBody>
                    <a:bodyPr/>
                    <a:lstStyle/>
                    <a:p>
                      <a:r>
                        <a:rPr lang="en-US" dirty="0"/>
                        <a:t>Paper</a:t>
                      </a:r>
                      <a:endParaRPr lang="en-IN" dirty="0"/>
                    </a:p>
                  </a:txBody>
                  <a:tcPr/>
                </a:tc>
                <a:extLst>
                  <a:ext uri="{0D108BD9-81ED-4DB2-BD59-A6C34878D82A}">
                    <a16:rowId xmlns:a16="http://schemas.microsoft.com/office/drawing/2014/main" val="1155905266"/>
                  </a:ext>
                </a:extLst>
              </a:tr>
              <a:tr h="1020966">
                <a:tc>
                  <a:txBody>
                    <a:bodyPr/>
                    <a:lstStyle/>
                    <a:p>
                      <a:r>
                        <a:rPr lang="en-US" dirty="0"/>
                        <a:t>1.</a:t>
                      </a:r>
                      <a:endParaRPr lang="en-IN" dirty="0"/>
                    </a:p>
                  </a:txBody>
                  <a:tcPr/>
                </a:tc>
                <a:tc>
                  <a:txBody>
                    <a:bodyPr/>
                    <a:lstStyle/>
                    <a:p>
                      <a:r>
                        <a:rPr lang="en-US" dirty="0"/>
                        <a:t>July, 2000</a:t>
                      </a:r>
                      <a:endParaRPr lang="en-IN" dirty="0"/>
                    </a:p>
                  </a:txBody>
                  <a:tcPr/>
                </a:tc>
                <a:tc>
                  <a:txBody>
                    <a:bodyPr/>
                    <a:lstStyle/>
                    <a:p>
                      <a:r>
                        <a:rPr lang="en-US" dirty="0"/>
                        <a:t>Agent-based Grocery Shopping System Based on User's Preference( Survey Paper).</a:t>
                      </a:r>
                      <a:endParaRPr lang="en-IN" dirty="0"/>
                    </a:p>
                  </a:txBody>
                  <a:tcPr/>
                </a:tc>
                <a:extLst>
                  <a:ext uri="{0D108BD9-81ED-4DB2-BD59-A6C34878D82A}">
                    <a16:rowId xmlns:a16="http://schemas.microsoft.com/office/drawing/2014/main" val="685379824"/>
                  </a:ext>
                </a:extLst>
              </a:tr>
              <a:tr h="1327255">
                <a:tc>
                  <a:txBody>
                    <a:bodyPr/>
                    <a:lstStyle/>
                    <a:p>
                      <a:r>
                        <a:rPr lang="en-US" dirty="0"/>
                        <a:t>2.</a:t>
                      </a:r>
                      <a:endParaRPr lang="en-IN" dirty="0"/>
                    </a:p>
                  </a:txBody>
                  <a:tcPr/>
                </a:tc>
                <a:tc>
                  <a:txBody>
                    <a:bodyPr/>
                    <a:lstStyle/>
                    <a:p>
                      <a:r>
                        <a:rPr lang="en-US" dirty="0"/>
                        <a:t>August ,2007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lt1"/>
                          </a:solidFill>
                          <a:effectLst/>
                          <a:latin typeface="+mn-lt"/>
                          <a:ea typeface="+mn-ea"/>
                          <a:cs typeface="+mn-cs"/>
                        </a:rPr>
                        <a:t>Agent-based simulation of consumer behavior in grocery shopping on a regional level.</a:t>
                      </a:r>
                    </a:p>
                    <a:p>
                      <a:endParaRPr lang="en-IN" dirty="0"/>
                    </a:p>
                  </a:txBody>
                  <a:tcPr/>
                </a:tc>
                <a:extLst>
                  <a:ext uri="{0D108BD9-81ED-4DB2-BD59-A6C34878D82A}">
                    <a16:rowId xmlns:a16="http://schemas.microsoft.com/office/drawing/2014/main" val="1275836393"/>
                  </a:ext>
                </a:extLst>
              </a:tr>
              <a:tr h="1327255">
                <a:tc>
                  <a:txBody>
                    <a:bodyPr/>
                    <a:lstStyle/>
                    <a:p>
                      <a:r>
                        <a:rPr lang="en-US" dirty="0"/>
                        <a:t>3.</a:t>
                      </a:r>
                      <a:endParaRPr lang="en-IN" dirty="0"/>
                    </a:p>
                  </a:txBody>
                  <a:tcPr/>
                </a:tc>
                <a:tc>
                  <a:txBody>
                    <a:bodyPr/>
                    <a:lstStyle/>
                    <a:p>
                      <a:r>
                        <a:rPr lang="en-US" dirty="0"/>
                        <a:t>May, 2017</a:t>
                      </a:r>
                      <a:endParaRPr lang="en-IN" dirty="0"/>
                    </a:p>
                  </a:txBody>
                  <a:tcPr/>
                </a:tc>
                <a:tc>
                  <a:txBody>
                    <a:bodyPr/>
                    <a:lstStyle/>
                    <a:p>
                      <a:r>
                        <a:rPr lang="en-US" sz="1800" b="1" i="0" kern="1200" dirty="0">
                          <a:solidFill>
                            <a:schemeClr val="lt1"/>
                          </a:solidFill>
                          <a:effectLst/>
                          <a:latin typeface="+mn-lt"/>
                          <a:ea typeface="+mn-ea"/>
                          <a:cs typeface="+mn-cs"/>
                        </a:rPr>
                        <a:t>Evaluating the potential of agent-based modelling to capture consumer grocery retail store choice </a:t>
                      </a:r>
                      <a:r>
                        <a:rPr lang="en-US" sz="1800" b="1" i="0" kern="1200" dirty="0" err="1">
                          <a:solidFill>
                            <a:schemeClr val="lt1"/>
                          </a:solidFill>
                          <a:effectLst/>
                          <a:latin typeface="+mn-lt"/>
                          <a:ea typeface="+mn-ea"/>
                          <a:cs typeface="+mn-cs"/>
                        </a:rPr>
                        <a:t>behaviours</a:t>
                      </a:r>
                      <a:r>
                        <a:rPr lang="en-US" sz="1800" b="1" i="0" kern="1200" dirty="0">
                          <a:solidFill>
                            <a:schemeClr val="lt1"/>
                          </a:solidFill>
                          <a:effectLst/>
                          <a:latin typeface="+mn-lt"/>
                          <a:ea typeface="+mn-ea"/>
                          <a:cs typeface="+mn-cs"/>
                        </a:rPr>
                        <a:t>.</a:t>
                      </a:r>
                      <a:endParaRPr lang="en-IN" dirty="0"/>
                    </a:p>
                  </a:txBody>
                  <a:tcPr/>
                </a:tc>
                <a:extLst>
                  <a:ext uri="{0D108BD9-81ED-4DB2-BD59-A6C34878D82A}">
                    <a16:rowId xmlns:a16="http://schemas.microsoft.com/office/drawing/2014/main" val="203371791"/>
                  </a:ext>
                </a:extLst>
              </a:tr>
            </a:tbl>
          </a:graphicData>
        </a:graphic>
      </p:graphicFrame>
    </p:spTree>
    <p:extLst>
      <p:ext uri="{BB962C8B-B14F-4D97-AF65-F5344CB8AC3E}">
        <p14:creationId xmlns:p14="http://schemas.microsoft.com/office/powerpoint/2010/main" val="2735028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A8BD0-DEAC-36A9-36DD-84C10BCD35CD}"/>
              </a:ext>
            </a:extLst>
          </p:cNvPr>
          <p:cNvSpPr>
            <a:spLocks noGrp="1"/>
          </p:cNvSpPr>
          <p:nvPr>
            <p:ph type="title"/>
          </p:nvPr>
        </p:nvSpPr>
        <p:spPr/>
        <p:txBody>
          <a:bodyPr/>
          <a:lstStyle/>
          <a:p>
            <a:r>
              <a:rPr lang="en-US" sz="4000" dirty="0"/>
              <a:t>Challenges</a:t>
            </a:r>
            <a:endParaRPr lang="en-IN" dirty="0"/>
          </a:p>
        </p:txBody>
      </p:sp>
      <p:sp>
        <p:nvSpPr>
          <p:cNvPr id="3" name="Content Placeholder 2">
            <a:extLst>
              <a:ext uri="{FF2B5EF4-FFF2-40B4-BE49-F238E27FC236}">
                <a16:creationId xmlns:a16="http://schemas.microsoft.com/office/drawing/2014/main" id="{5ADEEFB5-6A0A-FDD7-8B84-5BED6879841F}"/>
              </a:ext>
            </a:extLst>
          </p:cNvPr>
          <p:cNvSpPr>
            <a:spLocks noGrp="1"/>
          </p:cNvSpPr>
          <p:nvPr>
            <p:ph idx="1"/>
          </p:nvPr>
        </p:nvSpPr>
        <p:spPr>
          <a:xfrm>
            <a:off x="1251677" y="1261641"/>
            <a:ext cx="10523379" cy="5312779"/>
          </a:xfrm>
        </p:spPr>
        <p:txBody>
          <a:bodyPr>
            <a:normAutofit fontScale="70000" lnSpcReduction="20000"/>
          </a:bodyPr>
          <a:lstStyle/>
          <a:p>
            <a:pPr marL="285750" indent="-285750" algn="just">
              <a:lnSpc>
                <a:spcPct val="200000"/>
              </a:lnSpc>
              <a:buFont typeface="Wingdings" panose="05000000000000000000" pitchFamily="2" charset="2"/>
              <a:buChar char="Ø"/>
            </a:pPr>
            <a:r>
              <a:rPr lang="en-US" b="1" i="0" dirty="0">
                <a:solidFill>
                  <a:schemeClr val="tx1"/>
                </a:solidFill>
                <a:effectLst/>
                <a:latin typeface="Söhne"/>
              </a:rPr>
              <a:t>Sparse Rewards</a:t>
            </a: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High-Dimensional State Space</a:t>
            </a:r>
            <a:endParaRPr lang="en-US" b="0" i="0" dirty="0">
              <a:solidFill>
                <a:schemeClr val="tx1"/>
              </a:solidFill>
              <a:effectLst/>
              <a:latin typeface="Söhne"/>
            </a:endParaRP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Dynamic Environment</a:t>
            </a:r>
            <a:endParaRPr lang="en-US" b="0" i="0" dirty="0">
              <a:solidFill>
                <a:schemeClr val="tx1"/>
              </a:solidFill>
              <a:effectLst/>
              <a:latin typeface="Söhne"/>
            </a:endParaRP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Exploration-Exploitation Tradeoff</a:t>
            </a:r>
            <a:endParaRPr lang="en-US" b="0" i="0" dirty="0">
              <a:solidFill>
                <a:schemeClr val="tx1"/>
              </a:solidFill>
              <a:effectLst/>
              <a:latin typeface="Söhne"/>
            </a:endParaRP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User Privacy and Sensitivity</a:t>
            </a:r>
            <a:endParaRPr lang="en-US" b="0" i="0" dirty="0">
              <a:solidFill>
                <a:schemeClr val="tx1"/>
              </a:solidFill>
              <a:effectLst/>
              <a:latin typeface="Söhne"/>
            </a:endParaRP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Multi-Agent Interactions</a:t>
            </a:r>
            <a:endParaRPr lang="en-US" b="0" i="0" dirty="0">
              <a:solidFill>
                <a:schemeClr val="tx1"/>
              </a:solidFill>
              <a:effectLst/>
              <a:latin typeface="Söhne"/>
            </a:endParaRP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Model Robustness</a:t>
            </a:r>
          </a:p>
          <a:p>
            <a:pPr marL="285750" indent="-285750" algn="just">
              <a:lnSpc>
                <a:spcPct val="200000"/>
              </a:lnSpc>
              <a:buFont typeface="Wingdings" panose="05000000000000000000" pitchFamily="2" charset="2"/>
              <a:buChar char="Ø"/>
            </a:pPr>
            <a:r>
              <a:rPr lang="en-US" b="1" i="0" dirty="0">
                <a:solidFill>
                  <a:schemeClr val="tx1"/>
                </a:solidFill>
                <a:effectLst/>
                <a:latin typeface="Söhne"/>
              </a:rPr>
              <a:t>Cost Sensitivity</a:t>
            </a:r>
            <a:endParaRPr lang="en-US" b="0" i="0" dirty="0">
              <a:solidFill>
                <a:schemeClr val="tx1"/>
              </a:solidFill>
              <a:effectLst/>
              <a:latin typeface="Söhne"/>
            </a:endParaRPr>
          </a:p>
          <a:p>
            <a:endParaRPr lang="en-IN" dirty="0">
              <a:solidFill>
                <a:schemeClr val="tx1"/>
              </a:solidFill>
            </a:endParaRPr>
          </a:p>
        </p:txBody>
      </p:sp>
    </p:spTree>
    <p:extLst>
      <p:ext uri="{BB962C8B-B14F-4D97-AF65-F5344CB8AC3E}">
        <p14:creationId xmlns:p14="http://schemas.microsoft.com/office/powerpoint/2010/main" val="1616283383"/>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Custom 91">
      <a:majorFont>
        <a:latin typeface="Bodoni MT"/>
        <a:ea typeface=""/>
        <a:cs typeface=""/>
      </a:majorFont>
      <a:minorFont>
        <a:latin typeface="Times New Roman"/>
        <a:ea typeface=""/>
        <a:cs typeface=""/>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5916208_Getting to know your teacher_win32_SL_V2" id="{117468CD-FD74-421B-80C2-54C2E280903C}" vid="{F6B88795-ACAF-4739-9DA3-36C970FAD2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2D03997-C755-4252-A52B-5F39EAC250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6FAD71-0176-4DDD-9BE6-FAF015579224}">
  <ds:schemaRefs>
    <ds:schemaRef ds:uri="http://schemas.microsoft.com/sharepoint/v3/contenttype/forms"/>
  </ds:schemaRefs>
</ds:datastoreItem>
</file>

<file path=customXml/itemProps3.xml><?xml version="1.0" encoding="utf-8"?>
<ds:datastoreItem xmlns:ds="http://schemas.openxmlformats.org/officeDocument/2006/customXml" ds:itemID="{E0E6FC1B-E7F2-4923-93B6-708908C46D9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Getting to know your teacher</Template>
  <TotalTime>148</TotalTime>
  <Words>1924</Words>
  <Application>Microsoft Office PowerPoint</Application>
  <PresentationFormat>Widescreen</PresentationFormat>
  <Paragraphs>168</Paragraphs>
  <Slides>27</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Bodoni MT</vt:lpstr>
      <vt:lpstr>Bookman Old Style</vt:lpstr>
      <vt:lpstr>Calibri</vt:lpstr>
      <vt:lpstr>Gill Sans MT</vt:lpstr>
      <vt:lpstr>Söhne</vt:lpstr>
      <vt:lpstr>Times New Roman</vt:lpstr>
      <vt:lpstr>Wingdings</vt:lpstr>
      <vt:lpstr>Badge</vt:lpstr>
      <vt:lpstr>PowerPoint Presentation</vt:lpstr>
      <vt:lpstr>Topics</vt:lpstr>
      <vt:lpstr>Introduction</vt:lpstr>
      <vt:lpstr>Objective</vt:lpstr>
      <vt:lpstr>Problem Statement</vt:lpstr>
      <vt:lpstr>Scope</vt:lpstr>
      <vt:lpstr>Benefits</vt:lpstr>
      <vt:lpstr>Literature Survey</vt:lpstr>
      <vt:lpstr>Challenges</vt:lpstr>
      <vt:lpstr>Proposed Framework…</vt:lpstr>
      <vt:lpstr>approach to reinventing grocery shopping Using Reinforcement Learning</vt:lpstr>
      <vt:lpstr>Q-Learning</vt:lpstr>
      <vt:lpstr>PowerPoint Presentation</vt:lpstr>
      <vt:lpstr>Value Iteration</vt:lpstr>
      <vt:lpstr>PowerPoint Presentation</vt:lpstr>
      <vt:lpstr>Random policy iteration</vt:lpstr>
      <vt:lpstr>PowerPoint Presentation</vt:lpstr>
      <vt:lpstr>Implementation</vt:lpstr>
      <vt:lpstr>      Result</vt:lpstr>
      <vt:lpstr>With Value Iteration</vt:lpstr>
      <vt:lpstr>PowerPoint Presentation</vt:lpstr>
      <vt:lpstr>Conclusion…</vt:lpstr>
      <vt:lpstr>Future work</vt:lpstr>
      <vt:lpstr>PowerPoint Presentation</vt:lpstr>
      <vt:lpstr>References…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Pallavi Mandadi</dc:creator>
  <cp:lastModifiedBy>Pallavi Mandadi</cp:lastModifiedBy>
  <cp:revision>4</cp:revision>
  <dcterms:created xsi:type="dcterms:W3CDTF">2024-04-17T15:46:04Z</dcterms:created>
  <dcterms:modified xsi:type="dcterms:W3CDTF">2024-04-27T18:13:53Z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