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8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70" r:id="rId13"/>
    <p:sldId id="282" r:id="rId14"/>
    <p:sldId id="283" r:id="rId15"/>
    <p:sldId id="284" r:id="rId16"/>
    <p:sldId id="285" r:id="rId17"/>
    <p:sldId id="286" r:id="rId18"/>
    <p:sldId id="290" r:id="rId19"/>
    <p:sldId id="287" r:id="rId20"/>
    <p:sldId id="288" r:id="rId21"/>
    <p:sldId id="289" r:id="rId22"/>
    <p:sldId id="266" r:id="rId23"/>
    <p:sldId id="271" r:id="rId24"/>
    <p:sldId id="27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86B69-CB38-2049-83C3-151231A30E0A}" type="datetimeFigureOut">
              <a:rPr kumimoji="1" lang="ko-Kore-KR" altLang="en-US" smtClean="0"/>
              <a:t>03/04/2022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2F75B-7620-0C4A-8AAD-4885FC4118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9428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간단하게</a:t>
            </a:r>
            <a:r>
              <a:rPr kumimoji="1" lang="ko-KR" altLang="en-US" dirty="0"/>
              <a:t> 설명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2F75B-7620-0C4A-8AAD-4885FC411855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386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15581-16B7-4F55-865E-3776332F6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A92CC4-EE55-4012-9684-757D7EA74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2C54B-811A-45D8-A310-6B7C70316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D3C3-7D9D-1B46-BA12-606A2142CCF3}" type="datetime1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E0BD12-46F5-46BF-8B7F-4A077ED9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F5E409-794F-4EB9-B297-20F924B2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5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86038-6304-42C2-993C-A07F4368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67604C-DD94-4A78-8598-B26ED74CB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88738E-24D1-402F-9D31-A59C6C37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70C1-F453-8D41-8B02-70375AC48A97}" type="datetime1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F75BEA-CF9F-41CD-8AB6-95A2F613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0583DC-A95D-4CD0-B463-A87C66C0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27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450465-4AA3-46B9-879C-E9FD70E9A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2F5EB-E218-4AA6-9A27-49D52A21F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53E655-7366-419C-90F4-EAC9E7F4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9DD4-78C3-FD4E-A17E-A6428D1F3C7E}" type="datetime1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C9961-0EDC-4585-B250-04E344FB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B862F6-4B7B-496A-8910-5F1BB8C4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93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B73C6-9211-4D18-948A-080E7905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E6E664-65A7-4F77-98B3-56FA3A851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8F240-EE6F-4AA8-B09C-283AD09B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1FD0-5D36-6143-89FE-A36F570BF7D6}" type="datetime1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8F9EE2-B53B-45D7-AE82-C2F83B6D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A3797-3E31-4A1C-9A16-B411F8E9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51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4012A-5F17-4A32-9643-F3A80B886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77B865-7B67-4BB4-9C09-02346D91B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EE680-1F34-446C-B05D-F59B9EAA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AF0F-A58F-EC4F-8977-DB09C9D82601}" type="datetime1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9DD2D2-1737-4D01-A3F0-D02E52947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D97692-E9C5-4A3A-9D57-6ECEB09B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20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E7D83-B800-443B-9B36-843BFCB9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E2E0A-3B78-407A-BE9B-D07BDB586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C361A4-0C15-42C0-BAB0-01770E019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CF3DAA-390D-41FE-A738-EFAE29BA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DD42-4AF3-3949-9066-536C054D63C1}" type="datetime1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AF5410-49CD-4754-BFC4-626A17283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DF06DC-9BC6-4152-B524-002198DB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63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1C37C-E9FB-4CFB-9B73-86DFF6E6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47DF80-DD9D-4E30-9C76-A2178CD19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6F8FC1-40AC-4F55-A6C6-935631D10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03ADA4-9B84-49B2-AE47-2FAF8C614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1F1822-5B2E-4918-B38B-A5B7C094E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19BDB5-4531-46CD-8F88-FF700FB7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1AFB-1DBC-7647-A92C-A598A1C93620}" type="datetime1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3A0E84-02EA-4DDF-BD5F-791207E3D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AEA748-3433-49B9-B400-9F78BBE6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20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CF423-CA41-44D4-94A6-F6879D3EF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F15330-FD90-4A26-88CE-8B063367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D942-FC2B-C14E-8423-B6101FF587C7}" type="datetime1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9AB257-337F-4D52-8000-A3D31763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5EE028-B3DC-4160-A460-AF9D4E6C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9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D34820-B731-44BB-8913-31631EEF5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1571-7B99-9542-9459-424A7DA494C6}" type="datetime1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0C8B08-9653-48BF-91B5-187CCE89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C8ACE9-1508-4B0D-9D3B-CB5959B6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FEB9C-052C-45C4-9488-1B7CFD52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D63A3B-2D64-4C6F-A2E3-B91F95DD2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749FD2-D090-4AF2-AC0C-BC15A3401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5BC027-D66B-4ED6-A3B3-857AD1BD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E0F7-E5A4-2E44-B1CD-EF951182D4B1}" type="datetime1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5E5E35-195A-4C93-96CE-A9638D77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FC4FEC-9115-4127-8232-25E9C333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70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15F90-894F-4581-A797-5A4197CA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7B3E70-69F1-4EC5-B7FE-6F3E2BD17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19F1E7-8B93-4182-B228-405AF68B3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F1B95B-8C49-4705-86E9-D8A0977E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BD7D-9D5A-A242-9846-B3376673FC03}" type="datetime1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21DAC-38B2-4A2D-8154-72496253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370176-8F06-4E06-8FF9-C2B6AAF08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33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5E790C-A4B3-46DC-91B4-25F32C3DA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1A4648-7E35-493E-BB33-CE656169A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D00484-EF3B-41E0-BA2F-14A6BC8DB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66C71-5C1C-9345-8C22-AEF6D2C92B2D}" type="datetime1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725288-4D30-40DA-9C37-B146555EE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C2CA5-4ECD-4426-ADAB-9D2EE4D59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1CEC6-BD5F-474D-8F44-E1B71594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39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onderland6773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GZxJKiFLDY&amp;list=PLuHgQVnccGMBT57a9dvEtd6OuWpugF9SH&amp;index=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kao.com/o/g6w9pm2d" TargetMode="External"/><Relationship Id="rId2" Type="http://schemas.openxmlformats.org/officeDocument/2006/relationships/hyperlink" Target="mailto:wonderland6773@gmail.co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wonderland6773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slstorestorage.blob.core.windows.net/wslblob/wsl_update_x64.msi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icrosoft.com/store/apps/9N9TNGVNDL3Q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4B980-2D6D-44BC-B97D-EA66373B7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컴퓨터 프로그래밍 </a:t>
            </a:r>
            <a:r>
              <a:rPr lang="en-US" altLang="ko-KR" sz="4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r>
              <a:rPr lang="ko-KR" altLang="en-US" sz="4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4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lang="ko-KR" altLang="en-US" sz="4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주차 실습</a:t>
            </a:r>
            <a:br>
              <a:rPr lang="en-US" altLang="ko-KR" sz="4800"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실습을 위한 </a:t>
            </a:r>
            <a:r>
              <a:rPr lang="en-US" altLang="ko-KR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WSL, </a:t>
            </a:r>
            <a:r>
              <a:rPr lang="en-US" altLang="ko-KR" sz="2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VSCode</a:t>
            </a:r>
            <a:r>
              <a:rPr lang="ko-KR" altLang="en-US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설치</a:t>
            </a:r>
            <a:endParaRPr lang="ko-KR" altLang="en-US" sz="4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69799C-C07F-4A38-A63D-87AC012D31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2022</a:t>
            </a:r>
            <a:r>
              <a:rPr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.03</a:t>
            </a:r>
            <a:r>
              <a:rPr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.04</a:t>
            </a:r>
          </a:p>
          <a:p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TA : </a:t>
            </a:r>
            <a:r>
              <a:rPr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김 현 정</a:t>
            </a:r>
            <a:endParaRPr lang="en-US" altLang="ko-KR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  <a:hlinkClick r:id="rId2"/>
              </a:rPr>
              <a:t>wonderland6773@gmail.com</a:t>
            </a:r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ko-KR" altLang="en-US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461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4E09B30-E6BB-4D0E-A262-D1BB9DD7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[</a:t>
            </a:r>
            <a:r>
              <a:rPr lang="ko-KR" altLang="en-US" sz="3600" b="1" dirty="0"/>
              <a:t>리눅스 설치</a:t>
            </a:r>
            <a:r>
              <a:rPr lang="en-US" altLang="ko-KR" sz="3600" b="1" dirty="0"/>
              <a:t>]</a:t>
            </a:r>
            <a:endParaRPr lang="ko-KR" altLang="en-US" sz="3600" dirty="0"/>
          </a:p>
        </p:txBody>
      </p:sp>
      <p:sp>
        <p:nvSpPr>
          <p:cNvPr id="12" name="세로 텍스트 개체 틀 11">
            <a:extLst>
              <a:ext uri="{FF2B5EF4-FFF2-40B4-BE49-F238E27FC236}">
                <a16:creationId xmlns:a16="http://schemas.microsoft.com/office/drawing/2014/main" id="{18A6B3AD-5EFF-4624-B077-4905406A6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5352"/>
            <a:ext cx="10515600" cy="4351338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7.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설치한 우분투 실행</a:t>
            </a:r>
            <a:endParaRPr lang="en-US" altLang="ko-KR" dirty="0"/>
          </a:p>
          <a:p>
            <a:pPr lvl="1"/>
            <a:r>
              <a:rPr lang="ko-KR" altLang="en-US" dirty="0"/>
              <a:t>파일 탐색기에 </a:t>
            </a:r>
            <a:r>
              <a:rPr lang="en-US" altLang="ko-KR" dirty="0"/>
              <a:t>Ubuntu</a:t>
            </a:r>
            <a:r>
              <a:rPr lang="ko-KR" altLang="en-US" dirty="0"/>
              <a:t>라고 검색하여 실행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u="sng" dirty="0">
              <a:solidFill>
                <a:schemeClr val="accent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CA70A-C8B3-417B-9401-0BBAAA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A65CA9-ABDD-47C7-A69C-AA0844C9DA87}"/>
              </a:ext>
            </a:extLst>
          </p:cNvPr>
          <p:cNvSpPr/>
          <p:nvPr/>
        </p:nvSpPr>
        <p:spPr>
          <a:xfrm>
            <a:off x="3743286" y="614840"/>
            <a:ext cx="3933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Set WSL 2 as your default version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E7FB5D-9685-41C3-832F-8C4368FD64B7}"/>
              </a:ext>
            </a:extLst>
          </p:cNvPr>
          <p:cNvGrpSpPr/>
          <p:nvPr/>
        </p:nvGrpSpPr>
        <p:grpSpPr>
          <a:xfrm>
            <a:off x="3143009" y="2447710"/>
            <a:ext cx="5134194" cy="4091202"/>
            <a:chOff x="419318" y="2447710"/>
            <a:chExt cx="5134194" cy="409120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B02A11E-DFE8-4BE5-A089-C0690FDF7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1789" y="2447710"/>
              <a:ext cx="5011723" cy="4091202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B9E57CC-F90D-4FBD-B2BF-0A5FDCAAAA91}"/>
                </a:ext>
              </a:extLst>
            </p:cNvPr>
            <p:cNvSpPr/>
            <p:nvPr/>
          </p:nvSpPr>
          <p:spPr>
            <a:xfrm>
              <a:off x="419318" y="2964923"/>
              <a:ext cx="2432939" cy="4640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1163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4E09B30-E6BB-4D0E-A262-D1BB9DD7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[</a:t>
            </a:r>
            <a:r>
              <a:rPr lang="ko-KR" altLang="en-US" sz="3600" b="1" dirty="0"/>
              <a:t>리눅스 설치</a:t>
            </a:r>
            <a:r>
              <a:rPr lang="en-US" altLang="ko-KR" sz="3600" b="1" dirty="0"/>
              <a:t>]</a:t>
            </a:r>
            <a:endParaRPr lang="ko-KR" altLang="en-US" sz="3600" dirty="0"/>
          </a:p>
        </p:txBody>
      </p:sp>
      <p:sp>
        <p:nvSpPr>
          <p:cNvPr id="12" name="세로 텍스트 개체 틀 11">
            <a:extLst>
              <a:ext uri="{FF2B5EF4-FFF2-40B4-BE49-F238E27FC236}">
                <a16:creationId xmlns:a16="http://schemas.microsoft.com/office/drawing/2014/main" id="{18A6B3AD-5EFF-4624-B077-4905406A6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5352"/>
            <a:ext cx="10515600" cy="4351338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7.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설치한 우분투 실행</a:t>
            </a:r>
            <a:endParaRPr lang="en-US" altLang="ko-KR" dirty="0"/>
          </a:p>
          <a:p>
            <a:pPr lvl="1"/>
            <a:r>
              <a:rPr lang="ko-KR" altLang="en-US" dirty="0"/>
              <a:t>리눅스에 사용할 </a:t>
            </a:r>
            <a:r>
              <a:rPr lang="en-US" altLang="ko-KR" dirty="0"/>
              <a:t>username</a:t>
            </a:r>
            <a:r>
              <a:rPr lang="ko-KR" altLang="en-US" dirty="0"/>
              <a:t>과 </a:t>
            </a:r>
            <a:r>
              <a:rPr lang="en-US" altLang="ko-KR" dirty="0"/>
              <a:t>password</a:t>
            </a:r>
            <a:r>
              <a:rPr lang="ko-KR" altLang="en-US" dirty="0"/>
              <a:t>를 입력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password</a:t>
            </a:r>
            <a:r>
              <a:rPr lang="ko-KR" altLang="en-US" dirty="0">
                <a:solidFill>
                  <a:srgbClr val="FF0000"/>
                </a:solidFill>
              </a:rPr>
              <a:t>는 필요하니 꼭 기억해야함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u="sng" dirty="0">
              <a:solidFill>
                <a:schemeClr val="accent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CA70A-C8B3-417B-9401-0BBAAA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A65CA9-ABDD-47C7-A69C-AA0844C9DA87}"/>
              </a:ext>
            </a:extLst>
          </p:cNvPr>
          <p:cNvSpPr/>
          <p:nvPr/>
        </p:nvSpPr>
        <p:spPr>
          <a:xfrm>
            <a:off x="3743286" y="614840"/>
            <a:ext cx="3933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Set WSL 2 as your default version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EE1E8E9-BBCF-4867-9C21-BE5EAD9592AC}"/>
              </a:ext>
            </a:extLst>
          </p:cNvPr>
          <p:cNvGrpSpPr/>
          <p:nvPr/>
        </p:nvGrpSpPr>
        <p:grpSpPr>
          <a:xfrm>
            <a:off x="1523934" y="3032105"/>
            <a:ext cx="7721764" cy="3506807"/>
            <a:chOff x="1523934" y="3032105"/>
            <a:chExt cx="7721764" cy="350680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DC40628-8A59-4A93-9CDB-2138EDDFA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3323" y="3032105"/>
              <a:ext cx="7512375" cy="3506807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B216CF-4442-4BB8-A576-FB5FB7E3A42E}"/>
                </a:ext>
              </a:extLst>
            </p:cNvPr>
            <p:cNvSpPr/>
            <p:nvPr/>
          </p:nvSpPr>
          <p:spPr>
            <a:xfrm>
              <a:off x="1523934" y="3766657"/>
              <a:ext cx="3173901" cy="60400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B39317-CAFD-4A56-883E-3415696464DC}"/>
                </a:ext>
              </a:extLst>
            </p:cNvPr>
            <p:cNvSpPr txBox="1"/>
            <p:nvPr/>
          </p:nvSpPr>
          <p:spPr>
            <a:xfrm>
              <a:off x="4773333" y="3914771"/>
              <a:ext cx="431194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Password</a:t>
              </a:r>
              <a:r>
                <a:rPr lang="ko-KR" altLang="en-US" sz="1400" dirty="0">
                  <a:solidFill>
                    <a:srgbClr val="FF0000"/>
                  </a:solidFill>
                </a:rPr>
                <a:t> 입력 시</a:t>
              </a:r>
              <a:r>
                <a:rPr lang="en-US" altLang="ko-KR" sz="1400" dirty="0">
                  <a:solidFill>
                    <a:srgbClr val="FF0000"/>
                  </a:solidFill>
                </a:rPr>
                <a:t>,</a:t>
              </a:r>
              <a:r>
                <a:rPr lang="ko-KR" altLang="en-US" sz="1400" dirty="0">
                  <a:solidFill>
                    <a:srgbClr val="FF0000"/>
                  </a:solidFill>
                </a:rPr>
                <a:t> 글자 입력이 보이지 않음</a:t>
              </a:r>
              <a:endParaRPr lang="en-US" altLang="ko-KR" sz="1400" dirty="0">
                <a:solidFill>
                  <a:srgbClr val="FF0000"/>
                </a:solidFill>
              </a:endParaRPr>
            </a:p>
            <a:p>
              <a:r>
                <a:rPr lang="ko-KR" altLang="en-US" sz="1400" dirty="0">
                  <a:solidFill>
                    <a:srgbClr val="FF0000"/>
                  </a:solidFill>
                </a:rPr>
                <a:t>비밀번호 설정 확인으로 다시 비밀번호 작성해야 함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4485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22112-CC2B-684F-A417-B0BAD173D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[</a:t>
            </a:r>
            <a:r>
              <a:rPr kumimoji="1" lang="ko-KR" altLang="en-US" b="1" dirty="0"/>
              <a:t>리눅스 설치 완료 화면</a:t>
            </a:r>
            <a:r>
              <a:rPr kumimoji="1" lang="en-US" altLang="ko-KR" b="1" dirty="0"/>
              <a:t>]</a:t>
            </a:r>
            <a:r>
              <a:rPr kumimoji="1" lang="ko-KR" altLang="en-US" b="1" dirty="0"/>
              <a:t> </a:t>
            </a:r>
            <a:r>
              <a:rPr kumimoji="1" lang="en-US" altLang="ko-KR" sz="1400" b="1" dirty="0"/>
              <a:t>Terminal </a:t>
            </a:r>
            <a:r>
              <a:rPr kumimoji="1" lang="ko-KR" altLang="en-US" sz="1400" b="1" dirty="0"/>
              <a:t>화면</a:t>
            </a:r>
            <a:endParaRPr kumimoji="1" lang="ko-Kore-KR" altLang="en-US" sz="1400" b="1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296E983-037F-4341-B41C-097522992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654" y="2171696"/>
            <a:ext cx="9250691" cy="33051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069A0C9-1A04-834E-8535-460C6CC7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9B9EFC-9E16-474B-880A-DB15939FDF78}"/>
              </a:ext>
            </a:extLst>
          </p:cNvPr>
          <p:cNvSpPr txBox="1"/>
          <p:nvPr/>
        </p:nvSpPr>
        <p:spPr>
          <a:xfrm>
            <a:off x="1470654" y="5671132"/>
            <a:ext cx="6160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kumimoji="1" lang="ko-KR" altLang="en-US" sz="1600" b="1" dirty="0">
                <a:solidFill>
                  <a:schemeClr val="bg1">
                    <a:lumMod val="50000"/>
                  </a:schemeClr>
                </a:solidFill>
              </a:rPr>
              <a:t> 위의 화면을 정상적으로 띄울 수 있으면 다음으로 넘어가면 됨</a:t>
            </a:r>
            <a:endParaRPr kumimoji="1" lang="ko-Kore-KR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0521A-E358-D746-9ABB-EEBC8BA646A8}"/>
              </a:ext>
            </a:extLst>
          </p:cNvPr>
          <p:cNvSpPr txBox="1"/>
          <p:nvPr/>
        </p:nvSpPr>
        <p:spPr>
          <a:xfrm>
            <a:off x="1470653" y="6034670"/>
            <a:ext cx="4624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kumimoji="1" lang="ko-KR" altLang="en-US" sz="1600" b="1" dirty="0">
                <a:solidFill>
                  <a:schemeClr val="bg1">
                    <a:lumMod val="50000"/>
                  </a:schemeClr>
                </a:solidFill>
              </a:rPr>
              <a:t> 파일탐색기에 </a:t>
            </a:r>
            <a:r>
              <a:rPr kumimoji="1" lang="en-US" altLang="ko-KR" sz="1600" b="1" dirty="0">
                <a:solidFill>
                  <a:schemeClr val="bg1">
                    <a:lumMod val="50000"/>
                  </a:schemeClr>
                </a:solidFill>
              </a:rPr>
              <a:t>Ubuntu</a:t>
            </a:r>
            <a:r>
              <a:rPr kumimoji="1" lang="ko-KR" altLang="en-US" sz="1600" b="1" dirty="0" err="1">
                <a:solidFill>
                  <a:schemeClr val="bg1">
                    <a:lumMod val="50000"/>
                  </a:schemeClr>
                </a:solidFill>
              </a:rPr>
              <a:t>를</a:t>
            </a:r>
            <a:r>
              <a:rPr kumimoji="1" lang="ko-KR" altLang="en-US" sz="1600" b="1" dirty="0">
                <a:solidFill>
                  <a:schemeClr val="bg1">
                    <a:lumMod val="50000"/>
                  </a:schemeClr>
                </a:solidFill>
              </a:rPr>
              <a:t> 쳐서 들어갈 수 있음</a:t>
            </a:r>
            <a:endParaRPr kumimoji="1" lang="ko-Kore-KR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828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4E09B30-E6BB-4D0E-A262-D1BB9DD7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[</a:t>
            </a:r>
            <a:r>
              <a:rPr lang="ko-KR" altLang="en-US" sz="3600" b="1" dirty="0"/>
              <a:t>리눅스 설치가 안될 때</a:t>
            </a:r>
            <a:r>
              <a:rPr lang="en-US" altLang="ko-KR" sz="3600" b="1" dirty="0"/>
              <a:t>]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CA70A-C8B3-417B-9401-0BBAAA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0FFC855-78C7-4D3C-A2B7-FA198753A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22" y="2940257"/>
            <a:ext cx="4446782" cy="3630026"/>
          </a:xfrm>
          <a:prstGeom prst="rect">
            <a:avLst/>
          </a:prstGeom>
        </p:spPr>
      </p:pic>
      <p:sp>
        <p:nvSpPr>
          <p:cNvPr id="12" name="세로 텍스트 개체 틀 11">
            <a:extLst>
              <a:ext uri="{FF2B5EF4-FFF2-40B4-BE49-F238E27FC236}">
                <a16:creationId xmlns:a16="http://schemas.microsoft.com/office/drawing/2014/main" id="{18A6B3AD-5EFF-4624-B077-4905406A6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5352"/>
            <a:ext cx="10515600" cy="4351338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설정 값 변경</a:t>
            </a:r>
            <a:endParaRPr lang="en-US" altLang="ko-KR" dirty="0"/>
          </a:p>
          <a:p>
            <a:pPr lvl="1"/>
            <a:r>
              <a:rPr lang="ko-KR" altLang="en-US" dirty="0"/>
              <a:t>작업표시줄에서 </a:t>
            </a:r>
            <a:r>
              <a:rPr lang="en-US" altLang="ko-KR" dirty="0"/>
              <a:t>‘</a:t>
            </a:r>
            <a:r>
              <a:rPr lang="ko-KR" altLang="en-US" dirty="0"/>
              <a:t>제어판</a:t>
            </a:r>
            <a:r>
              <a:rPr lang="en-US" altLang="ko-KR" dirty="0"/>
              <a:t>’</a:t>
            </a:r>
            <a:r>
              <a:rPr lang="ko-KR" altLang="en-US" dirty="0"/>
              <a:t> 검색 </a:t>
            </a:r>
            <a:r>
              <a:rPr lang="en-US" altLang="ko-KR" dirty="0"/>
              <a:t>&gt; '</a:t>
            </a:r>
            <a:r>
              <a:rPr lang="ko-KR" altLang="en-US" dirty="0"/>
              <a:t>프로그램 제거</a:t>
            </a:r>
            <a:r>
              <a:rPr lang="en-US" altLang="ko-KR" dirty="0"/>
              <a:t>'</a:t>
            </a:r>
            <a:r>
              <a:rPr lang="ko-KR" altLang="en-US" dirty="0"/>
              <a:t>클릭 </a:t>
            </a:r>
            <a:r>
              <a:rPr lang="en-US" altLang="ko-KR" dirty="0"/>
              <a:t>&gt; Windows </a:t>
            </a:r>
            <a:r>
              <a:rPr lang="ko-KR" altLang="en-US" dirty="0"/>
              <a:t>기능 켜기</a:t>
            </a:r>
            <a:r>
              <a:rPr lang="en-US" altLang="ko-KR" dirty="0"/>
              <a:t>/</a:t>
            </a:r>
            <a:r>
              <a:rPr lang="ko-KR" altLang="en-US" dirty="0"/>
              <a:t>끄기 </a:t>
            </a:r>
            <a:r>
              <a:rPr lang="en-US" altLang="ko-KR" dirty="0"/>
              <a:t>&gt; Hyper –V, Linux</a:t>
            </a:r>
            <a:r>
              <a:rPr lang="ko-KR" altLang="en-US" dirty="0"/>
              <a:t>용 </a:t>
            </a:r>
            <a:r>
              <a:rPr lang="en-US" altLang="ko-KR" dirty="0"/>
              <a:t>Windows </a:t>
            </a:r>
            <a:r>
              <a:rPr lang="ko-KR" altLang="en-US" dirty="0"/>
              <a:t>하위 시스템</a:t>
            </a:r>
            <a:r>
              <a:rPr lang="en-US" altLang="ko-KR" dirty="0"/>
              <a:t>, Windows </a:t>
            </a:r>
            <a:r>
              <a:rPr lang="ko-KR" altLang="en-US" dirty="0" err="1"/>
              <a:t>하이퍼바이저</a:t>
            </a:r>
            <a:r>
              <a:rPr lang="ko-KR" altLang="en-US" dirty="0"/>
              <a:t> 플랫폼</a:t>
            </a:r>
            <a:r>
              <a:rPr lang="en-US" altLang="ko-KR" dirty="0"/>
              <a:t>, </a:t>
            </a:r>
            <a:r>
              <a:rPr lang="ko-KR" altLang="en-US" dirty="0"/>
              <a:t>가상머신 플랫폼 체크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u="sng" dirty="0">
              <a:solidFill>
                <a:schemeClr val="accent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B46F318-3BE7-4719-BABC-8CAB19C19308}"/>
              </a:ext>
            </a:extLst>
          </p:cNvPr>
          <p:cNvGrpSpPr/>
          <p:nvPr/>
        </p:nvGrpSpPr>
        <p:grpSpPr>
          <a:xfrm>
            <a:off x="617684" y="2612494"/>
            <a:ext cx="7479055" cy="4214863"/>
            <a:chOff x="21113" y="2228502"/>
            <a:chExt cx="7479055" cy="421486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7338E35-5BB2-41B0-80A2-FB98A3F62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13" y="2228502"/>
              <a:ext cx="7479055" cy="421486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A8B5D8F-4F5E-4736-9AFC-0C950282BBA5}"/>
                </a:ext>
              </a:extLst>
            </p:cNvPr>
            <p:cNvSpPr/>
            <p:nvPr/>
          </p:nvSpPr>
          <p:spPr>
            <a:xfrm>
              <a:off x="1676604" y="4623040"/>
              <a:ext cx="834735" cy="2384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74D1FD8-AC49-4B1A-BFA5-1B53A64564B8}"/>
              </a:ext>
            </a:extLst>
          </p:cNvPr>
          <p:cNvGrpSpPr/>
          <p:nvPr/>
        </p:nvGrpSpPr>
        <p:grpSpPr>
          <a:xfrm>
            <a:off x="1268368" y="2622709"/>
            <a:ext cx="7462368" cy="4205459"/>
            <a:chOff x="1066117" y="2443309"/>
            <a:chExt cx="7462368" cy="4205459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B35D88B2-8ADC-432C-A58A-B712F9326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6117" y="2443309"/>
              <a:ext cx="7462368" cy="4205459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C1AE511-D9B8-4DFC-AA39-3CDA2F63AF07}"/>
                </a:ext>
              </a:extLst>
            </p:cNvPr>
            <p:cNvSpPr/>
            <p:nvPr/>
          </p:nvSpPr>
          <p:spPr>
            <a:xfrm>
              <a:off x="1152142" y="3360716"/>
              <a:ext cx="1095097" cy="2384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F35D43B-1CD7-47A3-888E-4C0FED6AD2FF}"/>
              </a:ext>
            </a:extLst>
          </p:cNvPr>
          <p:cNvGrpSpPr/>
          <p:nvPr/>
        </p:nvGrpSpPr>
        <p:grpSpPr>
          <a:xfrm>
            <a:off x="7785480" y="88288"/>
            <a:ext cx="4142427" cy="6627506"/>
            <a:chOff x="4454969" y="-68284"/>
            <a:chExt cx="4323522" cy="685800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A3B2503-B415-4CBC-98AE-64588D3EBF54}"/>
                </a:ext>
              </a:extLst>
            </p:cNvPr>
            <p:cNvGrpSpPr/>
            <p:nvPr/>
          </p:nvGrpSpPr>
          <p:grpSpPr>
            <a:xfrm>
              <a:off x="4454969" y="-68284"/>
              <a:ext cx="4323522" cy="6858000"/>
              <a:chOff x="4489481" y="-68284"/>
              <a:chExt cx="4323522" cy="6858000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2BB6F3C0-F5AA-4BA7-AE6B-C124952260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9481" y="-68284"/>
                <a:ext cx="4323522" cy="6858000"/>
              </a:xfrm>
              <a:prstGeom prst="rect">
                <a:avLst/>
              </a:prstGeom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9CCD77D-4069-4A37-985A-B0F8EECF22BD}"/>
                  </a:ext>
                </a:extLst>
              </p:cNvPr>
              <p:cNvSpPr/>
              <p:nvPr/>
            </p:nvSpPr>
            <p:spPr>
              <a:xfrm>
                <a:off x="4555638" y="1411890"/>
                <a:ext cx="1081764" cy="17131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7D2CE82-9118-4E7E-AC0B-E3BFADF727CF}"/>
                  </a:ext>
                </a:extLst>
              </p:cNvPr>
              <p:cNvSpPr/>
              <p:nvPr/>
            </p:nvSpPr>
            <p:spPr>
              <a:xfrm>
                <a:off x="4555638" y="1724151"/>
                <a:ext cx="1979386" cy="15147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4EE3337-4C90-450E-A0F0-FE15600940D5}"/>
                </a:ext>
              </a:extLst>
            </p:cNvPr>
            <p:cNvSpPr/>
            <p:nvPr/>
          </p:nvSpPr>
          <p:spPr>
            <a:xfrm>
              <a:off x="4555637" y="4085439"/>
              <a:ext cx="1979387" cy="3187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590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4E09B30-E6BB-4D0E-A262-D1BB9DD7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[</a:t>
            </a:r>
            <a:r>
              <a:rPr lang="ko-KR" altLang="en-US" sz="3600" b="1" dirty="0"/>
              <a:t>리눅스 설치가 안될 때</a:t>
            </a:r>
            <a:r>
              <a:rPr lang="en-US" altLang="ko-KR" sz="3600" b="1" dirty="0"/>
              <a:t>]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CA70A-C8B3-417B-9401-0BBAAA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2" name="세로 텍스트 개체 틀 11">
            <a:extLst>
              <a:ext uri="{FF2B5EF4-FFF2-40B4-BE49-F238E27FC236}">
                <a16:creationId xmlns:a16="http://schemas.microsoft.com/office/drawing/2014/main" id="{18A6B3AD-5EFF-4624-B077-4905406A6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5352"/>
            <a:ext cx="10515600" cy="4351338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2. BIOS</a:t>
            </a:r>
            <a:r>
              <a:rPr lang="ko-KR" altLang="en-US" dirty="0"/>
              <a:t>에 접속해서 </a:t>
            </a:r>
            <a:r>
              <a:rPr lang="en-US" altLang="ko-KR" dirty="0"/>
              <a:t>CPU</a:t>
            </a:r>
            <a:r>
              <a:rPr lang="ko-KR" altLang="en-US" dirty="0"/>
              <a:t>의 </a:t>
            </a:r>
            <a:r>
              <a:rPr lang="en-US" altLang="ko-KR" dirty="0"/>
              <a:t>SVM mode</a:t>
            </a:r>
            <a:r>
              <a:rPr lang="ko-KR" altLang="en-US" dirty="0"/>
              <a:t>를 </a:t>
            </a:r>
            <a:r>
              <a:rPr lang="en-US" altLang="ko-KR" dirty="0"/>
              <a:t>Enable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(</a:t>
            </a:r>
            <a:r>
              <a:rPr lang="ko-KR" altLang="en-US" sz="2400" dirty="0"/>
              <a:t>각 메인보드 제조사별로 </a:t>
            </a:r>
            <a:r>
              <a:rPr lang="en-US" altLang="ko-KR" sz="2400" dirty="0"/>
              <a:t>BIOS </a:t>
            </a:r>
            <a:r>
              <a:rPr lang="ko-KR" altLang="en-US" sz="2400" dirty="0"/>
              <a:t>진입방법이 다르기에 각자 컴퓨터에 맞는 방법 찾아보기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u="sng" dirty="0">
              <a:solidFill>
                <a:schemeClr val="accent1"/>
              </a:solidFill>
            </a:endParaRPr>
          </a:p>
        </p:txBody>
      </p:sp>
      <p:pic>
        <p:nvPicPr>
          <p:cNvPr id="27" name="내용 개체 틀 3">
            <a:extLst>
              <a:ext uri="{FF2B5EF4-FFF2-40B4-BE49-F238E27FC236}">
                <a16:creationId xmlns:a16="http://schemas.microsoft.com/office/drawing/2014/main" id="{F3883CC3-BE1A-47CE-95E6-8A004C81A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105" y="2370137"/>
            <a:ext cx="5793495" cy="435133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357CB427-E3B0-4811-9A36-F53BE3DE51DB}"/>
              </a:ext>
            </a:extLst>
          </p:cNvPr>
          <p:cNvSpPr/>
          <p:nvPr/>
        </p:nvSpPr>
        <p:spPr>
          <a:xfrm>
            <a:off x="4115765" y="4278692"/>
            <a:ext cx="3065211" cy="1842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2B049DE-5A64-430F-B09F-969979288402}"/>
              </a:ext>
            </a:extLst>
          </p:cNvPr>
          <p:cNvSpPr/>
          <p:nvPr/>
        </p:nvSpPr>
        <p:spPr>
          <a:xfrm>
            <a:off x="5840534" y="621026"/>
            <a:ext cx="2209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Enable SVM mode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0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4E09B30-E6BB-4D0E-A262-D1BB9DD7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[</a:t>
            </a:r>
            <a:r>
              <a:rPr lang="en-US" altLang="ko-KR" sz="3600" b="1" dirty="0" err="1"/>
              <a:t>VSCode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설치</a:t>
            </a:r>
            <a:r>
              <a:rPr lang="en-US" altLang="ko-KR" sz="3600" b="1" dirty="0"/>
              <a:t>]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CA70A-C8B3-417B-9401-0BBAAA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2" name="세로 텍스트 개체 틀 11">
            <a:extLst>
              <a:ext uri="{FF2B5EF4-FFF2-40B4-BE49-F238E27FC236}">
                <a16:creationId xmlns:a16="http://schemas.microsoft.com/office/drawing/2014/main" id="{18A6B3AD-5EFF-4624-B077-4905406A6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5352"/>
            <a:ext cx="10515600" cy="4351338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다운로드 하여 설치</a:t>
            </a:r>
            <a:endParaRPr lang="en-US" altLang="ko-KR" dirty="0"/>
          </a:p>
          <a:p>
            <a:pPr lvl="1"/>
            <a:r>
              <a:rPr lang="ko-Kore-KR" altLang="en-US" dirty="0">
                <a:solidFill>
                  <a:schemeClr val="accent1"/>
                </a:solidFill>
              </a:rPr>
              <a:t>https://code.visualstudio.com/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u="sng" dirty="0">
              <a:solidFill>
                <a:schemeClr val="accent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E892C8E-775A-4ABF-9256-BD73E36272AA}"/>
              </a:ext>
            </a:extLst>
          </p:cNvPr>
          <p:cNvGrpSpPr/>
          <p:nvPr/>
        </p:nvGrpSpPr>
        <p:grpSpPr>
          <a:xfrm>
            <a:off x="577422" y="2522140"/>
            <a:ext cx="6910635" cy="4016772"/>
            <a:chOff x="258640" y="2522140"/>
            <a:chExt cx="6910635" cy="4016772"/>
          </a:xfrm>
        </p:grpSpPr>
        <p:pic>
          <p:nvPicPr>
            <p:cNvPr id="8" name="내용 개체 틀 4">
              <a:extLst>
                <a:ext uri="{FF2B5EF4-FFF2-40B4-BE49-F238E27FC236}">
                  <a16:creationId xmlns:a16="http://schemas.microsoft.com/office/drawing/2014/main" id="{0312B0CA-A449-42D6-A485-C70E6B713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640" y="2522140"/>
              <a:ext cx="6910635" cy="4016772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BF68CAE-6F2A-47AD-B36B-E20D51D93217}"/>
                </a:ext>
              </a:extLst>
            </p:cNvPr>
            <p:cNvSpPr/>
            <p:nvPr/>
          </p:nvSpPr>
          <p:spPr>
            <a:xfrm>
              <a:off x="567223" y="4287081"/>
              <a:ext cx="1857196" cy="48625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내용 개체 틀 4">
            <a:extLst>
              <a:ext uri="{FF2B5EF4-FFF2-40B4-BE49-F238E27FC236}">
                <a16:creationId xmlns:a16="http://schemas.microsoft.com/office/drawing/2014/main" id="{B52B8A90-1B35-4588-8CDF-5D197CA39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739" y="2370137"/>
            <a:ext cx="56027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6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4E09B30-E6BB-4D0E-A262-D1BB9DD7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[</a:t>
            </a:r>
            <a:r>
              <a:rPr lang="en-US" altLang="ko-KR" sz="3600" b="1" dirty="0" err="1"/>
              <a:t>VSCode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Extension </a:t>
            </a:r>
            <a:r>
              <a:rPr lang="ko-KR" altLang="en-US" sz="3600" b="1" dirty="0"/>
              <a:t>설치</a:t>
            </a:r>
            <a:r>
              <a:rPr lang="en-US" altLang="ko-KR" sz="3600" b="1" dirty="0"/>
              <a:t>]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CA70A-C8B3-417B-9401-0BBAAA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2" name="세로 텍스트 개체 틀 11">
            <a:extLst>
              <a:ext uri="{FF2B5EF4-FFF2-40B4-BE49-F238E27FC236}">
                <a16:creationId xmlns:a16="http://schemas.microsoft.com/office/drawing/2014/main" id="{18A6B3AD-5EFF-4624-B077-4905406A6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5352"/>
            <a:ext cx="10515600" cy="4351338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설치한 </a:t>
            </a:r>
            <a:r>
              <a:rPr lang="en-US" altLang="ko-KR" dirty="0" err="1"/>
              <a:t>VSCode</a:t>
            </a:r>
            <a:r>
              <a:rPr lang="ko-KR" altLang="en-US" dirty="0"/>
              <a:t>에서 </a:t>
            </a:r>
            <a:r>
              <a:rPr lang="en-US" altLang="ko-KR" dirty="0"/>
              <a:t>Remote – WSL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이외의 </a:t>
            </a:r>
            <a:r>
              <a:rPr lang="en-US" altLang="ko-KR" dirty="0">
                <a:solidFill>
                  <a:srgbClr val="FF0000"/>
                </a:solidFill>
              </a:rPr>
              <a:t>Extension</a:t>
            </a:r>
            <a:r>
              <a:rPr lang="ko-KR" altLang="en-US" dirty="0">
                <a:solidFill>
                  <a:srgbClr val="FF0000"/>
                </a:solidFill>
              </a:rPr>
              <a:t>은 설치하지 않음</a:t>
            </a:r>
            <a:endParaRPr lang="ko-KR" altLang="en-US" sz="1800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u="sng" dirty="0">
              <a:solidFill>
                <a:schemeClr val="accent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44E0B8B-1A27-496B-882F-C48D56A21801}"/>
              </a:ext>
            </a:extLst>
          </p:cNvPr>
          <p:cNvGrpSpPr/>
          <p:nvPr/>
        </p:nvGrpSpPr>
        <p:grpSpPr>
          <a:xfrm>
            <a:off x="552974" y="2435863"/>
            <a:ext cx="10515600" cy="4103049"/>
            <a:chOff x="552974" y="2435863"/>
            <a:chExt cx="10515600" cy="4103049"/>
          </a:xfrm>
        </p:grpSpPr>
        <p:pic>
          <p:nvPicPr>
            <p:cNvPr id="13" name="내용 개체 틀 8">
              <a:extLst>
                <a:ext uri="{FF2B5EF4-FFF2-40B4-BE49-F238E27FC236}">
                  <a16:creationId xmlns:a16="http://schemas.microsoft.com/office/drawing/2014/main" id="{4C7052DC-4648-4763-9AC5-141856EA5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2974" y="2435863"/>
              <a:ext cx="10515600" cy="4103049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5B4CAC5-5908-422A-BD4D-6BE21865AC99}"/>
                </a:ext>
              </a:extLst>
            </p:cNvPr>
            <p:cNvSpPr/>
            <p:nvPr/>
          </p:nvSpPr>
          <p:spPr>
            <a:xfrm>
              <a:off x="838200" y="3185872"/>
              <a:ext cx="2634842" cy="673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AAE8F02-4BC2-4EB7-B4A9-3F027456E7E3}"/>
                </a:ext>
              </a:extLst>
            </p:cNvPr>
            <p:cNvSpPr/>
            <p:nvPr/>
          </p:nvSpPr>
          <p:spPr>
            <a:xfrm>
              <a:off x="5436765" y="3800213"/>
              <a:ext cx="536196" cy="3020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8BB804FD-A3DE-45B7-934A-EDDC3D77D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966" y="2253300"/>
            <a:ext cx="4445590" cy="402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6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4E09B30-E6BB-4D0E-A262-D1BB9DD7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[WSL</a:t>
            </a:r>
            <a:r>
              <a:rPr lang="ko-KR" altLang="en-US" sz="3600" b="1" dirty="0"/>
              <a:t>에서 </a:t>
            </a:r>
            <a:r>
              <a:rPr lang="en-US" altLang="ko-KR" sz="3600" b="1" dirty="0" err="1"/>
              <a:t>VSCode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연동</a:t>
            </a:r>
            <a:r>
              <a:rPr lang="en-US" altLang="ko-KR" sz="3600" b="1" dirty="0"/>
              <a:t>]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CA70A-C8B3-417B-9401-0BBAAA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2" name="세로 텍스트 개체 틀 11">
            <a:extLst>
              <a:ext uri="{FF2B5EF4-FFF2-40B4-BE49-F238E27FC236}">
                <a16:creationId xmlns:a16="http://schemas.microsoft.com/office/drawing/2014/main" id="{18A6B3AD-5EFF-4624-B077-4905406A6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5352"/>
            <a:ext cx="10515600" cy="4351338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우분투에서 필요한 패키지 설치 및 터미널 작성 명령어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apt-get update –y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/>
              <a:t>xdg-utils</a:t>
            </a:r>
            <a:r>
              <a:rPr lang="en-US" altLang="ko-KR" dirty="0"/>
              <a:t> –y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/>
              <a:t>gcc</a:t>
            </a:r>
            <a:r>
              <a:rPr lang="en-US" altLang="ko-KR" dirty="0"/>
              <a:t> –y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/>
              <a:t>gdb</a:t>
            </a:r>
            <a:endParaRPr lang="en-US" altLang="ko-KR" dirty="0"/>
          </a:p>
          <a:p>
            <a:pPr lvl="1"/>
            <a:r>
              <a:rPr lang="en-US" altLang="ko-KR" dirty="0" err="1"/>
              <a:t>xdg</a:t>
            </a:r>
            <a:r>
              <a:rPr lang="en-US" altLang="ko-KR" dirty="0"/>
              <a:t>-open . </a:t>
            </a:r>
          </a:p>
          <a:p>
            <a:pPr lvl="2"/>
            <a:r>
              <a:rPr lang="ko-KR" altLang="en-US" dirty="0"/>
              <a:t>터미널 경로의 파일 경로를 탐색기로 </a:t>
            </a:r>
            <a:r>
              <a:rPr lang="ko-KR" altLang="en-US" dirty="0" err="1"/>
              <a:t>열어줌</a:t>
            </a:r>
            <a:endParaRPr lang="en-US" altLang="ko-KR" dirty="0"/>
          </a:p>
          <a:p>
            <a:pPr lvl="2"/>
            <a:r>
              <a:rPr lang="ko-KR" altLang="en-US" dirty="0"/>
              <a:t>내가 작성한 파일이 있는 실제 위치를 </a:t>
            </a:r>
            <a:r>
              <a:rPr lang="ko-KR" altLang="en-US" dirty="0" err="1"/>
              <a:t>열어줌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u="sng" dirty="0">
              <a:solidFill>
                <a:schemeClr val="accent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C45EF5A-9B1B-4D71-8091-74A87D5BBE5A}"/>
              </a:ext>
            </a:extLst>
          </p:cNvPr>
          <p:cNvGrpSpPr/>
          <p:nvPr/>
        </p:nvGrpSpPr>
        <p:grpSpPr>
          <a:xfrm>
            <a:off x="1461524" y="-1373992"/>
            <a:ext cx="9514068" cy="8042180"/>
            <a:chOff x="1131562" y="-1184180"/>
            <a:chExt cx="9514068" cy="804218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52314A7-1DAC-43B2-872F-55CDAA43E553}"/>
                </a:ext>
              </a:extLst>
            </p:cNvPr>
            <p:cNvGrpSpPr/>
            <p:nvPr/>
          </p:nvGrpSpPr>
          <p:grpSpPr>
            <a:xfrm>
              <a:off x="1131562" y="-1184180"/>
              <a:ext cx="9514068" cy="8042180"/>
              <a:chOff x="1383232" y="-1272468"/>
              <a:chExt cx="9514068" cy="8042180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05BE1B50-A817-4AF6-AC50-25D3EB3349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" t="33960" r="-1399"/>
              <a:stretch/>
            </p:blipFill>
            <p:spPr>
              <a:xfrm>
                <a:off x="1441901" y="3549090"/>
                <a:ext cx="9455399" cy="3220622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23AC4BEE-5394-4085-A503-ECAF6A6CBE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-718" t="-71182" r="-360" b="71660"/>
              <a:stretch/>
            </p:blipFill>
            <p:spPr>
              <a:xfrm>
                <a:off x="1383232" y="-1272468"/>
                <a:ext cx="9425535" cy="4853489"/>
              </a:xfrm>
              <a:prstGeom prst="rect">
                <a:avLst/>
              </a:prstGeom>
            </p:spPr>
          </p:pic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CB133FA-C6EC-4C8E-816E-B776C39FB443}"/>
                </a:ext>
              </a:extLst>
            </p:cNvPr>
            <p:cNvSpPr/>
            <p:nvPr/>
          </p:nvSpPr>
          <p:spPr>
            <a:xfrm>
              <a:off x="3534757" y="2588895"/>
              <a:ext cx="1834197" cy="1948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88FB284-F3EE-48E4-8C7D-3B07798ED683}"/>
                </a:ext>
              </a:extLst>
            </p:cNvPr>
            <p:cNvSpPr/>
            <p:nvPr/>
          </p:nvSpPr>
          <p:spPr>
            <a:xfrm>
              <a:off x="3534756" y="3631023"/>
              <a:ext cx="2622763" cy="1948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D14F64A-9954-4889-AFDD-2B9037F379D2}"/>
                </a:ext>
              </a:extLst>
            </p:cNvPr>
            <p:cNvSpPr/>
            <p:nvPr/>
          </p:nvSpPr>
          <p:spPr>
            <a:xfrm>
              <a:off x="3534757" y="4575727"/>
              <a:ext cx="2152980" cy="1948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08449A0-D9B8-4BCC-9A90-D7639118A236}"/>
                </a:ext>
              </a:extLst>
            </p:cNvPr>
            <p:cNvSpPr/>
            <p:nvPr/>
          </p:nvSpPr>
          <p:spPr>
            <a:xfrm>
              <a:off x="3494209" y="5453309"/>
              <a:ext cx="1958635" cy="1948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5AE4890-1E50-470A-9A28-2037E5398E2A}"/>
              </a:ext>
            </a:extLst>
          </p:cNvPr>
          <p:cNvGrpSpPr/>
          <p:nvPr/>
        </p:nvGrpSpPr>
        <p:grpSpPr>
          <a:xfrm>
            <a:off x="377070" y="2203298"/>
            <a:ext cx="8474029" cy="4365233"/>
            <a:chOff x="1153982" y="2380360"/>
            <a:chExt cx="7856075" cy="4108591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8B3B0EEF-F1ED-4825-B736-2FE4AF20C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3982" y="2380360"/>
              <a:ext cx="7856075" cy="4108591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8FDF2DB-155A-49BE-9E9E-02B90912CE08}"/>
                </a:ext>
              </a:extLst>
            </p:cNvPr>
            <p:cNvSpPr/>
            <p:nvPr/>
          </p:nvSpPr>
          <p:spPr>
            <a:xfrm>
              <a:off x="3112908" y="2605134"/>
              <a:ext cx="794229" cy="1992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06A8C0C7-CF07-47D2-8BA5-C0C9B0583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123" y="2258348"/>
            <a:ext cx="7425221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4E09B30-E6BB-4D0E-A262-D1BB9DD7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[WSL</a:t>
            </a:r>
            <a:r>
              <a:rPr lang="ko-KR" altLang="en-US" sz="3600" b="1" dirty="0"/>
              <a:t>에서 </a:t>
            </a:r>
            <a:r>
              <a:rPr lang="en-US" altLang="ko-KR" sz="3600" b="1" dirty="0" err="1"/>
              <a:t>VSCode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연동</a:t>
            </a:r>
            <a:r>
              <a:rPr lang="en-US" altLang="ko-KR" sz="3600" b="1" dirty="0"/>
              <a:t>]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CA70A-C8B3-417B-9401-0BBAAA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2" name="세로 텍스트 개체 틀 11">
            <a:extLst>
              <a:ext uri="{FF2B5EF4-FFF2-40B4-BE49-F238E27FC236}">
                <a16:creationId xmlns:a16="http://schemas.microsoft.com/office/drawing/2014/main" id="{18A6B3AD-5EFF-4624-B077-4905406A6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5352"/>
            <a:ext cx="10515600" cy="4351338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우분투에서 필요한 패키지 설치 및 터미널 작성 명령어</a:t>
            </a:r>
          </a:p>
          <a:p>
            <a:pPr lvl="1"/>
            <a:r>
              <a:rPr lang="en-US" altLang="ko-KR" dirty="0" err="1"/>
              <a:t>mkdir</a:t>
            </a:r>
            <a:r>
              <a:rPr lang="en-US" altLang="ko-KR" dirty="0"/>
              <a:t> CP03_2022</a:t>
            </a:r>
          </a:p>
          <a:p>
            <a:pPr lvl="2"/>
            <a:r>
              <a:rPr lang="en-US" altLang="ko-KR" dirty="0"/>
              <a:t>“CP03_2022” </a:t>
            </a:r>
            <a:r>
              <a:rPr lang="ko-KR" altLang="en-US" dirty="0"/>
              <a:t>폴더 생성</a:t>
            </a:r>
            <a:endParaRPr lang="en-US" altLang="ko-KR" dirty="0"/>
          </a:p>
          <a:p>
            <a:pPr lvl="1"/>
            <a:r>
              <a:rPr lang="en-US" altLang="ko-KR" dirty="0"/>
              <a:t>cd CP03_2022</a:t>
            </a:r>
          </a:p>
          <a:p>
            <a:pPr lvl="2"/>
            <a:r>
              <a:rPr lang="en-US" altLang="ko-KR" dirty="0"/>
              <a:t>“CP03_2022” </a:t>
            </a:r>
            <a:r>
              <a:rPr lang="ko-KR" altLang="en-US" dirty="0"/>
              <a:t>폴더로 이동</a:t>
            </a:r>
          </a:p>
          <a:p>
            <a:pPr lvl="1"/>
            <a:r>
              <a:rPr lang="en-US" altLang="ko-KR" dirty="0"/>
              <a:t>code . </a:t>
            </a:r>
          </a:p>
          <a:p>
            <a:pPr lvl="2"/>
            <a:r>
              <a:rPr lang="en-US" altLang="ko-KR" dirty="0"/>
              <a:t>WSL </a:t>
            </a:r>
            <a:r>
              <a:rPr lang="ko-KR" altLang="en-US" dirty="0"/>
              <a:t>환경에서 </a:t>
            </a: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u="sng" dirty="0">
              <a:solidFill>
                <a:schemeClr val="accent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8662CE8-904D-43FC-82B5-54650A777E44}"/>
              </a:ext>
            </a:extLst>
          </p:cNvPr>
          <p:cNvGrpSpPr/>
          <p:nvPr/>
        </p:nvGrpSpPr>
        <p:grpSpPr>
          <a:xfrm>
            <a:off x="1023457" y="4428339"/>
            <a:ext cx="9601346" cy="1804681"/>
            <a:chOff x="712812" y="1332802"/>
            <a:chExt cx="9601346" cy="1804681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D51D6512-6752-45E5-9D60-8E86076D4F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" r="-1" b="65335"/>
            <a:stretch/>
          </p:blipFill>
          <p:spPr>
            <a:xfrm>
              <a:off x="712812" y="1332802"/>
              <a:ext cx="9601346" cy="1804681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10F2F89-F3DA-4766-A98F-0FD9850A9308}"/>
                </a:ext>
              </a:extLst>
            </p:cNvPr>
            <p:cNvSpPr/>
            <p:nvPr/>
          </p:nvSpPr>
          <p:spPr>
            <a:xfrm>
              <a:off x="5207812" y="1332802"/>
              <a:ext cx="1217904" cy="1688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42B7120-5CDC-456F-AAE4-0E82CD1C324A}"/>
              </a:ext>
            </a:extLst>
          </p:cNvPr>
          <p:cNvSpPr txBox="1"/>
          <p:nvPr/>
        </p:nvSpPr>
        <p:spPr>
          <a:xfrm>
            <a:off x="5257712" y="4613945"/>
            <a:ext cx="17393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WSL </a:t>
            </a:r>
            <a:r>
              <a:rPr lang="ko-KR" altLang="en-US" sz="1400" dirty="0">
                <a:solidFill>
                  <a:srgbClr val="FF0000"/>
                </a:solidFill>
              </a:rPr>
              <a:t>환경인지 확인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96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4E09B30-E6BB-4D0E-A262-D1BB9DD7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[HelloWorld </a:t>
            </a:r>
            <a:r>
              <a:rPr lang="ko-KR" altLang="en-US" sz="3600" b="1" dirty="0"/>
              <a:t>출력하기</a:t>
            </a:r>
            <a:r>
              <a:rPr lang="en-US" altLang="ko-KR" sz="3600" b="1" dirty="0"/>
              <a:t>]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CA70A-C8B3-417B-9401-0BBAAA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2" name="세로 텍스트 개체 틀 11">
            <a:extLst>
              <a:ext uri="{FF2B5EF4-FFF2-40B4-BE49-F238E27FC236}">
                <a16:creationId xmlns:a16="http://schemas.microsoft.com/office/drawing/2014/main" id="{18A6B3AD-5EFF-4624-B077-4905406A6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5352"/>
            <a:ext cx="10515600" cy="4351338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2. WSL </a:t>
            </a:r>
            <a:r>
              <a:rPr lang="ko-KR" altLang="en-US" dirty="0"/>
              <a:t>환경에서 실행된 </a:t>
            </a:r>
            <a:r>
              <a:rPr lang="en-US" altLang="ko-KR" dirty="0" err="1"/>
              <a:t>VSCode</a:t>
            </a:r>
            <a:r>
              <a:rPr lang="ko-KR" altLang="en-US" dirty="0"/>
              <a:t>에서 코딩</a:t>
            </a:r>
            <a:endParaRPr lang="en-US" altLang="ko-KR" dirty="0"/>
          </a:p>
          <a:p>
            <a:pPr lvl="1"/>
            <a:r>
              <a:rPr lang="ko-KR" altLang="en-US" dirty="0"/>
              <a:t>새 파일 생성 </a:t>
            </a:r>
            <a:r>
              <a:rPr lang="en-US" altLang="ko-KR" dirty="0"/>
              <a:t>&gt; </a:t>
            </a:r>
            <a:r>
              <a:rPr lang="ko-KR" altLang="en-US" dirty="0"/>
              <a:t>코드 입력 </a:t>
            </a:r>
            <a:r>
              <a:rPr lang="en-US" altLang="ko-KR" dirty="0"/>
              <a:t>&gt; Ctrl +S &gt; </a:t>
            </a:r>
            <a:r>
              <a:rPr lang="en-US" altLang="ko-KR" dirty="0" err="1"/>
              <a:t>Helloworld.c</a:t>
            </a:r>
            <a:r>
              <a:rPr lang="ko-KR" altLang="en-US" dirty="0"/>
              <a:t>로 저장</a:t>
            </a:r>
            <a:r>
              <a:rPr lang="en-US" altLang="ko-KR" dirty="0"/>
              <a:t> 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u="sng" dirty="0">
              <a:solidFill>
                <a:schemeClr val="accent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A47270F-E707-43E8-B09F-E91A59E50200}"/>
              </a:ext>
            </a:extLst>
          </p:cNvPr>
          <p:cNvGrpSpPr/>
          <p:nvPr/>
        </p:nvGrpSpPr>
        <p:grpSpPr>
          <a:xfrm>
            <a:off x="1047079" y="1332802"/>
            <a:ext cx="9611280" cy="5206110"/>
            <a:chOff x="702878" y="1332802"/>
            <a:chExt cx="9611280" cy="520611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856FE6C-2CAD-4305-884B-E7F25C183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2878" y="1332802"/>
              <a:ext cx="9611280" cy="5206110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B1E8750-7506-47BF-9615-036675AC4378}"/>
                </a:ext>
              </a:extLst>
            </p:cNvPr>
            <p:cNvSpPr/>
            <p:nvPr/>
          </p:nvSpPr>
          <p:spPr>
            <a:xfrm>
              <a:off x="853925" y="1486401"/>
              <a:ext cx="1564535" cy="1714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4BE0BF7-F70A-4115-9AAB-C51BAC7E0729}"/>
              </a:ext>
            </a:extLst>
          </p:cNvPr>
          <p:cNvGrpSpPr/>
          <p:nvPr/>
        </p:nvGrpSpPr>
        <p:grpSpPr>
          <a:xfrm>
            <a:off x="841014" y="2399056"/>
            <a:ext cx="10023410" cy="2625608"/>
            <a:chOff x="841014" y="2399056"/>
            <a:chExt cx="10023410" cy="2625608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FD889A0-CC2E-4FDB-A5C2-A486294A8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1014" y="2399056"/>
              <a:ext cx="10023410" cy="2616461"/>
            </a:xfrm>
            <a:prstGeom prst="rect">
              <a:avLst/>
            </a:prstGeom>
          </p:spPr>
        </p:pic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114FC10-8B05-4107-B3CB-B45F8536A7E1}"/>
                </a:ext>
              </a:extLst>
            </p:cNvPr>
            <p:cNvSpPr/>
            <p:nvPr/>
          </p:nvSpPr>
          <p:spPr>
            <a:xfrm>
              <a:off x="3305161" y="2846816"/>
              <a:ext cx="3020138" cy="18426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9B96637-77E0-4074-9AF1-32A9CC904E2A}"/>
                </a:ext>
              </a:extLst>
            </p:cNvPr>
            <p:cNvSpPr/>
            <p:nvPr/>
          </p:nvSpPr>
          <p:spPr>
            <a:xfrm>
              <a:off x="7289933" y="2846816"/>
              <a:ext cx="687998" cy="2319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ACAC0D7-8A74-4144-8003-DB3B94FAD884}"/>
                </a:ext>
              </a:extLst>
            </p:cNvPr>
            <p:cNvSpPr txBox="1"/>
            <p:nvPr/>
          </p:nvSpPr>
          <p:spPr>
            <a:xfrm>
              <a:off x="4244826" y="4716887"/>
              <a:ext cx="10150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dirty="0">
                  <a:solidFill>
                    <a:srgbClr val="FF0000"/>
                  </a:solidFill>
                </a:rPr>
                <a:t>코드 입력</a:t>
              </a:r>
              <a:endParaRPr lang="en-US" altLang="ko-KR" sz="1400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DD05D70-1073-4F1E-8354-63E8EE674474}"/>
                </a:ext>
              </a:extLst>
            </p:cNvPr>
            <p:cNvSpPr txBox="1"/>
            <p:nvPr/>
          </p:nvSpPr>
          <p:spPr>
            <a:xfrm>
              <a:off x="7126396" y="3099043"/>
              <a:ext cx="11535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dirty="0">
                  <a:solidFill>
                    <a:srgbClr val="FF0000"/>
                  </a:solidFill>
                </a:rPr>
                <a:t>파일명 입력</a:t>
              </a:r>
              <a:endParaRPr lang="en-US" altLang="ko-KR" sz="1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90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컴퓨터 프로그래밍</a:t>
            </a:r>
            <a:r>
              <a:rPr lang="en-US" altLang="ko-KR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 </a:t>
            </a:r>
            <a:r>
              <a:rPr lang="ko-KR" altLang="en-US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실습 시간에 배울 내용</a:t>
            </a:r>
            <a:endParaRPr lang="en-US" altLang="ko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컴퓨터 시스템에 대한 전반적인 내용</a:t>
            </a:r>
            <a:endParaRPr lang="en-US" altLang="ko-KR" sz="3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C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언어 프로그래밍 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en-US" altLang="ko-KR" sz="3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lang="ko-KR" altLang="en-US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금일 실습시간</a:t>
            </a:r>
            <a:endParaRPr lang="en-US" altLang="ko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Windows 10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리눅스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wsl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설치</a:t>
            </a:r>
            <a:endParaRPr lang="en-US" altLang="ko-KR" sz="3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리눅스에 </a:t>
            </a:r>
            <a:r>
              <a:rPr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gcc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컴파일러 설치</a:t>
            </a:r>
            <a:endParaRPr lang="en-US" altLang="ko-KR" sz="3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프로그램 작성을 위한 </a:t>
            </a:r>
            <a:r>
              <a:rPr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VSCode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설치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865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4E09B30-E6BB-4D0E-A262-D1BB9DD7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[HelloWorld </a:t>
            </a:r>
            <a:r>
              <a:rPr lang="ko-KR" altLang="en-US" sz="3600" b="1" dirty="0"/>
              <a:t>출력하기</a:t>
            </a:r>
            <a:r>
              <a:rPr lang="en-US" altLang="ko-KR" sz="3600" b="1" dirty="0"/>
              <a:t>]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CA70A-C8B3-417B-9401-0BBAAA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B9EC6E4-5722-477E-9FD9-872A02029ACA}"/>
              </a:ext>
            </a:extLst>
          </p:cNvPr>
          <p:cNvGrpSpPr/>
          <p:nvPr/>
        </p:nvGrpSpPr>
        <p:grpSpPr>
          <a:xfrm>
            <a:off x="691573" y="1690688"/>
            <a:ext cx="10515600" cy="2294908"/>
            <a:chOff x="691573" y="1690688"/>
            <a:chExt cx="10515600" cy="2294908"/>
          </a:xfrm>
        </p:grpSpPr>
        <p:pic>
          <p:nvPicPr>
            <p:cNvPr id="18" name="내용 개체 틀 4">
              <a:extLst>
                <a:ext uri="{FF2B5EF4-FFF2-40B4-BE49-F238E27FC236}">
                  <a16:creationId xmlns:a16="http://schemas.microsoft.com/office/drawing/2014/main" id="{06579C1D-B6E7-4E1E-BD08-A8BEA468C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1573" y="1690688"/>
              <a:ext cx="10515600" cy="2294908"/>
            </a:xfrm>
            <a:prstGeom prst="rect">
              <a:avLst/>
            </a:prstGeom>
          </p:spPr>
        </p:pic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F27F5DB-DC6C-42D5-819F-18127EC5FA40}"/>
                </a:ext>
              </a:extLst>
            </p:cNvPr>
            <p:cNvGrpSpPr/>
            <p:nvPr/>
          </p:nvGrpSpPr>
          <p:grpSpPr>
            <a:xfrm>
              <a:off x="4644096" y="3071577"/>
              <a:ext cx="4880903" cy="662660"/>
              <a:chOff x="4644096" y="3071577"/>
              <a:chExt cx="4880903" cy="66266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FD2BB79-5F8A-420C-A256-75719CAAC22A}"/>
                  </a:ext>
                </a:extLst>
              </p:cNvPr>
              <p:cNvSpPr/>
              <p:nvPr/>
            </p:nvSpPr>
            <p:spPr>
              <a:xfrm>
                <a:off x="5714023" y="3071577"/>
                <a:ext cx="1825044" cy="29332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DD701C-BB92-43A0-AE79-51E45035839A}"/>
                  </a:ext>
                </a:extLst>
              </p:cNvPr>
              <p:cNvSpPr txBox="1"/>
              <p:nvPr/>
            </p:nvSpPr>
            <p:spPr>
              <a:xfrm>
                <a:off x="4644096" y="3364905"/>
                <a:ext cx="4880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>
                    <a:solidFill>
                      <a:srgbClr val="FF0000"/>
                    </a:solidFill>
                  </a:rPr>
                  <a:t>VSCode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에서 문법 에러를 잡기 위해 설치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0452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4E09B30-E6BB-4D0E-A262-D1BB9DD7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[HelloWorld </a:t>
            </a:r>
            <a:r>
              <a:rPr lang="ko-KR" altLang="en-US" sz="3600" b="1" dirty="0"/>
              <a:t>출력하기</a:t>
            </a:r>
            <a:r>
              <a:rPr lang="en-US" altLang="ko-KR" sz="3600" b="1" dirty="0"/>
              <a:t>]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CA70A-C8B3-417B-9401-0BBAAA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세로 텍스트 개체 틀 11">
            <a:extLst>
              <a:ext uri="{FF2B5EF4-FFF2-40B4-BE49-F238E27FC236}">
                <a16:creationId xmlns:a16="http://schemas.microsoft.com/office/drawing/2014/main" id="{86F5F81F-D162-4BD8-A9D3-F59E8DC74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5352"/>
            <a:ext cx="10515600" cy="4351338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en-US" altLang="ko-KR" dirty="0" err="1"/>
              <a:t>gcc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 err="1"/>
              <a:t>gcc</a:t>
            </a:r>
            <a:r>
              <a:rPr lang="en-US" altLang="ko-KR" dirty="0"/>
              <a:t> --version </a:t>
            </a:r>
          </a:p>
          <a:p>
            <a:pPr lvl="2"/>
            <a:r>
              <a:rPr lang="en-US" altLang="ko-KR" dirty="0" err="1"/>
              <a:t>gcc</a:t>
            </a:r>
            <a:r>
              <a:rPr lang="en-US" altLang="ko-KR" dirty="0"/>
              <a:t> </a:t>
            </a:r>
            <a:r>
              <a:rPr lang="ko-KR" altLang="en-US" dirty="0"/>
              <a:t>설치 확인 </a:t>
            </a:r>
          </a:p>
          <a:p>
            <a:pPr lvl="1"/>
            <a:r>
              <a:rPr lang="en-US" altLang="ko-KR" dirty="0" err="1"/>
              <a:t>gcc</a:t>
            </a:r>
            <a:r>
              <a:rPr lang="en-US" altLang="ko-KR" dirty="0"/>
              <a:t> </a:t>
            </a:r>
            <a:r>
              <a:rPr lang="en-US" altLang="ko-KR" dirty="0" err="1"/>
              <a:t>helloworld.c</a:t>
            </a:r>
            <a:r>
              <a:rPr lang="en-US" altLang="ko-KR" dirty="0"/>
              <a:t> -o </a:t>
            </a:r>
            <a:r>
              <a:rPr lang="en-US" altLang="ko-KR" dirty="0" err="1"/>
              <a:t>helloworld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작성한 파일을 실행파일로 컴파일</a:t>
            </a:r>
          </a:p>
          <a:p>
            <a:pPr lvl="1"/>
            <a:r>
              <a:rPr lang="en-US" altLang="ko-KR" dirty="0"/>
              <a:t>./</a:t>
            </a:r>
            <a:r>
              <a:rPr lang="en-US" altLang="ko-KR" dirty="0" err="1"/>
              <a:t>helloworld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u="sng" dirty="0">
              <a:solidFill>
                <a:schemeClr val="accent1"/>
              </a:solidFill>
            </a:endParaRPr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C96D6F74-6CCE-46CE-8452-80651D2C3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216" y="4080232"/>
            <a:ext cx="7374078" cy="197628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F609E71-B242-4466-BAC9-5C1645F94206}"/>
              </a:ext>
            </a:extLst>
          </p:cNvPr>
          <p:cNvSpPr/>
          <p:nvPr/>
        </p:nvSpPr>
        <p:spPr>
          <a:xfrm>
            <a:off x="5051293" y="4304759"/>
            <a:ext cx="955224" cy="2420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29F1D6-8B5D-40B2-B357-B3CF6A8068A9}"/>
              </a:ext>
            </a:extLst>
          </p:cNvPr>
          <p:cNvSpPr/>
          <p:nvPr/>
        </p:nvSpPr>
        <p:spPr>
          <a:xfrm>
            <a:off x="5051293" y="5136666"/>
            <a:ext cx="2171628" cy="3832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E295EE7-5E40-49E9-997C-CE57871A8581}"/>
              </a:ext>
            </a:extLst>
          </p:cNvPr>
          <p:cNvSpPr/>
          <p:nvPr/>
        </p:nvSpPr>
        <p:spPr>
          <a:xfrm>
            <a:off x="2143093" y="5452648"/>
            <a:ext cx="1125693" cy="2015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3B3072-72D0-4CAB-ACB0-1F1AA4AEE13C}"/>
              </a:ext>
            </a:extLst>
          </p:cNvPr>
          <p:cNvSpPr txBox="1"/>
          <p:nvPr/>
        </p:nvSpPr>
        <p:spPr>
          <a:xfrm>
            <a:off x="1413606" y="5687188"/>
            <a:ext cx="226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코딩한 문구 출력됨</a:t>
            </a:r>
          </a:p>
        </p:txBody>
      </p:sp>
    </p:spTree>
    <p:extLst>
      <p:ext uri="{BB962C8B-B14F-4D97-AF65-F5344CB8AC3E}">
        <p14:creationId xmlns:p14="http://schemas.microsoft.com/office/powerpoint/2010/main" val="3514313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38F4D5-F761-1D4D-A5E3-559EB650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B68A9D-688E-4846-9141-9226DAA179E3}"/>
              </a:ext>
            </a:extLst>
          </p:cNvPr>
          <p:cNvSpPr/>
          <p:nvPr/>
        </p:nvSpPr>
        <p:spPr>
          <a:xfrm>
            <a:off x="154379" y="5892015"/>
            <a:ext cx="99871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400" u="sng" dirty="0">
              <a:solidFill>
                <a:schemeClr val="accent1"/>
              </a:solidFill>
            </a:endParaRPr>
          </a:p>
          <a:p>
            <a:r>
              <a:rPr lang="en-US" altLang="ko-KR" sz="1400" u="sng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https://www.youtube.com/watch?v=JGZxJKiFLDY&amp;list=PLuHgQVnccGMBT57a9dvEtd6OuWpugF9SH&amp;index=</a:t>
            </a:r>
            <a:r>
              <a:rPr lang="en-US" altLang="ko-KR" sz="1400" u="sng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endParaRPr lang="en-US" altLang="ko-KR" sz="1400" u="sng" dirty="0">
              <a:solidFill>
                <a:schemeClr val="accent1"/>
              </a:solidFill>
            </a:endParaRPr>
          </a:p>
          <a:p>
            <a:r>
              <a:rPr lang="en-US" altLang="ko-KR" sz="1400" u="sng" dirty="0">
                <a:solidFill>
                  <a:schemeClr val="accent1"/>
                </a:solidFill>
              </a:rPr>
              <a:t>https://</a:t>
            </a:r>
            <a:r>
              <a:rPr lang="en-US" altLang="ko-KR" sz="1400" u="sng" dirty="0" err="1">
                <a:solidFill>
                  <a:schemeClr val="accent1"/>
                </a:solidFill>
              </a:rPr>
              <a:t>www.youtube.com</a:t>
            </a:r>
            <a:r>
              <a:rPr lang="en-US" altLang="ko-KR" sz="1400" u="sng" dirty="0">
                <a:solidFill>
                  <a:schemeClr val="accent1"/>
                </a:solidFill>
              </a:rPr>
              <a:t>/</a:t>
            </a:r>
            <a:r>
              <a:rPr lang="en-US" altLang="ko-KR" sz="1400" u="sng" dirty="0" err="1">
                <a:solidFill>
                  <a:schemeClr val="accent1"/>
                </a:solidFill>
              </a:rPr>
              <a:t>watch?v</a:t>
            </a:r>
            <a:r>
              <a:rPr lang="en-US" altLang="ko-KR" sz="1400" u="sng" dirty="0">
                <a:solidFill>
                  <a:schemeClr val="accent1"/>
                </a:solidFill>
              </a:rPr>
              <a:t>=</a:t>
            </a:r>
            <a:r>
              <a:rPr lang="en-US" altLang="ko-KR" sz="1400" u="sng" dirty="0" err="1">
                <a:solidFill>
                  <a:schemeClr val="accent1"/>
                </a:solidFill>
              </a:rPr>
              <a:t>WyAuZDZoKac&amp;list</a:t>
            </a:r>
            <a:r>
              <a:rPr lang="en-US" altLang="ko-KR" sz="1400" u="sng" dirty="0">
                <a:solidFill>
                  <a:schemeClr val="accent1"/>
                </a:solidFill>
              </a:rPr>
              <a:t>=PLuHgQVnccGMBT57a9dvEtd6OuWpugF9SH&amp;index=4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EB3C59-019B-A74F-BB78-E4C3CA440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52" y="1762241"/>
            <a:ext cx="5261056" cy="3781384"/>
          </a:xfrm>
          <a:prstGeom prst="rect">
            <a:avLst/>
          </a:prstGeom>
        </p:spPr>
      </p:pic>
      <p:sp>
        <p:nvSpPr>
          <p:cNvPr id="7" name="제목 10">
            <a:extLst>
              <a:ext uri="{FF2B5EF4-FFF2-40B4-BE49-F238E27FC236}">
                <a16:creationId xmlns:a16="http://schemas.microsoft.com/office/drawing/2014/main" id="{EC0C1782-47EE-447C-B2EC-C5A81E7FE624}"/>
              </a:ext>
            </a:extLst>
          </p:cNvPr>
          <p:cNvSpPr txBox="1">
            <a:spLocks/>
          </p:cNvSpPr>
          <p:nvPr/>
        </p:nvSpPr>
        <p:spPr>
          <a:xfrm>
            <a:off x="838200" y="882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/>
              <a:t>[</a:t>
            </a:r>
            <a:r>
              <a:rPr lang="ko-KR" altLang="en-US" sz="3600" b="1" dirty="0"/>
              <a:t>리눅스 파일 시스템과 필수 명령어</a:t>
            </a:r>
            <a:r>
              <a:rPr lang="en-US" altLang="ko-KR" sz="3600" b="1" dirty="0"/>
              <a:t>]</a:t>
            </a:r>
            <a:endParaRPr lang="ko-KR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8DFF1-3A01-4B0F-8EA1-998CC07186EB}"/>
              </a:ext>
            </a:extLst>
          </p:cNvPr>
          <p:cNvSpPr txBox="1"/>
          <p:nvPr/>
        </p:nvSpPr>
        <p:spPr>
          <a:xfrm>
            <a:off x="5844786" y="2775770"/>
            <a:ext cx="55316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cd: </a:t>
            </a:r>
            <a:r>
              <a:rPr lang="ko-KR" altLang="en-US" dirty="0"/>
              <a:t>경로 이동</a:t>
            </a:r>
            <a:r>
              <a:rPr lang="en-US" altLang="ko-KR" dirty="0"/>
              <a:t>(change directory)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ls: </a:t>
            </a:r>
            <a:r>
              <a:rPr lang="ko-KR" altLang="en-US" dirty="0"/>
              <a:t>디렉토리 목록 확인</a:t>
            </a:r>
            <a:r>
              <a:rPr lang="en-US" altLang="ko-KR" dirty="0"/>
              <a:t>(list)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mkdir</a:t>
            </a:r>
            <a:r>
              <a:rPr lang="en-US" altLang="ko-KR" dirty="0"/>
              <a:t>: </a:t>
            </a:r>
            <a:r>
              <a:rPr lang="ko-KR" altLang="en-US" dirty="0"/>
              <a:t>디렉토리 생성</a:t>
            </a:r>
            <a:r>
              <a:rPr lang="en-US" altLang="ko-KR" dirty="0"/>
              <a:t>(make directory)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rm: </a:t>
            </a:r>
            <a:r>
              <a:rPr lang="ko-KR" altLang="en-US" dirty="0"/>
              <a:t>파일이나 </a:t>
            </a:r>
            <a:r>
              <a:rPr lang="ko-KR" altLang="en-US" dirty="0" err="1"/>
              <a:t>디렌토리</a:t>
            </a:r>
            <a:r>
              <a:rPr lang="ko-KR" altLang="en-US" dirty="0"/>
              <a:t> 삭제</a:t>
            </a:r>
            <a:r>
              <a:rPr lang="en-US" altLang="ko-KR" dirty="0"/>
              <a:t>(remove)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rmdir</a:t>
            </a:r>
            <a:r>
              <a:rPr lang="en-US" altLang="ko-KR" dirty="0"/>
              <a:t>: </a:t>
            </a:r>
            <a:r>
              <a:rPr lang="ko-KR" altLang="en-US" dirty="0" err="1"/>
              <a:t>비어있는</a:t>
            </a:r>
            <a:r>
              <a:rPr lang="ko-KR" altLang="en-US" dirty="0"/>
              <a:t> 디렉터리 삭제</a:t>
            </a:r>
            <a:r>
              <a:rPr lang="en-US" altLang="ko-KR" dirty="0"/>
              <a:t>(Remove directory)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490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F3502-8DF8-8848-8A1A-72E176A8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b="1" dirty="0"/>
              <a:t>실습</a:t>
            </a:r>
            <a:r>
              <a:rPr kumimoji="1" lang="ko-KR" altLang="en-US" b="1" dirty="0"/>
              <a:t> 시 유의사항 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85B70-BE78-D548-B2D9-4A0741625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000" dirty="0"/>
              <a:t>실습</a:t>
            </a:r>
            <a:r>
              <a:rPr kumimoji="1" lang="ko-KR" altLang="en-US" sz="2000" dirty="0"/>
              <a:t> 혹은 과제 질문은 조교 이메일로 문의</a:t>
            </a:r>
            <a:endParaRPr kumimoji="1" lang="en-US" altLang="ko-KR" sz="2000" dirty="0"/>
          </a:p>
          <a:p>
            <a:pPr lvl="1">
              <a:buFont typeface="Wingdings" pitchFamily="2" charset="2"/>
              <a:buChar char="§"/>
            </a:pPr>
            <a:r>
              <a:rPr kumimoji="1" lang="ko-KR" altLang="en-US" sz="1600" dirty="0"/>
              <a:t>김현정 </a:t>
            </a:r>
            <a:r>
              <a:rPr kumimoji="1" lang="en-US" altLang="ko-KR" sz="1600" dirty="0"/>
              <a:t>TA : </a:t>
            </a:r>
            <a:r>
              <a:rPr kumimoji="1" lang="en-US" altLang="ko-KR" sz="1600" dirty="0">
                <a:hlinkClick r:id="rId2"/>
              </a:rPr>
              <a:t>wonderland6773@gmail.com</a:t>
            </a:r>
            <a:r>
              <a:rPr kumimoji="1" lang="en-US" altLang="ko-KR" sz="1600" dirty="0"/>
              <a:t> </a:t>
            </a:r>
            <a:endParaRPr kumimoji="1" lang="en-US" altLang="ko-Kore-KR" sz="1600" dirty="0"/>
          </a:p>
          <a:p>
            <a:pPr lvl="1">
              <a:buFont typeface="Wingdings" pitchFamily="2" charset="2"/>
              <a:buChar char="§"/>
            </a:pPr>
            <a:r>
              <a:rPr kumimoji="1" lang="ko-KR" altLang="en-US" sz="1600" dirty="0">
                <a:solidFill>
                  <a:srgbClr val="FF0000"/>
                </a:solidFill>
              </a:rPr>
              <a:t>과제 </a:t>
            </a:r>
            <a:r>
              <a:rPr kumimoji="1" lang="ko-KR" altLang="en-US" sz="1600" u="sng" dirty="0">
                <a:solidFill>
                  <a:srgbClr val="FF0000"/>
                </a:solidFill>
              </a:rPr>
              <a:t>하루 전</a:t>
            </a:r>
            <a:r>
              <a:rPr kumimoji="1" lang="ko-KR" altLang="en-US" sz="1600" dirty="0">
                <a:solidFill>
                  <a:srgbClr val="FF0000"/>
                </a:solidFill>
              </a:rPr>
              <a:t>에는 받지 않음</a:t>
            </a:r>
            <a:endParaRPr kumimoji="1" lang="en-US" altLang="ko-KR" sz="1600" dirty="0">
              <a:solidFill>
                <a:srgbClr val="FF0000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kumimoji="1" lang="ko-KR" altLang="en-US" sz="1200" dirty="0"/>
              <a:t>목요일 자정까지 마감인 과제는 수요일 자정까지 문의 받음</a:t>
            </a:r>
            <a:endParaRPr kumimoji="1" lang="en-US" altLang="ko-KR" sz="1200" dirty="0"/>
          </a:p>
          <a:p>
            <a:pPr lvl="2"/>
            <a:endParaRPr kumimoji="1" lang="en-US" altLang="ko-Kore-KR" sz="1200" dirty="0"/>
          </a:p>
          <a:p>
            <a:pPr lvl="2"/>
            <a:endParaRPr kumimoji="1" lang="en-US" altLang="ko-Kore-KR" sz="1200" dirty="0"/>
          </a:p>
          <a:p>
            <a:r>
              <a:rPr kumimoji="1" lang="ko-KR" altLang="en-US" sz="2000" dirty="0"/>
              <a:t>공지를 위한 오픈채팅방 개설</a:t>
            </a:r>
            <a:endParaRPr kumimoji="1" lang="en-US" altLang="ko-KR" sz="2000" dirty="0"/>
          </a:p>
          <a:p>
            <a:pPr lvl="1">
              <a:buFont typeface="Wingdings" pitchFamily="2" charset="2"/>
              <a:buChar char="§"/>
            </a:pPr>
            <a:r>
              <a:rPr kumimoji="1" lang="en-US" altLang="ko-KR" sz="1600" dirty="0">
                <a:hlinkClick r:id="rId3"/>
              </a:rPr>
              <a:t>https://open.kakao.com/o/g6w9pm2d</a:t>
            </a:r>
            <a:r>
              <a:rPr kumimoji="1" lang="en-US" altLang="ko-KR" sz="1600" dirty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kumimoji="1" lang="ko-KR" altLang="en-US" sz="1600" dirty="0"/>
              <a:t>오픈채팅방에는 교과목 관련 공지사항 공유</a:t>
            </a:r>
            <a:endParaRPr kumimoji="1" lang="en-US" altLang="ko-KR" sz="1600" dirty="0"/>
          </a:p>
          <a:p>
            <a:pPr lvl="1">
              <a:buFont typeface="Wingdings" pitchFamily="2" charset="2"/>
              <a:buChar char="§"/>
            </a:pPr>
            <a:r>
              <a:rPr kumimoji="1" lang="ko-KR" altLang="en-US" sz="1600" dirty="0">
                <a:solidFill>
                  <a:srgbClr val="FF0000"/>
                </a:solidFill>
              </a:rPr>
              <a:t>오픈채팅방에는 질문 금지</a:t>
            </a:r>
            <a:endParaRPr kumimoji="1" lang="en-US" altLang="ko-KR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ore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10DC58-B4AE-8549-867A-43EC4886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040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243E9-BD45-1143-85B0-4CD1DF31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b="1" dirty="0"/>
              <a:t>과제</a:t>
            </a:r>
            <a:r>
              <a:rPr kumimoji="1" lang="ko-KR" altLang="en-US" b="1" dirty="0"/>
              <a:t> </a:t>
            </a:r>
            <a:r>
              <a:rPr kumimoji="1" lang="ko-Kore-KR" altLang="en-US" b="1" dirty="0"/>
              <a:t>제출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DD6A46-0844-5446-8C66-C4ECA8A7E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317500">
              <a:lnSpc>
                <a:spcPct val="150000"/>
              </a:lnSpc>
              <a:spcBef>
                <a:spcPts val="0"/>
              </a:spcBef>
            </a:pPr>
            <a:r>
              <a:rPr lang="ko" altLang="en-US" sz="1400" dirty="0">
                <a:solidFill>
                  <a:srgbClr val="000000"/>
                </a:solidFill>
                <a:latin typeface="NanumGothic"/>
                <a:cs typeface="Times New Roman"/>
              </a:rPr>
              <a:t>제출 파일</a:t>
            </a:r>
            <a:endParaRPr lang="ko" altLang="en-US" sz="1400" dirty="0">
              <a:solidFill>
                <a:srgbClr val="000000"/>
              </a:solidFill>
              <a:cs typeface="Times New Roman"/>
            </a:endParaRPr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ko" altLang="en-US" sz="1400" dirty="0">
                <a:solidFill>
                  <a:srgbClr val="000000"/>
                </a:solidFill>
                <a:latin typeface="NanumGothic"/>
                <a:cs typeface="Times New Roman"/>
              </a:rPr>
              <a:t>파일명 :  [</a:t>
            </a:r>
            <a:r>
              <a:rPr lang="en-US" altLang="ko" sz="1400" dirty="0">
                <a:solidFill>
                  <a:srgbClr val="000000"/>
                </a:solidFill>
                <a:latin typeface="NanumGothic"/>
                <a:cs typeface="Times New Roman"/>
              </a:rPr>
              <a:t>CP03</a:t>
            </a:r>
            <a:r>
              <a:rPr lang="ko" altLang="en-US" sz="1400" dirty="0">
                <a:solidFill>
                  <a:srgbClr val="000000"/>
                </a:solidFill>
                <a:latin typeface="NanumGothic"/>
                <a:cs typeface="Times New Roman"/>
              </a:rPr>
              <a:t>]HW</a:t>
            </a:r>
            <a:r>
              <a:rPr lang="en-US" altLang="ko" sz="1400" dirty="0">
                <a:solidFill>
                  <a:srgbClr val="000000"/>
                </a:solidFill>
                <a:latin typeface="NanumGothic"/>
                <a:cs typeface="Times New Roman"/>
              </a:rPr>
              <a:t>01</a:t>
            </a:r>
            <a:r>
              <a:rPr lang="ko" altLang="en-US" sz="1400" dirty="0">
                <a:solidFill>
                  <a:srgbClr val="000000"/>
                </a:solidFill>
                <a:latin typeface="NanumGothic"/>
                <a:cs typeface="Times New Roman"/>
              </a:rPr>
              <a:t>_학번.zip (모든 파일명은 </a:t>
            </a:r>
            <a:r>
              <a:rPr lang="ko" altLang="en-US" sz="1400" dirty="0">
                <a:solidFill>
                  <a:srgbClr val="FF0000"/>
                </a:solidFill>
                <a:latin typeface="NanumGothic"/>
                <a:cs typeface="Times New Roman"/>
              </a:rPr>
              <a:t>영문</a:t>
            </a:r>
            <a:r>
              <a:rPr lang="ko" altLang="en-US" sz="1400" dirty="0">
                <a:solidFill>
                  <a:srgbClr val="000000"/>
                </a:solidFill>
                <a:latin typeface="NanumGothic"/>
                <a:cs typeface="Times New Roman"/>
              </a:rPr>
              <a:t>으로 기입)</a:t>
            </a:r>
            <a:endParaRPr lang="en-US" altLang="ko" sz="1400" dirty="0">
              <a:solidFill>
                <a:srgbClr val="000000"/>
              </a:solidFill>
              <a:latin typeface="NanumGothic"/>
              <a:cs typeface="Times New Roman"/>
            </a:endParaRPr>
          </a:p>
          <a:p>
            <a:pPr marL="1371600" lvl="2" indent="-317500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ko-KR" altLang="en-US" sz="1400" dirty="0">
                <a:latin typeface="NanumGothic"/>
                <a:cs typeface="Times New Roman"/>
              </a:rPr>
              <a:t>실행파일  </a:t>
            </a:r>
            <a:endParaRPr lang="en-US" altLang="ko-KR" sz="1400" dirty="0">
              <a:latin typeface="NanumGothic"/>
              <a:cs typeface="Times New Roman"/>
            </a:endParaRPr>
          </a:p>
          <a:p>
            <a:pPr marL="1371600" lvl="2" indent="-317500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ko-KR" altLang="en-US" sz="1400" dirty="0">
                <a:latin typeface="NanumGothic"/>
                <a:cs typeface="Times New Roman"/>
              </a:rPr>
              <a:t>보고서 </a:t>
            </a:r>
            <a:r>
              <a:rPr lang="en-US" altLang="ko-KR" sz="1400" dirty="0">
                <a:latin typeface="NanumGothic"/>
                <a:cs typeface="Times New Roman"/>
              </a:rPr>
              <a:t>:</a:t>
            </a:r>
            <a:r>
              <a:rPr lang="ko-KR" altLang="en-US" sz="1400" dirty="0">
                <a:latin typeface="NanumGothic"/>
                <a:cs typeface="Times New Roman"/>
              </a:rPr>
              <a:t> 실행 결과 캡쳐 화면 및 간단한 설명</a:t>
            </a:r>
            <a:r>
              <a:rPr lang="en-US" altLang="ko-KR" sz="1400" dirty="0">
                <a:latin typeface="NanumGothic"/>
                <a:cs typeface="Times New Roman"/>
              </a:rPr>
              <a:t>,</a:t>
            </a:r>
            <a:r>
              <a:rPr lang="ko-KR" altLang="en-US" sz="1400" dirty="0">
                <a:latin typeface="NanumGothic"/>
                <a:cs typeface="Times New Roman"/>
              </a:rPr>
              <a:t> 본인이 생각하는 실습 난이도</a:t>
            </a:r>
            <a:endParaRPr lang="en-US" altLang="ko-KR" sz="1400" dirty="0">
              <a:latin typeface="NanumGothic"/>
              <a:cs typeface="Times New Roman"/>
            </a:endParaRPr>
          </a:p>
          <a:p>
            <a:pPr marL="1371600" lvl="2" indent="-317500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ko-KR" altLang="en-US" sz="1400" dirty="0">
                <a:latin typeface="NanumGothic"/>
                <a:cs typeface="Times New Roman"/>
              </a:rPr>
              <a:t>실행파일 및 보고서 파일명은 </a:t>
            </a:r>
            <a:r>
              <a:rPr lang="ko" altLang="en-US" sz="1400" dirty="0">
                <a:solidFill>
                  <a:srgbClr val="000000"/>
                </a:solidFill>
                <a:latin typeface="NanumGothic"/>
                <a:cs typeface="Times New Roman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NanumGothic"/>
                <a:cs typeface="Times New Roman"/>
              </a:rPr>
              <a:t>'</a:t>
            </a:r>
            <a:r>
              <a:rPr lang="ko" altLang="en-US" sz="1400" dirty="0">
                <a:solidFill>
                  <a:srgbClr val="000000"/>
                </a:solidFill>
                <a:latin typeface="NanumGothic"/>
                <a:cs typeface="Times New Roman"/>
              </a:rPr>
              <a:t>[</a:t>
            </a:r>
            <a:r>
              <a:rPr lang="en-US" altLang="ko" sz="1400" dirty="0">
                <a:solidFill>
                  <a:srgbClr val="000000"/>
                </a:solidFill>
                <a:latin typeface="NanumGothic"/>
                <a:cs typeface="Times New Roman"/>
              </a:rPr>
              <a:t>CP03</a:t>
            </a:r>
            <a:r>
              <a:rPr lang="ko" altLang="en-US" sz="1400" dirty="0">
                <a:solidFill>
                  <a:srgbClr val="000000"/>
                </a:solidFill>
                <a:latin typeface="NanumGothic"/>
                <a:cs typeface="Times New Roman"/>
              </a:rPr>
              <a:t>]HW</a:t>
            </a:r>
            <a:r>
              <a:rPr lang="en-US" altLang="ko" sz="1400" dirty="0">
                <a:solidFill>
                  <a:srgbClr val="000000"/>
                </a:solidFill>
                <a:latin typeface="NanumGothic"/>
                <a:cs typeface="Times New Roman"/>
              </a:rPr>
              <a:t>01</a:t>
            </a:r>
            <a:r>
              <a:rPr lang="ko" altLang="en-US" sz="1400" dirty="0">
                <a:solidFill>
                  <a:srgbClr val="000000"/>
                </a:solidFill>
                <a:latin typeface="NanumGothic"/>
                <a:cs typeface="Times New Roman"/>
              </a:rPr>
              <a:t>_학번</a:t>
            </a:r>
            <a:r>
              <a:rPr lang="en-US" altLang="ko-KR" sz="1400" dirty="0">
                <a:solidFill>
                  <a:srgbClr val="000000"/>
                </a:solidFill>
                <a:latin typeface="NanumGothic"/>
                <a:cs typeface="Times New Roman"/>
              </a:rPr>
              <a:t>’ </a:t>
            </a:r>
            <a:r>
              <a:rPr lang="ko-KR" altLang="en-US" sz="1400" dirty="0">
                <a:solidFill>
                  <a:srgbClr val="000000"/>
                </a:solidFill>
                <a:latin typeface="NanumGothic"/>
                <a:cs typeface="Times New Roman"/>
              </a:rPr>
              <a:t>으로 기입</a:t>
            </a:r>
            <a:endParaRPr lang="en-US" altLang="ko" sz="1400" dirty="0">
              <a:latin typeface="NanumGothic"/>
              <a:cs typeface="Times New Roman"/>
            </a:endParaRPr>
          </a:p>
          <a:p>
            <a:pPr marL="882650" lvl="1" indent="-2857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ko-KR" altLang="en-US" sz="1400" dirty="0">
                <a:cs typeface="+mn-lt"/>
              </a:rPr>
              <a:t>파일 경로 열기</a:t>
            </a:r>
            <a:endParaRPr lang="en-US" altLang="ko" sz="1400" dirty="0">
              <a:solidFill>
                <a:srgbClr val="000000"/>
              </a:solidFill>
              <a:cs typeface="Times New Roman"/>
            </a:endParaRPr>
          </a:p>
          <a:p>
            <a:pPr marL="1371600" lvl="2" indent="-317500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ko" altLang="ko-Kore-KR" sz="1400" dirty="0">
                <a:latin typeface="Consolas"/>
                <a:cs typeface="Times New Roman"/>
              </a:rPr>
              <a:t>sudo apt-get install xdg-utils --fix-missing</a:t>
            </a:r>
            <a:r>
              <a:rPr lang="ko" altLang="en-US" sz="1400" dirty="0">
                <a:latin typeface="Consolas"/>
                <a:cs typeface="Times New Roman"/>
              </a:rPr>
              <a:t> </a:t>
            </a:r>
            <a:endParaRPr lang="ko" altLang="ko-Kore-KR" sz="1400" dirty="0">
              <a:cs typeface="Times New Roman"/>
            </a:endParaRPr>
          </a:p>
          <a:p>
            <a:pPr marL="1371600" lvl="2" indent="-317500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ko" sz="1400" dirty="0" err="1">
                <a:latin typeface="Consolas"/>
                <a:cs typeface="Times New Roman"/>
              </a:rPr>
              <a:t>sudo</a:t>
            </a:r>
            <a:r>
              <a:rPr lang="en-US" altLang="ko" sz="1400" dirty="0">
                <a:latin typeface="Consolas"/>
                <a:cs typeface="Times New Roman"/>
              </a:rPr>
              <a:t> </a:t>
            </a:r>
            <a:r>
              <a:rPr lang="en-US" altLang="ko" sz="1400" dirty="0" err="1">
                <a:latin typeface="Consolas"/>
                <a:cs typeface="Times New Roman"/>
              </a:rPr>
              <a:t>xdg</a:t>
            </a:r>
            <a:r>
              <a:rPr lang="en-US" altLang="ko" sz="1400" dirty="0">
                <a:latin typeface="Consolas"/>
                <a:cs typeface="Times New Roman"/>
              </a:rPr>
              <a:t>-open</a:t>
            </a:r>
            <a:r>
              <a:rPr lang="ko" altLang="ko-Kore-KR" sz="1400" dirty="0">
                <a:latin typeface="Consolas"/>
                <a:cs typeface="Times New Roman"/>
              </a:rPr>
              <a:t> .</a:t>
            </a:r>
            <a:r>
              <a:rPr lang="ko" altLang="ko-Kore-KR" sz="1400" dirty="0">
                <a:solidFill>
                  <a:schemeClr val="bg1">
                    <a:lumMod val="50000"/>
                  </a:schemeClr>
                </a:solidFill>
                <a:latin typeface="Consolas"/>
                <a:cs typeface="Times New Roman"/>
              </a:rPr>
              <a:t> </a:t>
            </a:r>
            <a:r>
              <a:rPr lang="en-US" altLang="ko" sz="1400" dirty="0">
                <a:solidFill>
                  <a:schemeClr val="bg1">
                    <a:lumMod val="50000"/>
                  </a:schemeClr>
                </a:solidFill>
                <a:latin typeface="Consolas"/>
                <a:cs typeface="Times New Roman"/>
              </a:rPr>
              <a:t>##WSL2</a:t>
            </a:r>
            <a:r>
              <a:rPr lang="ko" altLang="ko-Kore-KR" sz="1400" dirty="0">
                <a:solidFill>
                  <a:schemeClr val="bg1">
                    <a:lumMod val="50000"/>
                  </a:schemeClr>
                </a:solidFill>
                <a:latin typeface="Consolas"/>
                <a:cs typeface="Times New Roman"/>
              </a:rPr>
              <a:t> </a:t>
            </a:r>
            <a:r>
              <a:rPr lang="en-US" altLang="ko" sz="1400" dirty="0">
                <a:solidFill>
                  <a:schemeClr val="bg1">
                    <a:lumMod val="50000"/>
                  </a:schemeClr>
                </a:solidFill>
                <a:latin typeface="Consolas"/>
                <a:cs typeface="Times New Roman"/>
              </a:rPr>
              <a:t>terminal</a:t>
            </a:r>
            <a:r>
              <a:rPr lang="ko" altLang="ko-Kore-KR" sz="1400" dirty="0">
                <a:solidFill>
                  <a:schemeClr val="bg1">
                    <a:lumMod val="50000"/>
                  </a:schemeClr>
                </a:solidFill>
                <a:latin typeface="Consolas"/>
                <a:cs typeface="Times New Roman"/>
              </a:rPr>
              <a:t> 현재 위치의 윈도우즈 파일 탐색기를 열어줌</a:t>
            </a:r>
            <a:endParaRPr lang="en-US" altLang="ko" sz="1400" dirty="0">
              <a:solidFill>
                <a:schemeClr val="bg1">
                  <a:lumMod val="50000"/>
                </a:schemeClr>
              </a:solidFill>
              <a:latin typeface="Consolas"/>
              <a:cs typeface="Times New Roman"/>
            </a:endParaRPr>
          </a:p>
          <a:p>
            <a:pPr marL="1371600" lvl="2" indent="-317500">
              <a:lnSpc>
                <a:spcPct val="150000"/>
              </a:lnSpc>
              <a:spcBef>
                <a:spcPts val="0"/>
              </a:spcBef>
              <a:buFont typeface="Nanum Gothic,Sans-Serif"/>
              <a:buChar char="-"/>
            </a:pPr>
            <a:endParaRPr lang="ko" altLang="en-US" sz="1400" dirty="0">
              <a:solidFill>
                <a:srgbClr val="000000"/>
              </a:solidFill>
              <a:latin typeface="NanumGothic"/>
              <a:cs typeface="Times New Roman"/>
            </a:endParaRPr>
          </a:p>
          <a:p>
            <a:pPr marL="457200" indent="-317500">
              <a:lnSpc>
                <a:spcPct val="150000"/>
              </a:lnSpc>
              <a:spcBef>
                <a:spcPts val="0"/>
              </a:spcBef>
            </a:pPr>
            <a:r>
              <a:rPr lang="ko" altLang="ko-Kore-KR" sz="1400" dirty="0">
                <a:latin typeface="NanumGothic"/>
                <a:cs typeface="Times New Roman"/>
              </a:rPr>
              <a:t>과제 제출 기한</a:t>
            </a:r>
            <a:endParaRPr lang="ko" altLang="ko-Kore-KR" sz="1400" dirty="0">
              <a:cs typeface="+mn-lt"/>
            </a:endParaRPr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ko" altLang="en-US" sz="1400" dirty="0">
                <a:latin typeface="NanumGothic"/>
                <a:cs typeface="Times New Roman"/>
              </a:rPr>
              <a:t>과제 제출일부터 1주일</a:t>
            </a:r>
            <a:endParaRPr lang="en-US" altLang="ko" sz="1400" dirty="0">
              <a:latin typeface="NanumGothic"/>
              <a:cs typeface="Times New Roman"/>
            </a:endParaRPr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altLang="ko-KR" sz="1400" dirty="0">
                <a:latin typeface="NanumGothic"/>
                <a:cs typeface="Times New Roman"/>
              </a:rPr>
              <a:t>3</a:t>
            </a:r>
            <a:r>
              <a:rPr lang="ko-KR" altLang="en-US" sz="1400" dirty="0">
                <a:latin typeface="NanumGothic"/>
                <a:cs typeface="Times New Roman"/>
              </a:rPr>
              <a:t>월 </a:t>
            </a:r>
            <a:r>
              <a:rPr lang="en-US" altLang="ko-KR" sz="1400" dirty="0">
                <a:latin typeface="NanumGothic"/>
                <a:cs typeface="Times New Roman"/>
              </a:rPr>
              <a:t>10</a:t>
            </a:r>
            <a:r>
              <a:rPr lang="ko-KR" altLang="en-US" sz="1400" dirty="0">
                <a:latin typeface="NanumGothic"/>
                <a:cs typeface="Times New Roman"/>
              </a:rPr>
              <a:t>일 </a:t>
            </a:r>
            <a:r>
              <a:rPr lang="en-US" altLang="ko-KR" sz="1400" dirty="0">
                <a:latin typeface="NanumGothic"/>
                <a:cs typeface="Times New Roman"/>
              </a:rPr>
              <a:t>23</a:t>
            </a:r>
            <a:r>
              <a:rPr lang="ko-KR" altLang="en-US" sz="1400" dirty="0">
                <a:latin typeface="NanumGothic"/>
                <a:cs typeface="Times New Roman"/>
              </a:rPr>
              <a:t>시 </a:t>
            </a:r>
            <a:r>
              <a:rPr lang="en-US" altLang="ko-KR" sz="1400" dirty="0">
                <a:latin typeface="NanumGothic"/>
                <a:cs typeface="Times New Roman"/>
              </a:rPr>
              <a:t>59</a:t>
            </a:r>
            <a:r>
              <a:rPr lang="ko-KR" altLang="en-US" sz="1400" dirty="0">
                <a:latin typeface="NanumGothic"/>
                <a:cs typeface="Times New Roman"/>
              </a:rPr>
              <a:t>분 까지 제출</a:t>
            </a:r>
            <a:endParaRPr lang="en-US" altLang="ko-KR" sz="1400" dirty="0">
              <a:latin typeface="NanumGothic"/>
              <a:cs typeface="Times New Roman"/>
            </a:endParaRPr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buFont typeface="Nanum Gothic,Sans-Serif"/>
              <a:buChar char="-"/>
            </a:pPr>
            <a:endParaRPr lang="ko" altLang="en-US" sz="1400" dirty="0">
              <a:latin typeface="NanumGothic"/>
              <a:cs typeface="Times New Roman"/>
            </a:endParaRPr>
          </a:p>
          <a:p>
            <a:pPr marL="457200" indent="-317500">
              <a:lnSpc>
                <a:spcPct val="150000"/>
              </a:lnSpc>
              <a:spcBef>
                <a:spcPts val="0"/>
              </a:spcBef>
            </a:pPr>
            <a:r>
              <a:rPr lang="ko" altLang="en-US" sz="1400" dirty="0">
                <a:latin typeface="NanumGothic"/>
                <a:cs typeface="Times New Roman"/>
              </a:rPr>
              <a:t>질문</a:t>
            </a:r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ko-KR" altLang="en-US" sz="1400" dirty="0">
                <a:latin typeface="NanumGothic"/>
                <a:cs typeface="Times New Roman"/>
              </a:rPr>
              <a:t>이메일</a:t>
            </a:r>
            <a:r>
              <a:rPr lang="ko" altLang="en-US" sz="1400" dirty="0">
                <a:latin typeface="NanumGothic"/>
                <a:cs typeface="Times New Roman"/>
              </a:rPr>
              <a:t>을 통해 질문</a:t>
            </a:r>
            <a:endParaRPr lang="en-US" altLang="ko" sz="1400" dirty="0">
              <a:latin typeface="NanumGothic"/>
              <a:cs typeface="Times New Roman"/>
            </a:endParaRPr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altLang="ko-KR" sz="1400" dirty="0"/>
              <a:t>TA </a:t>
            </a:r>
            <a:r>
              <a:rPr lang="ko-KR" altLang="en-US" sz="1400" dirty="0"/>
              <a:t>이메일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2"/>
              </a:rPr>
              <a:t>wonderland6773@gmail.com</a:t>
            </a:r>
            <a:r>
              <a:rPr lang="en-US" altLang="ko-KR" sz="1400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A0CA0C-B652-E24B-8B34-FF46E223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64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2970C-E5C3-D648-9585-FE14AEFFE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리눅스 설치</a:t>
            </a:r>
            <a:r>
              <a:rPr lang="en-US" altLang="ko-KR" b="1" dirty="0"/>
              <a:t>]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30E30-44A4-004C-BED7-5E1952201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/>
              <a:t>1. </a:t>
            </a:r>
            <a:r>
              <a:rPr lang="ko-KR" altLang="en-US" sz="1800" b="1" dirty="0" err="1"/>
              <a:t>윈도우즈</a:t>
            </a:r>
            <a:r>
              <a:rPr lang="ko-KR" altLang="en-US" sz="1800" b="1" dirty="0"/>
              <a:t> 업데이트</a:t>
            </a:r>
            <a:r>
              <a:rPr lang="ko-KR" altLang="en-US" sz="1800" dirty="0"/>
              <a:t>를 먼저 실행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ko-KR" altLang="en-US" sz="1800" b="1" dirty="0"/>
              <a:t>관리자 권한</a:t>
            </a:r>
            <a:r>
              <a:rPr lang="ko-KR" altLang="en-US" sz="1800" dirty="0"/>
              <a:t>으로 </a:t>
            </a:r>
            <a:r>
              <a:rPr lang="en-US" altLang="ko-KR" sz="1800" dirty="0"/>
              <a:t>PowerShell</a:t>
            </a:r>
            <a:r>
              <a:rPr lang="ko-KR" altLang="en-US" sz="1800" dirty="0"/>
              <a:t>을 실행하고 아래 명령어 입력</a:t>
            </a:r>
            <a:endParaRPr kumimoji="1" lang="en" altLang="ko-Kore-KR" sz="1800" dirty="0"/>
          </a:p>
          <a:p>
            <a:pPr marL="0" indent="0">
              <a:buNone/>
            </a:pPr>
            <a:r>
              <a:rPr kumimoji="1" lang="ko-KR" altLang="en-US" sz="2000" dirty="0"/>
              <a:t>     </a:t>
            </a:r>
            <a:r>
              <a:rPr kumimoji="1" lang="en" altLang="ko-Kore-KR" sz="2000" dirty="0"/>
              <a:t>wsl --install</a:t>
            </a:r>
          </a:p>
          <a:p>
            <a:pPr lvl="2"/>
            <a:r>
              <a:rPr kumimoji="1" lang="ko-KR" altLang="en-US" sz="1400" dirty="0"/>
              <a:t>위의 명령어가 성공하면 </a:t>
            </a:r>
            <a:r>
              <a:rPr kumimoji="1" lang="en-US" altLang="ko-KR" sz="1400" dirty="0"/>
              <a:t>6</a:t>
            </a:r>
            <a:r>
              <a:rPr kumimoji="1" lang="ko-KR" altLang="en-US" sz="1400" dirty="0"/>
              <a:t>페이지로 이동</a:t>
            </a:r>
            <a:r>
              <a:rPr kumimoji="1" lang="en-US" altLang="ko-KR" sz="1400" dirty="0"/>
              <a:t>(</a:t>
            </a:r>
            <a:r>
              <a:rPr kumimoji="1" lang="ko-KR" altLang="en-US" sz="1400" dirty="0" err="1"/>
              <a:t>재부팅해야</a:t>
            </a:r>
            <a:r>
              <a:rPr kumimoji="1" lang="ko-KR" altLang="en-US" sz="1400" dirty="0"/>
              <a:t> 함</a:t>
            </a:r>
            <a:r>
              <a:rPr kumimoji="1" lang="en-US" altLang="ko-KR" sz="1400" dirty="0"/>
              <a:t>)</a:t>
            </a:r>
            <a:endParaRPr kumimoji="1"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F58E6F-F105-EC46-9991-9FD6E0A5C889}"/>
              </a:ext>
            </a:extLst>
          </p:cNvPr>
          <p:cNvSpPr/>
          <p:nvPr/>
        </p:nvSpPr>
        <p:spPr>
          <a:xfrm>
            <a:off x="0" y="6488668"/>
            <a:ext cx="574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>
                <a:solidFill>
                  <a:schemeClr val="accent1"/>
                </a:solidFill>
              </a:rPr>
              <a:t>https://docs.microsoft.com/en-us/windows/wsl/install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8BB0D7-AFA1-004F-9A70-DA4449266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5479473" cy="22818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3BF6BF6-A277-2B4F-B2F4-077E34632026}"/>
              </a:ext>
            </a:extLst>
          </p:cNvPr>
          <p:cNvSpPr/>
          <p:nvPr/>
        </p:nvSpPr>
        <p:spPr>
          <a:xfrm>
            <a:off x="1231075" y="2168646"/>
            <a:ext cx="108223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171717"/>
                </a:solidFill>
                <a:latin typeface="+mj-lt"/>
              </a:rPr>
              <a:t>시작</a:t>
            </a:r>
            <a:r>
              <a:rPr lang="ko-KR" altLang="en-US" sz="1600" dirty="0">
                <a:solidFill>
                  <a:srgbClr val="171717"/>
                </a:solidFill>
                <a:latin typeface="+mj-lt"/>
              </a:rPr>
              <a:t> </a:t>
            </a:r>
            <a:r>
              <a:rPr lang="en-US" altLang="ko-KR" sz="1600" dirty="0">
                <a:solidFill>
                  <a:srgbClr val="171717"/>
                </a:solidFill>
                <a:latin typeface="+mj-lt"/>
              </a:rPr>
              <a:t>&gt; </a:t>
            </a:r>
            <a:r>
              <a:rPr lang="ko-KR" altLang="en-US" sz="1600" b="1" dirty="0">
                <a:solidFill>
                  <a:srgbClr val="171717"/>
                </a:solidFill>
                <a:latin typeface="+mj-lt"/>
              </a:rPr>
              <a:t>설정</a:t>
            </a:r>
            <a:r>
              <a:rPr lang="ko-KR" altLang="en-US" sz="1600" dirty="0">
                <a:solidFill>
                  <a:srgbClr val="171717"/>
                </a:solidFill>
                <a:latin typeface="+mj-lt"/>
              </a:rPr>
              <a:t> </a:t>
            </a:r>
            <a:r>
              <a:rPr lang="en-US" altLang="ko-KR" sz="1600" dirty="0">
                <a:solidFill>
                  <a:srgbClr val="171717"/>
                </a:solidFill>
                <a:latin typeface="+mj-lt"/>
              </a:rPr>
              <a:t>&gt; </a:t>
            </a:r>
            <a:r>
              <a:rPr lang="en" altLang="ko-Kore-KR" sz="1600" b="1" dirty="0">
                <a:solidFill>
                  <a:srgbClr val="171717"/>
                </a:solidFill>
                <a:latin typeface="+mj-lt"/>
              </a:rPr>
              <a:t>Windows </a:t>
            </a:r>
            <a:r>
              <a:rPr lang="ko-KR" altLang="en-US" sz="1600" b="1" dirty="0">
                <a:solidFill>
                  <a:srgbClr val="171717"/>
                </a:solidFill>
                <a:latin typeface="+mj-lt"/>
              </a:rPr>
              <a:t>업데이트</a:t>
            </a:r>
            <a:r>
              <a:rPr lang="ko-KR" altLang="en-US" sz="1600" dirty="0">
                <a:solidFill>
                  <a:srgbClr val="171717"/>
                </a:solidFill>
                <a:latin typeface="+mj-lt"/>
              </a:rPr>
              <a:t> </a:t>
            </a:r>
            <a:r>
              <a:rPr lang="en-US" altLang="ko-KR" sz="1600" dirty="0">
                <a:solidFill>
                  <a:srgbClr val="171717"/>
                </a:solidFill>
                <a:latin typeface="+mj-lt"/>
              </a:rPr>
              <a:t>&gt; </a:t>
            </a:r>
            <a:r>
              <a:rPr lang="ko-KR" altLang="en-US" sz="1600" b="1" dirty="0">
                <a:solidFill>
                  <a:srgbClr val="FF0000"/>
                </a:solidFill>
                <a:latin typeface="+mj-lt"/>
              </a:rPr>
              <a:t>업데이트 확인을 선택하여 최신 </a:t>
            </a:r>
            <a:r>
              <a:rPr lang="en" altLang="ko-Kore-KR" sz="1600" b="1" dirty="0">
                <a:solidFill>
                  <a:srgbClr val="FF0000"/>
                </a:solidFill>
                <a:latin typeface="+mj-lt"/>
              </a:rPr>
              <a:t>Windows </a:t>
            </a:r>
            <a:r>
              <a:rPr lang="ko-KR" altLang="en-US" sz="1600" b="1" dirty="0">
                <a:solidFill>
                  <a:srgbClr val="FF0000"/>
                </a:solidFill>
                <a:latin typeface="+mj-lt"/>
              </a:rPr>
              <a:t>버전으로 업데이트</a:t>
            </a:r>
            <a:endParaRPr lang="ko-Kore-KR" altLang="en-US" sz="16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454F58-080B-0B48-B28F-65C3B128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44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4E09B30-E6BB-4D0E-A262-D1BB9DD7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[</a:t>
            </a:r>
            <a:r>
              <a:rPr lang="ko-KR" altLang="en-US" sz="3600" b="1" dirty="0"/>
              <a:t>리눅스 설치</a:t>
            </a:r>
            <a:r>
              <a:rPr lang="en-US" altLang="ko-KR" sz="3600" b="1" dirty="0"/>
              <a:t>]</a:t>
            </a:r>
            <a:endParaRPr lang="ko-KR" altLang="en-US" sz="3600" dirty="0"/>
          </a:p>
        </p:txBody>
      </p:sp>
      <p:sp>
        <p:nvSpPr>
          <p:cNvPr id="12" name="세로 텍스트 개체 틀 11">
            <a:extLst>
              <a:ext uri="{FF2B5EF4-FFF2-40B4-BE49-F238E27FC236}">
                <a16:creationId xmlns:a16="http://schemas.microsoft.com/office/drawing/2014/main" id="{18A6B3AD-5EFF-4624-B077-4905406A6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5352"/>
            <a:ext cx="10515600" cy="4351338"/>
          </a:xfrm>
        </p:spPr>
        <p:txBody>
          <a:bodyPr vert="horz"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최신 </a:t>
            </a:r>
            <a:r>
              <a:rPr lang="en-US" altLang="ko-KR" dirty="0"/>
              <a:t>Windows </a:t>
            </a:r>
            <a:r>
              <a:rPr lang="ko-KR" altLang="en-US" dirty="0"/>
              <a:t>버전으로 업데이트</a:t>
            </a:r>
            <a:endParaRPr lang="en-US" altLang="ko-KR" dirty="0"/>
          </a:p>
          <a:p>
            <a:pPr lvl="1"/>
            <a:r>
              <a:rPr lang="ko-KR" altLang="en-US" dirty="0"/>
              <a:t>시작 </a:t>
            </a:r>
            <a:r>
              <a:rPr lang="en-US" altLang="ko-KR" dirty="0"/>
              <a:t>&gt; </a:t>
            </a:r>
            <a:r>
              <a:rPr lang="ko-KR" altLang="en-US" dirty="0"/>
              <a:t>설정 </a:t>
            </a:r>
            <a:r>
              <a:rPr lang="en-US" altLang="ko-KR" dirty="0"/>
              <a:t>&gt; </a:t>
            </a:r>
            <a:r>
              <a:rPr lang="ko-KR" altLang="en-US" dirty="0"/>
              <a:t>업데이트 및 보안 </a:t>
            </a:r>
            <a:r>
              <a:rPr lang="en-US" altLang="ko-KR" dirty="0"/>
              <a:t>&gt; </a:t>
            </a:r>
            <a:r>
              <a:rPr lang="ko-KR" altLang="en-US" dirty="0"/>
              <a:t>업데이트 확인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CA70A-C8B3-417B-9401-0BBAAA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B993DE4-E831-45EE-8547-8A79778579D6}"/>
              </a:ext>
            </a:extLst>
          </p:cNvPr>
          <p:cNvGrpSpPr/>
          <p:nvPr/>
        </p:nvGrpSpPr>
        <p:grpSpPr>
          <a:xfrm>
            <a:off x="87568" y="2468342"/>
            <a:ext cx="5912264" cy="4244829"/>
            <a:chOff x="583582" y="2021827"/>
            <a:chExt cx="5912264" cy="424482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F62C35F-0B55-4063-B925-61F90A9D6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3582" y="2021827"/>
              <a:ext cx="5912264" cy="4244829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7B8D346-2149-47B0-9391-7120DD8DDDE9}"/>
                </a:ext>
              </a:extLst>
            </p:cNvPr>
            <p:cNvSpPr/>
            <p:nvPr/>
          </p:nvSpPr>
          <p:spPr>
            <a:xfrm>
              <a:off x="896923" y="4555222"/>
              <a:ext cx="1334549" cy="4026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F95E2EA-406D-45E6-8B5C-22C9BB31D614}"/>
              </a:ext>
            </a:extLst>
          </p:cNvPr>
          <p:cNvGrpSpPr/>
          <p:nvPr/>
        </p:nvGrpSpPr>
        <p:grpSpPr>
          <a:xfrm>
            <a:off x="6096000" y="2460038"/>
            <a:ext cx="5912265" cy="4253133"/>
            <a:chOff x="5781108" y="1646238"/>
            <a:chExt cx="6143143" cy="441059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61CF8F2-29F5-4341-9CF0-7AC9C9985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1108" y="1646238"/>
              <a:ext cx="6143143" cy="4410593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FB0B937-D566-4CEC-BF17-B424DAC3C452}"/>
                </a:ext>
              </a:extLst>
            </p:cNvPr>
            <p:cNvSpPr/>
            <p:nvPr/>
          </p:nvSpPr>
          <p:spPr>
            <a:xfrm>
              <a:off x="7438361" y="2448479"/>
              <a:ext cx="782850" cy="33416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95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4E09B30-E6BB-4D0E-A262-D1BB9DD7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[</a:t>
            </a:r>
            <a:r>
              <a:rPr lang="ko-KR" altLang="en-US" sz="3600" b="1" dirty="0"/>
              <a:t>리눅스 설치</a:t>
            </a:r>
            <a:r>
              <a:rPr lang="en-US" altLang="ko-KR" sz="3600" b="1" dirty="0"/>
              <a:t>]</a:t>
            </a:r>
            <a:endParaRPr lang="ko-KR" altLang="en-US" sz="3600" dirty="0"/>
          </a:p>
        </p:txBody>
      </p:sp>
      <p:sp>
        <p:nvSpPr>
          <p:cNvPr id="12" name="세로 텍스트 개체 틀 11">
            <a:extLst>
              <a:ext uri="{FF2B5EF4-FFF2-40B4-BE49-F238E27FC236}">
                <a16:creationId xmlns:a16="http://schemas.microsoft.com/office/drawing/2014/main" id="{18A6B3AD-5EFF-4624-B077-4905406A6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5352"/>
            <a:ext cx="10515600" cy="4351338"/>
          </a:xfrm>
        </p:spPr>
        <p:txBody>
          <a:bodyPr vert="horz"/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en-US" altLang="ko-KR" dirty="0">
                <a:solidFill>
                  <a:srgbClr val="FF0000"/>
                </a:solidFill>
              </a:rPr>
              <a:t>PowerShell</a:t>
            </a:r>
            <a:r>
              <a:rPr lang="ko-KR" altLang="en-US" dirty="0">
                <a:solidFill>
                  <a:srgbClr val="FF0000"/>
                </a:solidFill>
              </a:rPr>
              <a:t>을 관리자로 실행</a:t>
            </a:r>
            <a:r>
              <a:rPr lang="ko-KR" altLang="en-US" dirty="0"/>
              <a:t>하고 아래 명령어 입력</a:t>
            </a:r>
            <a:endParaRPr lang="en-US" altLang="ko-KR" dirty="0"/>
          </a:p>
          <a:p>
            <a:pPr lvl="1"/>
            <a:r>
              <a:rPr kumimoji="1" lang="en" altLang="ko-Kore-KR" dirty="0"/>
              <a:t>wsl </a:t>
            </a:r>
            <a:r>
              <a:rPr kumimoji="1" lang="en-US" altLang="ko-Kore-KR" dirty="0"/>
              <a:t>--install</a:t>
            </a:r>
            <a:endParaRPr kumimoji="1" lang="en" altLang="ko-Kore-KR" dirty="0"/>
          </a:p>
          <a:p>
            <a:pPr lvl="1"/>
            <a:r>
              <a:rPr kumimoji="1" lang="ko-KR" altLang="en-US" dirty="0"/>
              <a:t>위의 명령어가 성공하면 </a:t>
            </a:r>
            <a:r>
              <a:rPr kumimoji="1" lang="en-US" altLang="ko-KR" dirty="0"/>
              <a:t>6</a:t>
            </a:r>
            <a:r>
              <a:rPr kumimoji="1" lang="ko-KR" altLang="en-US" dirty="0"/>
              <a:t>페이지로 이동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재부팅해야</a:t>
            </a:r>
            <a:r>
              <a:rPr kumimoji="1" lang="ko-KR" altLang="en-US" dirty="0"/>
              <a:t> 함</a:t>
            </a:r>
            <a:r>
              <a:rPr kumimoji="1" lang="en-US" altLang="ko-KR" dirty="0"/>
              <a:t>)</a:t>
            </a:r>
            <a:endParaRPr kumimoji="1" lang="ko-Kore-KR" altLang="en-US" dirty="0"/>
          </a:p>
          <a:p>
            <a:pPr lvl="1"/>
            <a:endParaRPr kumimoji="1" lang="en" altLang="ko-Kore-KR" dirty="0"/>
          </a:p>
          <a:p>
            <a:pPr lvl="1" algn="r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CA70A-C8B3-417B-9401-0BBAAA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DA57D9-FF47-498B-9B53-35F4A2DD8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31" y="3474870"/>
            <a:ext cx="5479473" cy="228182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8A3DEA1-32C4-41BA-80D1-DA7F81B4915A}"/>
              </a:ext>
            </a:extLst>
          </p:cNvPr>
          <p:cNvGrpSpPr/>
          <p:nvPr/>
        </p:nvGrpSpPr>
        <p:grpSpPr>
          <a:xfrm>
            <a:off x="6189798" y="2886802"/>
            <a:ext cx="4789351" cy="3882910"/>
            <a:chOff x="6399273" y="2228460"/>
            <a:chExt cx="5191137" cy="412789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D56740A-5C71-459A-8BE7-9458459E9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3746" y="2228460"/>
              <a:ext cx="5056664" cy="412789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51D9398-D8E7-4DA7-9A79-645B3AE68ABD}"/>
                </a:ext>
              </a:extLst>
            </p:cNvPr>
            <p:cNvSpPr/>
            <p:nvPr/>
          </p:nvSpPr>
          <p:spPr>
            <a:xfrm>
              <a:off x="8816829" y="4057385"/>
              <a:ext cx="1227718" cy="2432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28CE931-FFA6-477C-AEC9-942E9E11D787}"/>
                </a:ext>
              </a:extLst>
            </p:cNvPr>
            <p:cNvSpPr/>
            <p:nvPr/>
          </p:nvSpPr>
          <p:spPr>
            <a:xfrm>
              <a:off x="6399273" y="2691506"/>
              <a:ext cx="2417556" cy="5562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8CE8BE-7727-4009-8CD9-D6B5A91FFA00}"/>
              </a:ext>
            </a:extLst>
          </p:cNvPr>
          <p:cNvSpPr/>
          <p:nvPr/>
        </p:nvSpPr>
        <p:spPr>
          <a:xfrm>
            <a:off x="132719" y="6488668"/>
            <a:ext cx="574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>
                <a:solidFill>
                  <a:schemeClr val="accent1"/>
                </a:solidFill>
              </a:rPr>
              <a:t>https://docs.microsoft.com/en-us/windows/wsl/install</a:t>
            </a:r>
          </a:p>
        </p:txBody>
      </p:sp>
    </p:spTree>
    <p:extLst>
      <p:ext uri="{BB962C8B-B14F-4D97-AF65-F5344CB8AC3E}">
        <p14:creationId xmlns:p14="http://schemas.microsoft.com/office/powerpoint/2010/main" val="9484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4E09B30-E6BB-4D0E-A262-D1BB9DD7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[</a:t>
            </a:r>
            <a:r>
              <a:rPr lang="ko-KR" altLang="en-US" sz="3600" b="1" dirty="0"/>
              <a:t>리눅스 설치</a:t>
            </a:r>
            <a:r>
              <a:rPr lang="en-US" altLang="ko-KR" sz="3600" b="1" dirty="0"/>
              <a:t>]</a:t>
            </a:r>
            <a:endParaRPr lang="ko-KR" altLang="en-US" sz="3600" dirty="0"/>
          </a:p>
        </p:txBody>
      </p:sp>
      <p:sp>
        <p:nvSpPr>
          <p:cNvPr id="12" name="세로 텍스트 개체 틀 11">
            <a:extLst>
              <a:ext uri="{FF2B5EF4-FFF2-40B4-BE49-F238E27FC236}">
                <a16:creationId xmlns:a16="http://schemas.microsoft.com/office/drawing/2014/main" id="{18A6B3AD-5EFF-4624-B077-4905406A6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5352"/>
            <a:ext cx="10515600" cy="4351338"/>
          </a:xfrm>
        </p:spPr>
        <p:txBody>
          <a:bodyPr vert="horz"/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en-US" altLang="ko-KR" dirty="0">
                <a:solidFill>
                  <a:srgbClr val="FF0000"/>
                </a:solidFill>
              </a:rPr>
              <a:t>PowerShell</a:t>
            </a:r>
            <a:r>
              <a:rPr lang="ko-KR" altLang="en-US" dirty="0">
                <a:solidFill>
                  <a:srgbClr val="FF0000"/>
                </a:solidFill>
              </a:rPr>
              <a:t>을 관리자로 실행</a:t>
            </a:r>
            <a:r>
              <a:rPr lang="ko-KR" altLang="en-US" dirty="0"/>
              <a:t>하여 아래의 두 명령어를 실행</a:t>
            </a:r>
          </a:p>
          <a:p>
            <a:pPr lvl="1"/>
            <a:r>
              <a:rPr lang="en-US" altLang="ko-KR" sz="1600" dirty="0"/>
              <a:t>dism.exe /online /enable-feature /</a:t>
            </a:r>
            <a:r>
              <a:rPr lang="en-US" altLang="ko-KR" sz="1600" dirty="0" err="1"/>
              <a:t>featurename:Microsoft-Windows-Subsystem-Linux</a:t>
            </a:r>
            <a:r>
              <a:rPr lang="en-US" altLang="ko-KR" sz="1600" dirty="0"/>
              <a:t> /all /</a:t>
            </a:r>
            <a:r>
              <a:rPr lang="en-US" altLang="ko-KR" sz="1600" dirty="0" err="1"/>
              <a:t>norestart</a:t>
            </a:r>
            <a:endParaRPr lang="en-US" altLang="ko-KR" sz="1600" dirty="0"/>
          </a:p>
          <a:p>
            <a:pPr lvl="1"/>
            <a:r>
              <a:rPr lang="en-US" altLang="ko-KR" sz="1600" dirty="0"/>
              <a:t>dism.exe /online /enable-feature /</a:t>
            </a:r>
            <a:r>
              <a:rPr lang="en-US" altLang="ko-KR" sz="1600" dirty="0" err="1"/>
              <a:t>featurename:VirtualMachinePlatform</a:t>
            </a:r>
            <a:r>
              <a:rPr lang="en-US" altLang="ko-KR" sz="1600" dirty="0"/>
              <a:t> /all /</a:t>
            </a:r>
            <a:r>
              <a:rPr lang="en-US" altLang="ko-KR" sz="1600" dirty="0" err="1"/>
              <a:t>norestart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CA70A-C8B3-417B-9401-0BBAAA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69B23A4-0857-4339-A1DA-54E55F284D3E}"/>
              </a:ext>
            </a:extLst>
          </p:cNvPr>
          <p:cNvGrpSpPr/>
          <p:nvPr/>
        </p:nvGrpSpPr>
        <p:grpSpPr>
          <a:xfrm>
            <a:off x="1193942" y="2898151"/>
            <a:ext cx="9804116" cy="3640761"/>
            <a:chOff x="1193942" y="2898151"/>
            <a:chExt cx="9804116" cy="3640761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022C8E8-F9B5-406F-88BF-8883A35C3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3942" y="2898151"/>
              <a:ext cx="9804116" cy="3640761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7C5F6E9-E9DF-4A70-BA84-64930D399CA2}"/>
                </a:ext>
              </a:extLst>
            </p:cNvPr>
            <p:cNvSpPr/>
            <p:nvPr/>
          </p:nvSpPr>
          <p:spPr>
            <a:xfrm>
              <a:off x="2658033" y="3716322"/>
              <a:ext cx="6083295" cy="2265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3B3D1F5-FCE6-444C-8A78-DCBD184E2C35}"/>
                </a:ext>
              </a:extLst>
            </p:cNvPr>
            <p:cNvSpPr/>
            <p:nvPr/>
          </p:nvSpPr>
          <p:spPr>
            <a:xfrm>
              <a:off x="2658033" y="4867012"/>
              <a:ext cx="5353454" cy="2265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7673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4E09B30-E6BB-4D0E-A262-D1BB9DD7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[</a:t>
            </a:r>
            <a:r>
              <a:rPr lang="ko-KR" altLang="en-US" sz="3600" b="1" dirty="0"/>
              <a:t>리눅스 설치</a:t>
            </a:r>
            <a:r>
              <a:rPr lang="en-US" altLang="ko-KR" sz="3600" b="1" dirty="0"/>
              <a:t>]</a:t>
            </a:r>
            <a:endParaRPr lang="ko-KR" altLang="en-US" sz="3600" dirty="0"/>
          </a:p>
        </p:txBody>
      </p:sp>
      <p:sp>
        <p:nvSpPr>
          <p:cNvPr id="12" name="세로 텍스트 개체 틀 11">
            <a:extLst>
              <a:ext uri="{FF2B5EF4-FFF2-40B4-BE49-F238E27FC236}">
                <a16:creationId xmlns:a16="http://schemas.microsoft.com/office/drawing/2014/main" id="{18A6B3AD-5EFF-4624-B077-4905406A6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5352"/>
            <a:ext cx="10515600" cy="4351338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아래의 링크에서 파일을 다운로드하여 설치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설치 안될 시 컴퓨터 </a:t>
            </a:r>
            <a:r>
              <a:rPr lang="ko-KR" altLang="en-US" dirty="0" err="1">
                <a:solidFill>
                  <a:srgbClr val="FF0000"/>
                </a:solidFill>
              </a:rPr>
              <a:t>재부팅하여</a:t>
            </a:r>
            <a:r>
              <a:rPr lang="ko-KR" altLang="en-US" dirty="0">
                <a:solidFill>
                  <a:srgbClr val="FF0000"/>
                </a:solidFill>
              </a:rPr>
              <a:t> 다시 시도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sz="2400" u="sng" dirty="0">
                <a:solidFill>
                  <a:schemeClr val="accent1"/>
                </a:solidFill>
                <a:hlinkClick r:id="rId2"/>
              </a:rPr>
              <a:t>https://wslstorestorage.blob.core.windows.net/wslblob/wsl_update_x64.msi</a:t>
            </a:r>
            <a:endParaRPr lang="en-US" altLang="ko-KR" sz="2400" u="sng" dirty="0">
              <a:solidFill>
                <a:schemeClr val="accent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CA70A-C8B3-417B-9401-0BBAAA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CA78CD-2552-4AE3-90DC-22AC22331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303" y="3425976"/>
            <a:ext cx="3947331" cy="311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7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4E09B30-E6BB-4D0E-A262-D1BB9DD7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[</a:t>
            </a:r>
            <a:r>
              <a:rPr lang="ko-KR" altLang="en-US" sz="3600" b="1" dirty="0"/>
              <a:t>리눅스 설치</a:t>
            </a:r>
            <a:r>
              <a:rPr lang="en-US" altLang="ko-KR" sz="3600" b="1" dirty="0"/>
              <a:t>]</a:t>
            </a:r>
            <a:endParaRPr lang="ko-KR" altLang="en-US" sz="3600" dirty="0"/>
          </a:p>
        </p:txBody>
      </p:sp>
      <p:sp>
        <p:nvSpPr>
          <p:cNvPr id="12" name="세로 텍스트 개체 틀 11">
            <a:extLst>
              <a:ext uri="{FF2B5EF4-FFF2-40B4-BE49-F238E27FC236}">
                <a16:creationId xmlns:a16="http://schemas.microsoft.com/office/drawing/2014/main" id="{18A6B3AD-5EFF-4624-B077-4905406A6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5352"/>
            <a:ext cx="10515600" cy="4351338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5.</a:t>
            </a:r>
            <a:r>
              <a:rPr lang="en-US" altLang="ko-KR" dirty="0">
                <a:solidFill>
                  <a:srgbClr val="FF0000"/>
                </a:solidFill>
              </a:rPr>
              <a:t> PowerShell</a:t>
            </a:r>
            <a:r>
              <a:rPr lang="ko-KR" altLang="en-US" dirty="0">
                <a:solidFill>
                  <a:srgbClr val="FF0000"/>
                </a:solidFill>
              </a:rPr>
              <a:t>을 관리자로 실행</a:t>
            </a:r>
            <a:r>
              <a:rPr lang="ko-KR" altLang="en-US" dirty="0"/>
              <a:t>하고 아래 명령어 입력 </a:t>
            </a:r>
            <a:endParaRPr lang="en-US" altLang="ko-KR" dirty="0"/>
          </a:p>
          <a:p>
            <a:pPr lvl="1"/>
            <a:r>
              <a:rPr lang="en-US" altLang="ko-KR" dirty="0" err="1"/>
              <a:t>wsl</a:t>
            </a:r>
            <a:r>
              <a:rPr lang="en-US" altLang="ko-KR" dirty="0"/>
              <a:t> --set-default-version 2</a:t>
            </a:r>
          </a:p>
          <a:p>
            <a:endParaRPr lang="ko-KR" altLang="en-US" u="sng" dirty="0">
              <a:solidFill>
                <a:schemeClr val="accent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CA70A-C8B3-417B-9401-0BBAAA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55E1DDC-3A78-4B3A-B136-9C525378B0E9}"/>
              </a:ext>
            </a:extLst>
          </p:cNvPr>
          <p:cNvGrpSpPr/>
          <p:nvPr/>
        </p:nvGrpSpPr>
        <p:grpSpPr>
          <a:xfrm>
            <a:off x="1878303" y="2484645"/>
            <a:ext cx="7915275" cy="3571875"/>
            <a:chOff x="1878303" y="2484645"/>
            <a:chExt cx="7915275" cy="357187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FB6AA6C-B4F8-4AC4-BF77-E74233765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8303" y="2484645"/>
              <a:ext cx="7915275" cy="3571875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63BDC1C-8AA2-4807-8B8E-912032C5EA1C}"/>
                </a:ext>
              </a:extLst>
            </p:cNvPr>
            <p:cNvSpPr/>
            <p:nvPr/>
          </p:nvSpPr>
          <p:spPr>
            <a:xfrm>
              <a:off x="3062742" y="3429000"/>
              <a:ext cx="1920320" cy="2265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152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4E09B30-E6BB-4D0E-A262-D1BB9DD7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[</a:t>
            </a:r>
            <a:r>
              <a:rPr lang="ko-KR" altLang="en-US" sz="3600" b="1" dirty="0"/>
              <a:t>리눅스 설치</a:t>
            </a:r>
            <a:r>
              <a:rPr lang="en-US" altLang="ko-KR" sz="3600" b="1" dirty="0"/>
              <a:t>]</a:t>
            </a:r>
            <a:endParaRPr lang="ko-KR" altLang="en-US" sz="3600" dirty="0"/>
          </a:p>
        </p:txBody>
      </p:sp>
      <p:sp>
        <p:nvSpPr>
          <p:cNvPr id="12" name="세로 텍스트 개체 틀 11">
            <a:extLst>
              <a:ext uri="{FF2B5EF4-FFF2-40B4-BE49-F238E27FC236}">
                <a16:creationId xmlns:a16="http://schemas.microsoft.com/office/drawing/2014/main" id="{18A6B3AD-5EFF-4624-B077-4905406A6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5352"/>
            <a:ext cx="10515600" cy="4351338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6.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우분투 </a:t>
            </a:r>
            <a:r>
              <a:rPr lang="en-US" altLang="ko-KR" dirty="0"/>
              <a:t>18.04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https://www.Microsoft.com/store/apps/9N9TNGVNDL3Q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u="sng" dirty="0">
              <a:solidFill>
                <a:schemeClr val="accent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CA70A-C8B3-417B-9401-0BBAAA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A65CA9-ABDD-47C7-A69C-AA0844C9DA87}"/>
              </a:ext>
            </a:extLst>
          </p:cNvPr>
          <p:cNvSpPr/>
          <p:nvPr/>
        </p:nvSpPr>
        <p:spPr>
          <a:xfrm>
            <a:off x="3743286" y="614840"/>
            <a:ext cx="3933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Set WSL 2 as your default version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92F0D06-761E-4BC1-9A57-4D3251A20E2D}"/>
              </a:ext>
            </a:extLst>
          </p:cNvPr>
          <p:cNvGrpSpPr/>
          <p:nvPr/>
        </p:nvGrpSpPr>
        <p:grpSpPr>
          <a:xfrm>
            <a:off x="1230741" y="2301236"/>
            <a:ext cx="8958730" cy="1896765"/>
            <a:chOff x="1230741" y="2301236"/>
            <a:chExt cx="8958730" cy="189676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9867FBE-5E4E-48B0-B0C8-E83CB04C5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0741" y="2301236"/>
              <a:ext cx="8958730" cy="189676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09C79F0-AF3C-44B4-A50B-8971B206A4A3}"/>
                </a:ext>
              </a:extLst>
            </p:cNvPr>
            <p:cNvSpPr/>
            <p:nvPr/>
          </p:nvSpPr>
          <p:spPr>
            <a:xfrm>
              <a:off x="8364584" y="2710241"/>
              <a:ext cx="1735761" cy="3310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972438C-D467-4115-B71F-A73FF0087678}"/>
              </a:ext>
            </a:extLst>
          </p:cNvPr>
          <p:cNvGrpSpPr/>
          <p:nvPr/>
        </p:nvGrpSpPr>
        <p:grpSpPr>
          <a:xfrm>
            <a:off x="2667323" y="2433884"/>
            <a:ext cx="6409679" cy="4237540"/>
            <a:chOff x="376561" y="2406535"/>
            <a:chExt cx="6409679" cy="423754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95D2235-AF8E-4F5A-9082-F408DDF59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6561" y="2406535"/>
              <a:ext cx="6409679" cy="423754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4AE69FA-AE22-4144-80DC-F2077B8CF2D9}"/>
                </a:ext>
              </a:extLst>
            </p:cNvPr>
            <p:cNvSpPr/>
            <p:nvPr/>
          </p:nvSpPr>
          <p:spPr>
            <a:xfrm>
              <a:off x="1022758" y="4356998"/>
              <a:ext cx="1544273" cy="4135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5231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977</Words>
  <Application>Microsoft Office PowerPoint</Application>
  <PresentationFormat>와이드스크린</PresentationFormat>
  <Paragraphs>243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Nanum Gothic,Sans-Serif</vt:lpstr>
      <vt:lpstr>NanumGothic</vt:lpstr>
      <vt:lpstr>맑은 고딕</vt:lpstr>
      <vt:lpstr>Arial</vt:lpstr>
      <vt:lpstr>Calibri</vt:lpstr>
      <vt:lpstr>Consolas</vt:lpstr>
      <vt:lpstr>Courier New</vt:lpstr>
      <vt:lpstr>Times New Roman</vt:lpstr>
      <vt:lpstr>Wingdings</vt:lpstr>
      <vt:lpstr>Office 테마</vt:lpstr>
      <vt:lpstr>컴퓨터 프로그래밍 3 1주차 실습 실습을 위한 WSL, VSCode 설치</vt:lpstr>
      <vt:lpstr>PowerPoint 프레젠테이션</vt:lpstr>
      <vt:lpstr>[리눅스 설치]</vt:lpstr>
      <vt:lpstr>[리눅스 설치]</vt:lpstr>
      <vt:lpstr>[리눅스 설치]</vt:lpstr>
      <vt:lpstr>[리눅스 설치]</vt:lpstr>
      <vt:lpstr>[리눅스 설치]</vt:lpstr>
      <vt:lpstr>[리눅스 설치]</vt:lpstr>
      <vt:lpstr>[리눅스 설치]</vt:lpstr>
      <vt:lpstr>[리눅스 설치]</vt:lpstr>
      <vt:lpstr>[리눅스 설치]</vt:lpstr>
      <vt:lpstr>[리눅스 설치 완료 화면] Terminal 화면</vt:lpstr>
      <vt:lpstr>[리눅스 설치가 안될 때]</vt:lpstr>
      <vt:lpstr>[리눅스 설치가 안될 때]</vt:lpstr>
      <vt:lpstr>[VSCode 설치]</vt:lpstr>
      <vt:lpstr>[VSCode Extension 설치]</vt:lpstr>
      <vt:lpstr>[WSL에서 VSCode 연동]</vt:lpstr>
      <vt:lpstr>[WSL에서 VSCode 연동]</vt:lpstr>
      <vt:lpstr>[HelloWorld 출력하기]</vt:lpstr>
      <vt:lpstr>[HelloWorld 출력하기]</vt:lpstr>
      <vt:lpstr>[HelloWorld 출력하기]</vt:lpstr>
      <vt:lpstr>PowerPoint 프레젠테이션</vt:lpstr>
      <vt:lpstr>실습 시 유의사항 </vt:lpstr>
      <vt:lpstr>과제 제출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실습을 위한 WSL, VScode 설치</dc:title>
  <dc:creator>김정우</dc:creator>
  <cp:lastModifiedBy>user</cp:lastModifiedBy>
  <cp:revision>130</cp:revision>
  <dcterms:created xsi:type="dcterms:W3CDTF">2022-02-23T06:12:00Z</dcterms:created>
  <dcterms:modified xsi:type="dcterms:W3CDTF">2022-03-04T02:35:24Z</dcterms:modified>
</cp:coreProperties>
</file>