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8" r:id="rId4"/>
    <p:sldId id="282" r:id="rId5"/>
    <p:sldId id="277" r:id="rId6"/>
    <p:sldId id="278" r:id="rId7"/>
    <p:sldId id="279" r:id="rId8"/>
    <p:sldId id="280" r:id="rId9"/>
    <p:sldId id="281" r:id="rId10"/>
    <p:sldId id="259" r:id="rId11"/>
    <p:sldId id="260" r:id="rId12"/>
    <p:sldId id="283" r:id="rId13"/>
    <p:sldId id="290" r:id="rId14"/>
    <p:sldId id="291" r:id="rId15"/>
    <p:sldId id="284" r:id="rId16"/>
    <p:sldId id="286" r:id="rId17"/>
    <p:sldId id="287" r:id="rId18"/>
    <p:sldId id="285" r:id="rId19"/>
    <p:sldId id="288" r:id="rId20"/>
    <p:sldId id="289" r:id="rId21"/>
    <p:sldId id="271" r:id="rId22"/>
    <p:sldId id="27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6370" autoAdjust="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86B69-CB38-2049-83C3-151231A30E0A}" type="datetimeFigureOut">
              <a:rPr kumimoji="1" lang="ko-Kore-KR" altLang="en-US" smtClean="0"/>
              <a:t>03/10/2022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F75B-7620-0C4A-8AAD-4885FC4118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9428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15581-16B7-4F55-865E-3776332F6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A92CC4-EE55-4012-9684-757D7EA74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2C54B-811A-45D8-A310-6B7C7031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D3C3-7D9D-1B46-BA12-606A2142CCF3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0BD12-46F5-46BF-8B7F-4A077ED9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5E409-794F-4EB9-B297-20F924B2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86038-6304-42C2-993C-A07F4368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67604C-DD94-4A78-8598-B26ED74CB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8738E-24D1-402F-9D31-A59C6C3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70C1-F453-8D41-8B02-70375AC48A97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75BEA-CF9F-41CD-8AB6-95A2F613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583DC-A95D-4CD0-B463-A87C66C0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7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450465-4AA3-46B9-879C-E9FD70E9A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2F5EB-E218-4AA6-9A27-49D52A21F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3E655-7366-419C-90F4-EAC9E7F4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9DD4-78C3-FD4E-A17E-A6428D1F3C7E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C9961-0EDC-4585-B250-04E344FB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862F6-4B7B-496A-8910-5F1BB8C4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93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B73C6-9211-4D18-948A-080E7905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6E664-65A7-4F77-98B3-56FA3A851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8F240-EE6F-4AA8-B09C-283AD09B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1FD0-5D36-6143-89FE-A36F570BF7D6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F9EE2-B53B-45D7-AE82-C2F83B6D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A3797-3E31-4A1C-9A16-B411F8E9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51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4012A-5F17-4A32-9643-F3A80B88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77B865-7B67-4BB4-9C09-02346D91B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EE680-1F34-446C-B05D-F59B9EAA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AF0F-A58F-EC4F-8977-DB09C9D82601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DD2D2-1737-4D01-A3F0-D02E5294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97692-E9C5-4A3A-9D57-6ECEB09B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0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E7D83-B800-443B-9B36-843BFCB9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E2E0A-3B78-407A-BE9B-D07BDB586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C361A4-0C15-42C0-BAB0-01770E019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CF3DAA-390D-41FE-A738-EFAE29BA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DD42-4AF3-3949-9066-536C054D63C1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AF5410-49CD-4754-BFC4-626A1728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F06DC-9BC6-4152-B524-002198DB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63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1C37C-E9FB-4CFB-9B73-86DFF6E6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47DF80-DD9D-4E30-9C76-A2178CD19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6F8FC1-40AC-4F55-A6C6-935631D10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03ADA4-9B84-49B2-AE47-2FAF8C614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1F1822-5B2E-4918-B38B-A5B7C094E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19BDB5-4531-46CD-8F88-FF700FB7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1AFB-1DBC-7647-A92C-A598A1C93620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3A0E84-02EA-4DDF-BD5F-791207E3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AEA748-3433-49B9-B400-9F78BBE6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20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CF423-CA41-44D4-94A6-F6879D3E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F15330-FD90-4A26-88CE-8B063367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942-FC2B-C14E-8423-B6101FF587C7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9AB257-337F-4D52-8000-A3D31763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5EE028-B3DC-4160-A460-AF9D4E6C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9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D34820-B731-44BB-8913-31631EEF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1571-7B99-9542-9459-424A7DA494C6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0C8B08-9653-48BF-91B5-187CCE89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C8ACE9-1508-4B0D-9D3B-CB5959B6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FEB9C-052C-45C4-9488-1B7CFD52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63A3B-2D64-4C6F-A2E3-B91F95DD2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749FD2-D090-4AF2-AC0C-BC15A3401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5BC027-D66B-4ED6-A3B3-857AD1BD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E0F7-E5A4-2E44-B1CD-EF951182D4B1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5E5E35-195A-4C93-96CE-A9638D77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FC4FEC-9115-4127-8232-25E9C333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0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15F90-894F-4581-A797-5A4197CA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7B3E70-69F1-4EC5-B7FE-6F3E2BD17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19F1E7-8B93-4182-B228-405AF68B3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F1B95B-8C49-4705-86E9-D8A0977E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BD7D-9D5A-A242-9846-B3376673FC03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21DAC-38B2-4A2D-8154-72496253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370176-8F06-4E06-8FF9-C2B6AAF0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33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5E790C-A4B3-46DC-91B4-25F32C3D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1A4648-7E35-493E-BB33-CE656169A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00484-EF3B-41E0-BA2F-14A6BC8DB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66C71-5C1C-9345-8C22-AEF6D2C92B2D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25288-4D30-40DA-9C37-B146555EE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C2CA5-4ECD-4426-ADAB-9D2EE4D59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39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onderland677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hackerrank.com/cp03-01-02-practic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hackerrank.com/cp03-01-02-practic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hackerrank.com/cp03-01-02-pract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www.hackerrank.com/cp03-01-02-practi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hackerrank.com/cp03-01-02-practic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hackerrank.com/cp03-01-02-practic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wonderland6773@gmial.co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ckerrank.com/cp03-01-02-practi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4B980-2D6D-44BC-B97D-EA66373B7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컴퓨터 프로그래밍</a:t>
            </a:r>
            <a:r>
              <a:rPr lang="en-US" altLang="ko-KR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lang="ko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lang="ko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주차 실습</a:t>
            </a:r>
            <a:br>
              <a:rPr lang="en-US" altLang="ko-KR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2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scanf</a:t>
            </a:r>
            <a:r>
              <a:rPr lang="en-US" altLang="ko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(), </a:t>
            </a: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해커랭크 실습</a:t>
            </a:r>
            <a:endParaRPr lang="ko-KR" altLang="en-US" sz="4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69799C-C07F-4A38-A63D-87AC012D3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2022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.03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.11</a:t>
            </a:r>
          </a:p>
          <a:p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TA : 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김 현 정</a:t>
            </a:r>
            <a:endParaRPr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  <a:hlinkClick r:id="rId2"/>
              </a:rPr>
              <a:t>wonderland6773@gmail.com</a:t>
            </a:r>
            <a:endParaRPr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46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717C9-4194-4CB1-8C0E-ED16BE88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해커랭크 사용 방법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5C871-DADE-444C-8082-F26E6732F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앞으로의 실습은 과제 대신 해커랭크에 등록된 문제들을 일주일안에 해결하여야 합니다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>
                <a:solidFill>
                  <a:srgbClr val="FF0000"/>
                </a:solidFill>
              </a:rPr>
              <a:t>금요일 수업은 목요일 자정까지 완료해야 합니다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사이버캠퍼스에 실행파일과 보고서를 제출하지 않고</a:t>
            </a:r>
            <a:r>
              <a:rPr lang="en-US" altLang="ko-KR" sz="1800" dirty="0"/>
              <a:t>, </a:t>
            </a:r>
          </a:p>
          <a:p>
            <a:r>
              <a:rPr lang="ko-KR" altLang="en-US" sz="1800" dirty="0"/>
              <a:t>등록된 문제를 해결하고 채점을 받으시면 과제 제출로 인정됩니다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>
                <a:solidFill>
                  <a:srgbClr val="FF0000"/>
                </a:solidFill>
              </a:rPr>
              <a:t>실습이 과제 점수로 반영</a:t>
            </a:r>
            <a:r>
              <a:rPr lang="ko-KR" altLang="en-US" sz="1800" dirty="0"/>
              <a:t>되기 때문에 매주 잊지 않고 문제를 풀고 제출해 주셔야 합니다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>
                <a:solidFill>
                  <a:srgbClr val="FF0000"/>
                </a:solidFill>
              </a:rPr>
              <a:t>매주 다른 링크를 사용하기 때문에 링크를 잘 확인하여야 합니다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800" dirty="0"/>
              <a:t>실습 링크 </a:t>
            </a:r>
            <a:r>
              <a:rPr lang="en-US" altLang="ko-KR" sz="1800" dirty="0"/>
              <a:t>: </a:t>
            </a:r>
            <a:r>
              <a:rPr lang="en-US" altLang="ko-KR" sz="1800" dirty="0">
                <a:hlinkClick r:id="rId2"/>
              </a:rPr>
              <a:t>www.hackerrank.com/cp03-01-02-practice</a:t>
            </a:r>
            <a:r>
              <a:rPr lang="en-US" altLang="ko-KR" sz="1800" dirty="0"/>
              <a:t> </a:t>
            </a:r>
            <a:endParaRPr lang="ko-KR" altLang="en-US" sz="1800" u="sng" dirty="0">
              <a:solidFill>
                <a:schemeClr val="accent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5725DA-910D-0943-BBF0-50B44CE1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53457F-63E4-4724-B2D6-CC6659655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850" y="780256"/>
            <a:ext cx="18859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4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C219C-6B38-45E6-9FAB-1D4AC75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해커랭크 사용 방법</a:t>
            </a:r>
            <a:endParaRPr lang="ko-KR" altLang="en-US" sz="1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93872E-4A9A-4313-9FFF-BE2FF5348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실습 링크 접속</a:t>
            </a:r>
            <a:r>
              <a:rPr lang="en-US" altLang="ko-KR" sz="1800" dirty="0"/>
              <a:t>(</a:t>
            </a:r>
            <a:r>
              <a:rPr lang="en-US" altLang="ko-KR" sz="1800" dirty="0">
                <a:hlinkClick r:id="rId2"/>
              </a:rPr>
              <a:t>www.hackerrank.com/cp03-01-02-practice</a:t>
            </a:r>
            <a:r>
              <a:rPr lang="en-US" altLang="ko-KR" sz="1800" dirty="0"/>
              <a:t>)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처음 가입하려면 중간의 </a:t>
            </a:r>
            <a:r>
              <a:rPr lang="en-US" altLang="ko-KR" sz="1100" dirty="0"/>
              <a:t>Sign Up </a:t>
            </a:r>
            <a:r>
              <a:rPr lang="ko-KR" altLang="en-US" sz="1100" dirty="0"/>
              <a:t>클릭</a:t>
            </a:r>
            <a:endParaRPr lang="en-US" altLang="ko-KR" sz="11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자유롭게 가입을 부탁드립니다</a:t>
            </a:r>
            <a:r>
              <a:rPr lang="en-US" altLang="ko-KR" sz="1100" dirty="0"/>
              <a:t>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FAC90-1DCD-1E48-9458-CD61D325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A90E37-2E51-403A-AAD1-ACD224900857}"/>
              </a:ext>
            </a:extLst>
          </p:cNvPr>
          <p:cNvSpPr/>
          <p:nvPr/>
        </p:nvSpPr>
        <p:spPr>
          <a:xfrm>
            <a:off x="3960514" y="3614337"/>
            <a:ext cx="468611" cy="2909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C70A05-2F7F-4E10-B050-1F28DE1D12D3}"/>
              </a:ext>
            </a:extLst>
          </p:cNvPr>
          <p:cNvSpPr/>
          <p:nvPr/>
        </p:nvSpPr>
        <p:spPr>
          <a:xfrm flipV="1">
            <a:off x="10180339" y="5045868"/>
            <a:ext cx="1049636" cy="3738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9C35EF-B07E-46EA-96EB-F49602D468B1}"/>
              </a:ext>
            </a:extLst>
          </p:cNvPr>
          <p:cNvGrpSpPr/>
          <p:nvPr/>
        </p:nvGrpSpPr>
        <p:grpSpPr>
          <a:xfrm>
            <a:off x="9177487" y="2752725"/>
            <a:ext cx="2176313" cy="3424238"/>
            <a:chOff x="9177487" y="2752725"/>
            <a:chExt cx="2176313" cy="342423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06D841D-4FB7-4436-B2CB-7BC2FAA02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77487" y="2752725"/>
              <a:ext cx="2176313" cy="342423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BE251E-6EC6-431E-84FE-54B740C537BE}"/>
                </a:ext>
              </a:extLst>
            </p:cNvPr>
            <p:cNvSpPr txBox="1"/>
            <p:nvPr/>
          </p:nvSpPr>
          <p:spPr>
            <a:xfrm>
              <a:off x="9598532" y="3576131"/>
              <a:ext cx="1334221" cy="215444"/>
            </a:xfrm>
            <a:prstGeom prst="rect">
              <a:avLst/>
            </a:prstGeom>
            <a:solidFill>
              <a:srgbClr val="F3F7F7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join CP03_01_02_Practice</a:t>
              </a:r>
              <a:endParaRPr lang="ko-KR" altLang="en-US" sz="8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6549D4C-7DE3-40B0-86C1-78D495E70E26}"/>
              </a:ext>
            </a:extLst>
          </p:cNvPr>
          <p:cNvGrpSpPr/>
          <p:nvPr/>
        </p:nvGrpSpPr>
        <p:grpSpPr>
          <a:xfrm>
            <a:off x="838199" y="2752725"/>
            <a:ext cx="6781337" cy="3424238"/>
            <a:chOff x="838199" y="2752725"/>
            <a:chExt cx="6781337" cy="342423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B814100-4975-4C1B-A4B1-DED6574C3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199" y="2752725"/>
              <a:ext cx="6781337" cy="342423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DEBDBE9-C0D7-463A-B75B-0BC8EB6A8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98061" y="3147600"/>
              <a:ext cx="2379524" cy="4667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420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C219C-6B38-45E6-9FAB-1D4AC75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해커랭크 사용 방법</a:t>
            </a:r>
            <a:endParaRPr lang="ko-KR" altLang="en-US" sz="1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93872E-4A9A-4313-9FFF-BE2FF5348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실습 링크 접속</a:t>
            </a:r>
            <a:r>
              <a:rPr lang="en-US" altLang="ko-KR" sz="1800" dirty="0"/>
              <a:t>(</a:t>
            </a:r>
            <a:r>
              <a:rPr lang="en-US" altLang="ko-KR" sz="1800" dirty="0">
                <a:hlinkClick r:id="rId2"/>
              </a:rPr>
              <a:t>www.hackerrank.com/cp03-01-02-practice</a:t>
            </a:r>
            <a:r>
              <a:rPr lang="en-US" altLang="ko-KR" sz="1800" dirty="0"/>
              <a:t>)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등록한 </a:t>
            </a:r>
            <a:r>
              <a:rPr lang="en-US" altLang="ko-KR" sz="1100" dirty="0"/>
              <a:t>Email</a:t>
            </a:r>
            <a:r>
              <a:rPr lang="ko-KR" altLang="en-US" sz="1100" dirty="0"/>
              <a:t>로 온 인증 메일에서 </a:t>
            </a:r>
            <a:r>
              <a:rPr lang="en-US" altLang="ko-KR" sz="1100" dirty="0"/>
              <a:t>Confirm Account </a:t>
            </a:r>
            <a:r>
              <a:rPr lang="ko-KR" altLang="en-US" sz="1100" dirty="0"/>
              <a:t>클릭</a:t>
            </a:r>
            <a:endParaRPr lang="en-US" altLang="ko-KR" sz="11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다시 상단의 실습 링크로 접속하여 </a:t>
            </a:r>
            <a:r>
              <a:rPr lang="en-US" altLang="ko-KR" sz="1100" dirty="0"/>
              <a:t>Sign up</a:t>
            </a:r>
            <a:r>
              <a:rPr lang="ko-KR" altLang="en-US" sz="1100" dirty="0"/>
              <a:t>을 누르고 우측의 </a:t>
            </a:r>
            <a:r>
              <a:rPr lang="en-US" altLang="ko-KR" sz="1100" dirty="0"/>
              <a:t>Log in</a:t>
            </a:r>
            <a:r>
              <a:rPr lang="ko-KR" altLang="en-US" sz="1100" dirty="0"/>
              <a:t>을</a:t>
            </a:r>
            <a:r>
              <a:rPr lang="en-US" altLang="ko-KR" sz="1100" dirty="0"/>
              <a:t> </a:t>
            </a:r>
            <a:r>
              <a:rPr lang="ko-KR" altLang="en-US" sz="1100" dirty="0"/>
              <a:t>눌러 등록한 정보로 로그인</a:t>
            </a:r>
            <a:endParaRPr lang="en-US" altLang="ko-KR" sz="1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FAC90-1DCD-1E48-9458-CD61D325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534024-F7EC-4CBF-B8FB-4B7AC43FF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2914650"/>
            <a:ext cx="2642386" cy="326231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9C70A05-2F7F-4E10-B050-1F28DE1D12D3}"/>
              </a:ext>
            </a:extLst>
          </p:cNvPr>
          <p:cNvSpPr/>
          <p:nvPr/>
        </p:nvSpPr>
        <p:spPr>
          <a:xfrm flipV="1">
            <a:off x="1133475" y="4676773"/>
            <a:ext cx="542925" cy="1047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55168C-19A8-4934-A75E-3057F0181BB2}"/>
              </a:ext>
            </a:extLst>
          </p:cNvPr>
          <p:cNvSpPr/>
          <p:nvPr/>
        </p:nvSpPr>
        <p:spPr>
          <a:xfrm>
            <a:off x="6170299" y="3607056"/>
            <a:ext cx="354326" cy="1862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D4082E-23B2-4B2C-B6B8-95B6039AC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917" y="2914648"/>
            <a:ext cx="2228883" cy="326231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1EB214-94CB-461D-99FC-EB8D4FB6AA03}"/>
              </a:ext>
            </a:extLst>
          </p:cNvPr>
          <p:cNvSpPr/>
          <p:nvPr/>
        </p:nvSpPr>
        <p:spPr>
          <a:xfrm>
            <a:off x="10689127" y="5099510"/>
            <a:ext cx="524179" cy="3106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F502B6B-91B7-47FD-8F7D-9D9BF3E8DB45}"/>
              </a:ext>
            </a:extLst>
          </p:cNvPr>
          <p:cNvGrpSpPr/>
          <p:nvPr/>
        </p:nvGrpSpPr>
        <p:grpSpPr>
          <a:xfrm>
            <a:off x="3710538" y="2914648"/>
            <a:ext cx="5328866" cy="2690812"/>
            <a:chOff x="3710538" y="2914648"/>
            <a:chExt cx="5328866" cy="269081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0C5BAB1-0FE7-4C09-B1AC-29BD9E87C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10538" y="2914648"/>
              <a:ext cx="5328866" cy="269081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EDE2912-2025-466E-BAD0-4EA6F69B7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77866" y="3249612"/>
              <a:ext cx="1815544" cy="35611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388238-3A6F-4A99-9A28-AB50C8ED9D54}"/>
              </a:ext>
            </a:extLst>
          </p:cNvPr>
          <p:cNvSpPr txBox="1"/>
          <p:nvPr/>
        </p:nvSpPr>
        <p:spPr>
          <a:xfrm>
            <a:off x="9207565" y="3562499"/>
            <a:ext cx="2063586" cy="230832"/>
          </a:xfrm>
          <a:prstGeom prst="rect">
            <a:avLst/>
          </a:prstGeom>
          <a:solidFill>
            <a:srgbClr val="F3F7F7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Login and join CP03_01_02_Practice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0153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C219C-6B38-45E6-9FAB-1D4AC75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해커랭크 사용 방법</a:t>
            </a:r>
            <a:endParaRPr lang="ko-KR" altLang="en-US" sz="1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93872E-4A9A-4313-9FFF-BE2FF5348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실습 링크 접속</a:t>
            </a:r>
            <a:r>
              <a:rPr lang="en-US" altLang="ko-KR" sz="1800" dirty="0"/>
              <a:t>(</a:t>
            </a:r>
            <a:r>
              <a:rPr lang="en-US" altLang="ko-KR" sz="1800" dirty="0">
                <a:hlinkClick r:id="rId2"/>
              </a:rPr>
              <a:t>www.hackerrank.com/cp03-01-02-practice</a:t>
            </a:r>
            <a:r>
              <a:rPr lang="en-US" altLang="ko-KR" sz="1800" dirty="0"/>
              <a:t>) </a:t>
            </a:r>
            <a:endParaRPr lang="en-US" altLang="ko-KR" sz="11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>
                <a:solidFill>
                  <a:srgbClr val="FF0000"/>
                </a:solidFill>
              </a:rPr>
              <a:t>과제 채점을 위해 이름 변경이 필요합니다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로그인 후 우측 상단의 이름 클릭</a:t>
            </a:r>
            <a:endParaRPr lang="en-US" altLang="ko-KR" sz="11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아래의 </a:t>
            </a:r>
            <a:r>
              <a:rPr lang="en-US" altLang="ko-KR" sz="1100" dirty="0"/>
              <a:t>Settings</a:t>
            </a:r>
            <a:r>
              <a:rPr lang="ko-KR" altLang="en-US" sz="1100" dirty="0"/>
              <a:t>를 눌러줍니다</a:t>
            </a:r>
            <a:endParaRPr lang="en-US" altLang="ko-KR" sz="1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FAC90-1DCD-1E48-9458-CD61D325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CBD8D9-457A-4FB2-BAB2-E86571483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4117"/>
            <a:ext cx="5183502" cy="29528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9C70A05-2F7F-4E10-B050-1F28DE1D12D3}"/>
              </a:ext>
            </a:extLst>
          </p:cNvPr>
          <p:cNvSpPr/>
          <p:nvPr/>
        </p:nvSpPr>
        <p:spPr>
          <a:xfrm flipV="1">
            <a:off x="5531644" y="3286122"/>
            <a:ext cx="466726" cy="1190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EA46F6-88BB-4DE6-A0C3-14F49B696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915" y="3224117"/>
            <a:ext cx="5277885" cy="295284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3D27D5-BA0D-43BA-B6D3-23D2A0085FEE}"/>
              </a:ext>
            </a:extLst>
          </p:cNvPr>
          <p:cNvSpPr/>
          <p:nvPr/>
        </p:nvSpPr>
        <p:spPr>
          <a:xfrm flipV="1">
            <a:off x="10529888" y="4182265"/>
            <a:ext cx="300037" cy="1071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53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C219C-6B38-45E6-9FAB-1D4AC75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해커랭크 사용 방법</a:t>
            </a:r>
            <a:endParaRPr lang="ko-KR" altLang="en-US" sz="1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93872E-4A9A-4313-9FFF-BE2FF5348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실습 링크 접속</a:t>
            </a:r>
            <a:r>
              <a:rPr lang="en-US" altLang="ko-KR" sz="1800" dirty="0"/>
              <a:t>(</a:t>
            </a:r>
            <a:r>
              <a:rPr lang="en-US" altLang="ko-KR" sz="1800" dirty="0">
                <a:hlinkClick r:id="rId2"/>
              </a:rPr>
              <a:t>www.hackerrank.com/cp03-01-02-practice</a:t>
            </a:r>
            <a:r>
              <a:rPr lang="en-US" altLang="ko-KR" sz="1800" dirty="0"/>
              <a:t>) </a:t>
            </a:r>
            <a:endParaRPr lang="en-US" altLang="ko-KR" sz="11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100" b="1" dirty="0">
                <a:solidFill>
                  <a:srgbClr val="FF0000"/>
                </a:solidFill>
              </a:rPr>
              <a:t>Your Username</a:t>
            </a:r>
            <a:r>
              <a:rPr lang="ko-KR" altLang="en-US" sz="1100" b="1" dirty="0">
                <a:solidFill>
                  <a:srgbClr val="FF0000"/>
                </a:solidFill>
              </a:rPr>
              <a:t>을 </a:t>
            </a:r>
            <a:r>
              <a:rPr lang="en-US" altLang="ko-KR" sz="1100" b="1" dirty="0">
                <a:solidFill>
                  <a:srgbClr val="FF0000"/>
                </a:solidFill>
              </a:rPr>
              <a:t>S</a:t>
            </a:r>
            <a:r>
              <a:rPr lang="ko-KR" altLang="en-US" sz="1100" b="1" dirty="0">
                <a:solidFill>
                  <a:srgbClr val="FF0000"/>
                </a:solidFill>
              </a:rPr>
              <a:t>학번</a:t>
            </a:r>
            <a:r>
              <a:rPr lang="en-US" altLang="ko-KR" sz="1100" b="1" dirty="0">
                <a:solidFill>
                  <a:srgbClr val="FF0000"/>
                </a:solidFill>
              </a:rPr>
              <a:t>(ex : S2022XXXXX)</a:t>
            </a:r>
            <a:r>
              <a:rPr lang="ko-KR" altLang="en-US" sz="1100" b="1" dirty="0">
                <a:solidFill>
                  <a:srgbClr val="FF0000"/>
                </a:solidFill>
              </a:rPr>
              <a:t>로 작성해주시고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좌측 하단의 </a:t>
            </a:r>
            <a:r>
              <a:rPr lang="en-US" altLang="ko-KR" sz="1100" dirty="0"/>
              <a:t>Save Changes</a:t>
            </a:r>
            <a:r>
              <a:rPr lang="ko-KR" altLang="en-US" sz="1100" dirty="0"/>
              <a:t>를 눌러줍니다</a:t>
            </a:r>
            <a:r>
              <a:rPr lang="en-US" altLang="ko-KR" sz="1100" dirty="0"/>
              <a:t>. 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해커랭크의 </a:t>
            </a:r>
            <a:r>
              <a:rPr lang="en-US" altLang="ko-KR" sz="1100" dirty="0">
                <a:solidFill>
                  <a:srgbClr val="FF0000"/>
                </a:solidFill>
              </a:rPr>
              <a:t>Username </a:t>
            </a:r>
            <a:r>
              <a:rPr lang="ko-KR" altLang="en-US" sz="1100" dirty="0">
                <a:solidFill>
                  <a:srgbClr val="FF0000"/>
                </a:solidFill>
              </a:rPr>
              <a:t>변경은 </a:t>
            </a:r>
            <a:r>
              <a:rPr lang="en-US" altLang="ko-KR" sz="1100" dirty="0">
                <a:solidFill>
                  <a:srgbClr val="FF0000"/>
                </a:solidFill>
              </a:rPr>
              <a:t>2</a:t>
            </a:r>
            <a:r>
              <a:rPr lang="ko-KR" altLang="en-US" sz="1100" dirty="0">
                <a:solidFill>
                  <a:srgbClr val="FF0000"/>
                </a:solidFill>
              </a:rPr>
              <a:t>회만 가능합니다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학번 이외의 </a:t>
            </a:r>
            <a:r>
              <a:rPr lang="en-US" altLang="ko-KR" sz="1100" dirty="0"/>
              <a:t>Username</a:t>
            </a:r>
            <a:r>
              <a:rPr lang="ko-KR" altLang="en-US" sz="1100" dirty="0"/>
              <a:t>을 사용하신다면 </a:t>
            </a:r>
            <a:r>
              <a:rPr lang="en-US" altLang="ko-KR" sz="1100" dirty="0"/>
              <a:t>TA </a:t>
            </a:r>
            <a:r>
              <a:rPr lang="ko-KR" altLang="en-US" sz="1100" dirty="0"/>
              <a:t>이메일로 사용하시는 </a:t>
            </a:r>
            <a:r>
              <a:rPr lang="en-US" altLang="ko-KR" sz="1100" dirty="0"/>
              <a:t>Username</a:t>
            </a:r>
            <a:r>
              <a:rPr lang="ko-KR" altLang="en-US" sz="1100" dirty="0"/>
              <a:t>을 알려주셔야 과제 점수를 드릴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FAC90-1DCD-1E48-9458-CD61D325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EA5439-D020-49EC-BD42-3F20E8AF1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990851"/>
            <a:ext cx="5190138" cy="31861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FA9805-0B90-4E73-A48F-AA0572E91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662" y="2990851"/>
            <a:ext cx="5190139" cy="318611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9C70A05-2F7F-4E10-B050-1F28DE1D12D3}"/>
              </a:ext>
            </a:extLst>
          </p:cNvPr>
          <p:cNvSpPr/>
          <p:nvPr/>
        </p:nvSpPr>
        <p:spPr>
          <a:xfrm flipV="1">
            <a:off x="2133600" y="3556000"/>
            <a:ext cx="2407445" cy="4452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5B466A-E4FC-4DFD-A04D-0431CEB494FB}"/>
              </a:ext>
            </a:extLst>
          </p:cNvPr>
          <p:cNvSpPr/>
          <p:nvPr/>
        </p:nvSpPr>
        <p:spPr>
          <a:xfrm flipV="1">
            <a:off x="6464301" y="5251450"/>
            <a:ext cx="622300" cy="2349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92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C219C-6B38-45E6-9FAB-1D4AC75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해커랭크 사용 방법</a:t>
            </a:r>
            <a:endParaRPr lang="ko-KR" altLang="en-US" sz="1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93872E-4A9A-4313-9FFF-BE2FF5348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실습 링크 접속</a:t>
            </a:r>
            <a:r>
              <a:rPr lang="en-US" altLang="ko-KR" sz="1800" dirty="0"/>
              <a:t>(</a:t>
            </a:r>
            <a:r>
              <a:rPr lang="en-US" altLang="ko-KR" sz="1800" dirty="0">
                <a:hlinkClick r:id="rId2"/>
              </a:rPr>
              <a:t>www.hackerrank.com/cp03-01-02-practice</a:t>
            </a:r>
            <a:r>
              <a:rPr lang="en-US" altLang="ko-KR" sz="1800" dirty="0"/>
              <a:t>)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다시 링크에 접속하면 등록된 문제들이 보이고</a:t>
            </a:r>
            <a:r>
              <a:rPr lang="en-US" altLang="ko-KR" sz="1100" dirty="0"/>
              <a:t>, </a:t>
            </a:r>
            <a:r>
              <a:rPr lang="ko-KR" altLang="en-US" sz="1100" dirty="0"/>
              <a:t>제목을 눌러 문제를 보고 문제를 풀어 주시면 됩니다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아래 그림은 실습 문제를 모두 풀고 채점도 완료되면 볼 수 있는 화면입니다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문제들 옆에 초록색 체크표가 나오면 실습 및 과제를 정상적으로 제출한 겁니다</a:t>
            </a:r>
            <a:r>
              <a:rPr lang="en-US" altLang="ko-KR" sz="11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FAC90-1DCD-1E48-9458-CD61D325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E7ECD5-56E9-4EC7-AAF5-52C93F2CD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771316"/>
            <a:ext cx="4699000" cy="340564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1EB214-94CB-461D-99FC-EB8D4FB6AA03}"/>
              </a:ext>
            </a:extLst>
          </p:cNvPr>
          <p:cNvSpPr/>
          <p:nvPr/>
        </p:nvSpPr>
        <p:spPr>
          <a:xfrm>
            <a:off x="1152221" y="4759379"/>
            <a:ext cx="1057579" cy="2317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2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C219C-6B38-45E6-9FAB-1D4AC75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해커랭크 사용 방법</a:t>
            </a:r>
            <a:endParaRPr lang="ko-KR" altLang="en-US" sz="1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93872E-4A9A-4313-9FFF-BE2FF5348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사용하는 방법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해당 페이지에는 문제 제목</a:t>
            </a:r>
            <a:r>
              <a:rPr lang="en-US" altLang="ko-KR" sz="1100" dirty="0"/>
              <a:t>, </a:t>
            </a:r>
            <a:r>
              <a:rPr lang="ko-KR" altLang="en-US" sz="1100" dirty="0"/>
              <a:t>문제 내용</a:t>
            </a:r>
            <a:r>
              <a:rPr lang="en-US" altLang="ko-KR" sz="1100" dirty="0"/>
              <a:t>, </a:t>
            </a:r>
            <a:r>
              <a:rPr lang="ko-KR" altLang="en-US" sz="1100" dirty="0"/>
              <a:t>입력 양식</a:t>
            </a:r>
            <a:r>
              <a:rPr lang="en-US" altLang="ko-KR" sz="1100" dirty="0"/>
              <a:t>, </a:t>
            </a:r>
            <a:r>
              <a:rPr lang="ko-KR" altLang="en-US" sz="1100" dirty="0"/>
              <a:t>결과 양식이 적혀 있습니다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문제를 읽고 문제가 원하는 결과를 출력할 수 있는 코드를 아래에</a:t>
            </a:r>
            <a:br>
              <a:rPr lang="en-US" altLang="ko-KR" sz="1100" dirty="0"/>
            </a:br>
            <a:r>
              <a:rPr lang="ko-KR" altLang="en-US" sz="1100" dirty="0"/>
              <a:t>작성해 주시면 됩니다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우측 하단의 </a:t>
            </a:r>
            <a:r>
              <a:rPr lang="en-US" altLang="ko-KR" sz="1100" dirty="0"/>
              <a:t>Run Code</a:t>
            </a:r>
            <a:r>
              <a:rPr lang="ko-KR" altLang="en-US" sz="1100" dirty="0"/>
              <a:t>를 누르시면 제출 전 원하는 결과가 맞게 나오는지 </a:t>
            </a:r>
            <a:br>
              <a:rPr lang="en-US" altLang="ko-KR" sz="1100" dirty="0"/>
            </a:br>
            <a:r>
              <a:rPr lang="ko-KR" altLang="en-US" sz="1100" dirty="0"/>
              <a:t>확인이 가능합니다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코드를 잘 작성하셨다면 왼쪽처럼 초록 </a:t>
            </a:r>
            <a:r>
              <a:rPr lang="en-US" altLang="ko-KR" sz="1100" dirty="0"/>
              <a:t>v</a:t>
            </a:r>
            <a:r>
              <a:rPr lang="ko-KR" altLang="en-US" sz="1100" dirty="0"/>
              <a:t>가 나오고</a:t>
            </a:r>
            <a:r>
              <a:rPr lang="en-US" altLang="ko-KR" sz="1100" dirty="0"/>
              <a:t>,</a:t>
            </a:r>
            <a:br>
              <a:rPr lang="en-US" altLang="ko-KR" sz="1100" dirty="0"/>
            </a:br>
            <a:r>
              <a:rPr lang="ko-KR" altLang="en-US" sz="1100" dirty="0"/>
              <a:t>틀린 결과가 있다면 </a:t>
            </a:r>
            <a:r>
              <a:rPr lang="en-US" altLang="ko-KR" sz="1100" dirty="0"/>
              <a:t>X</a:t>
            </a:r>
            <a:r>
              <a:rPr lang="ko-KR" altLang="en-US" sz="1100" dirty="0"/>
              <a:t>가 나오게 됩니다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100" dirty="0"/>
              <a:t>Submit</a:t>
            </a:r>
            <a:r>
              <a:rPr lang="ko-KR" altLang="en-US" sz="1100" dirty="0"/>
              <a:t> </a:t>
            </a:r>
            <a:r>
              <a:rPr lang="en-US" altLang="ko-KR" sz="1100" dirty="0"/>
              <a:t>Code</a:t>
            </a:r>
            <a:r>
              <a:rPr lang="ko-KR" altLang="en-US" sz="1100" dirty="0"/>
              <a:t>를 누르시면 코드를 제출하게 되고</a:t>
            </a:r>
            <a:r>
              <a:rPr lang="en-US" altLang="ko-KR" sz="1100" dirty="0"/>
              <a:t>, </a:t>
            </a:r>
            <a:r>
              <a:rPr lang="ko-KR" altLang="en-US" sz="1100" dirty="0"/>
              <a:t>미리 지정된 데이터로</a:t>
            </a:r>
            <a:br>
              <a:rPr lang="en-US" altLang="ko-KR" sz="1100" dirty="0"/>
            </a:br>
            <a:r>
              <a:rPr lang="ko-KR" altLang="en-US" sz="1100" dirty="0"/>
              <a:t>작성하신 코드로 테스트가 진행됩니다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FAC90-1DCD-1E48-9458-CD61D325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05623B-9044-4478-B48E-C9ABD4CA3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00" y="1695450"/>
            <a:ext cx="4660900" cy="4660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B2D687-3885-4E68-9438-63E54A0D3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50785"/>
            <a:ext cx="2638425" cy="21261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FA421B-7B88-48B0-BF6B-85CCA459D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75" y="4049672"/>
            <a:ext cx="2524125" cy="212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49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C219C-6B38-45E6-9FAB-1D4AC75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해커랭크 사용 방법</a:t>
            </a:r>
            <a:endParaRPr lang="ko-KR" altLang="en-US" sz="1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93872E-4A9A-4313-9FFF-BE2FF5348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사용하는 방법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아래와 같이 각 테스트 </a:t>
            </a:r>
            <a:r>
              <a:rPr lang="en-US" altLang="ko-KR" sz="1100" dirty="0"/>
              <a:t>Case</a:t>
            </a:r>
            <a:r>
              <a:rPr lang="ko-KR" altLang="en-US" sz="1100" dirty="0"/>
              <a:t>에 대해 모두 초록색 </a:t>
            </a:r>
            <a:r>
              <a:rPr lang="en-US" altLang="ko-KR" sz="1100" dirty="0"/>
              <a:t>V</a:t>
            </a:r>
            <a:r>
              <a:rPr lang="ko-KR" altLang="en-US" sz="1100" dirty="0"/>
              <a:t>가 나오면 문제를 잘 해결했다는 의미입니다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만약 빨간색 </a:t>
            </a:r>
            <a:r>
              <a:rPr lang="en-US" altLang="ko-KR" sz="1100" dirty="0"/>
              <a:t>X</a:t>
            </a:r>
            <a:r>
              <a:rPr lang="ko-KR" altLang="en-US" sz="1100" dirty="0"/>
              <a:t>가 있다면 코드를 수정하여 잘못된 부분을 찾으셔서 다시 코드를 제출하여야 합니다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다시 코드를 수정하고 싶으시면 좌측의 </a:t>
            </a:r>
            <a:r>
              <a:rPr lang="en-US" altLang="ko-KR" sz="1100" dirty="0"/>
              <a:t>Problem</a:t>
            </a:r>
            <a:r>
              <a:rPr lang="ko-KR" altLang="en-US" sz="1100" dirty="0"/>
              <a:t>을 누르시면 됩니다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몇 번이든 제출하여 최종적으로 모든 테스트 케이스를 통과하시면 됩니다</a:t>
            </a:r>
            <a:r>
              <a:rPr lang="en-US" altLang="ko-KR" sz="11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FAC90-1DCD-1E48-9458-CD61D325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85AF28-F40B-4AA9-8336-F6CB3993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8038"/>
            <a:ext cx="86772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63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C219C-6B38-45E6-9FAB-1D4AC75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문제 소개 </a:t>
            </a:r>
            <a:r>
              <a:rPr lang="en-US" altLang="ko-KR" b="1" dirty="0"/>
              <a:t>1</a:t>
            </a:r>
            <a:endParaRPr lang="ko-KR" altLang="en-US" sz="1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FAC90-1DCD-1E48-9458-CD61D325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423931-CA24-4DFA-95C8-FE8471F20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5100"/>
            <a:ext cx="59531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44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C219C-6B38-45E6-9FAB-1D4AC75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문제 소개 </a:t>
            </a:r>
            <a:r>
              <a:rPr lang="en-US" altLang="ko-KR" b="1" dirty="0"/>
              <a:t>2</a:t>
            </a:r>
            <a:endParaRPr lang="ko-KR" altLang="en-US" sz="1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FAC90-1DCD-1E48-9458-CD61D325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ABE06A-CE3F-45F0-BCDD-40DEDFCB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3987"/>
            <a:ext cx="59150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금일 실습시간</a:t>
            </a:r>
            <a:br>
              <a:rPr lang="en-US" altLang="ko-KR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printf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()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와 변수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scanf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()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란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해커랭크 사용 방법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실습 문제 소개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65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C219C-6B38-45E6-9FAB-1D4AC75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문제 소개 </a:t>
            </a:r>
            <a:r>
              <a:rPr lang="en-US" altLang="ko-KR" b="1" dirty="0"/>
              <a:t>3</a:t>
            </a:r>
            <a:endParaRPr lang="ko-KR" altLang="en-US" sz="1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FAC90-1DCD-1E48-9458-CD61D325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768E57-BE50-4501-BE1D-F9B67DDC5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3194"/>
            <a:ext cx="59626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F3502-8DF8-8848-8A1A-72E176A8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/>
              <a:t>실습</a:t>
            </a:r>
            <a:r>
              <a:rPr kumimoji="1" lang="ko-KR" altLang="en-US" b="1" dirty="0"/>
              <a:t> 시 유의사항 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85B70-BE78-D548-B2D9-4A074162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000" dirty="0"/>
              <a:t>실습</a:t>
            </a:r>
            <a:r>
              <a:rPr kumimoji="1" lang="ko-KR" altLang="en-US" sz="2000"/>
              <a:t> 질문은 </a:t>
            </a:r>
            <a:r>
              <a:rPr kumimoji="1" lang="ko-KR" altLang="en-US" sz="2000" dirty="0"/>
              <a:t>조교 이메일로 문의</a:t>
            </a:r>
            <a:endParaRPr kumimoji="1" lang="en-US" altLang="ko-KR" sz="2000" dirty="0"/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 dirty="0"/>
              <a:t>김현정</a:t>
            </a:r>
            <a:r>
              <a:rPr kumimoji="1" lang="en-US" altLang="ko-KR" sz="1600" dirty="0"/>
              <a:t>TA: </a:t>
            </a:r>
            <a:r>
              <a:rPr kumimoji="1" lang="en-US" altLang="ko-KR" sz="1600" dirty="0">
                <a:hlinkClick r:id="rId2"/>
              </a:rPr>
              <a:t>wonderland6773@gmial.com</a:t>
            </a:r>
            <a:endParaRPr kumimoji="1"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 dirty="0"/>
              <a:t>이메일 제목 </a:t>
            </a:r>
            <a:r>
              <a:rPr kumimoji="1" lang="en-US" altLang="ko-KR" sz="1600" dirty="0"/>
              <a:t>: </a:t>
            </a:r>
            <a:r>
              <a:rPr kumimoji="1" lang="en-US" altLang="ko-KR" sz="1600" dirty="0">
                <a:solidFill>
                  <a:srgbClr val="FF0000"/>
                </a:solidFill>
              </a:rPr>
              <a:t>[CP03_2</a:t>
            </a:r>
            <a:r>
              <a:rPr kumimoji="1" lang="ko-KR" altLang="en-US" sz="1600" dirty="0">
                <a:solidFill>
                  <a:srgbClr val="FF0000"/>
                </a:solidFill>
              </a:rPr>
              <a:t>주차</a:t>
            </a:r>
            <a:r>
              <a:rPr kumimoji="1" lang="en-US" altLang="ko-KR" sz="1600" dirty="0">
                <a:solidFill>
                  <a:srgbClr val="FF0000"/>
                </a:solidFill>
              </a:rPr>
              <a:t>]</a:t>
            </a:r>
            <a:r>
              <a:rPr kumimoji="1" lang="en-US" altLang="ko-KR" sz="1600" dirty="0"/>
              <a:t> ~~~~</a:t>
            </a:r>
            <a:endParaRPr kumimoji="1" lang="en-US" altLang="ko-Kore-KR" sz="1600" dirty="0"/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rgbClr val="FF0000"/>
                </a:solidFill>
              </a:rPr>
              <a:t>질문은 과제 </a:t>
            </a:r>
            <a:r>
              <a:rPr kumimoji="1" lang="ko-KR" altLang="en-US" sz="1600" u="sng" dirty="0">
                <a:solidFill>
                  <a:srgbClr val="FF0000"/>
                </a:solidFill>
              </a:rPr>
              <a:t>하루 전</a:t>
            </a:r>
            <a:r>
              <a:rPr kumimoji="1" lang="ko-KR" altLang="en-US" sz="1600" dirty="0">
                <a:solidFill>
                  <a:srgbClr val="FF0000"/>
                </a:solidFill>
              </a:rPr>
              <a:t>에는 받지 않음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kumimoji="1" lang="ko-KR" altLang="en-US" sz="1200" dirty="0">
                <a:solidFill>
                  <a:srgbClr val="FF0000"/>
                </a:solidFill>
              </a:rPr>
              <a:t>목요일 자정까지 마감인 과제는 수요일 자정까지 문의 받음</a:t>
            </a:r>
            <a:endParaRPr kumimoji="1" lang="ko-Kore-KR" altLang="en-US" sz="1600" strike="sngStrike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0DC58-B4AE-8549-867A-43EC4886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40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F3502-8DF8-8848-8A1A-72E176A8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실습 제출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85B70-BE78-D548-B2D9-4A074162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 </a:t>
            </a:r>
            <a:r>
              <a:rPr lang="en-US" altLang="ko-KR" sz="2000" dirty="0">
                <a:hlinkClick r:id="rId2"/>
              </a:rPr>
              <a:t>www.hackerrank.com/cp03-01-02-practice </a:t>
            </a:r>
            <a:r>
              <a:rPr lang="ko-KR" altLang="en-US" sz="2000" dirty="0"/>
              <a:t>에 접속하여 문제 해결 및 제출</a:t>
            </a:r>
            <a:endParaRPr kumimoji="1" lang="en-US" altLang="ko-KR" sz="2000" dirty="0"/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 dirty="0"/>
              <a:t>등록된 모든 문제의 코드를 작성하고 제출해야 합니다</a:t>
            </a:r>
            <a:r>
              <a:rPr kumimoji="1" lang="en-US" altLang="ko-KR" sz="1600" dirty="0"/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kumimoji="1" lang="ko-KR" altLang="en-US" sz="1200" dirty="0"/>
              <a:t>모든 실습을 통과해야 실습점수를 받을 수 있습니다</a:t>
            </a:r>
            <a:r>
              <a:rPr kumimoji="1" lang="en-US" altLang="ko-KR" sz="1200" dirty="0"/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kumimoji="1" lang="ko-KR" altLang="en-US" sz="1200" dirty="0"/>
              <a:t>카피 적발 시 </a:t>
            </a:r>
            <a:r>
              <a:rPr kumimoji="1" lang="en-US" altLang="ko-KR" sz="1200" dirty="0"/>
              <a:t>0</a:t>
            </a:r>
            <a:r>
              <a:rPr kumimoji="1" lang="ko-KR" altLang="en-US" sz="1200" dirty="0"/>
              <a:t>점 처리됩니다</a:t>
            </a:r>
            <a:r>
              <a:rPr kumimoji="1" lang="en-US" altLang="ko-KR" sz="1200" dirty="0"/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kumimoji="1" lang="ko-KR" altLang="en-US" sz="1200" dirty="0"/>
              <a:t>모든 테스트케이스를 통과해야 만점입니다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  <a:p>
            <a:pPr lvl="2"/>
            <a:endParaRPr kumimoji="1" lang="en-US" altLang="ko-Kore-KR" sz="1200" dirty="0"/>
          </a:p>
          <a:p>
            <a:r>
              <a:rPr kumimoji="1" lang="ko-KR" altLang="en-US" sz="2000" dirty="0"/>
              <a:t>과제 제출 기한</a:t>
            </a:r>
            <a:endParaRPr kumimoji="1" lang="en-US" altLang="ko-KR" sz="2000" dirty="0"/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 dirty="0"/>
              <a:t>과제 제출일부터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주일</a:t>
            </a:r>
          </a:p>
          <a:p>
            <a:pPr lvl="1">
              <a:buFont typeface="Wingdings" pitchFamily="2" charset="2"/>
              <a:buChar char="§"/>
            </a:pPr>
            <a:r>
              <a:rPr kumimoji="1" lang="en-US" altLang="ko-KR" sz="1600" dirty="0">
                <a:solidFill>
                  <a:srgbClr val="FF0000"/>
                </a:solidFill>
              </a:rPr>
              <a:t>3</a:t>
            </a:r>
            <a:r>
              <a:rPr kumimoji="1" lang="ko-KR" altLang="en-US" sz="1600" dirty="0">
                <a:solidFill>
                  <a:srgbClr val="FF0000"/>
                </a:solidFill>
              </a:rPr>
              <a:t>월 </a:t>
            </a:r>
            <a:r>
              <a:rPr kumimoji="1" lang="en-US" altLang="ko-KR" sz="1600" dirty="0">
                <a:solidFill>
                  <a:srgbClr val="FF0000"/>
                </a:solidFill>
              </a:rPr>
              <a:t>17</a:t>
            </a:r>
            <a:r>
              <a:rPr kumimoji="1" lang="ko-KR" altLang="en-US" sz="1600" dirty="0">
                <a:solidFill>
                  <a:srgbClr val="FF0000"/>
                </a:solidFill>
              </a:rPr>
              <a:t>일 목요일 </a:t>
            </a:r>
            <a:r>
              <a:rPr kumimoji="1" lang="en-US" altLang="ko-KR" sz="1600" dirty="0">
                <a:solidFill>
                  <a:srgbClr val="FF0000"/>
                </a:solidFill>
              </a:rPr>
              <a:t>23</a:t>
            </a:r>
            <a:r>
              <a:rPr kumimoji="1" lang="ko-KR" altLang="en-US" sz="1600" dirty="0">
                <a:solidFill>
                  <a:srgbClr val="FF0000"/>
                </a:solidFill>
              </a:rPr>
              <a:t>시 </a:t>
            </a:r>
            <a:r>
              <a:rPr kumimoji="1" lang="en-US" altLang="ko-KR" sz="1600" dirty="0">
                <a:solidFill>
                  <a:srgbClr val="FF0000"/>
                </a:solidFill>
              </a:rPr>
              <a:t>59</a:t>
            </a:r>
            <a:r>
              <a:rPr kumimoji="1" lang="ko-KR" altLang="en-US" sz="1600" dirty="0">
                <a:solidFill>
                  <a:srgbClr val="FF0000"/>
                </a:solidFill>
              </a:rPr>
              <a:t>분까지 제출</a:t>
            </a:r>
            <a:endParaRPr kumimoji="1" lang="ko-Kore-KR" altLang="en-US" sz="1600" strike="sngStrike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0DC58-B4AE-8549-867A-43EC4886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42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2970C-E5C3-D648-9585-FE14AEFF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printf</a:t>
            </a:r>
            <a:r>
              <a:rPr lang="en-US" altLang="ko-KR" b="1" dirty="0"/>
              <a:t>()</a:t>
            </a:r>
            <a:r>
              <a:rPr lang="ko-KR" altLang="en-US" b="1" dirty="0"/>
              <a:t>와 변수</a:t>
            </a:r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454F58-080B-0B48-B28F-65C3B128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AB9DDD49-FC0B-4D92-AE89-D50A12C3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간단한 코드 설명</a:t>
            </a:r>
            <a:endParaRPr lang="en-US" altLang="ko-KR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dirty="0" err="1"/>
              <a:t>printf</a:t>
            </a:r>
            <a:r>
              <a:rPr lang="en-US" altLang="ko-KR" sz="1200" dirty="0"/>
              <a:t>() </a:t>
            </a:r>
            <a:r>
              <a:rPr lang="ko-KR" altLang="en-US" sz="1200" dirty="0"/>
              <a:t>사용을 위해 </a:t>
            </a:r>
            <a:r>
              <a:rPr lang="en-US" altLang="ko-KR" sz="1200" dirty="0" err="1"/>
              <a:t>stdio.h</a:t>
            </a:r>
            <a:r>
              <a:rPr lang="ko-KR" altLang="en-US" sz="1200" dirty="0"/>
              <a:t>를 가져옵니다</a:t>
            </a:r>
            <a:r>
              <a:rPr lang="en-US" altLang="ko-KR" sz="12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200" dirty="0"/>
              <a:t>정수형 변수 </a:t>
            </a:r>
            <a:r>
              <a:rPr lang="en-US" altLang="ko-KR" sz="1200" dirty="0"/>
              <a:t>a</a:t>
            </a:r>
            <a:r>
              <a:rPr lang="ko-KR" altLang="en-US" sz="1200" dirty="0"/>
              <a:t>와 </a:t>
            </a:r>
            <a:r>
              <a:rPr lang="en-US" altLang="ko-KR" sz="1200" dirty="0"/>
              <a:t>b</a:t>
            </a:r>
            <a:r>
              <a:rPr lang="ko-KR" altLang="en-US" sz="1200" dirty="0"/>
              <a:t>에 각각 </a:t>
            </a:r>
            <a:r>
              <a:rPr lang="en-US" altLang="ko-KR" sz="1200" dirty="0"/>
              <a:t>10</a:t>
            </a:r>
            <a:r>
              <a:rPr lang="ko-KR" altLang="en-US" sz="1200" dirty="0"/>
              <a:t>과 </a:t>
            </a:r>
            <a:r>
              <a:rPr lang="en-US" altLang="ko-KR" sz="1200" dirty="0"/>
              <a:t>30</a:t>
            </a:r>
            <a:r>
              <a:rPr lang="ko-KR" altLang="en-US" sz="1200" dirty="0"/>
              <a:t>으로 초기화</a:t>
            </a:r>
            <a:endParaRPr lang="en-US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200" dirty="0"/>
              <a:t>정수 출력을 위해 서식문자 </a:t>
            </a:r>
            <a:r>
              <a:rPr lang="en-US" altLang="ko-KR" sz="1200" dirty="0"/>
              <a:t>%d</a:t>
            </a:r>
            <a:r>
              <a:rPr lang="ko-KR" altLang="en-US" sz="1200" dirty="0"/>
              <a:t>를 사용</a:t>
            </a:r>
            <a:endParaRPr lang="en-US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200" dirty="0"/>
              <a:t>두 값을 각각 출력하고 연산자를 이용하여 두 변수의 합을 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BDFB8E-BF17-4C78-B59C-428310A9B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95" y="3325019"/>
            <a:ext cx="5711187" cy="2776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580C7-D2DB-4C75-9C98-69F67385CF13}"/>
              </a:ext>
            </a:extLst>
          </p:cNvPr>
          <p:cNvSpPr txBox="1"/>
          <p:nvPr/>
        </p:nvSpPr>
        <p:spPr>
          <a:xfrm>
            <a:off x="5171433" y="492534"/>
            <a:ext cx="724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xdg</a:t>
            </a:r>
            <a:r>
              <a:rPr lang="en-US" altLang="ko-KR" dirty="0">
                <a:solidFill>
                  <a:srgbClr val="FF0000"/>
                </a:solidFill>
              </a:rPr>
              <a:t>-open . : </a:t>
            </a:r>
            <a:r>
              <a:rPr lang="ko-KR" altLang="en-US" dirty="0">
                <a:solidFill>
                  <a:srgbClr val="FF0000"/>
                </a:solidFill>
              </a:rPr>
              <a:t>터미널 경로의 파일 경로를 탐색기로 </a:t>
            </a:r>
            <a:r>
              <a:rPr lang="ko-KR" altLang="en-US" dirty="0" err="1">
                <a:solidFill>
                  <a:srgbClr val="FF0000"/>
                </a:solidFill>
              </a:rPr>
              <a:t>열어줌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cd: </a:t>
            </a:r>
            <a:r>
              <a:rPr lang="ko-KR" altLang="en-US" dirty="0">
                <a:solidFill>
                  <a:srgbClr val="FF0000"/>
                </a:solidFill>
              </a:rPr>
              <a:t>경로 이동</a:t>
            </a:r>
            <a:r>
              <a:rPr lang="en-US" altLang="ko-KR" dirty="0">
                <a:solidFill>
                  <a:srgbClr val="FF0000"/>
                </a:solidFill>
              </a:rPr>
              <a:t>(change directory)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ls: </a:t>
            </a:r>
            <a:r>
              <a:rPr lang="ko-KR" altLang="en-US" dirty="0">
                <a:solidFill>
                  <a:srgbClr val="FF0000"/>
                </a:solidFill>
              </a:rPr>
              <a:t>디렉토리 목록 확인</a:t>
            </a:r>
            <a:r>
              <a:rPr lang="en-US" altLang="ko-KR" dirty="0">
                <a:solidFill>
                  <a:srgbClr val="FF0000"/>
                </a:solidFill>
              </a:rPr>
              <a:t>(list)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gcc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소스코드</a:t>
            </a:r>
            <a:r>
              <a:rPr lang="en-US" altLang="ko-KR" dirty="0">
                <a:solidFill>
                  <a:srgbClr val="FF0000"/>
                </a:solidFill>
              </a:rPr>
              <a:t>.c –o </a:t>
            </a:r>
            <a:r>
              <a:rPr lang="ko-KR" altLang="en-US" dirty="0">
                <a:solidFill>
                  <a:srgbClr val="FF0000"/>
                </a:solidFill>
              </a:rPr>
              <a:t>실행파일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소스코드를 실행파일로 컴파일</a:t>
            </a:r>
            <a:endParaRPr lang="en-US" altLang="ko-KR" dirty="0">
              <a:solidFill>
                <a:srgbClr val="FF0000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74CE25-A655-4870-AD4A-8F5D56E93854}"/>
              </a:ext>
            </a:extLst>
          </p:cNvPr>
          <p:cNvGrpSpPr/>
          <p:nvPr/>
        </p:nvGrpSpPr>
        <p:grpSpPr>
          <a:xfrm>
            <a:off x="6409209" y="3441428"/>
            <a:ext cx="5325218" cy="2544000"/>
            <a:chOff x="6339837" y="1850974"/>
            <a:chExt cx="5325218" cy="254400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10FAF11-DB31-4873-B3E8-D65ED44080A8}"/>
                </a:ext>
              </a:extLst>
            </p:cNvPr>
            <p:cNvGrpSpPr/>
            <p:nvPr/>
          </p:nvGrpSpPr>
          <p:grpSpPr>
            <a:xfrm>
              <a:off x="6339837" y="1850974"/>
              <a:ext cx="5325218" cy="2544000"/>
              <a:chOff x="6339837" y="1850974"/>
              <a:chExt cx="5325218" cy="2544000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A5EC4639-97E1-4FBD-AF5A-9CCD91A0E7C1}"/>
                  </a:ext>
                </a:extLst>
              </p:cNvPr>
              <p:cNvGrpSpPr/>
              <p:nvPr/>
            </p:nvGrpSpPr>
            <p:grpSpPr>
              <a:xfrm>
                <a:off x="6339837" y="1850974"/>
                <a:ext cx="5325218" cy="2544000"/>
                <a:chOff x="6339837" y="1847963"/>
                <a:chExt cx="5325218" cy="2544000"/>
              </a:xfrm>
            </p:grpSpPr>
            <p:pic>
              <p:nvPicPr>
                <p:cNvPr id="4" name="그림 3">
                  <a:extLst>
                    <a:ext uri="{FF2B5EF4-FFF2-40B4-BE49-F238E27FC236}">
                      <a16:creationId xmlns:a16="http://schemas.microsoft.com/office/drawing/2014/main" id="{548AE56D-3E37-4C10-AF01-4A9D862D64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39837" y="3363119"/>
                  <a:ext cx="5325218" cy="1028844"/>
                </a:xfrm>
                <a:prstGeom prst="rect">
                  <a:avLst/>
                </a:prstGeom>
              </p:spPr>
            </p:pic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F662B58D-C603-4100-95E4-A5CEB7E5A2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4778"/>
                <a:stretch/>
              </p:blipFill>
              <p:spPr>
                <a:xfrm>
                  <a:off x="6339837" y="1847963"/>
                  <a:ext cx="4382112" cy="898039"/>
                </a:xfrm>
                <a:prstGeom prst="rect">
                  <a:avLst/>
                </a:prstGeom>
              </p:spPr>
            </p:pic>
          </p:grp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3B94B8FC-3C4B-4F05-A57D-33DB63611E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11392"/>
              <a:stretch/>
            </p:blipFill>
            <p:spPr>
              <a:xfrm>
                <a:off x="6339837" y="3283154"/>
                <a:ext cx="4124901" cy="31232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F4844C-4283-4F95-832F-66BBDB6824F3}"/>
                </a:ext>
              </a:extLst>
            </p:cNvPr>
            <p:cNvSpPr txBox="1"/>
            <p:nvPr/>
          </p:nvSpPr>
          <p:spPr>
            <a:xfrm>
              <a:off x="6339837" y="2834234"/>
              <a:ext cx="5325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실행된 </a:t>
              </a:r>
              <a:r>
                <a:rPr lang="en-US" altLang="ko-KR" dirty="0" err="1"/>
                <a:t>VSCode</a:t>
              </a:r>
              <a:r>
                <a:rPr lang="ko-KR" altLang="en-US" dirty="0"/>
                <a:t>에서 코드 입력 후 </a:t>
              </a:r>
              <a:r>
                <a:rPr lang="en-US" altLang="ko-KR" dirty="0" err="1"/>
                <a:t>printf.c</a:t>
              </a:r>
              <a:r>
                <a:rPr lang="en-US" altLang="ko-KR" dirty="0"/>
                <a:t> </a:t>
              </a:r>
              <a:r>
                <a:rPr lang="ko-KR" altLang="en-US" dirty="0"/>
                <a:t>로 저장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44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2970C-E5C3-D648-9585-FE14AEFF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scanf</a:t>
            </a:r>
            <a:r>
              <a:rPr lang="en-US" altLang="ko-KR" b="1" dirty="0"/>
              <a:t>()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454F58-080B-0B48-B28F-65C3B128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AB9DDD49-FC0B-4D92-AE89-D50A12C3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코드로 보는 </a:t>
            </a:r>
            <a:r>
              <a:rPr lang="en-US" altLang="ko-KR" sz="2000" dirty="0" err="1"/>
              <a:t>scanf</a:t>
            </a:r>
            <a:r>
              <a:rPr lang="en-US" altLang="ko-KR" sz="2000" dirty="0"/>
              <a:t>() </a:t>
            </a:r>
            <a:r>
              <a:rPr lang="ko-KR" altLang="en-US" sz="2000" dirty="0"/>
              <a:t>사용 방법</a:t>
            </a:r>
            <a:endParaRPr lang="en-US" altLang="ko-KR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dirty="0" err="1"/>
              <a:t>printf</a:t>
            </a:r>
            <a:r>
              <a:rPr lang="en-US" altLang="ko-KR" sz="1200" dirty="0"/>
              <a:t>()</a:t>
            </a:r>
            <a:r>
              <a:rPr lang="ko-KR" altLang="en-US" sz="1200" dirty="0"/>
              <a:t>는 출력을 위해 사용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scanf</a:t>
            </a:r>
            <a:r>
              <a:rPr lang="en-US" altLang="ko-KR" sz="1200" dirty="0"/>
              <a:t>()</a:t>
            </a:r>
            <a:r>
              <a:rPr lang="ko-KR" altLang="en-US" sz="1200" dirty="0"/>
              <a:t>는 입력을 위해 사용</a:t>
            </a:r>
            <a:endParaRPr lang="en-US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200" dirty="0"/>
              <a:t>데이터 저장을 위한 정수형 타입 </a:t>
            </a:r>
            <a:r>
              <a:rPr lang="en-US" altLang="ko-KR" sz="1200" dirty="0"/>
              <a:t>a</a:t>
            </a:r>
            <a:r>
              <a:rPr lang="ko-KR" altLang="en-US" sz="1200" dirty="0"/>
              <a:t>를 선언</a:t>
            </a:r>
            <a:endParaRPr lang="en-US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dirty="0"/>
              <a:t>a</a:t>
            </a:r>
            <a:r>
              <a:rPr lang="ko-KR" altLang="en-US" sz="1200" dirty="0"/>
              <a:t>의 값 출력</a:t>
            </a:r>
            <a:endParaRPr lang="en-US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dirty="0"/>
              <a:t>a</a:t>
            </a:r>
            <a:r>
              <a:rPr lang="ko-KR" altLang="en-US" sz="1200" dirty="0"/>
              <a:t>에 입력 받은 정수형 데이터 저장</a:t>
            </a:r>
            <a:r>
              <a:rPr lang="en-US" altLang="ko-KR" sz="1200" dirty="0"/>
              <a:t>(</a:t>
            </a:r>
            <a:r>
              <a:rPr lang="ko-KR" altLang="en-US" sz="1200" dirty="0"/>
              <a:t>원하는 정수형 데이터를 우분투에서 입력 후 </a:t>
            </a:r>
            <a:r>
              <a:rPr lang="ko-KR" altLang="en-US" sz="1200" dirty="0" err="1"/>
              <a:t>엔터</a:t>
            </a:r>
            <a:r>
              <a:rPr lang="en-US" altLang="ko-KR" sz="120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dirty="0"/>
              <a:t>a</a:t>
            </a:r>
            <a:r>
              <a:rPr lang="ko-KR" altLang="en-US" sz="1200" dirty="0"/>
              <a:t>의 값 출력 </a:t>
            </a:r>
            <a:endParaRPr lang="en-US" altLang="ko-KR" sz="1200" dirty="0"/>
          </a:p>
          <a:p>
            <a:pPr marL="457200" lvl="1" indent="0">
              <a:buNone/>
            </a:pPr>
            <a:r>
              <a:rPr lang="ko-KR" altLang="en-US" sz="1200" dirty="0"/>
              <a:t>* </a:t>
            </a:r>
            <a:r>
              <a:rPr lang="en-US" altLang="ko-KR" sz="1200" dirty="0" err="1"/>
              <a:t>scanf</a:t>
            </a:r>
            <a:r>
              <a:rPr lang="en-US" altLang="ko-KR" sz="1200" dirty="0"/>
              <a:t>()</a:t>
            </a:r>
            <a:r>
              <a:rPr lang="ko-KR" altLang="en-US" sz="1200" dirty="0"/>
              <a:t>의 </a:t>
            </a:r>
            <a:r>
              <a:rPr lang="en-US" altLang="ko-KR" sz="1200" dirty="0"/>
              <a:t>a </a:t>
            </a:r>
            <a:r>
              <a:rPr lang="ko-KR" altLang="en-US" sz="1200" dirty="0"/>
              <a:t>앞에 있는 </a:t>
            </a:r>
            <a:r>
              <a:rPr lang="en-US" altLang="ko-KR" sz="1200" dirty="0"/>
              <a:t>&amp;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주소연산자입니다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지금은 </a:t>
            </a:r>
            <a:r>
              <a:rPr lang="en-US" altLang="ko-KR" sz="1200" dirty="0" err="1"/>
              <a:t>scanf</a:t>
            </a:r>
            <a:r>
              <a:rPr lang="en-US" altLang="ko-KR" sz="1200" dirty="0"/>
              <a:t>()</a:t>
            </a:r>
            <a:r>
              <a:rPr lang="ko-KR" altLang="en-US" sz="1200" dirty="0"/>
              <a:t>에서 데이터를 저장할 변수 앞에 </a:t>
            </a:r>
            <a:r>
              <a:rPr lang="en-US" altLang="ko-KR" sz="1200" dirty="0"/>
              <a:t>&amp;</a:t>
            </a:r>
            <a:r>
              <a:rPr lang="ko-KR" altLang="en-US" sz="1200" dirty="0"/>
              <a:t>을 써야한다 정도만 아시면 됩니다</a:t>
            </a:r>
            <a:r>
              <a:rPr lang="en-US" altLang="ko-KR" sz="12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200" dirty="0"/>
          </a:p>
          <a:p>
            <a:pPr marL="800100" lvl="1" indent="-342900">
              <a:buFont typeface="+mj-lt"/>
              <a:buAutoNum type="arabicPeriod"/>
            </a:pP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A8E984-B873-41FF-BBEA-15C2F650C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5" y="3742502"/>
            <a:ext cx="4638675" cy="990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803294-BDE5-4B30-B102-076134702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2502"/>
            <a:ext cx="4591050" cy="2876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4CDFBE-6489-4921-A608-21188D618AC4}"/>
              </a:ext>
            </a:extLst>
          </p:cNvPr>
          <p:cNvSpPr txBox="1"/>
          <p:nvPr/>
        </p:nvSpPr>
        <p:spPr>
          <a:xfrm>
            <a:off x="9332495" y="2187574"/>
            <a:ext cx="2021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scanf</a:t>
            </a:r>
            <a:r>
              <a:rPr lang="en-US" altLang="ko-KR" sz="2000" dirty="0"/>
              <a:t>(“%d”, &amp;a);</a:t>
            </a:r>
            <a:endParaRPr lang="ko-KR" altLang="en-US" sz="2000" dirty="0"/>
          </a:p>
        </p:txBody>
      </p:sp>
      <p:sp>
        <p:nvSpPr>
          <p:cNvPr id="25" name="화살표: U자형 24">
            <a:extLst>
              <a:ext uri="{FF2B5EF4-FFF2-40B4-BE49-F238E27FC236}">
                <a16:creationId xmlns:a16="http://schemas.microsoft.com/office/drawing/2014/main" id="{2987AFB9-B137-4A43-B636-1EFA3A31AADF}"/>
              </a:ext>
            </a:extLst>
          </p:cNvPr>
          <p:cNvSpPr/>
          <p:nvPr/>
        </p:nvSpPr>
        <p:spPr>
          <a:xfrm>
            <a:off x="10343147" y="1825625"/>
            <a:ext cx="693019" cy="452893"/>
          </a:xfrm>
          <a:prstGeom prst="uturnArrow">
            <a:avLst>
              <a:gd name="adj1" fmla="val 8359"/>
              <a:gd name="adj2" fmla="val 11689"/>
              <a:gd name="adj3" fmla="val 12143"/>
              <a:gd name="adj4" fmla="val 62053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B99BC3-5B2F-4571-A1AE-C192A7DD6138}"/>
              </a:ext>
            </a:extLst>
          </p:cNvPr>
          <p:cNvSpPr txBox="1"/>
          <p:nvPr/>
        </p:nvSpPr>
        <p:spPr>
          <a:xfrm>
            <a:off x="7177840" y="2187574"/>
            <a:ext cx="2021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printf</a:t>
            </a:r>
            <a:r>
              <a:rPr lang="en-US" altLang="ko-KR" sz="2000" dirty="0"/>
              <a:t>(“%d”, a);</a:t>
            </a:r>
            <a:endParaRPr lang="ko-KR" altLang="en-US" sz="2000" dirty="0"/>
          </a:p>
        </p:txBody>
      </p:sp>
      <p:sp>
        <p:nvSpPr>
          <p:cNvPr id="32" name="화살표: U자형 31">
            <a:extLst>
              <a:ext uri="{FF2B5EF4-FFF2-40B4-BE49-F238E27FC236}">
                <a16:creationId xmlns:a16="http://schemas.microsoft.com/office/drawing/2014/main" id="{8A874C71-C738-4749-91B6-0FEE9962469A}"/>
              </a:ext>
            </a:extLst>
          </p:cNvPr>
          <p:cNvSpPr/>
          <p:nvPr/>
        </p:nvSpPr>
        <p:spPr>
          <a:xfrm flipH="1">
            <a:off x="8067475" y="1825625"/>
            <a:ext cx="693019" cy="452893"/>
          </a:xfrm>
          <a:prstGeom prst="uturnArrow">
            <a:avLst>
              <a:gd name="adj1" fmla="val 8359"/>
              <a:gd name="adj2" fmla="val 11689"/>
              <a:gd name="adj3" fmla="val 12143"/>
              <a:gd name="adj4" fmla="val 62053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18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9E03C-149B-4CA8-A14D-0FA08B8D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/>
              <a:t>scanf</a:t>
            </a:r>
            <a:r>
              <a:rPr lang="en-US" altLang="ko-KR" b="1" dirty="0"/>
              <a:t>()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8F8ED-AAFA-4171-B21B-AE306866F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주소연산자 </a:t>
            </a:r>
            <a:r>
              <a:rPr lang="en-US" altLang="ko-KR" sz="2000" dirty="0"/>
              <a:t>&amp;</a:t>
            </a:r>
            <a:r>
              <a:rPr lang="ko-KR" altLang="en-US" sz="2000" dirty="0"/>
              <a:t>을 누락 시키면</a:t>
            </a:r>
            <a:r>
              <a:rPr lang="en-US" altLang="ko-KR" sz="2000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200" dirty="0"/>
              <a:t>컴파일 과정에서 </a:t>
            </a:r>
            <a:r>
              <a:rPr lang="en-US" altLang="ko-KR" sz="1200" dirty="0"/>
              <a:t>warning</a:t>
            </a:r>
            <a:r>
              <a:rPr lang="ko-KR" altLang="en-US" sz="1200" dirty="0"/>
              <a:t>이 발생</a:t>
            </a:r>
            <a:endParaRPr lang="en-US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200" dirty="0"/>
              <a:t>입력을 진행하면 </a:t>
            </a:r>
            <a:r>
              <a:rPr lang="en-US" altLang="ko-KR" sz="1200" dirty="0"/>
              <a:t>Segmentation fault</a:t>
            </a:r>
            <a:r>
              <a:rPr lang="ko-KR" altLang="en-US" sz="1200" dirty="0"/>
              <a:t>가 발생</a:t>
            </a:r>
            <a:endParaRPr lang="en-US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dirty="0" err="1"/>
              <a:t>scanf</a:t>
            </a:r>
            <a:r>
              <a:rPr lang="en-US" altLang="ko-KR" sz="1200" dirty="0"/>
              <a:t>()</a:t>
            </a:r>
            <a:r>
              <a:rPr lang="ko-KR" altLang="en-US" sz="1200" dirty="0"/>
              <a:t>에서 입력 받을 변수 앞에 </a:t>
            </a:r>
            <a:r>
              <a:rPr lang="en-US" altLang="ko-KR" sz="1200" dirty="0"/>
              <a:t>&amp;</a:t>
            </a:r>
            <a:r>
              <a:rPr lang="ko-KR" altLang="en-US" sz="1200" dirty="0"/>
              <a:t>을 잊지 않고 적어야 하는 것에 유의</a:t>
            </a:r>
            <a:endParaRPr lang="en-US" altLang="ko-KR" sz="1200" dirty="0"/>
          </a:p>
          <a:p>
            <a:pPr marL="457200" lvl="1" indent="0">
              <a:buNone/>
            </a:pPr>
            <a:r>
              <a:rPr lang="en-US" altLang="ko-KR" sz="1200" dirty="0"/>
              <a:t>      (</a:t>
            </a:r>
            <a:r>
              <a:rPr lang="ko-KR" altLang="en-US" sz="1200" dirty="0"/>
              <a:t>문자열 입력을 위한 서식문자 </a:t>
            </a:r>
            <a:r>
              <a:rPr lang="en-US" altLang="ko-KR" sz="1200" dirty="0"/>
              <a:t>%s</a:t>
            </a:r>
            <a:r>
              <a:rPr lang="ko-KR" altLang="en-US" sz="1200" dirty="0"/>
              <a:t>에서는 예외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E2D1D6-3370-B344-B36D-3503B039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606EBF-7D4C-445B-92DC-FC1FE22DF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3338512"/>
            <a:ext cx="7381875" cy="13255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82FC02-D83F-4A8E-B4C6-537D6011A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" y="3281363"/>
            <a:ext cx="4600575" cy="2895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BF91C18-0B32-4611-B3AA-5A0A2EB7D265}"/>
              </a:ext>
            </a:extLst>
          </p:cNvPr>
          <p:cNvSpPr/>
          <p:nvPr/>
        </p:nvSpPr>
        <p:spPr>
          <a:xfrm>
            <a:off x="1694047" y="5057776"/>
            <a:ext cx="1241658" cy="2069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49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9E03C-149B-4CA8-A14D-0FA08B8D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/>
              <a:t>scanf</a:t>
            </a:r>
            <a:r>
              <a:rPr lang="en-US" altLang="ko-KR" b="1" dirty="0"/>
              <a:t>()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8F8ED-AAFA-4171-B21B-AE306866F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여러 변수에 입력 하고 싶으면</a:t>
            </a:r>
            <a:r>
              <a:rPr lang="en-US" altLang="ko-KR" sz="2000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200" dirty="0"/>
              <a:t>여러 개의 </a:t>
            </a:r>
            <a:r>
              <a:rPr lang="en-US" altLang="ko-KR" sz="1200" dirty="0" err="1"/>
              <a:t>scanf</a:t>
            </a:r>
            <a:r>
              <a:rPr lang="en-US" altLang="ko-KR" sz="1200" dirty="0"/>
              <a:t>()</a:t>
            </a:r>
            <a:r>
              <a:rPr lang="ko-KR" altLang="en-US" sz="1200" dirty="0"/>
              <a:t>를 사용하면 됩니다</a:t>
            </a:r>
            <a:r>
              <a:rPr lang="en-US" altLang="ko-KR" sz="12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dirty="0"/>
              <a:t>a</a:t>
            </a:r>
            <a:r>
              <a:rPr lang="ko-KR" altLang="en-US" sz="1200" dirty="0"/>
              <a:t>에 저장할 값을 입력하고 </a:t>
            </a:r>
            <a:r>
              <a:rPr lang="ko-KR" altLang="en-US" sz="1200" dirty="0" err="1"/>
              <a:t>엔터</a:t>
            </a:r>
            <a:endParaRPr lang="en-US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dirty="0"/>
              <a:t>b</a:t>
            </a:r>
            <a:r>
              <a:rPr lang="ko-KR" altLang="en-US" sz="1200" dirty="0"/>
              <a:t>에 저장할 값을 입력하고 </a:t>
            </a:r>
            <a:r>
              <a:rPr lang="ko-KR" altLang="en-US" sz="1200" dirty="0" err="1"/>
              <a:t>엔터</a:t>
            </a:r>
            <a:endParaRPr lang="en-US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200" dirty="0"/>
              <a:t>순서대로 </a:t>
            </a:r>
            <a:r>
              <a:rPr lang="en-US" altLang="ko-KR" sz="1200" dirty="0"/>
              <a:t>a</a:t>
            </a:r>
            <a:r>
              <a:rPr lang="ko-KR" altLang="en-US" sz="1200" dirty="0"/>
              <a:t>에 </a:t>
            </a:r>
            <a:r>
              <a:rPr lang="en-US" altLang="ko-KR" sz="1200" dirty="0"/>
              <a:t>10, b</a:t>
            </a:r>
            <a:r>
              <a:rPr lang="ko-KR" altLang="en-US" sz="1200" dirty="0"/>
              <a:t>에 </a:t>
            </a:r>
            <a:r>
              <a:rPr lang="en-US" altLang="ko-KR" sz="1200" dirty="0"/>
              <a:t>20</a:t>
            </a:r>
            <a:r>
              <a:rPr lang="ko-KR" altLang="en-US" sz="1200" dirty="0"/>
              <a:t>이 저장됩니다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E2D1D6-3370-B344-B36D-3503B039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6CDF5A1-1311-4590-B0C1-4D2A46B061A1}"/>
              </a:ext>
            </a:extLst>
          </p:cNvPr>
          <p:cNvGrpSpPr/>
          <p:nvPr/>
        </p:nvGrpSpPr>
        <p:grpSpPr>
          <a:xfrm>
            <a:off x="838200" y="3292475"/>
            <a:ext cx="4333875" cy="3429000"/>
            <a:chOff x="838200" y="3292475"/>
            <a:chExt cx="4333875" cy="34290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D7A4057-BC0E-47C5-B8AE-E3C72F712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292475"/>
              <a:ext cx="4333875" cy="34290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A31DDDF-BD7D-41AB-8F04-7D8CEE06B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311525"/>
              <a:ext cx="2581635" cy="476316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C12006C6-B57A-4294-A54C-F0C8DC8C4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333" y="3473236"/>
            <a:ext cx="5620534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0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9E03C-149B-4CA8-A14D-0FA08B8D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/>
              <a:t>scanf</a:t>
            </a:r>
            <a:r>
              <a:rPr lang="en-US" altLang="ko-KR" b="1" dirty="0"/>
              <a:t>()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8F8ED-AAFA-4171-B21B-AE306866F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한 줄로 여러 변수에 입력 하고 싶으면</a:t>
            </a:r>
            <a:r>
              <a:rPr lang="en-US" altLang="ko-KR" sz="2000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200" dirty="0"/>
              <a:t>한 줄의 </a:t>
            </a:r>
            <a:r>
              <a:rPr lang="en-US" altLang="ko-KR" sz="1200" dirty="0" err="1"/>
              <a:t>scanf</a:t>
            </a:r>
            <a:r>
              <a:rPr lang="en-US" altLang="ko-KR" sz="1200" dirty="0"/>
              <a:t>()</a:t>
            </a:r>
            <a:r>
              <a:rPr lang="ko-KR" altLang="en-US" sz="1200" dirty="0"/>
              <a:t> 안에 여러 개의 서식문자를 띄어쓰기 등으로 구분하여 작성</a:t>
            </a:r>
            <a:endParaRPr lang="en-US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200" dirty="0"/>
              <a:t>입력을 할 때 설정해준 모양</a:t>
            </a:r>
            <a:r>
              <a:rPr lang="en-US" altLang="ko-KR" sz="1200" dirty="0"/>
              <a:t>(%d %d)</a:t>
            </a:r>
            <a:r>
              <a:rPr lang="ko-KR" altLang="en-US" sz="1200" dirty="0"/>
              <a:t>으로 입력을 하면 각 변수에 입력한 값이 순서대로 저장됩니다</a:t>
            </a:r>
            <a:r>
              <a:rPr lang="en-US" altLang="ko-KR" sz="12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200" dirty="0"/>
              <a:t>입력 모양이 </a:t>
            </a:r>
            <a:r>
              <a:rPr lang="en-US" altLang="ko-KR" sz="1200" dirty="0"/>
              <a:t>%d %d %d</a:t>
            </a:r>
            <a:r>
              <a:rPr lang="ko-KR" altLang="en-US" sz="1200" dirty="0"/>
              <a:t>일 경우 입력에서는 </a:t>
            </a:r>
            <a:r>
              <a:rPr lang="en-US" altLang="ko-KR" sz="1200" dirty="0"/>
              <a:t>10 20 30</a:t>
            </a:r>
            <a:r>
              <a:rPr lang="ko-KR" altLang="en-US" sz="1200" dirty="0"/>
              <a:t>을 한 줄로 작성하여 각각의 변수에 저장 가능</a:t>
            </a:r>
            <a:endParaRPr lang="en-US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200" dirty="0"/>
              <a:t>띄어쓰기는 </a:t>
            </a:r>
            <a:r>
              <a:rPr lang="ko-KR" altLang="en-US" sz="1200" dirty="0" err="1"/>
              <a:t>엔터로</a:t>
            </a:r>
            <a:r>
              <a:rPr lang="ko-KR" altLang="en-US" sz="1200" dirty="0"/>
              <a:t> 입력을 하여도 </a:t>
            </a:r>
            <a:r>
              <a:rPr lang="en-US" altLang="ko-KR" sz="1200" dirty="0"/>
              <a:t>%d</a:t>
            </a:r>
            <a:r>
              <a:rPr lang="ko-KR" altLang="en-US" sz="1200" dirty="0"/>
              <a:t>에서는 입력이 이루어집니다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E2D1D6-3370-B344-B36D-3503B039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958B78E-EFA5-4BF8-BA76-F1878F99FDFB}"/>
              </a:ext>
            </a:extLst>
          </p:cNvPr>
          <p:cNvGrpSpPr/>
          <p:nvPr/>
        </p:nvGrpSpPr>
        <p:grpSpPr>
          <a:xfrm>
            <a:off x="219075" y="3435350"/>
            <a:ext cx="4648200" cy="2876550"/>
            <a:chOff x="838200" y="3259140"/>
            <a:chExt cx="4648200" cy="287655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143DA81-99E3-4942-902B-738106D12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259140"/>
              <a:ext cx="4648200" cy="287655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ABA10A5-AF01-42D0-A352-AAB4628C0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259140"/>
              <a:ext cx="2067213" cy="533474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7245299-9307-459B-B6C6-CD14B637A7DA}"/>
              </a:ext>
            </a:extLst>
          </p:cNvPr>
          <p:cNvGrpSpPr/>
          <p:nvPr/>
        </p:nvGrpSpPr>
        <p:grpSpPr>
          <a:xfrm>
            <a:off x="4952020" y="3788569"/>
            <a:ext cx="7020905" cy="2019582"/>
            <a:chOff x="5032838" y="3445669"/>
            <a:chExt cx="7020905" cy="201958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30BF609-0062-4E62-9E32-A81633FBC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2838" y="3445669"/>
              <a:ext cx="7020905" cy="201958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960E1AE-6983-4664-B11D-17E48D4CF28F}"/>
                </a:ext>
              </a:extLst>
            </p:cNvPr>
            <p:cNvSpPr txBox="1"/>
            <p:nvPr/>
          </p:nvSpPr>
          <p:spPr>
            <a:xfrm>
              <a:off x="5895975" y="4176258"/>
              <a:ext cx="1724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</a:rPr>
                <a:t>띄어쓰기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88FE36-241A-4330-B326-50C76D55065C}"/>
                </a:ext>
              </a:extLst>
            </p:cNvPr>
            <p:cNvSpPr txBox="1"/>
            <p:nvPr/>
          </p:nvSpPr>
          <p:spPr>
            <a:xfrm>
              <a:off x="5895974" y="4870690"/>
              <a:ext cx="1724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srgbClr val="FF0000"/>
                  </a:solidFill>
                </a:rPr>
                <a:t>엔터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05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9E03C-149B-4CA8-A14D-0FA08B8D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/>
              <a:t>scanf</a:t>
            </a:r>
            <a:r>
              <a:rPr lang="en-US" altLang="ko-KR" b="1" dirty="0"/>
              <a:t>()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8F8ED-AAFA-4171-B21B-AE306866F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띄어쓰기가 아닌 다른 문자로 입력 모양을 바꾸면</a:t>
            </a:r>
            <a:r>
              <a:rPr lang="en-US" altLang="ko-KR" sz="2000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200" dirty="0"/>
              <a:t>입력 형식이 띄어쓰기가 아닌 다른 문자일 경우 입력 모양을 맞추지 않으면 정상적인 입력이 이루어지지 않습니다</a:t>
            </a:r>
            <a:r>
              <a:rPr lang="en-US" altLang="ko-KR" sz="12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200" dirty="0"/>
              <a:t>다른 문자를 이용하여 입력 모양을 지정하였다면 입력할 때 신경을 써줘야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E2D1D6-3370-B344-B36D-3503B039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E836A43-D605-41B3-B12B-5505484D42FA}"/>
              </a:ext>
            </a:extLst>
          </p:cNvPr>
          <p:cNvGrpSpPr/>
          <p:nvPr/>
        </p:nvGrpSpPr>
        <p:grpSpPr>
          <a:xfrm>
            <a:off x="752475" y="3300413"/>
            <a:ext cx="4648200" cy="2876550"/>
            <a:chOff x="838200" y="3259140"/>
            <a:chExt cx="4648200" cy="287655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9168F06-5DA4-4C0F-86FC-257AD1A9C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259140"/>
              <a:ext cx="4648200" cy="28765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B40903E-AF62-4524-ACF9-3B16FDD43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259140"/>
              <a:ext cx="2067213" cy="533474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4A7AD34-4D25-4128-B69E-899DC8F70F4A}"/>
              </a:ext>
            </a:extLst>
          </p:cNvPr>
          <p:cNvGrpSpPr/>
          <p:nvPr/>
        </p:nvGrpSpPr>
        <p:grpSpPr>
          <a:xfrm>
            <a:off x="6096000" y="3429000"/>
            <a:ext cx="5460452" cy="1600201"/>
            <a:chOff x="6682705" y="3300412"/>
            <a:chExt cx="5460452" cy="160020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AE6F4AE-D6D9-4DCA-8D8B-917CA3662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04840" y="3300412"/>
              <a:ext cx="838317" cy="1600200"/>
            </a:xfrm>
            <a:prstGeom prst="rect">
              <a:avLst/>
            </a:prstGeom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693EBEC-0674-4D15-98A4-25D31AEF286B}"/>
                </a:ext>
              </a:extLst>
            </p:cNvPr>
            <p:cNvGrpSpPr/>
            <p:nvPr/>
          </p:nvGrpSpPr>
          <p:grpSpPr>
            <a:xfrm>
              <a:off x="6682705" y="3300413"/>
              <a:ext cx="4965226" cy="1600200"/>
              <a:chOff x="6724650" y="3309938"/>
              <a:chExt cx="4965226" cy="1600200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F9EE1B4-251B-4915-A3E9-E56A9CE0F910}"/>
                  </a:ext>
                </a:extLst>
              </p:cNvPr>
              <p:cNvGrpSpPr/>
              <p:nvPr/>
            </p:nvGrpSpPr>
            <p:grpSpPr>
              <a:xfrm>
                <a:off x="6724650" y="3309938"/>
                <a:ext cx="4965226" cy="1600200"/>
                <a:chOff x="6724650" y="3309938"/>
                <a:chExt cx="4965226" cy="1600200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067D3198-DEED-4523-B2C7-646B4B6692A3}"/>
                    </a:ext>
                  </a:extLst>
                </p:cNvPr>
                <p:cNvGrpSpPr/>
                <p:nvPr/>
              </p:nvGrpSpPr>
              <p:grpSpPr>
                <a:xfrm>
                  <a:off x="6724650" y="3309938"/>
                  <a:ext cx="4965226" cy="1600200"/>
                  <a:chOff x="6724650" y="3309938"/>
                  <a:chExt cx="4965226" cy="1600200"/>
                </a:xfrm>
              </p:grpSpPr>
              <p:pic>
                <p:nvPicPr>
                  <p:cNvPr id="7" name="그림 6">
                    <a:extLst>
                      <a:ext uri="{FF2B5EF4-FFF2-40B4-BE49-F238E27FC236}">
                        <a16:creationId xmlns:a16="http://schemas.microsoft.com/office/drawing/2014/main" id="{867BFC17-5174-4FAA-968D-38B7429E67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724650" y="3309938"/>
                    <a:ext cx="4629150" cy="16002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>
                    <a:extLst>
                      <a:ext uri="{FF2B5EF4-FFF2-40B4-BE49-F238E27FC236}">
                        <a16:creationId xmlns:a16="http://schemas.microsoft.com/office/drawing/2014/main" id="{97E0CA08-3C3C-42EC-99CC-986C9E6027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9775084" y="3514745"/>
                    <a:ext cx="1914792" cy="314369"/>
                  </a:xfrm>
                  <a:prstGeom prst="rect">
                    <a:avLst/>
                  </a:prstGeom>
                </p:spPr>
              </p:pic>
              <p:pic>
                <p:nvPicPr>
                  <p:cNvPr id="12" name="그림 11">
                    <a:extLst>
                      <a:ext uri="{FF2B5EF4-FFF2-40B4-BE49-F238E27FC236}">
                        <a16:creationId xmlns:a16="http://schemas.microsoft.com/office/drawing/2014/main" id="{9B5803E4-2380-480C-A67B-DEE53461BB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767836" y="4252934"/>
                    <a:ext cx="733527" cy="21910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BE0A9A26-685B-43E3-9EB0-4431FDE685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t="4807" b="3968"/>
                <a:stretch/>
              </p:blipFill>
              <p:spPr>
                <a:xfrm>
                  <a:off x="6724650" y="4291447"/>
                  <a:ext cx="3867690" cy="599640"/>
                </a:xfrm>
                <a:prstGeom prst="rect">
                  <a:avLst/>
                </a:prstGeom>
              </p:spPr>
            </p:pic>
          </p:grpSp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D4555B04-09E4-4FF8-A1B9-5E9EBE6CEF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797" t="18319" r="8234"/>
              <a:stretch/>
            </p:blipFill>
            <p:spPr>
              <a:xfrm>
                <a:off x="6724650" y="3536749"/>
                <a:ext cx="3050434" cy="147843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1BBB000B-C055-4A57-9E88-32D55A6B73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797" t="18319" r="8234"/>
              <a:stretch/>
            </p:blipFill>
            <p:spPr>
              <a:xfrm>
                <a:off x="6724650" y="3681271"/>
                <a:ext cx="3050434" cy="14784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2263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9E03C-149B-4CA8-A14D-0FA08B8D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/>
              <a:t>scanf</a:t>
            </a:r>
            <a:r>
              <a:rPr lang="en-US" altLang="ko-KR" b="1" dirty="0"/>
              <a:t>()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8F8ED-AAFA-4171-B21B-AE306866F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입력 받은 데이터들을 이용하여 연산</a:t>
            </a:r>
            <a:endParaRPr lang="en-US" altLang="ko-KR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dirty="0"/>
              <a:t>a</a:t>
            </a:r>
            <a:r>
              <a:rPr lang="ko-KR" altLang="en-US" sz="1200" dirty="0"/>
              <a:t>에는 </a:t>
            </a:r>
            <a:r>
              <a:rPr lang="en-US" altLang="ko-KR" sz="1200" dirty="0"/>
              <a:t>15, b</a:t>
            </a:r>
            <a:r>
              <a:rPr lang="ko-KR" altLang="en-US" sz="1200" dirty="0"/>
              <a:t>에는 </a:t>
            </a:r>
            <a:r>
              <a:rPr lang="en-US" altLang="ko-KR" sz="1200" dirty="0"/>
              <a:t>32</a:t>
            </a:r>
            <a:r>
              <a:rPr lang="ko-KR" altLang="en-US" sz="1200" dirty="0"/>
              <a:t>를 입력</a:t>
            </a:r>
            <a:endParaRPr lang="en-US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200" dirty="0"/>
              <a:t>두 값과 두 값의 합을 출력할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E2D1D6-3370-B344-B36D-3503B039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860236-B99F-42B8-A044-E6CE1C09CD9C}"/>
              </a:ext>
            </a:extLst>
          </p:cNvPr>
          <p:cNvGrpSpPr/>
          <p:nvPr/>
        </p:nvGrpSpPr>
        <p:grpSpPr>
          <a:xfrm>
            <a:off x="200025" y="3176588"/>
            <a:ext cx="4667250" cy="2895600"/>
            <a:chOff x="838200" y="3281363"/>
            <a:chExt cx="4667250" cy="28956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1A6F86C-717C-469C-85E1-473D70752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281363"/>
              <a:ext cx="4667250" cy="28956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C002F52-8CE1-4577-9B0C-C1A7809B8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281363"/>
              <a:ext cx="1981477" cy="571580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D38B6C7-00D6-4CF3-8228-3AF36B6B7D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18"/>
          <a:stretch/>
        </p:blipFill>
        <p:spPr>
          <a:xfrm>
            <a:off x="3313498" y="3394729"/>
            <a:ext cx="8611802" cy="107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8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1033</Words>
  <Application>Microsoft Office PowerPoint</Application>
  <PresentationFormat>와이드스크린</PresentationFormat>
  <Paragraphs>148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NanumGothic</vt:lpstr>
      <vt:lpstr>맑은 고딕</vt:lpstr>
      <vt:lpstr>Arial</vt:lpstr>
      <vt:lpstr>Calibri</vt:lpstr>
      <vt:lpstr>Wingdings</vt:lpstr>
      <vt:lpstr>Office 테마</vt:lpstr>
      <vt:lpstr>컴퓨터 프로그래밍3 2주차 실습 scanf(), 해커랭크 실습</vt:lpstr>
      <vt:lpstr>PowerPoint 프레젠테이션</vt:lpstr>
      <vt:lpstr>printf()와 변수</vt:lpstr>
      <vt:lpstr>scanf()란?</vt:lpstr>
      <vt:lpstr>scanf()란?</vt:lpstr>
      <vt:lpstr>scanf()란?</vt:lpstr>
      <vt:lpstr>scanf()란?</vt:lpstr>
      <vt:lpstr>scanf()란?</vt:lpstr>
      <vt:lpstr>scanf()란?</vt:lpstr>
      <vt:lpstr>해커랭크 사용 방법</vt:lpstr>
      <vt:lpstr>해커랭크 사용 방법</vt:lpstr>
      <vt:lpstr>해커랭크 사용 방법</vt:lpstr>
      <vt:lpstr>해커랭크 사용 방법</vt:lpstr>
      <vt:lpstr>해커랭크 사용 방법</vt:lpstr>
      <vt:lpstr>해커랭크 사용 방법</vt:lpstr>
      <vt:lpstr>해커랭크 사용 방법</vt:lpstr>
      <vt:lpstr>해커랭크 사용 방법</vt:lpstr>
      <vt:lpstr>실습 문제 소개 1</vt:lpstr>
      <vt:lpstr>실습 문제 소개 2</vt:lpstr>
      <vt:lpstr>실습 문제 소개 3</vt:lpstr>
      <vt:lpstr>실습 시 유의사항 </vt:lpstr>
      <vt:lpstr>실습 제출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실습을 위한 WSL, VScode 설치</dc:title>
  <dc:creator>김정우</dc:creator>
  <cp:lastModifiedBy>user</cp:lastModifiedBy>
  <cp:revision>177</cp:revision>
  <dcterms:created xsi:type="dcterms:W3CDTF">2022-02-23T06:12:00Z</dcterms:created>
  <dcterms:modified xsi:type="dcterms:W3CDTF">2022-03-10T06:15:50Z</dcterms:modified>
</cp:coreProperties>
</file>