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6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174FC63-2E18-4B31-8520-238EB4257258}" type="datetimeFigureOut">
              <a:rPr lang="en-IN" smtClean="0"/>
              <a:t>20-10-2022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B513B7-D417-49AF-B0C7-99BF58167B2F}" type="slidenum">
              <a:rPr lang="en-IN" smtClean="0"/>
              <a:t>‹#›</a:t>
            </a:fld>
            <a:endParaRPr lang="en-IN"/>
          </a:p>
        </p:txBody>
      </p:sp>
    </p:spTree>
    <p:extLst>
      <p:ext uri="{BB962C8B-B14F-4D97-AF65-F5344CB8AC3E}">
        <p14:creationId xmlns:p14="http://schemas.microsoft.com/office/powerpoint/2010/main" val="19055491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174FC63-2E18-4B31-8520-238EB4257258}" type="datetimeFigureOut">
              <a:rPr lang="en-IN" smtClean="0"/>
              <a:t>20-10-2022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2B513B7-D417-49AF-B0C7-99BF58167B2F}" type="slidenum">
              <a:rPr lang="en-IN" smtClean="0"/>
              <a:t>‹#›</a:t>
            </a:fld>
            <a:endParaRPr lang="en-IN"/>
          </a:p>
        </p:txBody>
      </p:sp>
    </p:spTree>
    <p:extLst>
      <p:ext uri="{BB962C8B-B14F-4D97-AF65-F5344CB8AC3E}">
        <p14:creationId xmlns:p14="http://schemas.microsoft.com/office/powerpoint/2010/main" val="30975332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174FC63-2E18-4B31-8520-238EB4257258}" type="datetimeFigureOut">
              <a:rPr lang="en-IN" smtClean="0"/>
              <a:t>20-10-2022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B513B7-D417-49AF-B0C7-99BF58167B2F}" type="slidenum">
              <a:rPr lang="en-IN" smtClean="0"/>
              <a:t>‹#›</a:t>
            </a:fld>
            <a:endParaRPr lang="en-IN"/>
          </a:p>
        </p:txBody>
      </p:sp>
    </p:spTree>
    <p:extLst>
      <p:ext uri="{BB962C8B-B14F-4D97-AF65-F5344CB8AC3E}">
        <p14:creationId xmlns:p14="http://schemas.microsoft.com/office/powerpoint/2010/main" val="39728125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174FC63-2E18-4B31-8520-238EB4257258}" type="datetimeFigureOut">
              <a:rPr lang="en-IN" smtClean="0"/>
              <a:t>20-10-2022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B513B7-D417-49AF-B0C7-99BF58167B2F}" type="slidenum">
              <a:rPr lang="en-IN" smtClean="0"/>
              <a:t>‹#›</a:t>
            </a:fld>
            <a:endParaRPr lang="en-IN"/>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0724931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74FC63-2E18-4B31-8520-238EB4257258}" type="datetimeFigureOut">
              <a:rPr lang="en-IN" smtClean="0"/>
              <a:t>20-10-2022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B513B7-D417-49AF-B0C7-99BF58167B2F}" type="slidenum">
              <a:rPr lang="en-IN" smtClean="0"/>
              <a:t>‹#›</a:t>
            </a:fld>
            <a:endParaRPr lang="en-IN"/>
          </a:p>
        </p:txBody>
      </p:sp>
    </p:spTree>
    <p:extLst>
      <p:ext uri="{BB962C8B-B14F-4D97-AF65-F5344CB8AC3E}">
        <p14:creationId xmlns:p14="http://schemas.microsoft.com/office/powerpoint/2010/main" val="13155403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174FC63-2E18-4B31-8520-238EB4257258}" type="datetimeFigureOut">
              <a:rPr lang="en-IN" smtClean="0"/>
              <a:t>20-10-2022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B513B7-D417-49AF-B0C7-99BF58167B2F}" type="slidenum">
              <a:rPr lang="en-IN" smtClean="0"/>
              <a:t>‹#›</a:t>
            </a:fld>
            <a:endParaRPr lang="en-IN"/>
          </a:p>
        </p:txBody>
      </p:sp>
    </p:spTree>
    <p:extLst>
      <p:ext uri="{BB962C8B-B14F-4D97-AF65-F5344CB8AC3E}">
        <p14:creationId xmlns:p14="http://schemas.microsoft.com/office/powerpoint/2010/main" val="34555536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174FC63-2E18-4B31-8520-238EB4257258}" type="datetimeFigureOut">
              <a:rPr lang="en-IN" smtClean="0"/>
              <a:t>20-10-2022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B513B7-D417-49AF-B0C7-99BF58167B2F}" type="slidenum">
              <a:rPr lang="en-IN" smtClean="0"/>
              <a:t>‹#›</a:t>
            </a:fld>
            <a:endParaRPr lang="en-IN"/>
          </a:p>
        </p:txBody>
      </p:sp>
    </p:spTree>
    <p:extLst>
      <p:ext uri="{BB962C8B-B14F-4D97-AF65-F5344CB8AC3E}">
        <p14:creationId xmlns:p14="http://schemas.microsoft.com/office/powerpoint/2010/main" val="26500433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74FC63-2E18-4B31-8520-238EB4257258}" type="datetimeFigureOut">
              <a:rPr lang="en-IN" smtClean="0"/>
              <a:t>20-10-2022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B513B7-D417-49AF-B0C7-99BF58167B2F}" type="slidenum">
              <a:rPr lang="en-IN" smtClean="0"/>
              <a:t>‹#›</a:t>
            </a:fld>
            <a:endParaRPr lang="en-IN"/>
          </a:p>
        </p:txBody>
      </p:sp>
    </p:spTree>
    <p:extLst>
      <p:ext uri="{BB962C8B-B14F-4D97-AF65-F5344CB8AC3E}">
        <p14:creationId xmlns:p14="http://schemas.microsoft.com/office/powerpoint/2010/main" val="23972519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74FC63-2E18-4B31-8520-238EB4257258}" type="datetimeFigureOut">
              <a:rPr lang="en-IN" smtClean="0"/>
              <a:t>20-10-2022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B513B7-D417-49AF-B0C7-99BF58167B2F}" type="slidenum">
              <a:rPr lang="en-IN" smtClean="0"/>
              <a:t>‹#›</a:t>
            </a:fld>
            <a:endParaRPr lang="en-IN"/>
          </a:p>
        </p:txBody>
      </p:sp>
    </p:spTree>
    <p:extLst>
      <p:ext uri="{BB962C8B-B14F-4D97-AF65-F5344CB8AC3E}">
        <p14:creationId xmlns:p14="http://schemas.microsoft.com/office/powerpoint/2010/main" val="7802707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74FC63-2E18-4B31-8520-238EB4257258}" type="datetimeFigureOut">
              <a:rPr lang="en-IN" smtClean="0"/>
              <a:t>20-10-2022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B513B7-D417-49AF-B0C7-99BF58167B2F}" type="slidenum">
              <a:rPr lang="en-IN" smtClean="0"/>
              <a:t>‹#›</a:t>
            </a:fld>
            <a:endParaRPr lang="en-IN"/>
          </a:p>
        </p:txBody>
      </p:sp>
    </p:spTree>
    <p:extLst>
      <p:ext uri="{BB962C8B-B14F-4D97-AF65-F5344CB8AC3E}">
        <p14:creationId xmlns:p14="http://schemas.microsoft.com/office/powerpoint/2010/main" val="15980800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74FC63-2E18-4B31-8520-238EB4257258}" type="datetimeFigureOut">
              <a:rPr lang="en-IN" smtClean="0"/>
              <a:t>20-10-2022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B513B7-D417-49AF-B0C7-99BF58167B2F}" type="slidenum">
              <a:rPr lang="en-IN" smtClean="0"/>
              <a:t>‹#›</a:t>
            </a:fld>
            <a:endParaRPr lang="en-IN"/>
          </a:p>
        </p:txBody>
      </p:sp>
    </p:spTree>
    <p:extLst>
      <p:ext uri="{BB962C8B-B14F-4D97-AF65-F5344CB8AC3E}">
        <p14:creationId xmlns:p14="http://schemas.microsoft.com/office/powerpoint/2010/main" val="862632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174FC63-2E18-4B31-8520-238EB4257258}" type="datetimeFigureOut">
              <a:rPr lang="en-IN" smtClean="0"/>
              <a:t>20-10-2022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2B513B7-D417-49AF-B0C7-99BF58167B2F}" type="slidenum">
              <a:rPr lang="en-IN" smtClean="0"/>
              <a:t>‹#›</a:t>
            </a:fld>
            <a:endParaRPr lang="en-IN"/>
          </a:p>
        </p:txBody>
      </p:sp>
    </p:spTree>
    <p:extLst>
      <p:ext uri="{BB962C8B-B14F-4D97-AF65-F5344CB8AC3E}">
        <p14:creationId xmlns:p14="http://schemas.microsoft.com/office/powerpoint/2010/main" val="39457792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174FC63-2E18-4B31-8520-238EB4257258}" type="datetimeFigureOut">
              <a:rPr lang="en-IN" smtClean="0"/>
              <a:t>20-10-2022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2B513B7-D417-49AF-B0C7-99BF58167B2F}" type="slidenum">
              <a:rPr lang="en-IN" smtClean="0"/>
              <a:t>‹#›</a:t>
            </a:fld>
            <a:endParaRPr lang="en-IN"/>
          </a:p>
        </p:txBody>
      </p:sp>
    </p:spTree>
    <p:extLst>
      <p:ext uri="{BB962C8B-B14F-4D97-AF65-F5344CB8AC3E}">
        <p14:creationId xmlns:p14="http://schemas.microsoft.com/office/powerpoint/2010/main" val="3402770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C174FC63-2E18-4B31-8520-238EB4257258}" type="datetimeFigureOut">
              <a:rPr lang="en-IN" smtClean="0"/>
              <a:t>20-10-2022</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02B513B7-D417-49AF-B0C7-99BF58167B2F}" type="slidenum">
              <a:rPr lang="en-IN" smtClean="0"/>
              <a:t>‹#›</a:t>
            </a:fld>
            <a:endParaRPr lang="en-IN"/>
          </a:p>
        </p:txBody>
      </p:sp>
    </p:spTree>
    <p:extLst>
      <p:ext uri="{BB962C8B-B14F-4D97-AF65-F5344CB8AC3E}">
        <p14:creationId xmlns:p14="http://schemas.microsoft.com/office/powerpoint/2010/main" val="42349649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C174FC63-2E18-4B31-8520-238EB4257258}" type="datetimeFigureOut">
              <a:rPr lang="en-IN" smtClean="0"/>
              <a:t>20-10-2022</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02B513B7-D417-49AF-B0C7-99BF58167B2F}" type="slidenum">
              <a:rPr lang="en-IN" smtClean="0"/>
              <a:t>‹#›</a:t>
            </a:fld>
            <a:endParaRPr lang="en-IN"/>
          </a:p>
        </p:txBody>
      </p:sp>
    </p:spTree>
    <p:extLst>
      <p:ext uri="{BB962C8B-B14F-4D97-AF65-F5344CB8AC3E}">
        <p14:creationId xmlns:p14="http://schemas.microsoft.com/office/powerpoint/2010/main" val="10937022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C174FC63-2E18-4B31-8520-238EB4257258}" type="datetimeFigureOut">
              <a:rPr lang="en-IN" smtClean="0"/>
              <a:t>20-10-2022</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02B513B7-D417-49AF-B0C7-99BF58167B2F}" type="slidenum">
              <a:rPr lang="en-IN" smtClean="0"/>
              <a:t>‹#›</a:t>
            </a:fld>
            <a:endParaRPr lang="en-IN"/>
          </a:p>
        </p:txBody>
      </p:sp>
    </p:spTree>
    <p:extLst>
      <p:ext uri="{BB962C8B-B14F-4D97-AF65-F5344CB8AC3E}">
        <p14:creationId xmlns:p14="http://schemas.microsoft.com/office/powerpoint/2010/main" val="37908201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174FC63-2E18-4B31-8520-238EB4257258}" type="datetimeFigureOut">
              <a:rPr lang="en-IN" smtClean="0"/>
              <a:t>20-10-2022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2B513B7-D417-49AF-B0C7-99BF58167B2F}" type="slidenum">
              <a:rPr lang="en-IN" smtClean="0"/>
              <a:t>‹#›</a:t>
            </a:fld>
            <a:endParaRPr lang="en-IN"/>
          </a:p>
        </p:txBody>
      </p:sp>
    </p:spTree>
    <p:extLst>
      <p:ext uri="{BB962C8B-B14F-4D97-AF65-F5344CB8AC3E}">
        <p14:creationId xmlns:p14="http://schemas.microsoft.com/office/powerpoint/2010/main" val="248003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C174FC63-2E18-4B31-8520-238EB4257258}" type="datetimeFigureOut">
              <a:rPr lang="en-IN" smtClean="0"/>
              <a:t>20-10-2022</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02B513B7-D417-49AF-B0C7-99BF58167B2F}" type="slidenum">
              <a:rPr lang="en-IN" smtClean="0"/>
              <a:t>‹#›</a:t>
            </a:fld>
            <a:endParaRPr lang="en-IN"/>
          </a:p>
        </p:txBody>
      </p:sp>
    </p:spTree>
    <p:extLst>
      <p:ext uri="{BB962C8B-B14F-4D97-AF65-F5344CB8AC3E}">
        <p14:creationId xmlns:p14="http://schemas.microsoft.com/office/powerpoint/2010/main" val="969681742"/>
      </p:ext>
    </p:extLst>
  </p:cSld>
  <p:clrMap bg1="dk1" tx1="lt1" bg2="dk2" tx2="lt2" accent1="accent1" accent2="accent2" accent3="accent3" accent4="accent4" accent5="accent5" accent6="accent6" hlink="hlink" folHlink="folHlink"/>
  <p:sldLayoutIdLst>
    <p:sldLayoutId id="2147484069" r:id="rId1"/>
    <p:sldLayoutId id="2147484070" r:id="rId2"/>
    <p:sldLayoutId id="2147484071" r:id="rId3"/>
    <p:sldLayoutId id="2147484072" r:id="rId4"/>
    <p:sldLayoutId id="2147484073" r:id="rId5"/>
    <p:sldLayoutId id="2147484074" r:id="rId6"/>
    <p:sldLayoutId id="2147484075" r:id="rId7"/>
    <p:sldLayoutId id="2147484076" r:id="rId8"/>
    <p:sldLayoutId id="2147484077" r:id="rId9"/>
    <p:sldLayoutId id="2147484078" r:id="rId10"/>
    <p:sldLayoutId id="2147484079" r:id="rId11"/>
    <p:sldLayoutId id="2147484080" r:id="rId12"/>
    <p:sldLayoutId id="2147484081" r:id="rId13"/>
    <p:sldLayoutId id="2147484082" r:id="rId14"/>
    <p:sldLayoutId id="2147484083" r:id="rId15"/>
    <p:sldLayoutId id="2147484084" r:id="rId16"/>
    <p:sldLayoutId id="214748408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1993-A36F-4043-A9D6-497A1E3F855F}"/>
              </a:ext>
            </a:extLst>
          </p:cNvPr>
          <p:cNvSpPr>
            <a:spLocks noGrp="1"/>
          </p:cNvSpPr>
          <p:nvPr>
            <p:ph type="ctrTitle"/>
          </p:nvPr>
        </p:nvSpPr>
        <p:spPr>
          <a:xfrm>
            <a:off x="1808636" y="1447982"/>
            <a:ext cx="8001000" cy="1606694"/>
          </a:xfrm>
        </p:spPr>
        <p:txBody>
          <a:bodyPr/>
          <a:lstStyle/>
          <a:p>
            <a:pPr algn="ctr"/>
            <a:r>
              <a:rPr lang="en-US" sz="4800" dirty="0"/>
              <a:t>Gas leakage detection and alerting system</a:t>
            </a:r>
            <a:endParaRPr lang="en-IN" sz="4800" dirty="0"/>
          </a:p>
        </p:txBody>
      </p:sp>
      <p:sp>
        <p:nvSpPr>
          <p:cNvPr id="3" name="Subtitle 2">
            <a:extLst>
              <a:ext uri="{FF2B5EF4-FFF2-40B4-BE49-F238E27FC236}">
                <a16:creationId xmlns:a16="http://schemas.microsoft.com/office/drawing/2014/main" id="{80B2FCF6-8C28-4632-87BF-439DCEF6064A}"/>
              </a:ext>
            </a:extLst>
          </p:cNvPr>
          <p:cNvSpPr>
            <a:spLocks noGrp="1"/>
          </p:cNvSpPr>
          <p:nvPr>
            <p:ph type="subTitle" idx="1"/>
          </p:nvPr>
        </p:nvSpPr>
        <p:spPr>
          <a:xfrm>
            <a:off x="2638329" y="3750980"/>
            <a:ext cx="6400800" cy="2232570"/>
          </a:xfrm>
        </p:spPr>
        <p:txBody>
          <a:bodyPr>
            <a:normAutofit fontScale="85000" lnSpcReduction="20000"/>
          </a:bodyPr>
          <a:lstStyle/>
          <a:p>
            <a:r>
              <a:rPr lang="en-US" sz="2400" dirty="0">
                <a:solidFill>
                  <a:schemeClr val="tx1"/>
                </a:solidFill>
              </a:rPr>
              <a:t>BY</a:t>
            </a:r>
          </a:p>
          <a:p>
            <a:r>
              <a:rPr lang="en-US" sz="2400" dirty="0">
                <a:solidFill>
                  <a:schemeClr val="tx1"/>
                </a:solidFill>
              </a:rPr>
              <a:t>MAHENDRAVARMAN R S [927621BEC111]</a:t>
            </a:r>
          </a:p>
          <a:p>
            <a:r>
              <a:rPr lang="en-US" sz="2400" dirty="0">
                <a:solidFill>
                  <a:schemeClr val="tx1"/>
                </a:solidFill>
              </a:rPr>
              <a:t>MALLESH S [927621BEC112]</a:t>
            </a:r>
          </a:p>
          <a:p>
            <a:r>
              <a:rPr lang="en-US" sz="2400" dirty="0">
                <a:solidFill>
                  <a:schemeClr val="tx1"/>
                </a:solidFill>
              </a:rPr>
              <a:t>KUMAR N [927621BEC098]</a:t>
            </a:r>
          </a:p>
          <a:p>
            <a:r>
              <a:rPr lang="en-IN" sz="2400" dirty="0">
                <a:solidFill>
                  <a:schemeClr val="tx1"/>
                </a:solidFill>
              </a:rPr>
              <a:t>SANTHOSH P [22LEC010]</a:t>
            </a:r>
          </a:p>
          <a:p>
            <a:r>
              <a:rPr lang="en-IN" sz="2400" dirty="0">
                <a:solidFill>
                  <a:schemeClr val="tx1"/>
                </a:solidFill>
              </a:rPr>
              <a:t>Manikandan s g [22lec021]</a:t>
            </a:r>
          </a:p>
        </p:txBody>
      </p:sp>
      <p:pic>
        <p:nvPicPr>
          <p:cNvPr id="5" name="Picture 4">
            <a:extLst>
              <a:ext uri="{FF2B5EF4-FFF2-40B4-BE49-F238E27FC236}">
                <a16:creationId xmlns:a16="http://schemas.microsoft.com/office/drawing/2014/main" id="{DFA86D44-9E06-4CA4-AF02-50E8DBF953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21902" y="0"/>
            <a:ext cx="1770098" cy="1846556"/>
          </a:xfrm>
          <a:prstGeom prst="rect">
            <a:avLst/>
          </a:prstGeom>
        </p:spPr>
      </p:pic>
      <p:pic>
        <p:nvPicPr>
          <p:cNvPr id="7" name="Picture 6">
            <a:extLst>
              <a:ext uri="{FF2B5EF4-FFF2-40B4-BE49-F238E27FC236}">
                <a16:creationId xmlns:a16="http://schemas.microsoft.com/office/drawing/2014/main" id="{CAC7D009-A3EF-47D6-BC10-FAB0BABD70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3676458" cy="1242874"/>
          </a:xfrm>
          <a:prstGeom prst="rect">
            <a:avLst/>
          </a:prstGeom>
        </p:spPr>
      </p:pic>
      <p:sp>
        <p:nvSpPr>
          <p:cNvPr id="8" name="TextBox 7">
            <a:extLst>
              <a:ext uri="{FF2B5EF4-FFF2-40B4-BE49-F238E27FC236}">
                <a16:creationId xmlns:a16="http://schemas.microsoft.com/office/drawing/2014/main" id="{1438528F-87C6-4734-B884-79EA5C71FA9A}"/>
              </a:ext>
            </a:extLst>
          </p:cNvPr>
          <p:cNvSpPr txBox="1"/>
          <p:nvPr/>
        </p:nvSpPr>
        <p:spPr>
          <a:xfrm>
            <a:off x="4333782" y="132243"/>
            <a:ext cx="3524435" cy="1200329"/>
          </a:xfrm>
          <a:prstGeom prst="rect">
            <a:avLst/>
          </a:prstGeom>
          <a:noFill/>
        </p:spPr>
        <p:txBody>
          <a:bodyPr wrap="square" rtlCol="0">
            <a:spAutoFit/>
          </a:bodyPr>
          <a:lstStyle/>
          <a:p>
            <a:pPr algn="ctr"/>
            <a:r>
              <a:rPr lang="en-US" sz="2400" dirty="0"/>
              <a:t>MINOR PROJECT – I</a:t>
            </a:r>
          </a:p>
          <a:p>
            <a:pPr algn="ctr"/>
            <a:r>
              <a:rPr lang="en-IN" sz="2400" dirty="0"/>
              <a:t>FIRST REVIEW</a:t>
            </a:r>
          </a:p>
          <a:p>
            <a:pPr algn="ctr"/>
            <a:r>
              <a:rPr lang="en-IN" sz="2400" dirty="0"/>
              <a:t>BATCH - 18</a:t>
            </a:r>
          </a:p>
        </p:txBody>
      </p:sp>
      <p:sp>
        <p:nvSpPr>
          <p:cNvPr id="9" name="TextBox 8">
            <a:extLst>
              <a:ext uri="{FF2B5EF4-FFF2-40B4-BE49-F238E27FC236}">
                <a16:creationId xmlns:a16="http://schemas.microsoft.com/office/drawing/2014/main" id="{01C6F594-E0D1-488E-A5FA-0C2D95FF66A4}"/>
              </a:ext>
            </a:extLst>
          </p:cNvPr>
          <p:cNvSpPr txBox="1"/>
          <p:nvPr/>
        </p:nvSpPr>
        <p:spPr>
          <a:xfrm>
            <a:off x="9436963" y="5779363"/>
            <a:ext cx="2601157" cy="707886"/>
          </a:xfrm>
          <a:prstGeom prst="rect">
            <a:avLst/>
          </a:prstGeom>
          <a:noFill/>
        </p:spPr>
        <p:txBody>
          <a:bodyPr wrap="square" rtlCol="0">
            <a:spAutoFit/>
          </a:bodyPr>
          <a:lstStyle/>
          <a:p>
            <a:pPr algn="r"/>
            <a:r>
              <a:rPr lang="en-US" sz="2000" dirty="0"/>
              <a:t>GUIDE</a:t>
            </a:r>
          </a:p>
          <a:p>
            <a:pPr algn="r"/>
            <a:r>
              <a:rPr lang="en-US" sz="2000" dirty="0" err="1"/>
              <a:t>Dr.K.SIVANANDAM</a:t>
            </a:r>
            <a:endParaRPr lang="en-IN" sz="2000" dirty="0"/>
          </a:p>
        </p:txBody>
      </p:sp>
    </p:spTree>
    <p:extLst>
      <p:ext uri="{BB962C8B-B14F-4D97-AF65-F5344CB8AC3E}">
        <p14:creationId xmlns:p14="http://schemas.microsoft.com/office/powerpoint/2010/main" val="40192995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ECB54C-B44F-458E-B22C-E547ED309102}"/>
              </a:ext>
            </a:extLst>
          </p:cNvPr>
          <p:cNvSpPr txBox="1"/>
          <p:nvPr/>
        </p:nvSpPr>
        <p:spPr>
          <a:xfrm>
            <a:off x="3752295" y="6124903"/>
            <a:ext cx="4279037" cy="646331"/>
          </a:xfrm>
          <a:prstGeom prst="rect">
            <a:avLst/>
          </a:prstGeom>
          <a:noFill/>
        </p:spPr>
        <p:txBody>
          <a:bodyPr wrap="square" rtlCol="0">
            <a:spAutoFit/>
          </a:bodyPr>
          <a:lstStyle/>
          <a:p>
            <a:pPr algn="ctr"/>
            <a:r>
              <a:rPr lang="en-US" dirty="0" err="1"/>
              <a:t>M.Kumarasamy</a:t>
            </a:r>
            <a:r>
              <a:rPr lang="en-US" dirty="0"/>
              <a:t> College Of Engineering</a:t>
            </a:r>
            <a:endParaRPr lang="en-IN" dirty="0"/>
          </a:p>
        </p:txBody>
      </p:sp>
      <p:sp>
        <p:nvSpPr>
          <p:cNvPr id="3" name="TextBox 2">
            <a:extLst>
              <a:ext uri="{FF2B5EF4-FFF2-40B4-BE49-F238E27FC236}">
                <a16:creationId xmlns:a16="http://schemas.microsoft.com/office/drawing/2014/main" id="{8264BC5E-823C-4BB1-B987-2CF9B9A6B661}"/>
              </a:ext>
            </a:extLst>
          </p:cNvPr>
          <p:cNvSpPr txBox="1"/>
          <p:nvPr/>
        </p:nvSpPr>
        <p:spPr>
          <a:xfrm rot="20573782">
            <a:off x="2145437" y="1971688"/>
            <a:ext cx="7901126" cy="1569660"/>
          </a:xfrm>
          <a:prstGeom prst="rect">
            <a:avLst/>
          </a:prstGeom>
          <a:noFill/>
        </p:spPr>
        <p:txBody>
          <a:bodyPr wrap="square" rtlCol="0">
            <a:spAutoFit/>
          </a:bodyPr>
          <a:lstStyle/>
          <a:p>
            <a:r>
              <a:rPr lang="en-US" sz="9600" dirty="0">
                <a:latin typeface="PMingLiU-ExtB" panose="02020500000000000000" pitchFamily="18" charset="-120"/>
                <a:ea typeface="PMingLiU-ExtB" panose="02020500000000000000" pitchFamily="18" charset="-120"/>
              </a:rPr>
              <a:t>THANK YOU</a:t>
            </a:r>
            <a:endParaRPr lang="en-IN" sz="9600" dirty="0">
              <a:latin typeface="PMingLiU-ExtB" panose="02020500000000000000" pitchFamily="18" charset="-120"/>
              <a:ea typeface="PMingLiU-ExtB" panose="02020500000000000000" pitchFamily="18" charset="-120"/>
            </a:endParaRPr>
          </a:p>
        </p:txBody>
      </p:sp>
    </p:spTree>
    <p:extLst>
      <p:ext uri="{BB962C8B-B14F-4D97-AF65-F5344CB8AC3E}">
        <p14:creationId xmlns:p14="http://schemas.microsoft.com/office/powerpoint/2010/main" val="34404319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871C9-2E1B-478F-88FB-BF740BB1C111}"/>
              </a:ext>
            </a:extLst>
          </p:cNvPr>
          <p:cNvSpPr>
            <a:spLocks noGrp="1"/>
          </p:cNvSpPr>
          <p:nvPr>
            <p:ph type="title"/>
          </p:nvPr>
        </p:nvSpPr>
        <p:spPr>
          <a:xfrm>
            <a:off x="1828800" y="234928"/>
            <a:ext cx="8534400" cy="1507067"/>
          </a:xfrm>
        </p:spPr>
        <p:txBody>
          <a:bodyPr/>
          <a:lstStyle/>
          <a:p>
            <a:pPr algn="ctr"/>
            <a:r>
              <a:rPr lang="en-US" dirty="0"/>
              <a:t>LIST OF CONTENT</a:t>
            </a:r>
            <a:endParaRPr lang="en-IN" dirty="0"/>
          </a:p>
        </p:txBody>
      </p:sp>
      <p:sp>
        <p:nvSpPr>
          <p:cNvPr id="3" name="Content Placeholder 2">
            <a:extLst>
              <a:ext uri="{FF2B5EF4-FFF2-40B4-BE49-F238E27FC236}">
                <a16:creationId xmlns:a16="http://schemas.microsoft.com/office/drawing/2014/main" id="{15BC296C-F6F3-4FA7-A3FC-4B60AA4EECD0}"/>
              </a:ext>
            </a:extLst>
          </p:cNvPr>
          <p:cNvSpPr>
            <a:spLocks noGrp="1"/>
          </p:cNvSpPr>
          <p:nvPr>
            <p:ph idx="1"/>
          </p:nvPr>
        </p:nvSpPr>
        <p:spPr>
          <a:xfrm>
            <a:off x="1828800" y="1919796"/>
            <a:ext cx="8534400" cy="3615267"/>
          </a:xfrm>
        </p:spPr>
        <p:txBody>
          <a:bodyPr>
            <a:normAutofit fontScale="92500" lnSpcReduction="10000"/>
          </a:bodyPr>
          <a:lstStyle/>
          <a:p>
            <a:r>
              <a:rPr lang="en-US" sz="2800" dirty="0">
                <a:solidFill>
                  <a:schemeClr val="tx1"/>
                </a:solidFill>
              </a:rPr>
              <a:t>Abstract</a:t>
            </a:r>
          </a:p>
          <a:p>
            <a:r>
              <a:rPr lang="en-US" sz="2800" dirty="0">
                <a:solidFill>
                  <a:schemeClr val="tx1"/>
                </a:solidFill>
              </a:rPr>
              <a:t>Introduction</a:t>
            </a:r>
          </a:p>
          <a:p>
            <a:r>
              <a:rPr lang="en-US" sz="2800" dirty="0">
                <a:solidFill>
                  <a:schemeClr val="tx1"/>
                </a:solidFill>
              </a:rPr>
              <a:t>Existing Method</a:t>
            </a:r>
          </a:p>
          <a:p>
            <a:r>
              <a:rPr lang="en-US" sz="2800" dirty="0">
                <a:solidFill>
                  <a:schemeClr val="tx1"/>
                </a:solidFill>
              </a:rPr>
              <a:t>Proposed Method</a:t>
            </a:r>
          </a:p>
          <a:p>
            <a:r>
              <a:rPr lang="en-US" sz="2800" dirty="0">
                <a:solidFill>
                  <a:schemeClr val="tx1"/>
                </a:solidFill>
              </a:rPr>
              <a:t>Components required</a:t>
            </a:r>
          </a:p>
          <a:p>
            <a:r>
              <a:rPr lang="en-US" sz="2800" dirty="0">
                <a:solidFill>
                  <a:schemeClr val="tx1"/>
                </a:solidFill>
              </a:rPr>
              <a:t>Future work</a:t>
            </a:r>
          </a:p>
          <a:p>
            <a:r>
              <a:rPr lang="en-US" sz="2800" dirty="0">
                <a:solidFill>
                  <a:schemeClr val="tx1"/>
                </a:solidFill>
              </a:rPr>
              <a:t>References</a:t>
            </a:r>
            <a:endParaRPr lang="en-IN" sz="2800" dirty="0">
              <a:solidFill>
                <a:schemeClr val="tx1"/>
              </a:solidFill>
            </a:endParaRPr>
          </a:p>
        </p:txBody>
      </p:sp>
      <p:sp>
        <p:nvSpPr>
          <p:cNvPr id="4" name="TextBox 3">
            <a:extLst>
              <a:ext uri="{FF2B5EF4-FFF2-40B4-BE49-F238E27FC236}">
                <a16:creationId xmlns:a16="http://schemas.microsoft.com/office/drawing/2014/main" id="{4141E9A3-57D0-4FB6-AB73-A99DA728E1DA}"/>
              </a:ext>
            </a:extLst>
          </p:cNvPr>
          <p:cNvSpPr txBox="1"/>
          <p:nvPr/>
        </p:nvSpPr>
        <p:spPr>
          <a:xfrm>
            <a:off x="3956481" y="6098959"/>
            <a:ext cx="4279037" cy="646331"/>
          </a:xfrm>
          <a:prstGeom prst="rect">
            <a:avLst/>
          </a:prstGeom>
          <a:noFill/>
        </p:spPr>
        <p:txBody>
          <a:bodyPr wrap="square" rtlCol="0">
            <a:spAutoFit/>
          </a:bodyPr>
          <a:lstStyle/>
          <a:p>
            <a:pPr algn="ctr"/>
            <a:r>
              <a:rPr lang="en-US" dirty="0" err="1"/>
              <a:t>M.Kumarasamy</a:t>
            </a:r>
            <a:r>
              <a:rPr lang="en-US" dirty="0"/>
              <a:t> College Of Engineering</a:t>
            </a:r>
            <a:endParaRPr lang="en-IN" dirty="0"/>
          </a:p>
        </p:txBody>
      </p:sp>
    </p:spTree>
    <p:extLst>
      <p:ext uri="{BB962C8B-B14F-4D97-AF65-F5344CB8AC3E}">
        <p14:creationId xmlns:p14="http://schemas.microsoft.com/office/powerpoint/2010/main" val="586069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46CB6-DB00-488E-BF55-BDFD4D6AA5B1}"/>
              </a:ext>
            </a:extLst>
          </p:cNvPr>
          <p:cNvSpPr>
            <a:spLocks noGrp="1"/>
          </p:cNvSpPr>
          <p:nvPr>
            <p:ph type="title"/>
          </p:nvPr>
        </p:nvSpPr>
        <p:spPr>
          <a:xfrm>
            <a:off x="1828800" y="323704"/>
            <a:ext cx="8534400" cy="1507067"/>
          </a:xfrm>
        </p:spPr>
        <p:txBody>
          <a:bodyPr/>
          <a:lstStyle/>
          <a:p>
            <a:pPr algn="ctr"/>
            <a:r>
              <a:rPr lang="en-US" dirty="0"/>
              <a:t>Abstract</a:t>
            </a:r>
            <a:endParaRPr lang="en-IN" dirty="0"/>
          </a:p>
        </p:txBody>
      </p:sp>
      <p:sp>
        <p:nvSpPr>
          <p:cNvPr id="3" name="Content Placeholder 2">
            <a:extLst>
              <a:ext uri="{FF2B5EF4-FFF2-40B4-BE49-F238E27FC236}">
                <a16:creationId xmlns:a16="http://schemas.microsoft.com/office/drawing/2014/main" id="{9AACDC7B-E587-494D-9FFC-1583F9A69D67}"/>
              </a:ext>
            </a:extLst>
          </p:cNvPr>
          <p:cNvSpPr>
            <a:spLocks noGrp="1"/>
          </p:cNvSpPr>
          <p:nvPr>
            <p:ph idx="1"/>
          </p:nvPr>
        </p:nvSpPr>
        <p:spPr>
          <a:xfrm>
            <a:off x="1828800" y="1733364"/>
            <a:ext cx="8534400" cy="3615267"/>
          </a:xfrm>
        </p:spPr>
        <p:txBody>
          <a:bodyPr/>
          <a:lstStyle/>
          <a:p>
            <a:r>
              <a:rPr lang="en-US" dirty="0"/>
              <a:t>Gas leakage detection and alerting system uses a gas sensor to detect the gas leakage.</a:t>
            </a:r>
          </a:p>
          <a:p>
            <a:pPr marL="0" indent="0">
              <a:buNone/>
            </a:pPr>
            <a:endParaRPr lang="en-US" dirty="0"/>
          </a:p>
          <a:p>
            <a:r>
              <a:rPr lang="en-IN" dirty="0"/>
              <a:t>The existing idea of using Arduino microcontroller is costly to implement.</a:t>
            </a:r>
          </a:p>
          <a:p>
            <a:endParaRPr lang="en-IN" dirty="0"/>
          </a:p>
          <a:p>
            <a:r>
              <a:rPr lang="en-IN" dirty="0"/>
              <a:t>This system is based on </a:t>
            </a:r>
            <a:r>
              <a:rPr lang="en-IN" dirty="0" err="1"/>
              <a:t>NodeMCU</a:t>
            </a:r>
            <a:r>
              <a:rPr lang="en-IN" dirty="0"/>
              <a:t> ESP8266 which is economically </a:t>
            </a:r>
            <a:r>
              <a:rPr lang="en-IN" dirty="0" err="1"/>
              <a:t>beneficient</a:t>
            </a:r>
            <a:r>
              <a:rPr lang="en-IN" dirty="0"/>
              <a:t> than the old model.</a:t>
            </a:r>
          </a:p>
        </p:txBody>
      </p:sp>
      <p:sp>
        <p:nvSpPr>
          <p:cNvPr id="4" name="TextBox 3">
            <a:extLst>
              <a:ext uri="{FF2B5EF4-FFF2-40B4-BE49-F238E27FC236}">
                <a16:creationId xmlns:a16="http://schemas.microsoft.com/office/drawing/2014/main" id="{6CF979AE-DCAD-48BB-A2A9-2C82DD4B2281}"/>
              </a:ext>
            </a:extLst>
          </p:cNvPr>
          <p:cNvSpPr txBox="1"/>
          <p:nvPr/>
        </p:nvSpPr>
        <p:spPr>
          <a:xfrm>
            <a:off x="3956481" y="6098959"/>
            <a:ext cx="4279037" cy="646331"/>
          </a:xfrm>
          <a:prstGeom prst="rect">
            <a:avLst/>
          </a:prstGeom>
          <a:noFill/>
        </p:spPr>
        <p:txBody>
          <a:bodyPr wrap="square" rtlCol="0">
            <a:spAutoFit/>
          </a:bodyPr>
          <a:lstStyle/>
          <a:p>
            <a:pPr algn="ctr"/>
            <a:r>
              <a:rPr lang="en-US" dirty="0" err="1"/>
              <a:t>M.Kumarasamy</a:t>
            </a:r>
            <a:r>
              <a:rPr lang="en-US" dirty="0"/>
              <a:t> College Of Engineering</a:t>
            </a:r>
            <a:endParaRPr lang="en-IN" dirty="0"/>
          </a:p>
        </p:txBody>
      </p:sp>
    </p:spTree>
    <p:extLst>
      <p:ext uri="{BB962C8B-B14F-4D97-AF65-F5344CB8AC3E}">
        <p14:creationId xmlns:p14="http://schemas.microsoft.com/office/powerpoint/2010/main" val="5619774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57C9C-4DC4-4297-B733-C384AAB16157}"/>
              </a:ext>
            </a:extLst>
          </p:cNvPr>
          <p:cNvSpPr>
            <a:spLocks noGrp="1"/>
          </p:cNvSpPr>
          <p:nvPr>
            <p:ph type="title"/>
          </p:nvPr>
        </p:nvSpPr>
        <p:spPr/>
        <p:txBody>
          <a:bodyPr/>
          <a:lstStyle/>
          <a:p>
            <a:pPr algn="ctr"/>
            <a:r>
              <a:rPr lang="en-US" dirty="0"/>
              <a:t>INTRODUCTION</a:t>
            </a:r>
            <a:endParaRPr lang="en-IN" dirty="0"/>
          </a:p>
        </p:txBody>
      </p:sp>
      <p:sp>
        <p:nvSpPr>
          <p:cNvPr id="3" name="Content Placeholder 2">
            <a:extLst>
              <a:ext uri="{FF2B5EF4-FFF2-40B4-BE49-F238E27FC236}">
                <a16:creationId xmlns:a16="http://schemas.microsoft.com/office/drawing/2014/main" id="{C2A41991-4C01-4B6B-B0ED-F68EFFDECB1A}"/>
              </a:ext>
            </a:extLst>
          </p:cNvPr>
          <p:cNvSpPr>
            <a:spLocks noGrp="1"/>
          </p:cNvSpPr>
          <p:nvPr>
            <p:ph idx="1"/>
          </p:nvPr>
        </p:nvSpPr>
        <p:spPr>
          <a:xfrm>
            <a:off x="1622728" y="1449237"/>
            <a:ext cx="8946541" cy="4195481"/>
          </a:xfrm>
        </p:spPr>
        <p:txBody>
          <a:bodyPr/>
          <a:lstStyle/>
          <a:p>
            <a:r>
              <a:rPr lang="en-US" dirty="0"/>
              <a:t>Nowadays, the usage of Liquefied Petroleum Gas (LPG) in India is widely used in many fields such as in homes, restaurants, industries (small scale to big scale) and in automobiles as fuels.</a:t>
            </a:r>
          </a:p>
          <a:p>
            <a:pPr marL="0" indent="0">
              <a:buNone/>
            </a:pPr>
            <a:endParaRPr lang="en-US" dirty="0"/>
          </a:p>
          <a:p>
            <a:r>
              <a:rPr lang="en-US" dirty="0"/>
              <a:t>Leakages may lead to explosion which can lead to many deaths.   As the usage of LPG increases in domestic, the accidents occur by  these LPG explosion also increases due to lack of continuous inspections and monitoring.</a:t>
            </a:r>
          </a:p>
          <a:p>
            <a:pPr marL="0" indent="0">
              <a:buNone/>
            </a:pPr>
            <a:endParaRPr lang="en-US" dirty="0"/>
          </a:p>
          <a:p>
            <a:r>
              <a:rPr lang="en-IN" dirty="0"/>
              <a:t>This system uses a mobile app to receive an alerting notification, and reliable in communications between the user and the system.</a:t>
            </a:r>
          </a:p>
        </p:txBody>
      </p:sp>
      <p:sp>
        <p:nvSpPr>
          <p:cNvPr id="6" name="TextBox 5">
            <a:extLst>
              <a:ext uri="{FF2B5EF4-FFF2-40B4-BE49-F238E27FC236}">
                <a16:creationId xmlns:a16="http://schemas.microsoft.com/office/drawing/2014/main" id="{CF789C30-C4E3-48E5-A69B-697C5CCEBB5A}"/>
              </a:ext>
            </a:extLst>
          </p:cNvPr>
          <p:cNvSpPr txBox="1"/>
          <p:nvPr/>
        </p:nvSpPr>
        <p:spPr>
          <a:xfrm>
            <a:off x="3956481" y="6098959"/>
            <a:ext cx="4279037" cy="646331"/>
          </a:xfrm>
          <a:prstGeom prst="rect">
            <a:avLst/>
          </a:prstGeom>
          <a:noFill/>
        </p:spPr>
        <p:txBody>
          <a:bodyPr wrap="square" rtlCol="0">
            <a:spAutoFit/>
          </a:bodyPr>
          <a:lstStyle/>
          <a:p>
            <a:pPr algn="ctr"/>
            <a:r>
              <a:rPr lang="en-US" dirty="0" err="1"/>
              <a:t>M.Kumarasamy</a:t>
            </a:r>
            <a:r>
              <a:rPr lang="en-US" dirty="0"/>
              <a:t> College Of Engineering</a:t>
            </a:r>
            <a:endParaRPr lang="en-IN" dirty="0"/>
          </a:p>
        </p:txBody>
      </p:sp>
    </p:spTree>
    <p:extLst>
      <p:ext uri="{BB962C8B-B14F-4D97-AF65-F5344CB8AC3E}">
        <p14:creationId xmlns:p14="http://schemas.microsoft.com/office/powerpoint/2010/main" val="42096162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A8EC7-4118-4031-9143-1731435CF3B6}"/>
              </a:ext>
            </a:extLst>
          </p:cNvPr>
          <p:cNvSpPr>
            <a:spLocks noGrp="1"/>
          </p:cNvSpPr>
          <p:nvPr>
            <p:ph type="title"/>
          </p:nvPr>
        </p:nvSpPr>
        <p:spPr/>
        <p:txBody>
          <a:bodyPr/>
          <a:lstStyle/>
          <a:p>
            <a:pPr algn="ctr"/>
            <a:r>
              <a:rPr lang="en-US" dirty="0"/>
              <a:t>EXISTING METHOD</a:t>
            </a:r>
            <a:endParaRPr lang="en-IN" dirty="0"/>
          </a:p>
        </p:txBody>
      </p:sp>
      <p:sp>
        <p:nvSpPr>
          <p:cNvPr id="3" name="Content Placeholder 2">
            <a:extLst>
              <a:ext uri="{FF2B5EF4-FFF2-40B4-BE49-F238E27FC236}">
                <a16:creationId xmlns:a16="http://schemas.microsoft.com/office/drawing/2014/main" id="{C0E1A256-235C-4F50-BBC9-0EBCFB47D137}"/>
              </a:ext>
            </a:extLst>
          </p:cNvPr>
          <p:cNvSpPr>
            <a:spLocks noGrp="1"/>
          </p:cNvSpPr>
          <p:nvPr>
            <p:ph idx="1"/>
          </p:nvPr>
        </p:nvSpPr>
        <p:spPr>
          <a:xfrm>
            <a:off x="1103312" y="1553592"/>
            <a:ext cx="8946541" cy="4694807"/>
          </a:xfrm>
        </p:spPr>
        <p:txBody>
          <a:bodyPr/>
          <a:lstStyle/>
          <a:p>
            <a:r>
              <a:rPr lang="en-US" dirty="0"/>
              <a:t>This system is based on the Arduino UNO R3 and MQ-6 gas sensor. When the sensor detects gas in the atmosphere, it will give digital output 1 and if gas in not detected the sensor will give digital output 0.</a:t>
            </a:r>
          </a:p>
          <a:p>
            <a:r>
              <a:rPr lang="en-US" dirty="0"/>
              <a:t>Arduino will receive the sensor output as digital input. If the sensor output is high, then the buzzer will start tuning along with the LCD that will show that “Gas detected: Yes”.</a:t>
            </a:r>
          </a:p>
          <a:p>
            <a:r>
              <a:rPr lang="en-US" dirty="0"/>
              <a:t>If the sensor output is low then buzzer will not be tuning, and the LCD will show that “Gas detected: No”.</a:t>
            </a:r>
          </a:p>
          <a:p>
            <a:r>
              <a:rPr lang="en-US" dirty="0"/>
              <a:t>The following Shows the block diagram of existing </a:t>
            </a:r>
          </a:p>
          <a:p>
            <a:pPr marL="0" indent="0">
              <a:buNone/>
            </a:pPr>
            <a:r>
              <a:rPr lang="en-US" dirty="0"/>
              <a:t>     model.</a:t>
            </a:r>
            <a:endParaRPr lang="en-IN" dirty="0"/>
          </a:p>
        </p:txBody>
      </p:sp>
      <p:pic>
        <p:nvPicPr>
          <p:cNvPr id="5" name="Picture 4">
            <a:extLst>
              <a:ext uri="{FF2B5EF4-FFF2-40B4-BE49-F238E27FC236}">
                <a16:creationId xmlns:a16="http://schemas.microsoft.com/office/drawing/2014/main" id="{F2F88EFB-0A7E-4461-AAB5-E20EB9FA5ADC}"/>
              </a:ext>
            </a:extLst>
          </p:cNvPr>
          <p:cNvPicPr>
            <a:picLocks noChangeAspect="1"/>
          </p:cNvPicPr>
          <p:nvPr/>
        </p:nvPicPr>
        <p:blipFill>
          <a:blip r:embed="rId2"/>
          <a:stretch>
            <a:fillRect/>
          </a:stretch>
        </p:blipFill>
        <p:spPr>
          <a:xfrm>
            <a:off x="7675671" y="4440205"/>
            <a:ext cx="4380205" cy="1728405"/>
          </a:xfrm>
          <a:prstGeom prst="rect">
            <a:avLst/>
          </a:prstGeom>
        </p:spPr>
      </p:pic>
      <p:sp>
        <p:nvSpPr>
          <p:cNvPr id="6" name="TextBox 5">
            <a:extLst>
              <a:ext uri="{FF2B5EF4-FFF2-40B4-BE49-F238E27FC236}">
                <a16:creationId xmlns:a16="http://schemas.microsoft.com/office/drawing/2014/main" id="{404FF582-EA11-45E4-A6FF-F8AD74CF2FDB}"/>
              </a:ext>
            </a:extLst>
          </p:cNvPr>
          <p:cNvSpPr txBox="1"/>
          <p:nvPr/>
        </p:nvSpPr>
        <p:spPr>
          <a:xfrm>
            <a:off x="3752295" y="6124903"/>
            <a:ext cx="4279037" cy="646331"/>
          </a:xfrm>
          <a:prstGeom prst="rect">
            <a:avLst/>
          </a:prstGeom>
          <a:noFill/>
        </p:spPr>
        <p:txBody>
          <a:bodyPr wrap="square" rtlCol="0">
            <a:spAutoFit/>
          </a:bodyPr>
          <a:lstStyle/>
          <a:p>
            <a:pPr algn="ctr"/>
            <a:r>
              <a:rPr lang="en-US" dirty="0" err="1"/>
              <a:t>M.Kumarasamy</a:t>
            </a:r>
            <a:r>
              <a:rPr lang="en-US" dirty="0"/>
              <a:t> College Of Engineering</a:t>
            </a:r>
            <a:endParaRPr lang="en-IN" dirty="0"/>
          </a:p>
        </p:txBody>
      </p:sp>
    </p:spTree>
    <p:extLst>
      <p:ext uri="{BB962C8B-B14F-4D97-AF65-F5344CB8AC3E}">
        <p14:creationId xmlns:p14="http://schemas.microsoft.com/office/powerpoint/2010/main" val="15161443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DE352-484A-42DD-AB2F-DA6AB802F899}"/>
              </a:ext>
            </a:extLst>
          </p:cNvPr>
          <p:cNvSpPr>
            <a:spLocks noGrp="1"/>
          </p:cNvSpPr>
          <p:nvPr>
            <p:ph type="title"/>
          </p:nvPr>
        </p:nvSpPr>
        <p:spPr/>
        <p:txBody>
          <a:bodyPr/>
          <a:lstStyle/>
          <a:p>
            <a:pPr algn="ctr"/>
            <a:r>
              <a:rPr lang="en-US" dirty="0"/>
              <a:t>PROPOSED METHOD</a:t>
            </a:r>
            <a:endParaRPr lang="en-IN" dirty="0"/>
          </a:p>
        </p:txBody>
      </p:sp>
      <p:sp>
        <p:nvSpPr>
          <p:cNvPr id="3" name="Content Placeholder 2">
            <a:extLst>
              <a:ext uri="{FF2B5EF4-FFF2-40B4-BE49-F238E27FC236}">
                <a16:creationId xmlns:a16="http://schemas.microsoft.com/office/drawing/2014/main" id="{522809E1-5496-4ED5-A18A-17F251CAE349}"/>
              </a:ext>
            </a:extLst>
          </p:cNvPr>
          <p:cNvSpPr>
            <a:spLocks noGrp="1"/>
          </p:cNvSpPr>
          <p:nvPr>
            <p:ph idx="1"/>
          </p:nvPr>
        </p:nvSpPr>
        <p:spPr/>
        <p:txBody>
          <a:bodyPr/>
          <a:lstStyle/>
          <a:p>
            <a:r>
              <a:rPr lang="en-US" dirty="0"/>
              <a:t>The design of the proposed method is based on NODEMCU ESP8266, MQ6 Gas sensor, an LED.</a:t>
            </a:r>
          </a:p>
          <a:p>
            <a:r>
              <a:rPr lang="en-IN" dirty="0"/>
              <a:t>We can use NODEMCU ESP8266 to send notification to mobile.</a:t>
            </a:r>
          </a:p>
        </p:txBody>
      </p:sp>
      <p:pic>
        <p:nvPicPr>
          <p:cNvPr id="6" name="Picture 5">
            <a:extLst>
              <a:ext uri="{FF2B5EF4-FFF2-40B4-BE49-F238E27FC236}">
                <a16:creationId xmlns:a16="http://schemas.microsoft.com/office/drawing/2014/main" id="{8F441705-B780-4833-B132-C61873B7775A}"/>
              </a:ext>
            </a:extLst>
          </p:cNvPr>
          <p:cNvPicPr>
            <a:picLocks noChangeAspect="1"/>
          </p:cNvPicPr>
          <p:nvPr/>
        </p:nvPicPr>
        <p:blipFill>
          <a:blip r:embed="rId2"/>
          <a:stretch>
            <a:fillRect/>
          </a:stretch>
        </p:blipFill>
        <p:spPr>
          <a:xfrm>
            <a:off x="2509023" y="3229330"/>
            <a:ext cx="3067559" cy="3067559"/>
          </a:xfrm>
          <a:prstGeom prst="rect">
            <a:avLst/>
          </a:prstGeom>
        </p:spPr>
      </p:pic>
      <p:pic>
        <p:nvPicPr>
          <p:cNvPr id="7" name="Picture 6">
            <a:extLst>
              <a:ext uri="{FF2B5EF4-FFF2-40B4-BE49-F238E27FC236}">
                <a16:creationId xmlns:a16="http://schemas.microsoft.com/office/drawing/2014/main" id="{A6089EAD-40F8-4FD8-8F42-0AE7ED9E68C2}"/>
              </a:ext>
            </a:extLst>
          </p:cNvPr>
          <p:cNvPicPr>
            <a:picLocks noChangeAspect="1"/>
          </p:cNvPicPr>
          <p:nvPr/>
        </p:nvPicPr>
        <p:blipFill>
          <a:blip r:embed="rId3"/>
          <a:stretch>
            <a:fillRect/>
          </a:stretch>
        </p:blipFill>
        <p:spPr>
          <a:xfrm>
            <a:off x="5576582" y="3229330"/>
            <a:ext cx="3067559" cy="3067559"/>
          </a:xfrm>
          <a:prstGeom prst="rect">
            <a:avLst/>
          </a:prstGeom>
        </p:spPr>
      </p:pic>
      <p:sp>
        <p:nvSpPr>
          <p:cNvPr id="8" name="TextBox 7">
            <a:extLst>
              <a:ext uri="{FF2B5EF4-FFF2-40B4-BE49-F238E27FC236}">
                <a16:creationId xmlns:a16="http://schemas.microsoft.com/office/drawing/2014/main" id="{7D2865CE-F932-482B-AF1B-5B725CD475DF}"/>
              </a:ext>
            </a:extLst>
          </p:cNvPr>
          <p:cNvSpPr txBox="1"/>
          <p:nvPr/>
        </p:nvSpPr>
        <p:spPr>
          <a:xfrm>
            <a:off x="3823317" y="6248399"/>
            <a:ext cx="4279037" cy="646331"/>
          </a:xfrm>
          <a:prstGeom prst="rect">
            <a:avLst/>
          </a:prstGeom>
          <a:noFill/>
        </p:spPr>
        <p:txBody>
          <a:bodyPr wrap="square" rtlCol="0">
            <a:spAutoFit/>
          </a:bodyPr>
          <a:lstStyle/>
          <a:p>
            <a:pPr algn="ctr"/>
            <a:r>
              <a:rPr lang="en-US" dirty="0" err="1"/>
              <a:t>M.Kumarasamy</a:t>
            </a:r>
            <a:r>
              <a:rPr lang="en-US" dirty="0"/>
              <a:t> College Of Engineering</a:t>
            </a:r>
            <a:endParaRPr lang="en-IN" dirty="0"/>
          </a:p>
        </p:txBody>
      </p:sp>
    </p:spTree>
    <p:extLst>
      <p:ext uri="{BB962C8B-B14F-4D97-AF65-F5344CB8AC3E}">
        <p14:creationId xmlns:p14="http://schemas.microsoft.com/office/powerpoint/2010/main" val="29188357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D824B-2813-49DD-8270-4F2689B0006B}"/>
              </a:ext>
            </a:extLst>
          </p:cNvPr>
          <p:cNvSpPr>
            <a:spLocks noGrp="1"/>
          </p:cNvSpPr>
          <p:nvPr>
            <p:ph type="title"/>
          </p:nvPr>
        </p:nvSpPr>
        <p:spPr/>
        <p:txBody>
          <a:bodyPr/>
          <a:lstStyle/>
          <a:p>
            <a:pPr algn="ctr"/>
            <a:r>
              <a:rPr lang="en-US" dirty="0"/>
              <a:t>COMPONENTS REQUIRED</a:t>
            </a:r>
            <a:endParaRPr lang="en-IN" dirty="0"/>
          </a:p>
        </p:txBody>
      </p:sp>
      <p:sp>
        <p:nvSpPr>
          <p:cNvPr id="3" name="Content Placeholder 2">
            <a:extLst>
              <a:ext uri="{FF2B5EF4-FFF2-40B4-BE49-F238E27FC236}">
                <a16:creationId xmlns:a16="http://schemas.microsoft.com/office/drawing/2014/main" id="{1353E3FA-FB8B-41B1-80CB-3726E4A46216}"/>
              </a:ext>
            </a:extLst>
          </p:cNvPr>
          <p:cNvSpPr>
            <a:spLocks noGrp="1"/>
          </p:cNvSpPr>
          <p:nvPr>
            <p:ph idx="1"/>
          </p:nvPr>
        </p:nvSpPr>
        <p:spPr/>
        <p:txBody>
          <a:bodyPr>
            <a:normAutofit/>
          </a:bodyPr>
          <a:lstStyle/>
          <a:p>
            <a:r>
              <a:rPr lang="en-US" sz="2400" dirty="0"/>
              <a:t>NODEMCU ESP8266</a:t>
            </a:r>
          </a:p>
          <a:p>
            <a:r>
              <a:rPr lang="en-US" sz="2400" dirty="0"/>
              <a:t>MQ6 GAS SENSOR</a:t>
            </a:r>
          </a:p>
          <a:p>
            <a:r>
              <a:rPr lang="en-US" sz="2400" dirty="0"/>
              <a:t>BREADBOARD</a:t>
            </a:r>
          </a:p>
          <a:p>
            <a:r>
              <a:rPr lang="en-US" sz="2400" dirty="0"/>
              <a:t>LED</a:t>
            </a:r>
          </a:p>
          <a:p>
            <a:r>
              <a:rPr lang="en-US" sz="2400" dirty="0"/>
              <a:t>JUMPER WIRES</a:t>
            </a:r>
          </a:p>
          <a:p>
            <a:r>
              <a:rPr lang="en-US" sz="2400" dirty="0"/>
              <a:t>POWER SUPPLY</a:t>
            </a:r>
            <a:endParaRPr lang="en-IN" sz="2400" dirty="0"/>
          </a:p>
        </p:txBody>
      </p:sp>
      <p:sp>
        <p:nvSpPr>
          <p:cNvPr id="4" name="TextBox 3">
            <a:extLst>
              <a:ext uri="{FF2B5EF4-FFF2-40B4-BE49-F238E27FC236}">
                <a16:creationId xmlns:a16="http://schemas.microsoft.com/office/drawing/2014/main" id="{D96DAC9C-9807-4F46-AA8B-C64E4F2CA45A}"/>
              </a:ext>
            </a:extLst>
          </p:cNvPr>
          <p:cNvSpPr txBox="1"/>
          <p:nvPr/>
        </p:nvSpPr>
        <p:spPr>
          <a:xfrm>
            <a:off x="3752295" y="6124903"/>
            <a:ext cx="4279037" cy="646331"/>
          </a:xfrm>
          <a:prstGeom prst="rect">
            <a:avLst/>
          </a:prstGeom>
          <a:noFill/>
        </p:spPr>
        <p:txBody>
          <a:bodyPr wrap="square" rtlCol="0">
            <a:spAutoFit/>
          </a:bodyPr>
          <a:lstStyle/>
          <a:p>
            <a:pPr algn="ctr"/>
            <a:r>
              <a:rPr lang="en-US" dirty="0" err="1"/>
              <a:t>M.Kumarasamy</a:t>
            </a:r>
            <a:r>
              <a:rPr lang="en-US" dirty="0"/>
              <a:t> College Of Engineering</a:t>
            </a:r>
            <a:endParaRPr lang="en-IN" dirty="0"/>
          </a:p>
        </p:txBody>
      </p:sp>
    </p:spTree>
    <p:extLst>
      <p:ext uri="{BB962C8B-B14F-4D97-AF65-F5344CB8AC3E}">
        <p14:creationId xmlns:p14="http://schemas.microsoft.com/office/powerpoint/2010/main" val="7402232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7BF52-2854-43E3-B120-500181C3E69B}"/>
              </a:ext>
            </a:extLst>
          </p:cNvPr>
          <p:cNvSpPr>
            <a:spLocks noGrp="1"/>
          </p:cNvSpPr>
          <p:nvPr>
            <p:ph type="title"/>
          </p:nvPr>
        </p:nvSpPr>
        <p:spPr/>
        <p:txBody>
          <a:bodyPr/>
          <a:lstStyle/>
          <a:p>
            <a:pPr algn="ctr"/>
            <a:r>
              <a:rPr lang="en-US" dirty="0"/>
              <a:t>FUTURE WORK</a:t>
            </a:r>
            <a:endParaRPr lang="en-IN" dirty="0"/>
          </a:p>
        </p:txBody>
      </p:sp>
      <p:sp>
        <p:nvSpPr>
          <p:cNvPr id="3" name="Content Placeholder 2">
            <a:extLst>
              <a:ext uri="{FF2B5EF4-FFF2-40B4-BE49-F238E27FC236}">
                <a16:creationId xmlns:a16="http://schemas.microsoft.com/office/drawing/2014/main" id="{3CC27735-91D6-406E-8FA5-35052FED6611}"/>
              </a:ext>
            </a:extLst>
          </p:cNvPr>
          <p:cNvSpPr>
            <a:spLocks noGrp="1"/>
          </p:cNvSpPr>
          <p:nvPr>
            <p:ph idx="1"/>
          </p:nvPr>
        </p:nvSpPr>
        <p:spPr/>
        <p:txBody>
          <a:bodyPr/>
          <a:lstStyle/>
          <a:p>
            <a:r>
              <a:rPr lang="en-US" dirty="0"/>
              <a:t>Understand the concept and functions of NODEMCU ESP8266, MQ6 GAS SENSOR.</a:t>
            </a:r>
          </a:p>
          <a:p>
            <a:r>
              <a:rPr lang="en-IN" dirty="0"/>
              <a:t>Use </a:t>
            </a:r>
            <a:r>
              <a:rPr lang="en-IN" dirty="0" err="1"/>
              <a:t>blynk</a:t>
            </a:r>
            <a:r>
              <a:rPr lang="en-IN" dirty="0"/>
              <a:t> app to receive email and notification.</a:t>
            </a:r>
          </a:p>
        </p:txBody>
      </p:sp>
      <p:sp>
        <p:nvSpPr>
          <p:cNvPr id="4" name="TextBox 3">
            <a:extLst>
              <a:ext uri="{FF2B5EF4-FFF2-40B4-BE49-F238E27FC236}">
                <a16:creationId xmlns:a16="http://schemas.microsoft.com/office/drawing/2014/main" id="{9149234B-0C02-46AD-AC89-B9F09A35B9D9}"/>
              </a:ext>
            </a:extLst>
          </p:cNvPr>
          <p:cNvSpPr txBox="1"/>
          <p:nvPr/>
        </p:nvSpPr>
        <p:spPr>
          <a:xfrm>
            <a:off x="3752295" y="6124903"/>
            <a:ext cx="4279037" cy="646331"/>
          </a:xfrm>
          <a:prstGeom prst="rect">
            <a:avLst/>
          </a:prstGeom>
          <a:noFill/>
        </p:spPr>
        <p:txBody>
          <a:bodyPr wrap="square" rtlCol="0">
            <a:spAutoFit/>
          </a:bodyPr>
          <a:lstStyle/>
          <a:p>
            <a:pPr algn="ctr"/>
            <a:r>
              <a:rPr lang="en-US" dirty="0" err="1"/>
              <a:t>M.Kumarasamy</a:t>
            </a:r>
            <a:r>
              <a:rPr lang="en-US" dirty="0"/>
              <a:t> College Of Engineering</a:t>
            </a:r>
            <a:endParaRPr lang="en-IN" dirty="0"/>
          </a:p>
        </p:txBody>
      </p:sp>
    </p:spTree>
    <p:extLst>
      <p:ext uri="{BB962C8B-B14F-4D97-AF65-F5344CB8AC3E}">
        <p14:creationId xmlns:p14="http://schemas.microsoft.com/office/powerpoint/2010/main" val="26145019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FEF21-48FC-478E-89A1-C6C1B633EE1D}"/>
              </a:ext>
            </a:extLst>
          </p:cNvPr>
          <p:cNvSpPr>
            <a:spLocks noGrp="1"/>
          </p:cNvSpPr>
          <p:nvPr>
            <p:ph type="title"/>
          </p:nvPr>
        </p:nvSpPr>
        <p:spPr/>
        <p:txBody>
          <a:bodyPr/>
          <a:lstStyle/>
          <a:p>
            <a:pPr algn="ctr"/>
            <a:r>
              <a:rPr lang="en-US" dirty="0"/>
              <a:t>REFERENCES</a:t>
            </a:r>
            <a:endParaRPr lang="en-IN" dirty="0"/>
          </a:p>
        </p:txBody>
      </p:sp>
      <p:sp>
        <p:nvSpPr>
          <p:cNvPr id="3" name="Content Placeholder 2">
            <a:extLst>
              <a:ext uri="{FF2B5EF4-FFF2-40B4-BE49-F238E27FC236}">
                <a16:creationId xmlns:a16="http://schemas.microsoft.com/office/drawing/2014/main" id="{644BC72E-3D4A-4A78-8D78-66A1F83B46B8}"/>
              </a:ext>
            </a:extLst>
          </p:cNvPr>
          <p:cNvSpPr>
            <a:spLocks noGrp="1"/>
          </p:cNvSpPr>
          <p:nvPr>
            <p:ph idx="1"/>
          </p:nvPr>
        </p:nvSpPr>
        <p:spPr/>
        <p:txBody>
          <a:bodyPr/>
          <a:lstStyle/>
          <a:p>
            <a:pPr algn="l"/>
            <a:r>
              <a:rPr lang="en-US" dirty="0" err="1">
                <a:latin typeface="+mn-lt"/>
              </a:rPr>
              <a:t>s</a:t>
            </a:r>
            <a:r>
              <a:rPr lang="en-US" b="0" i="0" dirty="0" err="1">
                <a:effectLst/>
                <a:latin typeface="+mn-lt"/>
              </a:rPr>
              <a:t>itan</a:t>
            </a:r>
            <a:r>
              <a:rPr lang="en-US" b="0" i="0" dirty="0">
                <a:effectLst/>
                <a:latin typeface="+mn-lt"/>
              </a:rPr>
              <a:t>, T. S. a/p, &amp; Ab </a:t>
            </a:r>
            <a:r>
              <a:rPr lang="en-US" b="0" i="0" dirty="0" err="1">
                <a:effectLst/>
                <a:latin typeface="+mn-lt"/>
              </a:rPr>
              <a:t>Ghafar</a:t>
            </a:r>
            <a:r>
              <a:rPr lang="en-US" b="0" i="0" dirty="0">
                <a:effectLst/>
                <a:latin typeface="+mn-lt"/>
              </a:rPr>
              <a:t>, A. S. (2018). Liquefied Petroleum Gas (LPG) Leakage Detection and Monitoring System. </a:t>
            </a:r>
            <a:r>
              <a:rPr lang="en-US" b="0" i="1" dirty="0">
                <a:effectLst/>
                <a:latin typeface="+mn-lt"/>
              </a:rPr>
              <a:t>Journal of science and Technology</a:t>
            </a:r>
            <a:r>
              <a:rPr lang="en-US" b="0" i="0" dirty="0">
                <a:effectLst/>
                <a:latin typeface="+mn-lt"/>
              </a:rPr>
              <a:t>, </a:t>
            </a:r>
            <a:r>
              <a:rPr lang="en-US" b="0" i="1" dirty="0">
                <a:effectLst/>
                <a:latin typeface="+mn-lt"/>
              </a:rPr>
              <a:t>10</a:t>
            </a:r>
            <a:r>
              <a:rPr lang="en-US" b="0" i="0" dirty="0">
                <a:effectLst/>
                <a:latin typeface="+mn-lt"/>
              </a:rPr>
              <a:t>(3). Retrieved from https://publisher.uthm.edu.my/ojs/index.php/JST/article/view/2587</a:t>
            </a:r>
          </a:p>
          <a:p>
            <a:r>
              <a:rPr lang="en-US" dirty="0"/>
              <a:t>M. </a:t>
            </a:r>
            <a:r>
              <a:rPr lang="en-US" dirty="0" err="1"/>
              <a:t>Santiputri</a:t>
            </a:r>
            <a:r>
              <a:rPr lang="en-US" dirty="0"/>
              <a:t> and M. Tio, "IoT-based Gas Leak Detection Device," 2018 International Conference on Applied Engineering (ICAE), 2018, pp. 1-4, </a:t>
            </a:r>
            <a:r>
              <a:rPr lang="en-US" dirty="0" err="1"/>
              <a:t>doi</a:t>
            </a:r>
            <a:r>
              <a:rPr lang="en-US" dirty="0"/>
              <a:t>: 10.1109/INCAE.2018.8579396.</a:t>
            </a:r>
          </a:p>
          <a:p>
            <a:r>
              <a:rPr lang="en-US" dirty="0"/>
              <a:t>Jahan, </a:t>
            </a:r>
            <a:r>
              <a:rPr lang="en-US" dirty="0" err="1"/>
              <a:t>Shawkat</a:t>
            </a:r>
            <a:r>
              <a:rPr lang="en-US" dirty="0"/>
              <a:t>, et al. "Development of smart cooking stove: harvesting energy from the heat, gas leakage detection and IoT based notification system." 2019 International Conference on Robotics, Electrical and Signal Processing Techniques (ICREST). IEEE, 2019.</a:t>
            </a:r>
            <a:endParaRPr lang="en-IN" dirty="0"/>
          </a:p>
        </p:txBody>
      </p:sp>
      <p:sp>
        <p:nvSpPr>
          <p:cNvPr id="4" name="TextBox 3">
            <a:extLst>
              <a:ext uri="{FF2B5EF4-FFF2-40B4-BE49-F238E27FC236}">
                <a16:creationId xmlns:a16="http://schemas.microsoft.com/office/drawing/2014/main" id="{8A94B06B-929F-4FF2-AC49-13DFA9FF4B2E}"/>
              </a:ext>
            </a:extLst>
          </p:cNvPr>
          <p:cNvSpPr txBox="1"/>
          <p:nvPr/>
        </p:nvSpPr>
        <p:spPr>
          <a:xfrm>
            <a:off x="3752295" y="6124903"/>
            <a:ext cx="4279037" cy="646331"/>
          </a:xfrm>
          <a:prstGeom prst="rect">
            <a:avLst/>
          </a:prstGeom>
          <a:noFill/>
        </p:spPr>
        <p:txBody>
          <a:bodyPr wrap="square" rtlCol="0">
            <a:spAutoFit/>
          </a:bodyPr>
          <a:lstStyle/>
          <a:p>
            <a:pPr algn="ctr"/>
            <a:r>
              <a:rPr lang="en-US" dirty="0" err="1"/>
              <a:t>M.Kumarasamy</a:t>
            </a:r>
            <a:r>
              <a:rPr lang="en-US" dirty="0"/>
              <a:t> College Of Engineering</a:t>
            </a:r>
            <a:endParaRPr lang="en-IN" dirty="0"/>
          </a:p>
        </p:txBody>
      </p:sp>
    </p:spTree>
    <p:extLst>
      <p:ext uri="{BB962C8B-B14F-4D97-AF65-F5344CB8AC3E}">
        <p14:creationId xmlns:p14="http://schemas.microsoft.com/office/powerpoint/2010/main" val="38622633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90</TotalTime>
  <Words>606</Words>
  <Application>Microsoft Office PowerPoint</Application>
  <PresentationFormat>Widescreen</PresentationFormat>
  <Paragraphs>65</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PMingLiU-ExtB</vt:lpstr>
      <vt:lpstr>Arial</vt:lpstr>
      <vt:lpstr>Century Gothic</vt:lpstr>
      <vt:lpstr>Wingdings 3</vt:lpstr>
      <vt:lpstr>Ion</vt:lpstr>
      <vt:lpstr>Gas leakage detection and alerting system</vt:lpstr>
      <vt:lpstr>LIST OF CONTENT</vt:lpstr>
      <vt:lpstr>Abstract</vt:lpstr>
      <vt:lpstr>INTRODUCTION</vt:lpstr>
      <vt:lpstr>EXISTING METHOD</vt:lpstr>
      <vt:lpstr>PROPOSED METHOD</vt:lpstr>
      <vt:lpstr>COMPONENTS REQUIRED</vt:lpstr>
      <vt:lpstr>FUTURE WORK</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Gas leakage detection and alerting system</dc:title>
  <dc:creator>harshavardhan shanmugam</dc:creator>
  <cp:lastModifiedBy>harshavardhan shanmugam</cp:lastModifiedBy>
  <cp:revision>3</cp:revision>
  <dcterms:created xsi:type="dcterms:W3CDTF">2022-09-21T13:49:08Z</dcterms:created>
  <dcterms:modified xsi:type="dcterms:W3CDTF">2022-10-20T00:44:25Z</dcterms:modified>
</cp:coreProperties>
</file>