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0" r:id="rId4"/>
  </p:sldMasterIdLst>
  <p:notesMasterIdLst>
    <p:notesMasterId r:id="rId15"/>
  </p:notesMasterIdLst>
  <p:sldIdLst>
    <p:sldId id="261" r:id="rId5"/>
    <p:sldId id="262" r:id="rId6"/>
    <p:sldId id="263" r:id="rId7"/>
    <p:sldId id="264" r:id="rId8"/>
    <p:sldId id="271" r:id="rId9"/>
    <p:sldId id="265" r:id="rId10"/>
    <p:sldId id="270" r:id="rId11"/>
    <p:sldId id="272" r:id="rId12"/>
    <p:sldId id="268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A75990-A4A1-4DDE-AA8D-73E60A452DD0}" type="datetimeFigureOut">
              <a:rPr lang="en-US" smtClean="0"/>
              <a:t>9/21/2023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75CD8D-B1D9-4658-A4F0-38CA8D83ED5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09802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8C238F-B856-42A4-BC32-194DCC130D5F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957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D02C8-8352-4A2E-A3CD-139A8583C932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57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680581-4B77-41E9-BE55-C3C9C3900A2A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717339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0F02A-B435-4587-AE10-6A02865845FD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875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C1CB5-A088-4DB4-8A5C-B084F9B2B528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073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C1328-ADC8-435B-8F5C-D339CD9DD487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81061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256410-64C5-4311-8359-FDA6B61ABBAE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9928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18B01E-6E1B-4AFC-A690-27C447C9486E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6180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2F3D2-503A-4E49-99AD-125A054E178F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3807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66207-223C-48E4-AE22-548ABC801447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567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41151-B38C-4230-91F0-8A3BB69A056C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8940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6EA29-EE45-46F5-8084-6929433FA14E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68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7B94D-50C4-4558-AAA1-857DDB1A21EF}" type="datetime1">
              <a:rPr lang="en-US" smtClean="0"/>
              <a:t>9/21/2023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931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  <p:sldLayoutId id="2147483772" r:id="rId1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76017-D224-40AE-B921-6752545015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67000" y="2328334"/>
            <a:ext cx="6858000" cy="1367896"/>
          </a:xfrm>
        </p:spPr>
        <p:txBody>
          <a:bodyPr>
            <a:normAutofit fontScale="90000"/>
          </a:bodyPr>
          <a:lstStyle/>
          <a:p>
            <a:pPr algn="ctr"/>
            <a:r>
              <a:rPr lang="en-US"/>
              <a:t>BATCH 19 </a:t>
            </a:r>
            <a:r>
              <a:rPr lang="en-US" dirty="0"/>
              <a:t>MINOR PROJECT</a:t>
            </a:r>
          </a:p>
        </p:txBody>
      </p:sp>
      <p:sp>
        <p:nvSpPr>
          <p:cNvPr id="39" name="Subtitle 5">
            <a:extLst>
              <a:ext uri="{FF2B5EF4-FFF2-40B4-BE49-F238E27FC236}">
                <a16:creationId xmlns:a16="http://schemas.microsoft.com/office/drawing/2014/main" id="{9C7DB561-13CE-449C-99A0-0C51334489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87096" y="3654162"/>
            <a:ext cx="7022572" cy="887885"/>
          </a:xfrm>
        </p:spPr>
        <p:txBody>
          <a:bodyPr/>
          <a:lstStyle/>
          <a:p>
            <a:pPr algn="ctr"/>
            <a:r>
              <a:rPr lang="en-IN" dirty="0"/>
              <a:t>POTHOLE DETECTION USING YOLO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9E7808-F387-4057-8E21-E8EADE65A5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0548" y="8468"/>
            <a:ext cx="1565855" cy="163349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B192B5-C970-445C-9DA0-DC06E828D4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3" y="907"/>
            <a:ext cx="4940808" cy="167030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B72F9C-9102-4666-B522-539B1D6F13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82298" y="-2"/>
            <a:ext cx="1633492" cy="1633492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7B0E0C80-6885-4AB1-B870-05C2C0913F60}"/>
              </a:ext>
            </a:extLst>
          </p:cNvPr>
          <p:cNvSpPr txBox="1"/>
          <p:nvPr/>
        </p:nvSpPr>
        <p:spPr>
          <a:xfrm>
            <a:off x="7432166" y="5762862"/>
            <a:ext cx="46015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GUIDED BY,</a:t>
            </a:r>
          </a:p>
          <a:p>
            <a:r>
              <a:rPr lang="en-IN" sz="2800" dirty="0" err="1"/>
              <a:t>Mr.M.G.RAJENDRAKUMAR</a:t>
            </a:r>
            <a:r>
              <a:rPr lang="en-IN" sz="2400" dirty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37192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58390-79A4-4923-98D9-4673713AB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60547" y="1714500"/>
            <a:ext cx="9905955" cy="3429000"/>
          </a:xfrm>
        </p:spPr>
        <p:txBody>
          <a:bodyPr>
            <a:normAutofit/>
          </a:bodyPr>
          <a:lstStyle/>
          <a:p>
            <a:r>
              <a:rPr lang="en-IN" sz="124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402496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88000"/>
                <a:hueMod val="106000"/>
                <a:satMod val="140000"/>
                <a:lumMod val="54000"/>
              </a:schemeClr>
              <a:schemeClr val="bg2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BCF94-F108-4D92-8C4F-CD9273947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4939" y="555775"/>
            <a:ext cx="4682121" cy="1478570"/>
          </a:xfrm>
        </p:spPr>
        <p:txBody>
          <a:bodyPr>
            <a:normAutofit/>
          </a:bodyPr>
          <a:lstStyle/>
          <a:p>
            <a:r>
              <a:rPr lang="en-US" dirty="0"/>
              <a:t>TEAM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99AB7-9E36-4EAD-B44A-9E0CEA24AA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0105" y="2182661"/>
            <a:ext cx="8851788" cy="4119564"/>
          </a:xfrm>
        </p:spPr>
        <p:txBody>
          <a:bodyPr>
            <a:normAutofit/>
          </a:bodyPr>
          <a:lstStyle/>
          <a:p>
            <a:r>
              <a:rPr lang="en-US" sz="2000" dirty="0"/>
              <a:t>MAHENDRAVARMAN R S [</a:t>
            </a:r>
            <a:r>
              <a:rPr lang="en-US" sz="2000" dirty="0">
                <a:latin typeface="Bahnschrift Condensed" panose="020B0502040204020203" pitchFamily="34" charset="0"/>
              </a:rPr>
              <a:t>927621BEC111</a:t>
            </a:r>
            <a:r>
              <a:rPr lang="en-US" sz="2000" dirty="0"/>
              <a:t>]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MALLESH S [</a:t>
            </a:r>
            <a:r>
              <a:rPr lang="en-US" sz="2000" dirty="0">
                <a:latin typeface="Bahnschrift Condensed" panose="020B0502040204020203" pitchFamily="34" charset="0"/>
              </a:rPr>
              <a:t>927621BEC112</a:t>
            </a:r>
            <a:r>
              <a:rPr lang="en-US" sz="2000" dirty="0"/>
              <a:t>]</a:t>
            </a:r>
          </a:p>
          <a:p>
            <a:pPr marL="0" indent="0">
              <a:buNone/>
            </a:pPr>
            <a:endParaRPr lang="en-US" sz="2000" dirty="0"/>
          </a:p>
          <a:p>
            <a:r>
              <a:rPr lang="en-US" sz="2000" dirty="0"/>
              <a:t>SANTHOSH P [</a:t>
            </a:r>
            <a:r>
              <a:rPr lang="en-US" sz="2000" dirty="0">
                <a:latin typeface="Bahnschrift Condensed" panose="020B0502040204020203" pitchFamily="34" charset="0"/>
              </a:rPr>
              <a:t>927621BEC311</a:t>
            </a:r>
            <a:r>
              <a:rPr lang="en-US" sz="2000" dirty="0"/>
              <a:t>]</a:t>
            </a:r>
            <a:endParaRPr lang="en-IN" sz="2000" dirty="0"/>
          </a:p>
          <a:p>
            <a:pPr>
              <a:lnSpc>
                <a:spcPct val="110000"/>
              </a:lnSpc>
            </a:pPr>
            <a:endParaRPr lang="en-US" sz="1800" dirty="0"/>
          </a:p>
          <a:p>
            <a:pPr>
              <a:lnSpc>
                <a:spcPct val="110000"/>
              </a:lnSpc>
            </a:pPr>
            <a:r>
              <a:rPr lang="en-US" sz="1800" dirty="0"/>
              <a:t>MANIKANDAN S G [</a:t>
            </a:r>
            <a:r>
              <a:rPr lang="en-US" sz="1800" dirty="0">
                <a:latin typeface="Bahnschrift Condensed" panose="020B0502040204020203" pitchFamily="34" charset="0"/>
              </a:rPr>
              <a:t>927621BEC307</a:t>
            </a:r>
            <a:r>
              <a:rPr lang="en-US" sz="1800" dirty="0"/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1094849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07B99-6207-44C3-AB62-195F4ACD3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FCCE7-4E73-46AE-908F-45FCAA7D03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Potholes pose a significant threat to road safety and infrastructure maintenance worldwide.</a:t>
            </a:r>
          </a:p>
          <a:p>
            <a:r>
              <a:rPr lang="en-US" dirty="0"/>
              <a:t>This paper presents a novel approach for the automated detection of potholes in road surfaces utilizing the YOLO (You Only Look Once) object detection framework.</a:t>
            </a:r>
          </a:p>
          <a:p>
            <a:r>
              <a:rPr lang="en-US" dirty="0"/>
              <a:t>Our methodology involves training a YOLO-based deep neural network on a large dataset of road images and annotating pothole locations.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8049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740AFE-735B-4729-AF67-B385903A2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7B946-D10C-461A-BBC9-A30224058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this cutting-edge application of YOLO (You Only Look Once) object detection technology, we unveil a powerful solution for automating the identification and assessment of road potholes.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Our system promises real-time, accurate detection, and localization of potholes, revolutionizing road maintenance and safety.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79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FC01D-43C7-4294-9831-ACAABF93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BE5384-E602-43B7-AC83-A2F6217CAE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IN" dirty="0"/>
              <a:t>Dataset Creation:	</a:t>
            </a:r>
            <a:r>
              <a:rPr lang="en-US" dirty="0"/>
              <a:t>We will create a diverse and extensive dataset of road images, meticulously annotated to mark the precise locations of potholes.</a:t>
            </a:r>
          </a:p>
          <a:p>
            <a:pPr marL="514350" indent="-514350">
              <a:buFont typeface="+mj-lt"/>
              <a:buAutoNum type="arabicPeriod"/>
            </a:pPr>
            <a:r>
              <a:rPr lang="en-IN" dirty="0"/>
              <a:t>YOLO Integration:	</a:t>
            </a:r>
            <a:r>
              <a:rPr lang="en-US" dirty="0"/>
              <a:t>We will modify and fine-tune the YOLO architecture to detect potholes effectively.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Real-time Detection: 	Our approach enables real-time pothole detection, which is essential for timely response by authorities and road maintenance teams.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Application Potential:	 The proposed pothole detection system can be integrated into existing traffic management systems, navigation apps, or autonomous vehicles to enhance road safety and infrastructure maintenance.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3653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9642-ED0B-4ABC-A5C5-FB65B6B81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Software Components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B7D90D-88E8-4EFD-AEE8-3DD2F89136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LabelImg</a:t>
            </a:r>
            <a:r>
              <a:rPr lang="en-IN" dirty="0"/>
              <a:t> Library.</a:t>
            </a:r>
          </a:p>
          <a:p>
            <a:r>
              <a:rPr lang="en-IN" dirty="0" err="1"/>
              <a:t>Opencv</a:t>
            </a:r>
            <a:r>
              <a:rPr lang="en-IN" dirty="0"/>
              <a:t> Library.</a:t>
            </a:r>
          </a:p>
          <a:p>
            <a:r>
              <a:rPr lang="en-IN" dirty="0"/>
              <a:t>Anaconda Prompt.</a:t>
            </a:r>
          </a:p>
          <a:p>
            <a:r>
              <a:rPr lang="en-IN" dirty="0"/>
              <a:t>Google </a:t>
            </a:r>
            <a:r>
              <a:rPr lang="en-IN" dirty="0" err="1"/>
              <a:t>Colab</a:t>
            </a:r>
            <a:r>
              <a:rPr lang="en-IN" dirty="0"/>
              <a:t> notebook.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9312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CAC34-F8E5-4D12-8480-EE04B4EDD3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Labelling the Pothole using </a:t>
            </a:r>
            <a:r>
              <a:rPr lang="en-IN" dirty="0" err="1"/>
              <a:t>LabelImg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E38EF85-717F-4446-A2ED-0D340761C9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79380" y="1825625"/>
            <a:ext cx="8033239" cy="4351338"/>
          </a:xfrm>
        </p:spPr>
      </p:pic>
    </p:spTree>
    <p:extLst>
      <p:ext uri="{BB962C8B-B14F-4D97-AF65-F5344CB8AC3E}">
        <p14:creationId xmlns:p14="http://schemas.microsoft.com/office/powerpoint/2010/main" val="4214071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CAF534-9E81-4143-882C-2F3B6A719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Viewing the .XML file Created by </a:t>
            </a:r>
            <a:r>
              <a:rPr lang="en-IN" dirty="0" err="1"/>
              <a:t>LabelImg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92BF5BB-FE42-4995-B592-8750C97E06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2910" y="1896646"/>
            <a:ext cx="4863260" cy="4351338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752899A-D204-4861-8A31-82F5358421D6}"/>
              </a:ext>
            </a:extLst>
          </p:cNvPr>
          <p:cNvSpPr txBox="1"/>
          <p:nvPr/>
        </p:nvSpPr>
        <p:spPr>
          <a:xfrm>
            <a:off x="6569476" y="1896646"/>
            <a:ext cx="4784324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Here we can See the .xml file created by the </a:t>
            </a:r>
            <a:r>
              <a:rPr lang="en-IN" sz="2400" dirty="0" err="1"/>
              <a:t>labelImg</a:t>
            </a:r>
            <a:r>
              <a:rPr lang="en-IN" sz="2400" dirty="0"/>
              <a:t> annotator.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First it shows the File location of the Photo, after that the size of the photo along with the width.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Then the Bounding Box which is the annotated thing and marking it as pothole.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dirty="0"/>
              <a:t>This is the way of creating the dataset.</a:t>
            </a:r>
          </a:p>
        </p:txBody>
      </p:sp>
    </p:spTree>
    <p:extLst>
      <p:ext uri="{BB962C8B-B14F-4D97-AF65-F5344CB8AC3E}">
        <p14:creationId xmlns:p14="http://schemas.microsoft.com/office/powerpoint/2010/main" val="18345760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A8CF0-8A32-461E-86CA-9DAB52A6B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5D9C14-AB92-491B-A1C4-9704AC09B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Dataset Expansion.</a:t>
            </a:r>
          </a:p>
          <a:p>
            <a:r>
              <a:rPr lang="en-IN" dirty="0"/>
              <a:t>Real-time Processing.</a:t>
            </a:r>
          </a:p>
          <a:p>
            <a:r>
              <a:rPr lang="en-IN" dirty="0"/>
              <a:t>Anomaly Detection.</a:t>
            </a:r>
          </a:p>
          <a:p>
            <a:r>
              <a:rPr lang="en-IN" dirty="0"/>
              <a:t>Deployment and Integration.</a:t>
            </a:r>
          </a:p>
        </p:txBody>
      </p:sp>
    </p:spTree>
    <p:extLst>
      <p:ext uri="{BB962C8B-B14F-4D97-AF65-F5344CB8AC3E}">
        <p14:creationId xmlns:p14="http://schemas.microsoft.com/office/powerpoint/2010/main" val="15419783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1D9A78"/>
      </a:accent1>
      <a:accent2>
        <a:srgbClr val="8BC145"/>
      </a:accent2>
      <a:accent3>
        <a:srgbClr val="36AFCE"/>
      </a:accent3>
      <a:accent4>
        <a:srgbClr val="1D6FA9"/>
      </a:accent4>
      <a:accent5>
        <a:srgbClr val="B74919"/>
      </a:accent5>
      <a:accent6>
        <a:srgbClr val="F19D19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77210f24a1be23c92c90fd886aa0aa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60e05723c5c1908df1a1a4ebf11d344e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096F0E7-E7B5-406E-8E94-F0043B2AC7F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4C6BCC-A38B-4625-90E6-7D3BBA3909A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C41CBB0-BAA0-4983-8F2B-E10AF3358DA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141</TotalTime>
  <Words>364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Bahnschrift Condensed</vt:lpstr>
      <vt:lpstr>Calibri</vt:lpstr>
      <vt:lpstr>Calibri Light</vt:lpstr>
      <vt:lpstr>Office Theme</vt:lpstr>
      <vt:lpstr>BATCH 19 MINOR PROJECT</vt:lpstr>
      <vt:lpstr>TEAM MEMBERS</vt:lpstr>
      <vt:lpstr>ABSTRACT</vt:lpstr>
      <vt:lpstr>INTRODUCTION</vt:lpstr>
      <vt:lpstr>Methodology</vt:lpstr>
      <vt:lpstr>Software Components Used</vt:lpstr>
      <vt:lpstr>Labelling the Pothole using LabelImg</vt:lpstr>
      <vt:lpstr>Viewing the .XML file Created by LabelImg</vt:lpstr>
      <vt:lpstr>Future work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BATCH 18 MINOR PROJECT</dc:title>
  <dc:creator>harshavardhan shanmugam</dc:creator>
  <cp:lastModifiedBy>harshavardhan shanmugam</cp:lastModifiedBy>
  <cp:revision>4</cp:revision>
  <dcterms:created xsi:type="dcterms:W3CDTF">2023-08-25T23:39:58Z</dcterms:created>
  <dcterms:modified xsi:type="dcterms:W3CDTF">2023-09-21T14:11:18Z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