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Lato" panose="020F0502020204030203" pitchFamily="34" charset="0"/>
      <p:regular r:id="rId20"/>
      <p:bold r:id="rId21"/>
      <p:italic r:id="rId22"/>
      <p:boldItalic r:id="rId23"/>
    </p:embeddedFont>
    <p:embeddedFont>
      <p:font typeface="Montserrat" panose="00000500000000000000" pitchFamily="2" charset="0"/>
      <p:regular r:id="rId24"/>
      <p:bold r:id="rId25"/>
      <p:italic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71b87d668e_0_3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71b87d668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71b87d668e_0_3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71b87d668e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71b87d668e_0_3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71b87d668e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71b87d668e_0_3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71b87d668e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71b87d668e_0_3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71b87d668e_0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71b87d668e_0_3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71b87d668e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71b87d668e_0_4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71b87d668e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71b87d668e_0_4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71b87d668e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71b87d668e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71b87d668e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71b87d668e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71b87d668e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71b87d668e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71b87d668e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71b87d668e_0_3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71b87d668e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71b87d668e_0_3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71b87d668e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71b87d668e_0_3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71b87d668e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71b87d668e_0_3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71b87d668e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71b87d668e_0_3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71b87d668e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179125"/>
            <a:ext cx="5017500" cy="157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Ai-Powered Nutrition Analyzer for Fitness Enthusiasts</a:t>
            </a:r>
            <a:endParaRPr dirty="0"/>
          </a:p>
        </p:txBody>
      </p:sp>
      <p:sp>
        <p:nvSpPr>
          <p:cNvPr id="135" name="Google Shape;135;p13"/>
          <p:cNvSpPr txBox="1">
            <a:spLocks noGrp="1"/>
          </p:cNvSpPr>
          <p:nvPr>
            <p:ph type="subTitle" idx="1"/>
          </p:nvPr>
        </p:nvSpPr>
        <p:spPr>
          <a:xfrm>
            <a:off x="5201375" y="3619625"/>
            <a:ext cx="3761100" cy="82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MALLESH U (210701145)</a:t>
            </a:r>
            <a:endParaRPr dirty="0"/>
          </a:p>
          <a:p>
            <a:pPr marL="0" lvl="0" indent="0" algn="l" rtl="0">
              <a:spcBef>
                <a:spcPts val="0"/>
              </a:spcBef>
              <a:spcAft>
                <a:spcPts val="0"/>
              </a:spcAft>
              <a:buNone/>
            </a:pPr>
            <a:r>
              <a:rPr lang="en" dirty="0"/>
              <a:t>NARESH KUMAR V(210701323)</a:t>
            </a:r>
          </a:p>
          <a:p>
            <a:pPr marL="0" lvl="0" indent="0" algn="l" rtl="0">
              <a:spcBef>
                <a:spcPts val="0"/>
              </a:spcBef>
              <a:spcAft>
                <a:spcPts val="0"/>
              </a:spcAft>
              <a:buNone/>
            </a:pPr>
            <a:r>
              <a:rPr lang="en" dirty="0"/>
              <a:t>MATHESH WARAN K(210701155)</a:t>
            </a:r>
            <a:endParaRPr dirty="0"/>
          </a:p>
        </p:txBody>
      </p:sp>
      <p:sp>
        <p:nvSpPr>
          <p:cNvPr id="136" name="Google Shape;136;p13"/>
          <p:cNvSpPr txBox="1"/>
          <p:nvPr/>
        </p:nvSpPr>
        <p:spPr>
          <a:xfrm>
            <a:off x="2726750" y="427450"/>
            <a:ext cx="6444600" cy="8928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sz="1100" b="1">
                <a:solidFill>
                  <a:srgbClr val="FFFFFF"/>
                </a:solidFill>
              </a:rPr>
              <a:t> GE19612 - PROFESSIONAL READINESS FOR INNOVATION,</a:t>
            </a:r>
            <a:endParaRPr sz="1100" b="1">
              <a:solidFill>
                <a:srgbClr val="FFFFFF"/>
              </a:solidFill>
            </a:endParaRPr>
          </a:p>
          <a:p>
            <a:pPr marL="0" lvl="0" indent="0" algn="l" rtl="0">
              <a:lnSpc>
                <a:spcPct val="150000"/>
              </a:lnSpc>
              <a:spcBef>
                <a:spcPts val="0"/>
              </a:spcBef>
              <a:spcAft>
                <a:spcPts val="0"/>
              </a:spcAft>
              <a:buNone/>
            </a:pPr>
            <a:r>
              <a:rPr lang="en" sz="1100" b="1">
                <a:solidFill>
                  <a:srgbClr val="FFFFFF"/>
                </a:solidFill>
              </a:rPr>
              <a:t>                    	EMPLOYABILITY AND ENTREPRENEURSHIP</a:t>
            </a:r>
            <a:endParaRPr sz="1100" b="1">
              <a:solidFill>
                <a:srgbClr val="FFFFFF"/>
              </a:solidFill>
            </a:endParaRPr>
          </a:p>
          <a:p>
            <a:pPr marL="0" lvl="0" indent="0" algn="l" rtl="0">
              <a:spcBef>
                <a:spcPts val="0"/>
              </a:spcBef>
              <a:spcAft>
                <a:spcPts val="0"/>
              </a:spcAft>
              <a:buNone/>
            </a:pPr>
            <a:endParaRPr sz="13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body" idx="1"/>
          </p:nvPr>
        </p:nvSpPr>
        <p:spPr>
          <a:xfrm>
            <a:off x="1313525" y="629100"/>
            <a:ext cx="7074000" cy="4075200"/>
          </a:xfrm>
          <a:prstGeom prst="rect">
            <a:avLst/>
          </a:prstGeom>
        </p:spPr>
        <p:txBody>
          <a:bodyPr spcFirstLastPara="1" wrap="square" lIns="91425" tIns="91425" rIns="91425" bIns="91425" anchor="t" anchorCtr="0">
            <a:normAutofit/>
          </a:bodyPr>
          <a:lstStyle/>
          <a:p>
            <a:pPr marL="457200" lvl="0" indent="0" algn="l" rtl="0">
              <a:spcBef>
                <a:spcPts val="2100"/>
              </a:spcBef>
              <a:spcAft>
                <a:spcPts val="0"/>
              </a:spcAft>
              <a:buNone/>
            </a:pPr>
            <a:r>
              <a:rPr lang="en" sz="2400">
                <a:solidFill>
                  <a:srgbClr val="ECECEC"/>
                </a:solidFill>
                <a:highlight>
                  <a:srgbClr val="212121"/>
                </a:highlight>
                <a:latin typeface="Roboto"/>
                <a:ea typeface="Roboto"/>
                <a:cs typeface="Roboto"/>
                <a:sym typeface="Roboto"/>
              </a:rPr>
              <a:t>2.Nutritional Assessment:</a:t>
            </a:r>
            <a:endParaRPr sz="2400">
              <a:solidFill>
                <a:srgbClr val="ECECEC"/>
              </a:solidFill>
              <a:highlight>
                <a:srgbClr val="212121"/>
              </a:highlight>
              <a:latin typeface="Roboto"/>
              <a:ea typeface="Roboto"/>
              <a:cs typeface="Roboto"/>
              <a:sym typeface="Roboto"/>
            </a:endParaRPr>
          </a:p>
          <a:p>
            <a:pPr marL="914400" lvl="1" indent="-336550" algn="l" rtl="0">
              <a:spcBef>
                <a:spcPts val="3600"/>
              </a:spcBef>
              <a:spcAft>
                <a:spcPts val="0"/>
              </a:spcAft>
              <a:buClr>
                <a:srgbClr val="ECECEC"/>
              </a:buClr>
              <a:buSzPts val="1700"/>
              <a:buFont typeface="Roboto"/>
              <a:buChar char="●"/>
            </a:pPr>
            <a:r>
              <a:rPr lang="en" sz="1700">
                <a:solidFill>
                  <a:srgbClr val="ECECEC"/>
                </a:solidFill>
                <a:highlight>
                  <a:srgbClr val="212121"/>
                </a:highlight>
                <a:latin typeface="Roboto"/>
                <a:ea typeface="Roboto"/>
                <a:cs typeface="Roboto"/>
                <a:sym typeface="Roboto"/>
              </a:rPr>
              <a:t>After classification, the system retrieves detailed nutritional information for the identified item from external sources such as the USDA's FoodData Central API.</a:t>
            </a:r>
            <a:endParaRPr sz="1700">
              <a:solidFill>
                <a:srgbClr val="ECECEC"/>
              </a:solidFill>
              <a:highlight>
                <a:srgbClr val="212121"/>
              </a:highlight>
              <a:latin typeface="Roboto"/>
              <a:ea typeface="Roboto"/>
              <a:cs typeface="Roboto"/>
              <a:sym typeface="Roboto"/>
            </a:endParaRPr>
          </a:p>
          <a:p>
            <a:pPr marL="914400" lvl="1" indent="-336550" algn="l" rtl="0">
              <a:spcBef>
                <a:spcPts val="0"/>
              </a:spcBef>
              <a:spcAft>
                <a:spcPts val="0"/>
              </a:spcAft>
              <a:buClr>
                <a:srgbClr val="ECECEC"/>
              </a:buClr>
              <a:buSzPts val="1700"/>
              <a:buFont typeface="Roboto"/>
              <a:buChar char="●"/>
            </a:pPr>
            <a:r>
              <a:rPr lang="en" sz="1700">
                <a:solidFill>
                  <a:srgbClr val="ECECEC"/>
                </a:solidFill>
                <a:highlight>
                  <a:srgbClr val="212121"/>
                </a:highlight>
                <a:latin typeface="Roboto"/>
                <a:ea typeface="Roboto"/>
                <a:cs typeface="Roboto"/>
                <a:sym typeface="Roboto"/>
              </a:rPr>
              <a:t>Nutritional data, including calorie content, macronutrient composition, and micronutrient levels, are presented to the user.</a:t>
            </a:r>
            <a:endParaRPr sz="1700">
              <a:solidFill>
                <a:srgbClr val="ECECEC"/>
              </a:solidFill>
              <a:highlight>
                <a:srgbClr val="212121"/>
              </a:highlight>
              <a:latin typeface="Roboto"/>
              <a:ea typeface="Roboto"/>
              <a:cs typeface="Roboto"/>
              <a:sym typeface="Roboto"/>
            </a:endParaRPr>
          </a:p>
          <a:p>
            <a:pPr marL="0" lvl="0" indent="0" algn="l" rtl="0">
              <a:spcBef>
                <a:spcPts val="36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body" idx="1"/>
          </p:nvPr>
        </p:nvSpPr>
        <p:spPr>
          <a:xfrm>
            <a:off x="1313525" y="629100"/>
            <a:ext cx="7074000" cy="4075200"/>
          </a:xfrm>
          <a:prstGeom prst="rect">
            <a:avLst/>
          </a:prstGeom>
        </p:spPr>
        <p:txBody>
          <a:bodyPr spcFirstLastPara="1" wrap="square" lIns="91425" tIns="91425" rIns="91425" bIns="91425" anchor="t" anchorCtr="0">
            <a:normAutofit/>
          </a:bodyPr>
          <a:lstStyle/>
          <a:p>
            <a:pPr marL="457200" lvl="0" indent="0" algn="l" rtl="0">
              <a:spcBef>
                <a:spcPts val="2100"/>
              </a:spcBef>
              <a:spcAft>
                <a:spcPts val="0"/>
              </a:spcAft>
              <a:buNone/>
            </a:pPr>
            <a:r>
              <a:rPr lang="en" sz="2400">
                <a:solidFill>
                  <a:srgbClr val="ECECEC"/>
                </a:solidFill>
                <a:highlight>
                  <a:srgbClr val="212121"/>
                </a:highlight>
                <a:latin typeface="Roboto"/>
                <a:ea typeface="Roboto"/>
                <a:cs typeface="Roboto"/>
                <a:sym typeface="Roboto"/>
              </a:rPr>
              <a:t>3.Threshold Evaluation</a:t>
            </a:r>
            <a:r>
              <a:rPr lang="en" sz="2100">
                <a:solidFill>
                  <a:srgbClr val="ECECEC"/>
                </a:solidFill>
                <a:highlight>
                  <a:srgbClr val="212121"/>
                </a:highlight>
                <a:latin typeface="Roboto"/>
                <a:ea typeface="Roboto"/>
                <a:cs typeface="Roboto"/>
                <a:sym typeface="Roboto"/>
              </a:rPr>
              <a:t>:</a:t>
            </a:r>
            <a:endParaRPr sz="3300">
              <a:solidFill>
                <a:srgbClr val="ECECEC"/>
              </a:solidFill>
              <a:highlight>
                <a:srgbClr val="212121"/>
              </a:highlight>
              <a:latin typeface="Roboto"/>
              <a:ea typeface="Roboto"/>
              <a:cs typeface="Roboto"/>
              <a:sym typeface="Roboto"/>
            </a:endParaRPr>
          </a:p>
          <a:p>
            <a:pPr marL="914400" lvl="1" indent="-336550" algn="l" rtl="0">
              <a:spcBef>
                <a:spcPts val="2100"/>
              </a:spcBef>
              <a:spcAft>
                <a:spcPts val="0"/>
              </a:spcAft>
              <a:buClr>
                <a:srgbClr val="ECECEC"/>
              </a:buClr>
              <a:buSzPts val="1700"/>
              <a:buFont typeface="Roboto"/>
              <a:buChar char="●"/>
            </a:pPr>
            <a:r>
              <a:rPr lang="en" sz="1700">
                <a:solidFill>
                  <a:srgbClr val="ECECEC"/>
                </a:solidFill>
                <a:highlight>
                  <a:srgbClr val="212121"/>
                </a:highlight>
                <a:latin typeface="Roboto"/>
                <a:ea typeface="Roboto"/>
                <a:cs typeface="Roboto"/>
                <a:sym typeface="Roboto"/>
              </a:rPr>
              <a:t>The system evaluates the retrieved nutritional information against predefined thresholds to determine the healthiness of the identified item.</a:t>
            </a:r>
            <a:endParaRPr sz="1700">
              <a:solidFill>
                <a:srgbClr val="ECECEC"/>
              </a:solidFill>
              <a:highlight>
                <a:srgbClr val="212121"/>
              </a:highlight>
              <a:latin typeface="Roboto"/>
              <a:ea typeface="Roboto"/>
              <a:cs typeface="Roboto"/>
              <a:sym typeface="Roboto"/>
            </a:endParaRPr>
          </a:p>
          <a:p>
            <a:pPr marL="914400" lvl="1" indent="-336550" algn="l" rtl="0">
              <a:spcBef>
                <a:spcPts val="0"/>
              </a:spcBef>
              <a:spcAft>
                <a:spcPts val="0"/>
              </a:spcAft>
              <a:buClr>
                <a:srgbClr val="ECECEC"/>
              </a:buClr>
              <a:buSzPts val="1700"/>
              <a:buFont typeface="Roboto"/>
              <a:buChar char="●"/>
            </a:pPr>
            <a:r>
              <a:rPr lang="en" sz="1700">
                <a:solidFill>
                  <a:srgbClr val="ECECEC"/>
                </a:solidFill>
                <a:highlight>
                  <a:srgbClr val="212121"/>
                </a:highlight>
                <a:latin typeface="Roboto"/>
                <a:ea typeface="Roboto"/>
                <a:cs typeface="Roboto"/>
                <a:sym typeface="Roboto"/>
              </a:rPr>
              <a:t>Users receive feedback on whether the item meets established nutritional standards.</a:t>
            </a:r>
            <a:endParaRPr sz="1700">
              <a:solidFill>
                <a:srgbClr val="ECECEC"/>
              </a:solidFill>
              <a:highlight>
                <a:srgbClr val="212121"/>
              </a:highlight>
              <a:latin typeface="Roboto"/>
              <a:ea typeface="Roboto"/>
              <a:cs typeface="Roboto"/>
              <a:sym typeface="Roboto"/>
            </a:endParaRPr>
          </a:p>
          <a:p>
            <a:pPr marL="914400" lvl="0" indent="0" algn="l" rtl="0">
              <a:spcBef>
                <a:spcPts val="3600"/>
              </a:spcBef>
              <a:spcAft>
                <a:spcPts val="0"/>
              </a:spcAft>
              <a:buNone/>
            </a:pPr>
            <a:endParaRPr sz="1700">
              <a:solidFill>
                <a:srgbClr val="ECECEC"/>
              </a:solidFill>
              <a:highlight>
                <a:srgbClr val="212121"/>
              </a:highlight>
              <a:latin typeface="Roboto"/>
              <a:ea typeface="Roboto"/>
              <a:cs typeface="Roboto"/>
              <a:sym typeface="Roboto"/>
            </a:endParaRPr>
          </a:p>
          <a:p>
            <a:pPr marL="0" lvl="0" indent="0" algn="l" rtl="0">
              <a:spcBef>
                <a:spcPts val="36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4"/>
          <p:cNvSpPr txBox="1">
            <a:spLocks noGrp="1"/>
          </p:cNvSpPr>
          <p:nvPr>
            <p:ph type="body" idx="1"/>
          </p:nvPr>
        </p:nvSpPr>
        <p:spPr>
          <a:xfrm>
            <a:off x="1313525" y="629100"/>
            <a:ext cx="7074000" cy="4075200"/>
          </a:xfrm>
          <a:prstGeom prst="rect">
            <a:avLst/>
          </a:prstGeom>
        </p:spPr>
        <p:txBody>
          <a:bodyPr spcFirstLastPara="1" wrap="square" lIns="91425" tIns="91425" rIns="91425" bIns="91425" anchor="t" anchorCtr="0">
            <a:normAutofit fontScale="92500" lnSpcReduction="20000"/>
          </a:bodyPr>
          <a:lstStyle/>
          <a:p>
            <a:pPr marL="457200" lvl="0" indent="0" algn="l" rtl="0">
              <a:spcBef>
                <a:spcPts val="2100"/>
              </a:spcBef>
              <a:spcAft>
                <a:spcPts val="0"/>
              </a:spcAft>
              <a:buNone/>
            </a:pPr>
            <a:r>
              <a:rPr lang="en" sz="2400">
                <a:solidFill>
                  <a:srgbClr val="ECECEC"/>
                </a:solidFill>
                <a:highlight>
                  <a:srgbClr val="212121"/>
                </a:highlight>
                <a:latin typeface="Roboto"/>
                <a:ea typeface="Roboto"/>
                <a:cs typeface="Roboto"/>
                <a:sym typeface="Roboto"/>
              </a:rPr>
              <a:t>4.</a:t>
            </a:r>
            <a:r>
              <a:rPr lang="en" sz="2500">
                <a:solidFill>
                  <a:srgbClr val="ECECEC"/>
                </a:solidFill>
                <a:highlight>
                  <a:srgbClr val="212121"/>
                </a:highlight>
                <a:latin typeface="Roboto"/>
                <a:ea typeface="Roboto"/>
                <a:cs typeface="Roboto"/>
                <a:sym typeface="Roboto"/>
              </a:rPr>
              <a:t>Alternative Suggestions:</a:t>
            </a:r>
            <a:endParaRPr sz="4600">
              <a:solidFill>
                <a:srgbClr val="ECECEC"/>
              </a:solidFill>
              <a:highlight>
                <a:srgbClr val="212121"/>
              </a:highlight>
              <a:latin typeface="Roboto"/>
              <a:ea typeface="Roboto"/>
              <a:cs typeface="Roboto"/>
              <a:sym typeface="Roboto"/>
            </a:endParaRPr>
          </a:p>
          <a:p>
            <a:pPr marL="914400" lvl="1" indent="-328453" algn="l" rtl="0">
              <a:spcBef>
                <a:spcPts val="2100"/>
              </a:spcBef>
              <a:spcAft>
                <a:spcPts val="0"/>
              </a:spcAft>
              <a:buClr>
                <a:srgbClr val="ECECEC"/>
              </a:buClr>
              <a:buSzPct val="100000"/>
              <a:buFont typeface="Roboto"/>
              <a:buChar char="●"/>
            </a:pPr>
            <a:r>
              <a:rPr lang="en" sz="1700">
                <a:solidFill>
                  <a:srgbClr val="ECECEC"/>
                </a:solidFill>
                <a:highlight>
                  <a:srgbClr val="212121"/>
                </a:highlight>
                <a:latin typeface="Roboto"/>
                <a:ea typeface="Roboto"/>
                <a:cs typeface="Roboto"/>
                <a:sym typeface="Roboto"/>
              </a:rPr>
              <a:t>If the identified item falls short of nutritional benchmarks, the system suggests more nutritious alternatives from a predefined list.</a:t>
            </a:r>
            <a:endParaRPr sz="1700">
              <a:solidFill>
                <a:srgbClr val="ECECEC"/>
              </a:solidFill>
              <a:highlight>
                <a:srgbClr val="212121"/>
              </a:highlight>
              <a:latin typeface="Roboto"/>
              <a:ea typeface="Roboto"/>
              <a:cs typeface="Roboto"/>
              <a:sym typeface="Roboto"/>
            </a:endParaRPr>
          </a:p>
          <a:p>
            <a:pPr marL="914400" lvl="1" indent="-328453" algn="l" rtl="0">
              <a:spcBef>
                <a:spcPts val="0"/>
              </a:spcBef>
              <a:spcAft>
                <a:spcPts val="0"/>
              </a:spcAft>
              <a:buClr>
                <a:srgbClr val="ECECEC"/>
              </a:buClr>
              <a:buSzPct val="100000"/>
              <a:buFont typeface="Roboto"/>
              <a:buChar char="●"/>
            </a:pPr>
            <a:r>
              <a:rPr lang="en" sz="1700">
                <a:solidFill>
                  <a:srgbClr val="ECECEC"/>
                </a:solidFill>
                <a:highlight>
                  <a:srgbClr val="212121"/>
                </a:highlight>
                <a:latin typeface="Roboto"/>
                <a:ea typeface="Roboto"/>
                <a:cs typeface="Roboto"/>
                <a:sym typeface="Roboto"/>
              </a:rPr>
              <a:t>Users are presented with alternative options that offer better nutritional value.</a:t>
            </a:r>
            <a:endParaRPr sz="1700">
              <a:solidFill>
                <a:srgbClr val="ECECEC"/>
              </a:solidFill>
              <a:highlight>
                <a:srgbClr val="212121"/>
              </a:highlight>
              <a:latin typeface="Roboto"/>
              <a:ea typeface="Roboto"/>
              <a:cs typeface="Roboto"/>
              <a:sym typeface="Roboto"/>
            </a:endParaRPr>
          </a:p>
          <a:p>
            <a:pPr marL="914400" lvl="0" indent="0" algn="l" rtl="0">
              <a:spcBef>
                <a:spcPts val="1500"/>
              </a:spcBef>
              <a:spcAft>
                <a:spcPts val="0"/>
              </a:spcAft>
              <a:buNone/>
            </a:pPr>
            <a:endParaRPr sz="1700">
              <a:solidFill>
                <a:srgbClr val="ECECEC"/>
              </a:solidFill>
              <a:highlight>
                <a:srgbClr val="212121"/>
              </a:highlight>
              <a:latin typeface="Roboto"/>
              <a:ea typeface="Roboto"/>
              <a:cs typeface="Roboto"/>
              <a:sym typeface="Roboto"/>
            </a:endParaRPr>
          </a:p>
          <a:p>
            <a:pPr marL="914400" lvl="0" indent="0" algn="l" rtl="0">
              <a:spcBef>
                <a:spcPts val="3600"/>
              </a:spcBef>
              <a:spcAft>
                <a:spcPts val="0"/>
              </a:spcAft>
              <a:buNone/>
            </a:pPr>
            <a:endParaRPr sz="1700">
              <a:solidFill>
                <a:srgbClr val="ECECEC"/>
              </a:solidFill>
              <a:highlight>
                <a:srgbClr val="212121"/>
              </a:highlight>
              <a:latin typeface="Roboto"/>
              <a:ea typeface="Roboto"/>
              <a:cs typeface="Roboto"/>
              <a:sym typeface="Roboto"/>
            </a:endParaRPr>
          </a:p>
          <a:p>
            <a:pPr marL="0" lvl="0" indent="0" algn="l" rtl="0">
              <a:spcBef>
                <a:spcPts val="360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OUTPUTS AND FINAL RESULT </a:t>
            </a:r>
            <a:endParaRPr/>
          </a:p>
        </p:txBody>
      </p:sp>
      <p:pic>
        <p:nvPicPr>
          <p:cNvPr id="205" name="Google Shape;205;p25"/>
          <p:cNvPicPr preferRelativeResize="0"/>
          <p:nvPr/>
        </p:nvPicPr>
        <p:blipFill>
          <a:blip r:embed="rId3">
            <a:alphaModFix/>
          </a:blip>
          <a:stretch>
            <a:fillRect/>
          </a:stretch>
        </p:blipFill>
        <p:spPr>
          <a:xfrm>
            <a:off x="686475" y="1381000"/>
            <a:ext cx="8024699" cy="35286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OUTPUTS AND FINAL RESULT </a:t>
            </a:r>
            <a:endParaRPr/>
          </a:p>
        </p:txBody>
      </p:sp>
      <p:pic>
        <p:nvPicPr>
          <p:cNvPr id="211" name="Google Shape;211;p26"/>
          <p:cNvPicPr preferRelativeResize="0"/>
          <p:nvPr/>
        </p:nvPicPr>
        <p:blipFill>
          <a:blip r:embed="rId3">
            <a:alphaModFix/>
          </a:blip>
          <a:stretch>
            <a:fillRect/>
          </a:stretch>
        </p:blipFill>
        <p:spPr>
          <a:xfrm>
            <a:off x="1177000" y="1307850"/>
            <a:ext cx="7563932" cy="3530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OUTPUTS AND FINAL RESULT </a:t>
            </a:r>
            <a:endParaRPr/>
          </a:p>
        </p:txBody>
      </p:sp>
      <p:pic>
        <p:nvPicPr>
          <p:cNvPr id="217" name="Google Shape;217;p27"/>
          <p:cNvPicPr preferRelativeResize="0"/>
          <p:nvPr/>
        </p:nvPicPr>
        <p:blipFill>
          <a:blip r:embed="rId3">
            <a:alphaModFix/>
          </a:blip>
          <a:stretch>
            <a:fillRect/>
          </a:stretch>
        </p:blipFill>
        <p:spPr>
          <a:xfrm>
            <a:off x="1126641" y="999175"/>
            <a:ext cx="7728984" cy="39086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 and future Enhancement</a:t>
            </a:r>
            <a:endParaRPr/>
          </a:p>
        </p:txBody>
      </p:sp>
      <p:sp>
        <p:nvSpPr>
          <p:cNvPr id="223" name="Google Shape;223;p28"/>
          <p:cNvSpPr txBox="1">
            <a:spLocks noGrp="1"/>
          </p:cNvSpPr>
          <p:nvPr>
            <p:ph type="body" idx="1"/>
          </p:nvPr>
        </p:nvSpPr>
        <p:spPr>
          <a:xfrm>
            <a:off x="1129100" y="926250"/>
            <a:ext cx="7207200" cy="3552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200">
                <a:solidFill>
                  <a:srgbClr val="ECECEC"/>
                </a:solidFill>
                <a:highlight>
                  <a:srgbClr val="212121"/>
                </a:highlight>
                <a:latin typeface="Roboto"/>
                <a:ea typeface="Roboto"/>
                <a:cs typeface="Roboto"/>
                <a:sym typeface="Roboto"/>
              </a:rPr>
              <a:t>The proposed system offers a promising solution for automated fruit and vegetable classification and nutritional assessment. Through the integration of deep learning and external nutritional databases, users can make informed dietary decisions with ease. The user-friendly interface facilitates seamless interaction, providing real-time feedback on classification results and nutritional information. By empowering users to make healthier food choices, the system holds significant potential for improving dietary management and promoting healthier lifestyles.</a:t>
            </a:r>
            <a:endParaRPr sz="1200">
              <a:solidFill>
                <a:srgbClr val="ECECEC"/>
              </a:solidFill>
              <a:highlight>
                <a:srgbClr val="212121"/>
              </a:highlight>
              <a:latin typeface="Roboto"/>
              <a:ea typeface="Roboto"/>
              <a:cs typeface="Roboto"/>
              <a:sym typeface="Roboto"/>
            </a:endParaRPr>
          </a:p>
          <a:p>
            <a:pPr marL="0" lvl="0" indent="0" algn="l" rtl="0">
              <a:spcBef>
                <a:spcPts val="1200"/>
              </a:spcBef>
              <a:spcAft>
                <a:spcPts val="0"/>
              </a:spcAft>
              <a:buNone/>
            </a:pPr>
            <a:r>
              <a:rPr lang="en" sz="1600">
                <a:solidFill>
                  <a:srgbClr val="ECECEC"/>
                </a:solidFill>
                <a:highlight>
                  <a:srgbClr val="212121"/>
                </a:highlight>
                <a:latin typeface="Roboto"/>
                <a:ea typeface="Roboto"/>
                <a:cs typeface="Roboto"/>
                <a:sym typeface="Roboto"/>
              </a:rPr>
              <a:t>Future Enhancement:</a:t>
            </a:r>
            <a:endParaRPr sz="1600">
              <a:solidFill>
                <a:srgbClr val="ECECEC"/>
              </a:solidFill>
              <a:highlight>
                <a:srgbClr val="212121"/>
              </a:highlight>
              <a:latin typeface="Roboto"/>
              <a:ea typeface="Roboto"/>
              <a:cs typeface="Roboto"/>
              <a:sym typeface="Roboto"/>
            </a:endParaRPr>
          </a:p>
          <a:p>
            <a:pPr marL="0" lvl="0" indent="0" algn="l" rtl="0">
              <a:spcBef>
                <a:spcPts val="1200"/>
              </a:spcBef>
              <a:spcAft>
                <a:spcPts val="0"/>
              </a:spcAft>
              <a:buNone/>
            </a:pPr>
            <a:r>
              <a:rPr lang="en" sz="1400">
                <a:solidFill>
                  <a:srgbClr val="ECECEC"/>
                </a:solidFill>
                <a:highlight>
                  <a:srgbClr val="212121"/>
                </a:highlight>
                <a:latin typeface="Roboto"/>
                <a:ea typeface="Roboto"/>
                <a:cs typeface="Roboto"/>
                <a:sym typeface="Roboto"/>
              </a:rPr>
              <a:t>1</a:t>
            </a:r>
            <a:r>
              <a:rPr lang="en" sz="1600">
                <a:solidFill>
                  <a:srgbClr val="ECECEC"/>
                </a:solidFill>
                <a:highlight>
                  <a:srgbClr val="212121"/>
                </a:highlight>
                <a:latin typeface="Roboto"/>
                <a:ea typeface="Roboto"/>
                <a:cs typeface="Roboto"/>
                <a:sym typeface="Roboto"/>
              </a:rPr>
              <a:t>.</a:t>
            </a:r>
            <a:r>
              <a:rPr lang="en" sz="1200">
                <a:solidFill>
                  <a:srgbClr val="ECECEC"/>
                </a:solidFill>
                <a:highlight>
                  <a:srgbClr val="212121"/>
                </a:highlight>
                <a:latin typeface="Roboto"/>
                <a:ea typeface="Roboto"/>
                <a:cs typeface="Roboto"/>
                <a:sym typeface="Roboto"/>
              </a:rPr>
              <a:t>Enhanced Accuracy</a:t>
            </a:r>
            <a:endParaRPr sz="1200">
              <a:solidFill>
                <a:srgbClr val="ECECEC"/>
              </a:solidFill>
              <a:highlight>
                <a:srgbClr val="212121"/>
              </a:highlight>
              <a:latin typeface="Roboto"/>
              <a:ea typeface="Roboto"/>
              <a:cs typeface="Roboto"/>
              <a:sym typeface="Roboto"/>
            </a:endParaRPr>
          </a:p>
          <a:p>
            <a:pPr marL="0" lvl="0" indent="0" algn="l" rtl="0">
              <a:spcBef>
                <a:spcPts val="1200"/>
              </a:spcBef>
              <a:spcAft>
                <a:spcPts val="0"/>
              </a:spcAft>
              <a:buNone/>
            </a:pPr>
            <a:r>
              <a:rPr lang="en" sz="1200">
                <a:solidFill>
                  <a:srgbClr val="ECECEC"/>
                </a:solidFill>
                <a:highlight>
                  <a:srgbClr val="212121"/>
                </a:highlight>
                <a:latin typeface="Roboto"/>
                <a:ea typeface="Roboto"/>
                <a:cs typeface="Roboto"/>
                <a:sym typeface="Roboto"/>
              </a:rPr>
              <a:t>2.Expanded Food Database</a:t>
            </a:r>
            <a:endParaRPr sz="1200">
              <a:solidFill>
                <a:srgbClr val="ECECEC"/>
              </a:solidFill>
              <a:highlight>
                <a:srgbClr val="212121"/>
              </a:highlight>
              <a:latin typeface="Roboto"/>
              <a:ea typeface="Roboto"/>
              <a:cs typeface="Roboto"/>
              <a:sym typeface="Roboto"/>
            </a:endParaRPr>
          </a:p>
          <a:p>
            <a:pPr marL="0" lvl="0" indent="0" algn="l" rtl="0">
              <a:spcBef>
                <a:spcPts val="1200"/>
              </a:spcBef>
              <a:spcAft>
                <a:spcPts val="0"/>
              </a:spcAft>
              <a:buNone/>
            </a:pPr>
            <a:r>
              <a:rPr lang="en" sz="1200">
                <a:solidFill>
                  <a:srgbClr val="ECECEC"/>
                </a:solidFill>
                <a:highlight>
                  <a:srgbClr val="212121"/>
                </a:highlight>
                <a:latin typeface="Roboto"/>
                <a:ea typeface="Roboto"/>
                <a:cs typeface="Roboto"/>
                <a:sym typeface="Roboto"/>
              </a:rPr>
              <a:t>3.Personalization Features</a:t>
            </a:r>
            <a:endParaRPr sz="1200">
              <a:solidFill>
                <a:srgbClr val="ECECEC"/>
              </a:solidFill>
              <a:highlight>
                <a:srgbClr val="212121"/>
              </a:highlight>
              <a:latin typeface="Roboto"/>
              <a:ea typeface="Roboto"/>
              <a:cs typeface="Roboto"/>
              <a:sym typeface="Roboto"/>
            </a:endParaRPr>
          </a:p>
          <a:p>
            <a:pPr marL="0" lvl="0" indent="0" algn="l" rtl="0">
              <a:spcBef>
                <a:spcPts val="1200"/>
              </a:spcBef>
              <a:spcAft>
                <a:spcPts val="0"/>
              </a:spcAft>
              <a:buNone/>
            </a:pPr>
            <a:r>
              <a:rPr lang="en" sz="1200">
                <a:solidFill>
                  <a:srgbClr val="ECECEC"/>
                </a:solidFill>
                <a:highlight>
                  <a:srgbClr val="212121"/>
                </a:highlight>
                <a:latin typeface="Roboto"/>
                <a:ea typeface="Roboto"/>
                <a:cs typeface="Roboto"/>
                <a:sym typeface="Roboto"/>
              </a:rPr>
              <a:t>4.Mobile Application Development:</a:t>
            </a:r>
            <a:endParaRPr sz="1200">
              <a:solidFill>
                <a:srgbClr val="ECECEC"/>
              </a:solidFill>
              <a:highlight>
                <a:srgbClr val="212121"/>
              </a:highlight>
              <a:latin typeface="Roboto"/>
              <a:ea typeface="Roboto"/>
              <a:cs typeface="Roboto"/>
              <a:sym typeface="Roboto"/>
            </a:endParaRPr>
          </a:p>
          <a:p>
            <a:pPr marL="0" lvl="0" indent="0" algn="l" rtl="0">
              <a:spcBef>
                <a:spcPts val="1200"/>
              </a:spcBef>
              <a:spcAft>
                <a:spcPts val="1200"/>
              </a:spcAft>
              <a:buNone/>
            </a:pPr>
            <a:endParaRPr sz="1200">
              <a:solidFill>
                <a:srgbClr val="ECECEC"/>
              </a:solidFill>
              <a:highlight>
                <a:srgbClr val="212121"/>
              </a:highlight>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9"/>
          <p:cNvSpPr txBox="1">
            <a:spLocks noGrp="1"/>
          </p:cNvSpPr>
          <p:nvPr>
            <p:ph type="body" idx="1"/>
          </p:nvPr>
        </p:nvSpPr>
        <p:spPr>
          <a:xfrm>
            <a:off x="2926625" y="1874925"/>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4000"/>
              <a:t>Thank you</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ABSTRACT</a:t>
            </a:r>
            <a:endParaRPr/>
          </a:p>
        </p:txBody>
      </p:sp>
      <p:sp>
        <p:nvSpPr>
          <p:cNvPr id="142" name="Google Shape;142;p14"/>
          <p:cNvSpPr txBox="1">
            <a:spLocks noGrp="1"/>
          </p:cNvSpPr>
          <p:nvPr>
            <p:ph type="body" idx="1"/>
          </p:nvPr>
        </p:nvSpPr>
        <p:spPr>
          <a:xfrm>
            <a:off x="1223625" y="1202500"/>
            <a:ext cx="7112700" cy="3276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400">
                <a:solidFill>
                  <a:srgbClr val="ECECEC"/>
                </a:solidFill>
                <a:highlight>
                  <a:srgbClr val="212121"/>
                </a:highlight>
                <a:latin typeface="Roboto"/>
                <a:ea typeface="Roboto"/>
                <a:cs typeface="Roboto"/>
                <a:sym typeface="Roboto"/>
              </a:rPr>
              <a:t>This paper presents a system for classifying and assessing the nutritional value of fruits and vegetables using deep learning. The system employs a pre-trained convolutional neural network (CNN) model to identify various produce items from images. Once classified, the system uses the USDA's FoodData Central API to retrieve nutritional information, which is then compared against predefined nutritional thresholds. If an item falls short, the system suggests more nutritious alternatives. The core functionality is implemented in a Python script utilizing Keras for deep learning, PIL for image processing, and requests for API communication. Results are displayed within a user interface, offering an interactive platform for users to understand the nutritional content of their food. This integration provides a valuable tool for dietary management and education.</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 STATEMENT</a:t>
            </a:r>
            <a:endParaRPr/>
          </a:p>
        </p:txBody>
      </p:sp>
      <p:sp>
        <p:nvSpPr>
          <p:cNvPr id="148" name="Google Shape;148;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700">
                <a:solidFill>
                  <a:srgbClr val="ECECEC"/>
                </a:solidFill>
                <a:highlight>
                  <a:srgbClr val="212121"/>
                </a:highlight>
                <a:latin typeface="Roboto"/>
                <a:ea typeface="Roboto"/>
                <a:cs typeface="Roboto"/>
                <a:sym typeface="Roboto"/>
              </a:rPr>
              <a:t>Many individuals struggle to identify fruits and vegetables and understand their nutritional content, which hinders their ability to make informed dietary choices. Current methods often require manual input and nutritional knowledge, making them less accessible. There is a need for an automated, user-friendly tool that uses deep learning to classify produce from images and provides real-time nutritional information. Such a system should also suggest healthier alternatives when necessary, aiding users in making better dietary decisions effortlessly.</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59340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Existing System </a:t>
            </a:r>
            <a:endParaRPr/>
          </a:p>
        </p:txBody>
      </p:sp>
      <p:sp>
        <p:nvSpPr>
          <p:cNvPr id="154" name="Google Shape;154;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600"/>
              <a:t>Current systems for identifying fruits and vegetables and obtaining nutritional information often rely on manual input and user knowledge. Mobile apps and online databases, such as the USDA FoodData Central, require users to search for items manually. Barcode scanners are effective for packaged produce but not for fresh items. Diet tracking apps like MyFitnessPal offer nutritional information based on user input but can be inconvenient and less accurate for fresh produce. These methods lack ease of use, accuracy, and real-time image-based identification, and they do not provide automatic suggestions for more nutritious alternatives, limiting their effectiveness in dietary management.</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PROPOSED SYSTEM</a:t>
            </a:r>
            <a:endParaRPr/>
          </a:p>
        </p:txBody>
      </p:sp>
      <p:sp>
        <p:nvSpPr>
          <p:cNvPr id="160" name="Google Shape;160;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500">
                <a:solidFill>
                  <a:srgbClr val="ECECEC"/>
                </a:solidFill>
                <a:highlight>
                  <a:srgbClr val="212121"/>
                </a:highlight>
                <a:latin typeface="Roboto"/>
                <a:ea typeface="Roboto"/>
                <a:cs typeface="Roboto"/>
                <a:sym typeface="Roboto"/>
              </a:rPr>
              <a:t>The proposed system integrates deep learning and real-time image recognition to automatically identify fruits and vegetables from images and retrieve detailed nutritional information from the USDA's FoodData Central API. It utilizes a pre-trained convolutional neural network (CNN) for accurate image classification, providing instant identification without manual input. Nutritional data fetched from the API is evaluated against predefined thresholds to determine healthiness, and if an item falls short, the system suggests healthier alternatives. With a user-friendly interface, users can effortlessly upload images and receive immediate feedback on nutritional content, aiming to facilitate informed dietary choices seamlessly.</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Aim and Objective</a:t>
            </a:r>
            <a:endParaRPr/>
          </a:p>
        </p:txBody>
      </p:sp>
      <p:sp>
        <p:nvSpPr>
          <p:cNvPr id="166" name="Google Shape;166;p18"/>
          <p:cNvSpPr txBox="1">
            <a:spLocks noGrp="1"/>
          </p:cNvSpPr>
          <p:nvPr>
            <p:ph type="body" idx="1"/>
          </p:nvPr>
        </p:nvSpPr>
        <p:spPr>
          <a:xfrm>
            <a:off x="789150" y="1425625"/>
            <a:ext cx="8067600" cy="33585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523"/>
              <a:buNone/>
            </a:pPr>
            <a:r>
              <a:rPr lang="en" sz="2202" b="1">
                <a:latin typeface="Roboto"/>
                <a:ea typeface="Roboto"/>
                <a:cs typeface="Roboto"/>
                <a:sym typeface="Roboto"/>
              </a:rPr>
              <a:t>Aim:</a:t>
            </a:r>
            <a:endParaRPr sz="2202" b="1">
              <a:latin typeface="Roboto"/>
              <a:ea typeface="Roboto"/>
              <a:cs typeface="Roboto"/>
              <a:sym typeface="Roboto"/>
            </a:endParaRPr>
          </a:p>
          <a:p>
            <a:pPr marL="0" lvl="0" indent="0" algn="l" rtl="0">
              <a:lnSpc>
                <a:spcPct val="105000"/>
              </a:lnSpc>
              <a:spcBef>
                <a:spcPts val="1200"/>
              </a:spcBef>
              <a:spcAft>
                <a:spcPts val="0"/>
              </a:spcAft>
              <a:buSzPts val="523"/>
              <a:buNone/>
            </a:pPr>
            <a:r>
              <a:rPr lang="en" sz="1200">
                <a:solidFill>
                  <a:srgbClr val="ECECEC"/>
                </a:solidFill>
                <a:highlight>
                  <a:srgbClr val="212121"/>
                </a:highlight>
                <a:latin typeface="Roboto"/>
                <a:ea typeface="Roboto"/>
                <a:cs typeface="Roboto"/>
                <a:sym typeface="Roboto"/>
              </a:rPr>
              <a:t>The aim of this project is to develop a comprehensive system for automated classification and nutritional assessment of fruits and vegetables using deep learning techniques, facilitating informed dietary choices effortlessly</a:t>
            </a:r>
            <a:endParaRPr sz="1502" b="1">
              <a:latin typeface="Roboto"/>
              <a:ea typeface="Roboto"/>
              <a:cs typeface="Roboto"/>
              <a:sym typeface="Roboto"/>
            </a:endParaRPr>
          </a:p>
          <a:p>
            <a:pPr marL="0" lvl="0" indent="0" algn="l" rtl="0">
              <a:lnSpc>
                <a:spcPct val="105000"/>
              </a:lnSpc>
              <a:spcBef>
                <a:spcPts val="1200"/>
              </a:spcBef>
              <a:spcAft>
                <a:spcPts val="0"/>
              </a:spcAft>
              <a:buSzPts val="523"/>
              <a:buNone/>
            </a:pPr>
            <a:r>
              <a:rPr lang="en" sz="1702" b="1">
                <a:latin typeface="Roboto"/>
                <a:ea typeface="Roboto"/>
                <a:cs typeface="Roboto"/>
                <a:sym typeface="Roboto"/>
              </a:rPr>
              <a:t>Objectives:</a:t>
            </a:r>
            <a:endParaRPr sz="1702" b="1">
              <a:latin typeface="Roboto"/>
              <a:ea typeface="Roboto"/>
              <a:cs typeface="Roboto"/>
              <a:sym typeface="Roboto"/>
            </a:endParaRPr>
          </a:p>
          <a:p>
            <a:pPr marL="0" lvl="0" indent="0" algn="l" rtl="0">
              <a:lnSpc>
                <a:spcPct val="105000"/>
              </a:lnSpc>
              <a:spcBef>
                <a:spcPts val="1200"/>
              </a:spcBef>
              <a:spcAft>
                <a:spcPts val="0"/>
              </a:spcAft>
              <a:buSzPts val="523"/>
              <a:buNone/>
            </a:pPr>
            <a:r>
              <a:rPr lang="en" sz="1502" b="1">
                <a:latin typeface="Roboto"/>
                <a:ea typeface="Roboto"/>
                <a:cs typeface="Roboto"/>
                <a:sym typeface="Roboto"/>
              </a:rPr>
              <a:t>1. </a:t>
            </a:r>
            <a:r>
              <a:rPr lang="en" sz="1200">
                <a:solidFill>
                  <a:srgbClr val="ECECEC"/>
                </a:solidFill>
                <a:highlight>
                  <a:srgbClr val="212121"/>
                </a:highlight>
                <a:latin typeface="Roboto"/>
                <a:ea typeface="Roboto"/>
                <a:cs typeface="Roboto"/>
                <a:sym typeface="Roboto"/>
              </a:rPr>
              <a:t>Develop Image Classification Model</a:t>
            </a:r>
            <a:endParaRPr sz="1502" b="1">
              <a:latin typeface="Roboto"/>
              <a:ea typeface="Roboto"/>
              <a:cs typeface="Roboto"/>
              <a:sym typeface="Roboto"/>
            </a:endParaRPr>
          </a:p>
          <a:p>
            <a:pPr marL="0" lvl="0" indent="0" algn="l" rtl="0">
              <a:lnSpc>
                <a:spcPct val="105000"/>
              </a:lnSpc>
              <a:spcBef>
                <a:spcPts val="1200"/>
              </a:spcBef>
              <a:spcAft>
                <a:spcPts val="0"/>
              </a:spcAft>
              <a:buSzPts val="523"/>
              <a:buNone/>
            </a:pPr>
            <a:r>
              <a:rPr lang="en" sz="1502" b="1">
                <a:latin typeface="Roboto"/>
                <a:ea typeface="Roboto"/>
                <a:cs typeface="Roboto"/>
                <a:sym typeface="Roboto"/>
              </a:rPr>
              <a:t>2. </a:t>
            </a:r>
            <a:r>
              <a:rPr lang="en" sz="1200">
                <a:solidFill>
                  <a:srgbClr val="ECECEC"/>
                </a:solidFill>
                <a:highlight>
                  <a:srgbClr val="212121"/>
                </a:highlight>
                <a:latin typeface="Roboto"/>
                <a:ea typeface="Roboto"/>
                <a:cs typeface="Roboto"/>
                <a:sym typeface="Roboto"/>
              </a:rPr>
              <a:t>Implement Nutritional Assessment</a:t>
            </a:r>
            <a:endParaRPr sz="1502" b="1">
              <a:latin typeface="Roboto"/>
              <a:ea typeface="Roboto"/>
              <a:cs typeface="Roboto"/>
              <a:sym typeface="Roboto"/>
            </a:endParaRPr>
          </a:p>
          <a:p>
            <a:pPr marL="0" lvl="0" indent="0" algn="l" rtl="0">
              <a:lnSpc>
                <a:spcPct val="105000"/>
              </a:lnSpc>
              <a:spcBef>
                <a:spcPts val="1200"/>
              </a:spcBef>
              <a:spcAft>
                <a:spcPts val="0"/>
              </a:spcAft>
              <a:buSzPts val="523"/>
              <a:buNone/>
            </a:pPr>
            <a:r>
              <a:rPr lang="en" sz="1502" b="1">
                <a:latin typeface="Roboto"/>
                <a:ea typeface="Roboto"/>
                <a:cs typeface="Roboto"/>
                <a:sym typeface="Roboto"/>
              </a:rPr>
              <a:t>3. </a:t>
            </a:r>
            <a:r>
              <a:rPr lang="en" sz="1200">
                <a:solidFill>
                  <a:srgbClr val="ECECEC"/>
                </a:solidFill>
                <a:highlight>
                  <a:srgbClr val="212121"/>
                </a:highlight>
                <a:latin typeface="Roboto"/>
                <a:ea typeface="Roboto"/>
                <a:cs typeface="Roboto"/>
                <a:sym typeface="Roboto"/>
              </a:rPr>
              <a:t>Provide Alternative Suggestions</a:t>
            </a:r>
            <a:endParaRPr sz="1502" b="1">
              <a:latin typeface="Roboto"/>
              <a:ea typeface="Roboto"/>
              <a:cs typeface="Roboto"/>
              <a:sym typeface="Roboto"/>
            </a:endParaRPr>
          </a:p>
          <a:p>
            <a:pPr marL="0" lvl="0" indent="0" algn="l" rtl="0">
              <a:lnSpc>
                <a:spcPct val="105000"/>
              </a:lnSpc>
              <a:spcBef>
                <a:spcPts val="1200"/>
              </a:spcBef>
              <a:spcAft>
                <a:spcPts val="0"/>
              </a:spcAft>
              <a:buSzPts val="523"/>
              <a:buNone/>
            </a:pPr>
            <a:endParaRPr sz="1502" b="1">
              <a:latin typeface="Roboto"/>
              <a:ea typeface="Roboto"/>
              <a:cs typeface="Roboto"/>
              <a:sym typeface="Roboto"/>
            </a:endParaRPr>
          </a:p>
          <a:p>
            <a:pPr marL="0" lvl="0" indent="0" algn="l" rtl="0">
              <a:lnSpc>
                <a:spcPct val="105000"/>
              </a:lnSpc>
              <a:spcBef>
                <a:spcPts val="1200"/>
              </a:spcBef>
              <a:spcAft>
                <a:spcPts val="0"/>
              </a:spcAft>
              <a:buSzPts val="523"/>
              <a:buNone/>
            </a:pPr>
            <a:endParaRPr sz="1502" b="1">
              <a:latin typeface="Roboto"/>
              <a:ea typeface="Roboto"/>
              <a:cs typeface="Roboto"/>
              <a:sym typeface="Roboto"/>
            </a:endParaRPr>
          </a:p>
          <a:p>
            <a:pPr marL="0" lvl="0" indent="0" algn="l" rtl="0">
              <a:lnSpc>
                <a:spcPct val="105000"/>
              </a:lnSpc>
              <a:spcBef>
                <a:spcPts val="1200"/>
              </a:spcBef>
              <a:spcAft>
                <a:spcPts val="1200"/>
              </a:spcAft>
              <a:buSzPts val="523"/>
              <a:buNone/>
            </a:pPr>
            <a:endParaRPr sz="1502" b="1">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Literature survey</a:t>
            </a:r>
            <a:endParaRPr/>
          </a:p>
        </p:txBody>
      </p:sp>
      <p:sp>
        <p:nvSpPr>
          <p:cNvPr id="172" name="Google Shape;172;p19"/>
          <p:cNvSpPr txBox="1">
            <a:spLocks noGrp="1"/>
          </p:cNvSpPr>
          <p:nvPr>
            <p:ph type="body" idx="1"/>
          </p:nvPr>
        </p:nvSpPr>
        <p:spPr>
          <a:xfrm>
            <a:off x="648000" y="1403150"/>
            <a:ext cx="7688400" cy="33459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688"/>
              <a:buNone/>
            </a:pPr>
            <a:endParaRPr sz="912"/>
          </a:p>
          <a:p>
            <a:pPr marL="0" lvl="0" indent="0" algn="l" rtl="0">
              <a:lnSpc>
                <a:spcPct val="105000"/>
              </a:lnSpc>
              <a:spcBef>
                <a:spcPts val="1200"/>
              </a:spcBef>
              <a:spcAft>
                <a:spcPts val="0"/>
              </a:spcAft>
              <a:buSzPts val="688"/>
              <a:buNone/>
            </a:pPr>
            <a:r>
              <a:rPr lang="en" sz="1480">
                <a:solidFill>
                  <a:srgbClr val="ECECEC"/>
                </a:solidFill>
                <a:highlight>
                  <a:srgbClr val="212121"/>
                </a:highlight>
                <a:latin typeface="Roboto"/>
                <a:ea typeface="Roboto"/>
                <a:cs typeface="Roboto"/>
                <a:sym typeface="Roboto"/>
              </a:rPr>
              <a:t>Recent literature underscores the increasing adoption of deep learning for food classification and nutritional analysis. Studies predominantly emphasize the effectiveness of convolutional neural networks (CNNs) in accurately identifying fruits and vegetables from images. Integration with APIs like the USDA's FoodData Central enables real-time retrieval of detailed nutritional data, empowering users to make informed dietary decisions based on calorie content, macronutrient composition, and micronutrient levels. With a surge in health-conscious lifestyles, there's a corresponding rise in demand for user-friendly applications offering personalized dietary recommendations and intuitive interfaces for seamless interaction. However, challenges such as dataset availability, food variation, and ensuring accuracy in nutritional data retrieval persist, suggesting avenues for further research and improvement in automated food classification systems.</a:t>
            </a:r>
            <a:endParaRPr sz="1480">
              <a:solidFill>
                <a:srgbClr val="ECECEC"/>
              </a:solidFill>
              <a:highlight>
                <a:srgbClr val="212121"/>
              </a:highlight>
              <a:latin typeface="Roboto"/>
              <a:ea typeface="Roboto"/>
              <a:cs typeface="Roboto"/>
              <a:sym typeface="Roboto"/>
            </a:endParaRPr>
          </a:p>
          <a:p>
            <a:pPr marL="0" lvl="0" indent="0" algn="l" rtl="0">
              <a:lnSpc>
                <a:spcPct val="105000"/>
              </a:lnSpc>
              <a:spcBef>
                <a:spcPts val="1200"/>
              </a:spcBef>
              <a:spcAft>
                <a:spcPts val="1200"/>
              </a:spcAft>
              <a:buSzPts val="688"/>
              <a:buNone/>
            </a:pPr>
            <a:endParaRPr sz="912"/>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Architecture Diagram</a:t>
            </a:r>
            <a:endParaRPr/>
          </a:p>
        </p:txBody>
      </p:sp>
      <p:pic>
        <p:nvPicPr>
          <p:cNvPr id="178" name="Google Shape;178;p20"/>
          <p:cNvPicPr preferRelativeResize="0"/>
          <p:nvPr/>
        </p:nvPicPr>
        <p:blipFill>
          <a:blip r:embed="rId3">
            <a:alphaModFix/>
          </a:blip>
          <a:stretch>
            <a:fillRect/>
          </a:stretch>
        </p:blipFill>
        <p:spPr>
          <a:xfrm>
            <a:off x="1244500" y="1061575"/>
            <a:ext cx="7530999" cy="3859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Functional Description</a:t>
            </a:r>
            <a:endParaRPr/>
          </a:p>
        </p:txBody>
      </p:sp>
      <p:sp>
        <p:nvSpPr>
          <p:cNvPr id="184" name="Google Shape;184;p21"/>
          <p:cNvSpPr txBox="1"/>
          <p:nvPr/>
        </p:nvSpPr>
        <p:spPr>
          <a:xfrm>
            <a:off x="1250950" y="1136625"/>
            <a:ext cx="7747200" cy="3948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a:solidFill>
                  <a:srgbClr val="ECECEC"/>
                </a:solidFill>
                <a:highlight>
                  <a:srgbClr val="212121"/>
                </a:highlight>
                <a:latin typeface="Roboto"/>
                <a:ea typeface="Roboto"/>
                <a:cs typeface="Roboto"/>
                <a:sym typeface="Roboto"/>
              </a:rPr>
              <a:t>The proposed system aims to provide automated classification and nutritional assessment of fruits and vegetables through a user-friendly interface. The system's functionality can be described as follows:</a:t>
            </a:r>
            <a:endParaRPr sz="1200">
              <a:solidFill>
                <a:srgbClr val="ECECEC"/>
              </a:solidFill>
              <a:highlight>
                <a:srgbClr val="212121"/>
              </a:highlight>
              <a:latin typeface="Roboto"/>
              <a:ea typeface="Roboto"/>
              <a:cs typeface="Roboto"/>
              <a:sym typeface="Roboto"/>
            </a:endParaRPr>
          </a:p>
          <a:p>
            <a:pPr marL="457200" lvl="0" indent="-336550" algn="l" rtl="0">
              <a:lnSpc>
                <a:spcPct val="115000"/>
              </a:lnSpc>
              <a:spcBef>
                <a:spcPts val="2100"/>
              </a:spcBef>
              <a:spcAft>
                <a:spcPts val="0"/>
              </a:spcAft>
              <a:buClr>
                <a:srgbClr val="ECECEC"/>
              </a:buClr>
              <a:buSzPts val="1700"/>
              <a:buFont typeface="Roboto"/>
              <a:buAutoNum type="arabicPeriod"/>
            </a:pPr>
            <a:r>
              <a:rPr lang="en" sz="1700">
                <a:solidFill>
                  <a:srgbClr val="ECECEC"/>
                </a:solidFill>
                <a:highlight>
                  <a:srgbClr val="212121"/>
                </a:highlight>
                <a:latin typeface="Roboto"/>
                <a:ea typeface="Roboto"/>
                <a:cs typeface="Roboto"/>
                <a:sym typeface="Roboto"/>
              </a:rPr>
              <a:t>Image Classification:</a:t>
            </a:r>
            <a:endParaRPr sz="1700">
              <a:solidFill>
                <a:srgbClr val="ECECEC"/>
              </a:solidFill>
              <a:highlight>
                <a:srgbClr val="212121"/>
              </a:highlight>
              <a:latin typeface="Roboto"/>
              <a:ea typeface="Roboto"/>
              <a:cs typeface="Roboto"/>
              <a:sym typeface="Roboto"/>
            </a:endParaRPr>
          </a:p>
          <a:p>
            <a:pPr marL="914400" lvl="1" indent="-336550" algn="l" rtl="0">
              <a:lnSpc>
                <a:spcPct val="115000"/>
              </a:lnSpc>
              <a:spcBef>
                <a:spcPts val="0"/>
              </a:spcBef>
              <a:spcAft>
                <a:spcPts val="0"/>
              </a:spcAft>
              <a:buClr>
                <a:srgbClr val="ECECEC"/>
              </a:buClr>
              <a:buSzPts val="1700"/>
              <a:buFont typeface="Roboto"/>
              <a:buChar char="●"/>
            </a:pPr>
            <a:r>
              <a:rPr lang="en" sz="1700">
                <a:solidFill>
                  <a:srgbClr val="ECECEC"/>
                </a:solidFill>
                <a:highlight>
                  <a:srgbClr val="212121"/>
                </a:highlight>
                <a:latin typeface="Roboto"/>
                <a:ea typeface="Roboto"/>
                <a:cs typeface="Roboto"/>
                <a:sym typeface="Roboto"/>
              </a:rPr>
              <a:t>Users can upload images of fruits and vegetables through the user interface.</a:t>
            </a:r>
            <a:endParaRPr sz="1700">
              <a:solidFill>
                <a:srgbClr val="ECECEC"/>
              </a:solidFill>
              <a:highlight>
                <a:srgbClr val="212121"/>
              </a:highlight>
              <a:latin typeface="Roboto"/>
              <a:ea typeface="Roboto"/>
              <a:cs typeface="Roboto"/>
              <a:sym typeface="Roboto"/>
            </a:endParaRPr>
          </a:p>
          <a:p>
            <a:pPr marL="914400" lvl="1" indent="-336550" algn="l" rtl="0">
              <a:lnSpc>
                <a:spcPct val="115000"/>
              </a:lnSpc>
              <a:spcBef>
                <a:spcPts val="0"/>
              </a:spcBef>
              <a:spcAft>
                <a:spcPts val="0"/>
              </a:spcAft>
              <a:buClr>
                <a:srgbClr val="ECECEC"/>
              </a:buClr>
              <a:buSzPts val="1700"/>
              <a:buFont typeface="Roboto"/>
              <a:buChar char="●"/>
            </a:pPr>
            <a:r>
              <a:rPr lang="en" sz="1700">
                <a:solidFill>
                  <a:srgbClr val="ECECEC"/>
                </a:solidFill>
                <a:highlight>
                  <a:srgbClr val="212121"/>
                </a:highlight>
                <a:latin typeface="Roboto"/>
                <a:ea typeface="Roboto"/>
                <a:cs typeface="Roboto"/>
                <a:sym typeface="Roboto"/>
              </a:rPr>
              <a:t>The system employs a pre-trained convolutional neural network (CNN) to classify the uploaded images into specific categories of fruits and vegetables.</a:t>
            </a:r>
            <a:endParaRPr sz="1700">
              <a:solidFill>
                <a:srgbClr val="ECECEC"/>
              </a:solidFill>
              <a:highlight>
                <a:srgbClr val="212121"/>
              </a:highlight>
              <a:latin typeface="Roboto"/>
              <a:ea typeface="Roboto"/>
              <a:cs typeface="Roboto"/>
              <a:sym typeface="Roboto"/>
            </a:endParaRPr>
          </a:p>
          <a:p>
            <a:pPr marL="914400" lvl="1" indent="-336550" algn="l" rtl="0">
              <a:lnSpc>
                <a:spcPct val="115000"/>
              </a:lnSpc>
              <a:spcBef>
                <a:spcPts val="0"/>
              </a:spcBef>
              <a:spcAft>
                <a:spcPts val="0"/>
              </a:spcAft>
              <a:buClr>
                <a:srgbClr val="ECECEC"/>
              </a:buClr>
              <a:buSzPts val="1700"/>
              <a:buFont typeface="Roboto"/>
              <a:buChar char="●"/>
            </a:pPr>
            <a:r>
              <a:rPr lang="en" sz="1700">
                <a:solidFill>
                  <a:srgbClr val="ECECEC"/>
                </a:solidFill>
                <a:highlight>
                  <a:srgbClr val="212121"/>
                </a:highlight>
                <a:latin typeface="Roboto"/>
                <a:ea typeface="Roboto"/>
                <a:cs typeface="Roboto"/>
                <a:sym typeface="Roboto"/>
              </a:rPr>
              <a:t>Classification results are displayed to the user, indicating the identified item.</a:t>
            </a:r>
            <a:endParaRPr sz="1700">
              <a:solidFill>
                <a:srgbClr val="ECECEC"/>
              </a:solidFill>
              <a:highlight>
                <a:srgbClr val="212121"/>
              </a:highlight>
              <a:latin typeface="Roboto"/>
              <a:ea typeface="Roboto"/>
              <a:cs typeface="Roboto"/>
              <a:sym typeface="Roboto"/>
            </a:endParaRPr>
          </a:p>
          <a:p>
            <a:pPr marL="0" lvl="0" indent="0" algn="l" rtl="0">
              <a:spcBef>
                <a:spcPts val="3600"/>
              </a:spcBef>
              <a:spcAft>
                <a:spcPts val="0"/>
              </a:spcAft>
              <a:buNone/>
            </a:pPr>
            <a:endParaRPr sz="13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996</Words>
  <Application>Microsoft Office PowerPoint</Application>
  <PresentationFormat>On-screen Show (16:9)</PresentationFormat>
  <Paragraphs>53</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Montserrat</vt:lpstr>
      <vt:lpstr>Lato</vt:lpstr>
      <vt:lpstr>Roboto</vt:lpstr>
      <vt:lpstr>Focus</vt:lpstr>
      <vt:lpstr>Ai-Powered Nutrition Analyzer for Fitness Enthusiasts</vt:lpstr>
      <vt:lpstr>ABSTRACT</vt:lpstr>
      <vt:lpstr>PROBLEM STATEMENT</vt:lpstr>
      <vt:lpstr>Existing System </vt:lpstr>
      <vt:lpstr>PROPOSED SYSTEM</vt:lpstr>
      <vt:lpstr>Aim and Objective</vt:lpstr>
      <vt:lpstr>Literature survey</vt:lpstr>
      <vt:lpstr>Architecture Diagram</vt:lpstr>
      <vt:lpstr>Functional Description</vt:lpstr>
      <vt:lpstr>PowerPoint Presentation</vt:lpstr>
      <vt:lpstr>PowerPoint Presentation</vt:lpstr>
      <vt:lpstr>PowerPoint Presentation</vt:lpstr>
      <vt:lpstr>OUTPUTS AND FINAL RESULT </vt:lpstr>
      <vt:lpstr>OUTPUTS AND FINAL RESULT </vt:lpstr>
      <vt:lpstr>OUTPUTS AND FINAL RESULT </vt:lpstr>
      <vt:lpstr>Conclusion and future Enhancement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Ai-Powered Nutrition Analyzer for Fitness Enthusiasts</dc:title>
  <cp:lastModifiedBy>Mallesh Ulaganathan</cp:lastModifiedBy>
  <cp:revision>1</cp:revision>
  <dcterms:modified xsi:type="dcterms:W3CDTF">2024-05-20T05:56:09Z</dcterms:modified>
</cp:coreProperties>
</file>