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ejaVu Sans Bold" panose="020B0604020202020204" charset="0"/>
      <p:regular r:id="rId18"/>
    </p:embeddedFont>
    <p:embeddedFont>
      <p:font typeface="DejaVu Sans Light" panose="020B0604020202020204" charset="0"/>
      <p:regular r:id="rId19"/>
    </p:embeddedFont>
    <p:embeddedFont>
      <p:font typeface="Times New Roman Bold" panose="02020803070505020304" pitchFamily="18" charset="0"/>
      <p:regular r:id="rId20"/>
      <p:bold r:id="rId21"/>
    </p:embeddedFont>
    <p:embeddedFont>
      <p:font typeface="Verdana" panose="020B060403050404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rot="3096">
            <a:off x="1212053" y="9258300"/>
            <a:ext cx="15863894" cy="0"/>
          </a:xfrm>
          <a:prstGeom prst="line">
            <a:avLst/>
          </a:prstGeom>
          <a:ln w="9525" cap="rnd">
            <a:solidFill>
              <a:srgbClr val="CC0000"/>
            </a:solidFill>
            <a:prstDash val="solid"/>
            <a:headEnd type="none" w="sm" len="sm"/>
            <a:tailEnd type="none" w="sm" len="sm"/>
          </a:ln>
        </p:spPr>
      </p:sp>
      <p:grpSp>
        <p:nvGrpSpPr>
          <p:cNvPr id="4" name="Group 4"/>
          <p:cNvGrpSpPr/>
          <p:nvPr/>
        </p:nvGrpSpPr>
        <p:grpSpPr>
          <a:xfrm>
            <a:off x="1364456" y="3583781"/>
            <a:ext cx="15559088" cy="178595"/>
            <a:chOff x="0" y="0"/>
            <a:chExt cx="20745450" cy="238126"/>
          </a:xfrm>
        </p:grpSpPr>
        <p:sp>
          <p:nvSpPr>
            <p:cNvPr id="5" name="Freeform 5"/>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solidFill>
              <a:srgbClr val="CC0000"/>
            </a:solidFill>
          </p:spPr>
        </p:sp>
        <p:sp>
          <p:nvSpPr>
            <p:cNvPr id="6" name="Freeform 6"/>
            <p:cNvSpPr/>
            <p:nvPr/>
          </p:nvSpPr>
          <p:spPr>
            <a:xfrm>
              <a:off x="9525" y="9525"/>
              <a:ext cx="20726400" cy="0"/>
            </a:xfrm>
            <a:custGeom>
              <a:avLst/>
              <a:gdLst/>
              <a:ahLst/>
              <a:cxnLst/>
              <a:rect l="l" t="t" r="r" b="b"/>
              <a:pathLst>
                <a:path w="20726400">
                  <a:moveTo>
                    <a:pt x="0" y="0"/>
                  </a:moveTo>
                  <a:lnTo>
                    <a:pt x="20726400" y="0"/>
                  </a:lnTo>
                </a:path>
              </a:pathLst>
            </a:custGeom>
            <a:solidFill>
              <a:srgbClr val="CC0000"/>
            </a:solidFill>
          </p:spPr>
        </p:sp>
        <p:sp>
          <p:nvSpPr>
            <p:cNvPr id="7" name="Freeform 7"/>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solidFill>
              <a:srgbClr val="CC0000"/>
            </a:solidFill>
          </p:spPr>
        </p:sp>
        <p:sp>
          <p:nvSpPr>
            <p:cNvPr id="8" name="Freeform 8"/>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solidFill>
              <a:srgbClr val="CC0000"/>
            </a:solidFill>
          </p:spPr>
        </p:sp>
      </p:grpSp>
      <p:sp>
        <p:nvSpPr>
          <p:cNvPr id="9" name="Freeform 9"/>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3"/>
            <a:stretch>
              <a:fillRect/>
            </a:stretch>
          </a:blipFill>
        </p:spPr>
      </p:sp>
      <p:sp>
        <p:nvSpPr>
          <p:cNvPr id="10" name="Freeform 10"/>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4"/>
            <a:stretch>
              <a:fillRect/>
            </a:stretch>
          </a:blipFill>
        </p:spPr>
      </p:sp>
      <p:sp>
        <p:nvSpPr>
          <p:cNvPr id="11" name="TextBox 11"/>
          <p:cNvSpPr txBox="1"/>
          <p:nvPr/>
        </p:nvSpPr>
        <p:spPr>
          <a:xfrm>
            <a:off x="1332994" y="4095751"/>
            <a:ext cx="15590550" cy="1635769"/>
          </a:xfrm>
          <a:prstGeom prst="rect">
            <a:avLst/>
          </a:prstGeom>
        </p:spPr>
        <p:txBody>
          <a:bodyPr lIns="0" tIns="0" rIns="0" bIns="0" rtlCol="0" anchor="t">
            <a:spAutoFit/>
          </a:bodyPr>
          <a:lstStyle/>
          <a:p>
            <a:pPr algn="ctr">
              <a:lnSpc>
                <a:spcPts val="5133"/>
              </a:lnSpc>
            </a:pPr>
            <a:r>
              <a:rPr lang="en-US" sz="3600" b="1" spc="4" dirty="0">
                <a:solidFill>
                  <a:srgbClr val="7030A0"/>
                </a:solidFill>
                <a:latin typeface="DejaVu Sans Bold"/>
                <a:ea typeface="DejaVu Sans Bold"/>
                <a:cs typeface="DejaVu Sans Bold"/>
                <a:sym typeface="DejaVu Sans Bold"/>
              </a:rPr>
              <a:t>KAMMIAN : E-COMMERCE WEBSITE FOR ARTISANS AND POTTERY MAKERS WITHOUT ANY INTERMEDIATORS</a:t>
            </a:r>
          </a:p>
          <a:p>
            <a:pPr algn="r">
              <a:lnSpc>
                <a:spcPts val="1924"/>
              </a:lnSpc>
            </a:pPr>
            <a:endParaRPr lang="en-US" sz="4650" b="1" spc="4" dirty="0">
              <a:solidFill>
                <a:srgbClr val="7030A0"/>
              </a:solidFill>
              <a:latin typeface="DejaVu Sans Bold"/>
              <a:ea typeface="DejaVu Sans Bold"/>
              <a:cs typeface="DejaVu Sans Bold"/>
              <a:sym typeface="DejaVu Sans Bold"/>
            </a:endParaRPr>
          </a:p>
        </p:txBody>
      </p:sp>
      <p:sp>
        <p:nvSpPr>
          <p:cNvPr id="12" name="TextBox 12"/>
          <p:cNvSpPr txBox="1"/>
          <p:nvPr/>
        </p:nvSpPr>
        <p:spPr>
          <a:xfrm>
            <a:off x="9296400" y="7756433"/>
            <a:ext cx="10270319" cy="593111"/>
          </a:xfrm>
          <a:prstGeom prst="rect">
            <a:avLst/>
          </a:prstGeom>
        </p:spPr>
        <p:txBody>
          <a:bodyPr lIns="0" tIns="0" rIns="0" bIns="0" rtlCol="0" anchor="t">
            <a:spAutoFit/>
          </a:bodyPr>
          <a:lstStyle/>
          <a:p>
            <a:pPr algn="l">
              <a:lnSpc>
                <a:spcPts val="4967"/>
              </a:lnSpc>
            </a:pPr>
            <a:r>
              <a:rPr lang="en-US" sz="3600" b="1" spc="5" dirty="0">
                <a:solidFill>
                  <a:srgbClr val="FF0000"/>
                </a:solidFill>
                <a:latin typeface="DejaVu Sans Bold"/>
                <a:ea typeface="DejaVu Sans Bold"/>
                <a:cs typeface="DejaVu Sans Bold"/>
                <a:sym typeface="DejaVu Sans Bold"/>
              </a:rPr>
              <a:t>   </a:t>
            </a:r>
          </a:p>
        </p:txBody>
      </p:sp>
      <p:sp>
        <p:nvSpPr>
          <p:cNvPr id="13" name="TextBox 13"/>
          <p:cNvSpPr txBox="1"/>
          <p:nvPr/>
        </p:nvSpPr>
        <p:spPr>
          <a:xfrm>
            <a:off x="1076687" y="2486721"/>
            <a:ext cx="15590550" cy="963710"/>
          </a:xfrm>
          <a:prstGeom prst="rect">
            <a:avLst/>
          </a:prstGeom>
        </p:spPr>
        <p:txBody>
          <a:bodyPr lIns="0" tIns="0" rIns="0" bIns="0" rtlCol="0" anchor="t">
            <a:spAutoFit/>
          </a:bodyPr>
          <a:lstStyle/>
          <a:p>
            <a:pPr algn="ctr">
              <a:lnSpc>
                <a:spcPts val="4536"/>
              </a:lnSpc>
            </a:pPr>
            <a:r>
              <a:rPr lang="en-US" sz="4200" b="1" spc="6">
                <a:solidFill>
                  <a:srgbClr val="002060"/>
                </a:solidFill>
                <a:latin typeface="DejaVu Sans Bold"/>
                <a:ea typeface="DejaVu Sans Bold"/>
                <a:cs typeface="DejaVu Sans Bold"/>
                <a:sym typeface="DejaVu Sans Bold"/>
              </a:rPr>
              <a:t>Department of Computer Science and Engineering</a:t>
            </a:r>
          </a:p>
        </p:txBody>
      </p:sp>
      <p:sp>
        <p:nvSpPr>
          <p:cNvPr id="14" name="TextBox 14"/>
          <p:cNvSpPr txBox="1"/>
          <p:nvPr/>
        </p:nvSpPr>
        <p:spPr>
          <a:xfrm>
            <a:off x="8991601" y="7052018"/>
            <a:ext cx="7931943" cy="2213426"/>
          </a:xfrm>
          <a:prstGeom prst="rect">
            <a:avLst/>
          </a:prstGeom>
        </p:spPr>
        <p:txBody>
          <a:bodyPr wrap="square" lIns="0" tIns="0" rIns="0" bIns="0" rtlCol="0" anchor="t">
            <a:spAutoFit/>
          </a:bodyPr>
          <a:lstStyle/>
          <a:p>
            <a:pPr>
              <a:spcBef>
                <a:spcPct val="0"/>
              </a:spcBef>
              <a:buClrTx/>
              <a:buNone/>
            </a:pPr>
            <a:r>
              <a:rPr lang="en-IN" altLang="en-US" sz="3600" b="1" dirty="0">
                <a:solidFill>
                  <a:srgbClr val="FF0000"/>
                </a:solidFill>
                <a:latin typeface="Verdana" panose="020B0604030504040204" pitchFamily="34" charset="0"/>
                <a:ea typeface="Verdana" panose="020B0604030504040204" pitchFamily="34" charset="0"/>
              </a:rPr>
              <a:t>TEAM ID - B21A2425C13</a:t>
            </a:r>
          </a:p>
          <a:p>
            <a:pPr>
              <a:spcBef>
                <a:spcPct val="0"/>
              </a:spcBef>
              <a:buClrTx/>
              <a:buFontTx/>
              <a:buNone/>
            </a:pPr>
            <a:r>
              <a:rPr lang="en-IN" altLang="en-US" sz="3600" b="1" dirty="0" err="1">
                <a:solidFill>
                  <a:srgbClr val="FF0000"/>
                </a:solidFill>
                <a:latin typeface="Verdana" panose="020B0604030504040204" pitchFamily="34" charset="0"/>
                <a:ea typeface="Verdana" panose="020B0604030504040204" pitchFamily="34" charset="0"/>
              </a:rPr>
              <a:t>Mallesh</a:t>
            </a:r>
            <a:r>
              <a:rPr lang="en-IN" altLang="en-US" sz="3600" b="1" dirty="0">
                <a:solidFill>
                  <a:srgbClr val="FF0000"/>
                </a:solidFill>
                <a:latin typeface="Verdana" panose="020B0604030504040204" pitchFamily="34" charset="0"/>
                <a:ea typeface="Verdana" panose="020B0604030504040204" pitchFamily="34" charset="0"/>
              </a:rPr>
              <a:t> U (210701145)</a:t>
            </a:r>
          </a:p>
          <a:p>
            <a:pPr>
              <a:spcBef>
                <a:spcPct val="0"/>
              </a:spcBef>
              <a:buClrTx/>
              <a:buFontTx/>
              <a:buNone/>
            </a:pPr>
            <a:r>
              <a:rPr lang="en-IN" altLang="en-US" sz="3600" b="1" dirty="0">
                <a:solidFill>
                  <a:srgbClr val="FF0000"/>
                </a:solidFill>
                <a:latin typeface="Verdana" panose="020B0604030504040204" pitchFamily="34" charset="0"/>
                <a:ea typeface="Verdana" panose="020B0604030504040204" pitchFamily="34" charset="0"/>
              </a:rPr>
              <a:t>Naresh Kumar V (210701323)</a:t>
            </a:r>
          </a:p>
          <a:p>
            <a:pPr algn="l">
              <a:lnSpc>
                <a:spcPts val="4320"/>
              </a:lnSpc>
            </a:pPr>
            <a:endParaRPr lang="en-US" sz="3600" b="1" spc="5" dirty="0">
              <a:solidFill>
                <a:srgbClr val="FF0000"/>
              </a:solidFill>
              <a:latin typeface="DejaVu Sans Bold"/>
              <a:ea typeface="DejaVu Sans Bold"/>
              <a:cs typeface="DejaVu Sans Bold"/>
              <a:sym typeface="DejaVu Sans Bold"/>
            </a:endParaRPr>
          </a:p>
        </p:txBody>
      </p:sp>
      <p:sp>
        <p:nvSpPr>
          <p:cNvPr id="15" name="TextBox 14">
            <a:extLst>
              <a:ext uri="{FF2B5EF4-FFF2-40B4-BE49-F238E27FC236}">
                <a16:creationId xmlns:a16="http://schemas.microsoft.com/office/drawing/2014/main" id="{83DBBA81-DE0F-4F28-B2DD-0F18BA01D62D}"/>
              </a:ext>
            </a:extLst>
          </p:cNvPr>
          <p:cNvSpPr txBox="1"/>
          <p:nvPr/>
        </p:nvSpPr>
        <p:spPr>
          <a:xfrm flipH="1">
            <a:off x="1441898" y="7030865"/>
            <a:ext cx="6326546" cy="1200329"/>
          </a:xfrm>
          <a:prstGeom prst="rect">
            <a:avLst/>
          </a:prstGeom>
          <a:noFill/>
        </p:spPr>
        <p:txBody>
          <a:bodyPr wrap="square" rtlCol="0">
            <a:spAutoFit/>
          </a:bodyPr>
          <a:lstStyle/>
          <a:p>
            <a:pPr>
              <a:spcBef>
                <a:spcPct val="0"/>
              </a:spcBef>
              <a:buClrTx/>
              <a:buFontTx/>
              <a:buNone/>
            </a:pPr>
            <a:r>
              <a:rPr lang="en-IN" altLang="en-US" sz="3600" b="1" dirty="0">
                <a:solidFill>
                  <a:srgbClr val="FF0000"/>
                </a:solidFill>
                <a:latin typeface="Verdana" panose="020B0604030504040204" pitchFamily="34" charset="0"/>
                <a:ea typeface="Verdana" panose="020B0604030504040204" pitchFamily="34" charset="0"/>
              </a:rPr>
              <a:t>Mr. V. Karthick</a:t>
            </a:r>
          </a:p>
          <a:p>
            <a:pPr>
              <a:spcBef>
                <a:spcPct val="0"/>
              </a:spcBef>
              <a:buClrTx/>
              <a:buFontTx/>
              <a:buNone/>
            </a:pPr>
            <a:r>
              <a:rPr lang="en-IN" altLang="en-US" sz="3600" b="1" dirty="0">
                <a:solidFill>
                  <a:srgbClr val="FF0000"/>
                </a:solidFill>
                <a:latin typeface="Verdana" panose="020B0604030504040204" pitchFamily="34" charset="0"/>
                <a:ea typeface="Verdana" panose="020B0604030504040204" pitchFamily="34" charset="0"/>
              </a:rPr>
              <a:t>Associative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Summary of Literature Review</a:t>
            </a:r>
          </a:p>
        </p:txBody>
      </p:sp>
      <p:sp>
        <p:nvSpPr>
          <p:cNvPr id="10" name="TextBox 10"/>
          <p:cNvSpPr txBox="1"/>
          <p:nvPr/>
        </p:nvSpPr>
        <p:spPr>
          <a:xfrm>
            <a:off x="767702" y="2932377"/>
            <a:ext cx="15489584" cy="1461106"/>
          </a:xfrm>
          <a:prstGeom prst="rect">
            <a:avLst/>
          </a:prstGeom>
        </p:spPr>
        <p:txBody>
          <a:bodyPr wrap="square" lIns="0" tIns="0" rIns="0" bIns="0" rtlCol="0" anchor="t">
            <a:spAutoFit/>
          </a:bodyPr>
          <a:lstStyle/>
          <a:p>
            <a:pPr marL="727710" lvl="1" indent="-363855" algn="l">
              <a:lnSpc>
                <a:spcPts val="6480"/>
              </a:lnSpc>
            </a:pPr>
            <a:endParaRPr lang="en-US" sz="3600" dirty="0">
              <a:solidFill>
                <a:srgbClr val="000000"/>
              </a:solidFill>
              <a:latin typeface="Times New Roman"/>
              <a:ea typeface="Times New Roman"/>
              <a:cs typeface="Times New Roman"/>
              <a:sym typeface="Times New Roman"/>
            </a:endParaRPr>
          </a:p>
          <a:p>
            <a:pPr marL="909637" lvl="1" indent="-454819" algn="l">
              <a:lnSpc>
                <a:spcPts val="5400"/>
              </a:lnSpc>
            </a:pPr>
            <a:endParaRPr lang="en-US" sz="3600" dirty="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4" name="Rectangle 1">
            <a:extLst>
              <a:ext uri="{FF2B5EF4-FFF2-40B4-BE49-F238E27FC236}">
                <a16:creationId xmlns:a16="http://schemas.microsoft.com/office/drawing/2014/main" id="{E90F51CF-BD65-4F81-2D93-2536583F3962}"/>
              </a:ext>
            </a:extLst>
          </p:cNvPr>
          <p:cNvSpPr>
            <a:spLocks noChangeArrowheads="1"/>
          </p:cNvSpPr>
          <p:nvPr/>
        </p:nvSpPr>
        <p:spPr bwMode="auto">
          <a:xfrm>
            <a:off x="1066800" y="2747711"/>
            <a:ext cx="160686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literature review for your project draws on several key studies in the intersection of e-commerce, technology, and artisans' empowerment. The paper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E-Commerce for Artisans in Web Application Using Communication and Growth Technology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explores how digital platforms can enhance market access for artisans. Similarly, the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Tribal Welfare Application: A System to Connect Local Artisans &amp; Agencies of </a:t>
            </a: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discusses systems designed to bridge the gap between tribal artisans and government support. The study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Effect of Using Chatbots at e-Commerce Services of Customer Satisfaction, Trust, and Loyalty (Wagner, 2021)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highlights how chatbots improve customer experience by fostering trust, satisfaction, and loyalty in e-commerce settings.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Utilization of AI Extends Beyond Payment Systems to E-Commerce Store Development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delves into the role of artificial intelligence in not only optimizing payment systems but also enhancing the overall development of e-commerce platforms. Additionally, the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of an E-Commerce Chatbot for a University Shopping Mall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illustrates the implementation of chatbots in retail environments, making online shopping more interactive and efficient. Finally,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Enabling Autonomous Digital Marketing: A Machine Learning Approach for Consumer Demand Forecasting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explores how machine learning techniques can forecast consumer demand, optimizing digital marketing strategies for e-commerce platforms. Collectively, these studies highlight the transformative potential of technology, particularly AI and chatbots, in improving the accessibility, functionality, and user experience of e-commerce platforms for artisans.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178718" y="1779245"/>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Problem Statement</a:t>
            </a: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4" name="TextBox 13">
            <a:extLst>
              <a:ext uri="{FF2B5EF4-FFF2-40B4-BE49-F238E27FC236}">
                <a16:creationId xmlns:a16="http://schemas.microsoft.com/office/drawing/2014/main" id="{48AAE778-A879-0CA4-E7D2-C32B56C829F7}"/>
              </a:ext>
            </a:extLst>
          </p:cNvPr>
          <p:cNvSpPr txBox="1"/>
          <p:nvPr/>
        </p:nvSpPr>
        <p:spPr>
          <a:xfrm>
            <a:off x="1240774" y="2514430"/>
            <a:ext cx="14173200" cy="5011949"/>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How might we develop a unique platform to market traditional products, supporting livelihood of rural artisans and pottery makers, fostering economic sustainability and preserving cultural heritage?</a:t>
            </a: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Traditional artisans and pottery makers, especially from rural and tribal areas, face challenges in accessing broader markets due to limited digital literacy, lack of resources, and dependence on intermediaries who reduce their profits. As a result, their unique craftsmanship remains underrepresented, leading to economic struggles and the fading of cultural heritage. This e-commerce initiative aims to empower these artisans by providing a user-friendly digital platform to showcase and sell their handmade products globally.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24901" y="1642540"/>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Objectives</a:t>
            </a:r>
          </a:p>
        </p:txBody>
      </p:sp>
      <p:sp>
        <p:nvSpPr>
          <p:cNvPr id="10" name="TextBox 10"/>
          <p:cNvSpPr txBox="1"/>
          <p:nvPr/>
        </p:nvSpPr>
        <p:spPr>
          <a:xfrm>
            <a:off x="1028700" y="2307209"/>
            <a:ext cx="15948675" cy="2331279"/>
          </a:xfrm>
          <a:prstGeom prst="rect">
            <a:avLst/>
          </a:prstGeom>
        </p:spPr>
        <p:txBody>
          <a:bodyPr lIns="0" tIns="0" rIns="0" bIns="0" rtlCol="0" anchor="t">
            <a:spAutoFit/>
          </a:bodyPr>
          <a:lstStyle/>
          <a:p>
            <a:pPr algn="just">
              <a:lnSpc>
                <a:spcPts val="6560"/>
              </a:lnSpc>
            </a:pPr>
            <a:endParaRPr lang="en-US" sz="3044" dirty="0">
              <a:solidFill>
                <a:srgbClr val="000000"/>
              </a:solidFill>
              <a:latin typeface="Times New Roman"/>
              <a:ea typeface="Times New Roman"/>
              <a:cs typeface="Times New Roman"/>
              <a:sym typeface="Times New Roman"/>
            </a:endParaRPr>
          </a:p>
          <a:p>
            <a:pPr algn="just">
              <a:lnSpc>
                <a:spcPts val="6560"/>
              </a:lnSpc>
            </a:pPr>
            <a:r>
              <a:rPr lang="en-US" sz="3644" dirty="0">
                <a:solidFill>
                  <a:srgbClr val="000000"/>
                </a:solidFill>
                <a:latin typeface="Times New Roman"/>
                <a:ea typeface="Times New Roman"/>
                <a:cs typeface="Times New Roman"/>
                <a:sym typeface="Times New Roman"/>
              </a:rPr>
              <a:t> </a:t>
            </a:r>
          </a:p>
          <a:p>
            <a:pPr algn="just">
              <a:lnSpc>
                <a:spcPts val="5467"/>
              </a:lnSpc>
            </a:pPr>
            <a:endParaRPr lang="en-US" sz="3644" dirty="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5" name="TextBox 14">
            <a:extLst>
              <a:ext uri="{FF2B5EF4-FFF2-40B4-BE49-F238E27FC236}">
                <a16:creationId xmlns:a16="http://schemas.microsoft.com/office/drawing/2014/main" id="{6F40482A-AE14-2692-6B10-1E7ED6C2F918}"/>
              </a:ext>
            </a:extLst>
          </p:cNvPr>
          <p:cNvSpPr txBox="1"/>
          <p:nvPr/>
        </p:nvSpPr>
        <p:spPr>
          <a:xfrm>
            <a:off x="1185016" y="2399449"/>
            <a:ext cx="15916275" cy="334995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this project is to develop a comprehensive e-commerce platform that empowers traditional artisans and pottery makers by providing them with a global marketplace to showcase and sell their handmade products. The platform aims to ensure fair pricing, eliminate intermediaries, and foster economic independence for artisans, particularly those from rural and tribal areas. By integrating features such as multi-language support and AI-driven chatbots, the project seeks to enhance user accessibility and provide seamless support for both sellers and buyers. Ultimately, the initiative aspires to preserve cultural heritage, promote sustainable livelihoods, and connect artisans with a wider audience in the digital 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SOFTWARE REQUIREMENTS </a:t>
            </a:r>
          </a:p>
        </p:txBody>
      </p:sp>
      <p:sp>
        <p:nvSpPr>
          <p:cNvPr id="11" name="TextBox 11"/>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4" name="Rectangle 1">
            <a:extLst>
              <a:ext uri="{FF2B5EF4-FFF2-40B4-BE49-F238E27FC236}">
                <a16:creationId xmlns:a16="http://schemas.microsoft.com/office/drawing/2014/main" id="{037E0027-A663-E80D-8B32-632BB8F4548B}"/>
              </a:ext>
            </a:extLst>
          </p:cNvPr>
          <p:cNvSpPr>
            <a:spLocks noChangeArrowheads="1"/>
          </p:cNvSpPr>
          <p:nvPr/>
        </p:nvSpPr>
        <p:spPr bwMode="auto">
          <a:xfrm>
            <a:off x="1181576" y="2678669"/>
            <a:ext cx="1586388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CSS, JavaScript for UI</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Frameworks like React.js or Angular for dynamic content rendering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Bootstrap or Tailwind CSS for responsive design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Localization libraries for multi-language support (e.g., i18next)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Express.js, or Django for the backend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MySQL, PostgreSQL, or MongoDB for data storage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RESTful API or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GraphQL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communication between frontend and backend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Integration: Stripe, PayPal,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Razorpay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Indian users)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&amp; Chatbot: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 API (e.g.,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Dialogflow</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Rasa) for chatbot development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libraries for AI-based recommendations (e.g., Scikit-learn)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67763" y="1727981"/>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56794" y="690286"/>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Abstract</a:t>
            </a:r>
          </a:p>
        </p:txBody>
      </p:sp>
      <p:sp>
        <p:nvSpPr>
          <p:cNvPr id="10" name="TextBox 10"/>
          <p:cNvSpPr txBox="1"/>
          <p:nvPr/>
        </p:nvSpPr>
        <p:spPr>
          <a:xfrm>
            <a:off x="1323470" y="2388395"/>
            <a:ext cx="15819150" cy="7626831"/>
          </a:xfrm>
          <a:prstGeom prst="rect">
            <a:avLst/>
          </a:prstGeom>
        </p:spPr>
        <p:txBody>
          <a:bodyPr lIns="0" tIns="0" rIns="0" bIns="0" rtlCol="0" anchor="t">
            <a:spAutoFit/>
          </a:bodyPr>
          <a:lstStyle/>
          <a:p>
            <a:r>
              <a:rPr lang="en-US" sz="3200" dirty="0" err="1">
                <a:latin typeface="Times New Roman" panose="02020603050405020304" pitchFamily="18" charset="0"/>
                <a:cs typeface="Times New Roman" panose="02020603050405020304" pitchFamily="18" charset="0"/>
              </a:rPr>
              <a:t>Kammian</a:t>
            </a:r>
            <a:r>
              <a:rPr lang="en-US" sz="3200" dirty="0">
                <a:latin typeface="Times New Roman" panose="02020603050405020304" pitchFamily="18" charset="0"/>
                <a:cs typeface="Times New Roman" panose="02020603050405020304" pitchFamily="18" charset="0"/>
              </a:rPr>
              <a:t>, a web application aims to empower local artisans in Tamil Nadu, including pottery makers, by addressing the challenges they face in accessing markets and selling their products. Through </a:t>
            </a:r>
            <a:r>
              <a:rPr lang="en-US" sz="3200" dirty="0" err="1">
                <a:latin typeface="Times New Roman" panose="02020603050405020304" pitchFamily="18" charset="0"/>
                <a:cs typeface="Times New Roman" panose="02020603050405020304" pitchFamily="18" charset="0"/>
              </a:rPr>
              <a:t>Kammian</a:t>
            </a:r>
            <a:r>
              <a:rPr lang="en-US" sz="3200" dirty="0">
                <a:latin typeface="Times New Roman" panose="02020603050405020304" pitchFamily="18" charset="0"/>
                <a:cs typeface="Times New Roman" panose="02020603050405020304" pitchFamily="18" charset="0"/>
              </a:rPr>
              <a:t>, artisans can showcase and sell their products directly to customers, eliminating the need for intermediaries and expensive marketing apps. Leveraging real-time database capabilities, </a:t>
            </a:r>
            <a:r>
              <a:rPr lang="en-US" sz="3200" dirty="0" err="1">
                <a:latin typeface="Times New Roman" panose="02020603050405020304" pitchFamily="18" charset="0"/>
                <a:cs typeface="Times New Roman" panose="02020603050405020304" pitchFamily="18" charset="0"/>
              </a:rPr>
              <a:t>Kammian</a:t>
            </a:r>
            <a:r>
              <a:rPr lang="en-US" sz="3200" dirty="0">
                <a:latin typeface="Times New Roman" panose="02020603050405020304" pitchFamily="18" charset="0"/>
                <a:cs typeface="Times New Roman" panose="02020603050405020304" pitchFamily="18" charset="0"/>
              </a:rPr>
              <a:t> ensures a seamless, secure, and efficient e-commerce experience, providing customers with access to high quality products at affordable prices with minimal delivery time. Enable the rapidly usable AI in form of the Chatbot in sellers page for fulfill their needs. This paper discusses the development and implementation of </a:t>
            </a:r>
            <a:r>
              <a:rPr lang="en-US" sz="3200" dirty="0" err="1">
                <a:latin typeface="Times New Roman" panose="02020603050405020304" pitchFamily="18" charset="0"/>
                <a:cs typeface="Times New Roman" panose="02020603050405020304" pitchFamily="18" charset="0"/>
              </a:rPr>
              <a:t>Kammian</a:t>
            </a:r>
            <a:r>
              <a:rPr lang="en-US" sz="3200" dirty="0">
                <a:latin typeface="Times New Roman" panose="02020603050405020304" pitchFamily="18" charset="0"/>
                <a:cs typeface="Times New Roman" panose="02020603050405020304" pitchFamily="18" charset="0"/>
              </a:rPr>
              <a:t>, highlighting its unique features and benefits for artisans and customers alike. By fostering economic empowerment within local communities and streamlining business operations for artisans, </a:t>
            </a:r>
            <a:r>
              <a:rPr lang="en-US" sz="3200" dirty="0" err="1">
                <a:latin typeface="Times New Roman" panose="02020603050405020304" pitchFamily="18" charset="0"/>
                <a:cs typeface="Times New Roman" panose="02020603050405020304" pitchFamily="18" charset="0"/>
              </a:rPr>
              <a:t>Kammian</a:t>
            </a:r>
            <a:r>
              <a:rPr lang="en-US" sz="3200" dirty="0">
                <a:latin typeface="Times New Roman" panose="02020603050405020304" pitchFamily="18" charset="0"/>
                <a:cs typeface="Times New Roman" panose="02020603050405020304" pitchFamily="18" charset="0"/>
              </a:rPr>
              <a:t> has the potential to make a significant impact on the e-commerce landscape for small-scale businesses</a:t>
            </a:r>
          </a:p>
          <a:p>
            <a:br>
              <a:rPr lang="en-US" sz="3200" dirty="0"/>
            </a:br>
            <a:endParaRPr lang="en-US" sz="3000" dirty="0">
              <a:solidFill>
                <a:srgbClr val="000000"/>
              </a:solidFill>
              <a:latin typeface="Times New Roman"/>
              <a:ea typeface="Times New Roman"/>
              <a:cs typeface="Times New Roman"/>
              <a:sym typeface="Times New Roman"/>
            </a:endParaRPr>
          </a:p>
          <a:p>
            <a:pPr marL="788356" lvl="1" indent="-394178" algn="just">
              <a:lnSpc>
                <a:spcPts val="7020"/>
              </a:lnSpc>
            </a:pPr>
            <a:endParaRPr lang="en-US" sz="3000" dirty="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225" y="4788286"/>
            <a:ext cx="15819150" cy="1742163"/>
          </a:xfrm>
          <a:prstGeom prst="rect">
            <a:avLst/>
          </a:prstGeom>
        </p:spPr>
        <p:txBody>
          <a:bodyPr lIns="0" tIns="0" rIns="0" bIns="0" rtlCol="0" anchor="t">
            <a:spAutoFit/>
          </a:bodyPr>
          <a:lstStyle/>
          <a:p>
            <a:pPr algn="ctr">
              <a:lnSpc>
                <a:spcPts val="7200"/>
              </a:lnSpc>
            </a:pPr>
            <a:r>
              <a:rPr lang="en-US" sz="6000" b="1" spc="9">
                <a:solidFill>
                  <a:srgbClr val="FF0000"/>
                </a:solidFill>
                <a:latin typeface="DejaVu Sans Bold"/>
                <a:ea typeface="DejaVu Sans Bold"/>
                <a:cs typeface="DejaVu Sans Bold"/>
                <a:sym typeface="DejaVu Sans Bold"/>
              </a:rPr>
              <a:t>Thank You</a:t>
            </a:r>
          </a:p>
        </p:txBody>
      </p:sp>
      <p:sp>
        <p:nvSpPr>
          <p:cNvPr id="10" name="TextBox 10"/>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1" name="TextBox 11"/>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2" name="TextBox 12"/>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24901" y="189501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34425" y="72288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Introduction</a:t>
            </a:r>
          </a:p>
        </p:txBody>
      </p:sp>
      <p:sp>
        <p:nvSpPr>
          <p:cNvPr id="10" name="TextBox 10"/>
          <p:cNvSpPr txBox="1"/>
          <p:nvPr/>
        </p:nvSpPr>
        <p:spPr>
          <a:xfrm>
            <a:off x="1224902" y="2426950"/>
            <a:ext cx="15819150" cy="5909310"/>
          </a:xfrm>
          <a:prstGeom prst="rect">
            <a:avLst/>
          </a:prstGeom>
        </p:spPr>
        <p:txBody>
          <a:bodyPr lIns="0" tIns="0" rIns="0" bIns="0" rtlCol="0" anchor="t">
            <a:spAutoFit/>
          </a:bodyPr>
          <a:lstStyle/>
          <a:p>
            <a:pPr algn="just"/>
            <a:r>
              <a:rPr lang="en-US" sz="3200" dirty="0">
                <a:solidFill>
                  <a:srgbClr val="2B1804"/>
                </a:solidFill>
                <a:latin typeface="Times New Roman" panose="02020603050405020304" pitchFamily="18" charset="0"/>
                <a:ea typeface="Canva Sans Bold"/>
                <a:cs typeface="Times New Roman" panose="02020603050405020304" pitchFamily="18" charset="0"/>
                <a:sym typeface="Canva Sans Bold"/>
              </a:rPr>
              <a:t>Many local artisans or potters makers  face numerous challenges due to the lack of visibility of their products. These individuals, hailing from rural areas and small cities, often find it burdensome to sell their products in larger markets, requiring them to travel to big cities or towns to find clients.  Alternatively, they may need to collaborate with larger companies or expensive marketing apps, which can be financially prohibitive.  Mobile and e-commerce applications serve as essential tools for accessing the Internet and facilitating the purchase of products and services.  As technology advances rapidly, these applications continue to evolve, offering error-free, secure, reliable, and efficient management solutions. By reducing the need for manual record-keeping and streamlining processes, online e-commerce applications enable local artisans or pottery makers to focus on other activities, thereby enhancing resource utilization and empowering them in their business </a:t>
            </a:r>
            <a:r>
              <a:rPr lang="en-US" sz="3200" dirty="0" err="1">
                <a:solidFill>
                  <a:srgbClr val="2B1804"/>
                </a:solidFill>
                <a:latin typeface="Times New Roman" panose="02020603050405020304" pitchFamily="18" charset="0"/>
                <a:ea typeface="Canva Sans Bold"/>
                <a:cs typeface="Times New Roman" panose="02020603050405020304" pitchFamily="18" charset="0"/>
                <a:sym typeface="Canva Sans Bold"/>
              </a:rPr>
              <a:t>endeavours</a:t>
            </a:r>
            <a:r>
              <a:rPr lang="en-US" sz="3200" dirty="0">
                <a:solidFill>
                  <a:srgbClr val="2B1804"/>
                </a:solidFill>
                <a:latin typeface="Times New Roman" panose="02020603050405020304" pitchFamily="18" charset="0"/>
                <a:ea typeface="Canva Sans Bold"/>
                <a:cs typeface="Times New Roman" panose="02020603050405020304" pitchFamily="18" charset="0"/>
                <a:sym typeface="Canva Sans Bold"/>
              </a:rPr>
              <a:t>.</a:t>
            </a:r>
          </a:p>
          <a:p>
            <a:pPr algn="just"/>
            <a:endParaRPr lang="en-US" sz="3200" dirty="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145380" y="1521830"/>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78718" y="514643"/>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1</a:t>
            </a:r>
          </a:p>
        </p:txBody>
      </p:sp>
      <p:sp>
        <p:nvSpPr>
          <p:cNvPr id="10" name="TextBox 10"/>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07787" y="2029612"/>
            <a:ext cx="14936907" cy="7160935"/>
          </a:xfrm>
          <a:prstGeom prst="rect">
            <a:avLst/>
          </a:prstGeom>
        </p:spPr>
        <p:txBody>
          <a:bodyPr lIns="0" tIns="0" rIns="0" bIns="0" rtlCol="0" anchor="t">
            <a:spAutoFit/>
          </a:bodyPr>
          <a:lstStyle/>
          <a:p>
            <a:r>
              <a:rPr lang="en-US" sz="3600" b="1" dirty="0">
                <a:latin typeface="Verdana" panose="020B0604030504040204" pitchFamily="34" charset="0"/>
                <a:ea typeface="Verdana" panose="020B0604030504040204" pitchFamily="34" charset="0"/>
              </a:rPr>
              <a:t>E-Commerce for Artisans in Web Application Using Communication and Growth Technology</a:t>
            </a:r>
          </a:p>
          <a:p>
            <a:r>
              <a:rPr lang="en-IN" sz="2800" dirty="0"/>
              <a:t>K</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Revathi,S</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Priyanka,S</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Kalaivanan,V</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Gobalakrishnan,M</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Kamalraj,R</a:t>
            </a:r>
            <a:r>
              <a:rPr lang="en-IN" sz="2800" dirty="0">
                <a:latin typeface="Times New Roman" panose="02020603050405020304" pitchFamily="18" charset="0"/>
                <a:cs typeface="Times New Roman" panose="02020603050405020304" pitchFamily="18" charset="0"/>
              </a:rPr>
              <a:t>. Ranjith</a:t>
            </a:r>
          </a:p>
          <a:p>
            <a:endParaRPr lang="en-IN" sz="3600" b="1" dirty="0">
              <a:solidFill>
                <a:srgbClr val="000000"/>
              </a:solidFill>
              <a:latin typeface="Times New Roman Bold"/>
              <a:ea typeface="Times New Roman Bold"/>
              <a:cs typeface="Times New Roman Bold"/>
              <a:sym typeface="Times New Roman Bold"/>
            </a:endParaRPr>
          </a:p>
          <a:p>
            <a:r>
              <a:rPr lang="en-US" sz="2696" b="1" dirty="0">
                <a:solidFill>
                  <a:srgbClr val="000000"/>
                </a:solidFill>
                <a:latin typeface="Times New Roman Bold"/>
                <a:ea typeface="Times New Roman Bold"/>
                <a:cs typeface="Times New Roman Bold"/>
                <a:sym typeface="Times New Roman Bold"/>
              </a:rPr>
              <a:t>PROBLEM </a:t>
            </a:r>
            <a:r>
              <a:rPr lang="en-US" sz="2696" b="1" dirty="0" err="1">
                <a:solidFill>
                  <a:srgbClr val="000000"/>
                </a:solidFill>
                <a:latin typeface="Times New Roman Bold"/>
                <a:ea typeface="Times New Roman Bold"/>
                <a:cs typeface="Times New Roman Bold"/>
                <a:sym typeface="Times New Roman Bold"/>
              </a:rPr>
              <a:t>STATEMENT:</a:t>
            </a:r>
            <a:r>
              <a:rPr lang="en-US" sz="2800" dirty="0" err="1">
                <a:latin typeface="Times New Roman" panose="02020603050405020304" pitchFamily="18" charset="0"/>
                <a:cs typeface="Times New Roman" panose="02020603050405020304" pitchFamily="18" charset="0"/>
              </a:rPr>
              <a:t>Artisans</a:t>
            </a:r>
            <a:r>
              <a:rPr lang="en-US" sz="2800" dirty="0">
                <a:latin typeface="Times New Roman" panose="02020603050405020304" pitchFamily="18" charset="0"/>
                <a:cs typeface="Times New Roman" panose="02020603050405020304" pitchFamily="18" charset="0"/>
              </a:rPr>
              <a:t>, often residing in rural or underdeveloped areas, face challenges in accessing a broader market for their handmade products. Limited resources, lack of digital literacy, and absence of effective communication tools restrict their ability to grow their businesses and compete with mass-produced goods. An e-commerce platform tailored for artisans is needed to bridge this gap by enabling them to connect with a global audience, showcase their craftsmanship, and leverage technology for growth.</a:t>
            </a:r>
          </a:p>
          <a:p>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lnSpc>
                <a:spcPts val="3235"/>
              </a:lnSpc>
            </a:pPr>
            <a:r>
              <a:rPr lang="en-US" sz="2696" b="1" dirty="0" err="1">
                <a:solidFill>
                  <a:srgbClr val="000000"/>
                </a:solidFill>
                <a:latin typeface="Times New Roman Bold"/>
                <a:ea typeface="Times New Roman Bold"/>
                <a:cs typeface="Times New Roman Bold"/>
                <a:sym typeface="Times New Roman Bold"/>
              </a:rPr>
              <a:t>PROS:</a:t>
            </a:r>
            <a:r>
              <a:rPr lang="en-US" sz="2800" dirty="0" err="1">
                <a:latin typeface="Times New Roman" panose="02020603050405020304" pitchFamily="18" charset="0"/>
                <a:cs typeface="Times New Roman" panose="02020603050405020304" pitchFamily="18" charset="0"/>
              </a:rPr>
              <a:t>Empowers</a:t>
            </a:r>
            <a:r>
              <a:rPr lang="en-US" sz="2800" dirty="0">
                <a:latin typeface="Times New Roman" panose="02020603050405020304" pitchFamily="18" charset="0"/>
                <a:cs typeface="Times New Roman" panose="02020603050405020304" pitchFamily="18" charset="0"/>
              </a:rPr>
              <a:t> artisans with global market access, promotes cultural heritage, boosts local economies, offers unique handmade products.</a:t>
            </a:r>
          </a:p>
          <a:p>
            <a:pPr algn="just">
              <a:lnSpc>
                <a:spcPts val="3235"/>
              </a:lnSpc>
            </a:pPr>
            <a:endParaRPr lang="en-US" sz="2800" dirty="0">
              <a:latin typeface="Times New Roman" panose="02020603050405020304" pitchFamily="18" charset="0"/>
              <a:cs typeface="Times New Roman" panose="02020603050405020304" pitchFamily="18" charset="0"/>
            </a:endParaRPr>
          </a:p>
          <a:p>
            <a:pPr algn="just">
              <a:lnSpc>
                <a:spcPts val="3235"/>
              </a:lnSpc>
            </a:pPr>
            <a:r>
              <a:rPr lang="en-US" sz="2696" b="1" dirty="0" err="1">
                <a:solidFill>
                  <a:srgbClr val="000000"/>
                </a:solidFill>
                <a:latin typeface="Times New Roman Bold"/>
                <a:ea typeface="Times New Roman Bold"/>
                <a:cs typeface="Times New Roman Bold"/>
                <a:sym typeface="Times New Roman Bold"/>
              </a:rPr>
              <a:t>CONS:</a:t>
            </a:r>
            <a:r>
              <a:rPr lang="en-US" sz="2800" dirty="0" err="1">
                <a:latin typeface="Times New Roman" panose="02020603050405020304" pitchFamily="18" charset="0"/>
                <a:cs typeface="Times New Roman" panose="02020603050405020304" pitchFamily="18" charset="0"/>
              </a:rPr>
              <a:t>Challenges</a:t>
            </a:r>
            <a:r>
              <a:rPr lang="en-US" sz="2800" dirty="0">
                <a:latin typeface="Times New Roman" panose="02020603050405020304" pitchFamily="18" charset="0"/>
                <a:cs typeface="Times New Roman" panose="02020603050405020304" pitchFamily="18" charset="0"/>
              </a:rPr>
              <a:t> include digital literacy, logistics, high setup costs, competition with mass-produced goods, connectivity issues, and the need for continuous updates.</a:t>
            </a:r>
            <a:endParaRPr lang="en-US" sz="2696"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1437483"/>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12056" y="461588"/>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2</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43000" y="2294524"/>
            <a:ext cx="16740750" cy="6832640"/>
          </a:xfrm>
          <a:prstGeom prst="rect">
            <a:avLst/>
          </a:prstGeom>
        </p:spPr>
        <p:txBody>
          <a:bodyPr lIns="0" tIns="0" rIns="0" bIns="0" rtlCol="0" anchor="t">
            <a:spAutoFit/>
          </a:bodyPr>
          <a:lstStyle/>
          <a:p>
            <a:r>
              <a:rPr lang="en-US" sz="4000" b="1" dirty="0">
                <a:latin typeface="Verdana" panose="020B0604030504040204" pitchFamily="34" charset="0"/>
                <a:ea typeface="Verdana" panose="020B0604030504040204" pitchFamily="34" charset="0"/>
              </a:rPr>
              <a:t>Tribal Welfare Application: A System to Connect Local Artisans &amp; Agencies of </a:t>
            </a:r>
            <a:r>
              <a:rPr lang="en-US" sz="4000" b="1" dirty="0" err="1">
                <a:latin typeface="Verdana" panose="020B0604030504040204" pitchFamily="34" charset="0"/>
                <a:ea typeface="Verdana" panose="020B0604030504040204" pitchFamily="34" charset="0"/>
              </a:rPr>
              <a:t>MoTA</a:t>
            </a:r>
            <a:endParaRPr lang="en-US" sz="4000" b="1" dirty="0">
              <a:latin typeface="Verdana" panose="020B0604030504040204" pitchFamily="34" charset="0"/>
              <a:ea typeface="Verdana" panose="020B0604030504040204" pitchFamily="34" charset="0"/>
            </a:endParaRPr>
          </a:p>
          <a:p>
            <a:r>
              <a:rPr lang="en-IN" sz="2400" dirty="0">
                <a:latin typeface="Times New Roman" panose="02020603050405020304" pitchFamily="18" charset="0"/>
                <a:cs typeface="Times New Roman" panose="02020603050405020304" pitchFamily="18" charset="0"/>
              </a:rPr>
              <a:t>S. </a:t>
            </a:r>
            <a:r>
              <a:rPr lang="en-IN" sz="2400" dirty="0" err="1">
                <a:latin typeface="Times New Roman" panose="02020603050405020304" pitchFamily="18" charset="0"/>
                <a:cs typeface="Times New Roman" panose="02020603050405020304" pitchFamily="18" charset="0"/>
              </a:rPr>
              <a:t>Uthayashangar,S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Sowmiya,K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Dheebhika,V</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Swagatha</a:t>
            </a:r>
            <a:endParaRPr lang="en-IN" sz="2400" dirty="0">
              <a:latin typeface="Times New Roman" panose="02020603050405020304" pitchFamily="18" charset="0"/>
              <a:cs typeface="Times New Roman" panose="02020603050405020304" pitchFamily="18" charset="0"/>
            </a:endParaRPr>
          </a:p>
          <a:p>
            <a:br>
              <a:rPr lang="en-IN" sz="4000" dirty="0"/>
            </a:br>
            <a:r>
              <a:rPr lang="en-US" sz="2700" b="1" dirty="0">
                <a:solidFill>
                  <a:srgbClr val="000000"/>
                </a:solidFill>
                <a:latin typeface="Times New Roman Bold"/>
                <a:ea typeface="Times New Roman Bold"/>
                <a:cs typeface="Times New Roman Bold"/>
                <a:sym typeface="Times New Roman Bold"/>
              </a:rPr>
              <a:t>PROBLEM </a:t>
            </a:r>
            <a:r>
              <a:rPr lang="en-US" sz="2700" b="1" dirty="0" err="1">
                <a:solidFill>
                  <a:srgbClr val="000000"/>
                </a:solidFill>
                <a:latin typeface="Times New Roman Bold"/>
                <a:ea typeface="Times New Roman Bold"/>
                <a:cs typeface="Times New Roman Bold"/>
                <a:sym typeface="Times New Roman Bold"/>
              </a:rPr>
              <a:t>STATEMENT:</a:t>
            </a:r>
            <a:r>
              <a:rPr lang="en-US" sz="2800" dirty="0" err="1">
                <a:latin typeface="Times New Roman" panose="02020603050405020304" pitchFamily="18" charset="0"/>
                <a:cs typeface="Times New Roman" panose="02020603050405020304" pitchFamily="18" charset="0"/>
              </a:rPr>
              <a:t>Tribal</a:t>
            </a:r>
            <a:r>
              <a:rPr lang="en-US" sz="2800" dirty="0">
                <a:latin typeface="Times New Roman" panose="02020603050405020304" pitchFamily="18" charset="0"/>
                <a:cs typeface="Times New Roman" panose="02020603050405020304" pitchFamily="18" charset="0"/>
              </a:rPr>
              <a:t> artisans face significant challenges in accessing markets, showcasing their unique crafts, and earning fair compensation for their work. Despite government initiatives under the Ministry of Tribal Affairs (</a:t>
            </a:r>
            <a:r>
              <a:rPr lang="en-US" sz="2800" dirty="0" err="1">
                <a:latin typeface="Times New Roman" panose="02020603050405020304" pitchFamily="18" charset="0"/>
                <a:cs typeface="Times New Roman" panose="02020603050405020304" pitchFamily="18" charset="0"/>
              </a:rPr>
              <a:t>MoTA</a:t>
            </a:r>
            <a:r>
              <a:rPr lang="en-US" sz="2800" dirty="0">
                <a:latin typeface="Times New Roman" panose="02020603050405020304" pitchFamily="18" charset="0"/>
                <a:cs typeface="Times New Roman" panose="02020603050405020304" pitchFamily="18" charset="0"/>
              </a:rPr>
              <a:t>), there is a lack of a unified digital platform to connect these artisans with buyers, government agencies, and support programs. This disconnect limits their economic opportunities, hinders cultural preservation, and leaves many artisans vulnerable to exploitation by middlemen.</a:t>
            </a:r>
          </a:p>
          <a:p>
            <a:pPr algn="just">
              <a:lnSpc>
                <a:spcPts val="3240"/>
              </a:lnSpc>
            </a:pPr>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lnSpc>
                <a:spcPts val="3240"/>
              </a:lnSpc>
            </a:pPr>
            <a:r>
              <a:rPr lang="en-US" sz="2700" b="1" dirty="0" err="1">
                <a:solidFill>
                  <a:srgbClr val="000000"/>
                </a:solidFill>
                <a:latin typeface="Times New Roman Bold"/>
                <a:ea typeface="Times New Roman Bold"/>
                <a:cs typeface="Times New Roman Bold"/>
                <a:sym typeface="Times New Roman Bold"/>
              </a:rPr>
              <a:t>PROS:</a:t>
            </a:r>
            <a:r>
              <a:rPr lang="en-US" sz="2800" dirty="0" err="1">
                <a:latin typeface="Times New Roman" panose="02020603050405020304" pitchFamily="18" charset="0"/>
                <a:cs typeface="Times New Roman" panose="02020603050405020304" pitchFamily="18" charset="0"/>
              </a:rPr>
              <a:t>Empowers</a:t>
            </a:r>
            <a:r>
              <a:rPr lang="en-US" sz="2800" dirty="0">
                <a:latin typeface="Times New Roman" panose="02020603050405020304" pitchFamily="18" charset="0"/>
                <a:cs typeface="Times New Roman" panose="02020603050405020304" pitchFamily="18" charset="0"/>
              </a:rPr>
              <a:t> tribal artisans with direct market access, preserves cultural heritage, promotes fair trade, integrates welfare schemes, and enhances economic opportunities through </a:t>
            </a:r>
            <a:r>
              <a:rPr lang="en-US" sz="2800" dirty="0" err="1">
                <a:latin typeface="Times New Roman" panose="02020603050405020304" pitchFamily="18" charset="0"/>
                <a:cs typeface="Times New Roman" panose="02020603050405020304" pitchFamily="18" charset="0"/>
              </a:rPr>
              <a:t>MoTA</a:t>
            </a:r>
            <a:r>
              <a:rPr lang="en-US" sz="2800" dirty="0">
                <a:latin typeface="Times New Roman" panose="02020603050405020304" pitchFamily="18" charset="0"/>
                <a:cs typeface="Times New Roman" panose="02020603050405020304" pitchFamily="18" charset="0"/>
              </a:rPr>
              <a:t> support.</a:t>
            </a:r>
          </a:p>
          <a:p>
            <a:pPr algn="just">
              <a:lnSpc>
                <a:spcPts val="3240"/>
              </a:lnSpc>
            </a:pPr>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lnSpc>
                <a:spcPts val="3239"/>
              </a:lnSpc>
            </a:pPr>
            <a:r>
              <a:rPr lang="en-US" sz="2699" b="1" dirty="0" err="1">
                <a:solidFill>
                  <a:srgbClr val="000000"/>
                </a:solidFill>
                <a:latin typeface="Times New Roman Bold"/>
                <a:ea typeface="Times New Roman Bold"/>
                <a:cs typeface="Times New Roman Bold"/>
                <a:sym typeface="Times New Roman Bold"/>
              </a:rPr>
              <a:t>CONS:</a:t>
            </a:r>
            <a:r>
              <a:rPr lang="en-US" sz="2800" dirty="0" err="1">
                <a:latin typeface="Times New Roman" panose="02020603050405020304" pitchFamily="18" charset="0"/>
                <a:cs typeface="Times New Roman" panose="02020603050405020304" pitchFamily="18" charset="0"/>
              </a:rPr>
              <a:t>Challenges</a:t>
            </a:r>
            <a:r>
              <a:rPr lang="en-US" sz="2800" dirty="0">
                <a:latin typeface="Times New Roman" panose="02020603050405020304" pitchFamily="18" charset="0"/>
                <a:cs typeface="Times New Roman" panose="02020603050405020304" pitchFamily="18" charset="0"/>
              </a:rPr>
              <a:t> include digital literacy barriers, internet access limitations, potential logistical issues, and the need for continuous updates and government coordination.</a:t>
            </a:r>
            <a:endParaRPr lang="en-US" sz="2699"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075" y="690474"/>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3</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40493" y="2857500"/>
            <a:ext cx="16740750" cy="5032147"/>
          </a:xfrm>
          <a:prstGeom prst="rect">
            <a:avLst/>
          </a:prstGeom>
        </p:spPr>
        <p:txBody>
          <a:bodyPr lIns="0" tIns="0" rIns="0" bIns="0" rtlCol="0" anchor="t">
            <a:spAutoFit/>
          </a:bodyPr>
          <a:lstStyle/>
          <a:p>
            <a:r>
              <a:rPr lang="en-IN" b="1" dirty="0"/>
              <a:t> </a:t>
            </a:r>
            <a:r>
              <a:rPr lang="en-US" sz="3200" b="1" dirty="0">
                <a:latin typeface="Verdana" panose="020B0604030504040204" pitchFamily="34" charset="0"/>
                <a:ea typeface="Verdana" panose="020B0604030504040204" pitchFamily="34" charset="0"/>
              </a:rPr>
              <a:t>The Effect of Using Chatbots at e-Commerce Services of Customer Satisfaction, Trust, and Loyalty</a:t>
            </a:r>
          </a:p>
          <a:p>
            <a:r>
              <a:rPr lang="en-IN" sz="2800" dirty="0" err="1">
                <a:latin typeface="Times New Roman" panose="02020603050405020304" pitchFamily="18" charset="0"/>
                <a:cs typeface="Times New Roman" panose="02020603050405020304" pitchFamily="18" charset="0"/>
              </a:rPr>
              <a:t>Surjandy,Cadelina</a:t>
            </a:r>
            <a:r>
              <a:rPr lang="en-IN" sz="2800" dirty="0">
                <a:latin typeface="Times New Roman" panose="02020603050405020304" pitchFamily="18" charset="0"/>
                <a:cs typeface="Times New Roman" panose="02020603050405020304" pitchFamily="18" charset="0"/>
              </a:rPr>
              <a:t> Cassandra</a:t>
            </a:r>
          </a:p>
          <a:p>
            <a:br>
              <a:rPr lang="en-IN" sz="3200" dirty="0"/>
            </a:br>
            <a:r>
              <a:rPr lang="en-US" sz="2700" b="1" dirty="0">
                <a:solidFill>
                  <a:srgbClr val="000000"/>
                </a:solidFill>
                <a:latin typeface="Times New Roman Bold"/>
                <a:ea typeface="Times New Roman Bold"/>
                <a:cs typeface="Times New Roman Bold"/>
                <a:sym typeface="Times New Roman Bold"/>
              </a:rPr>
              <a:t>PROBLEM </a:t>
            </a:r>
            <a:r>
              <a:rPr lang="en-US" sz="2700" b="1" dirty="0" err="1">
                <a:solidFill>
                  <a:srgbClr val="000000"/>
                </a:solidFill>
                <a:latin typeface="Times New Roman Bold"/>
                <a:ea typeface="Times New Roman Bold"/>
                <a:cs typeface="Times New Roman Bold"/>
                <a:sym typeface="Times New Roman Bold"/>
              </a:rPr>
              <a:t>STATEMENT:</a:t>
            </a:r>
            <a:r>
              <a:rPr lang="en-US" sz="2400" dirty="0" err="1">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the competitive e-commerce landscape, customer satisfaction, trust, and loyalty are critical for business success. The increasing reliance on chatbots for customer service has raised questions about their effectiveness in addressing customer needs and building trust. While chatbots can provide instant responses and 24/7 availability, their impersonal nature and limited ability to handle complex queries may negatively impact user experience.</a:t>
            </a:r>
          </a:p>
          <a:p>
            <a:endPar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lnSpc>
                <a:spcPts val="3239"/>
              </a:lnSpc>
            </a:pPr>
            <a:r>
              <a:rPr lang="en-US" sz="2699" b="1" dirty="0">
                <a:solidFill>
                  <a:srgbClr val="000000"/>
                </a:solidFill>
                <a:latin typeface="Times New Roman Bold"/>
                <a:ea typeface="Times New Roman Bold"/>
                <a:cs typeface="Times New Roman Bold"/>
                <a:sym typeface="Times New Roman Bold"/>
              </a:rPr>
              <a:t>PROS:  </a:t>
            </a:r>
            <a:r>
              <a:rPr lang="en-US" sz="2800" dirty="0">
                <a:latin typeface="Times New Roman" panose="02020603050405020304" pitchFamily="18" charset="0"/>
                <a:cs typeface="Times New Roman" panose="02020603050405020304" pitchFamily="18" charset="0"/>
              </a:rPr>
              <a:t>Chatbots enhance customer satisfaction through instant responses, improve trust with consistent service, and promote loyalty by providing 24/7 availability and personalized interactions.</a:t>
            </a:r>
          </a:p>
          <a:p>
            <a:pPr algn="just">
              <a:lnSpc>
                <a:spcPts val="3239"/>
              </a:lnSpc>
            </a:pPr>
            <a:endParaRPr lang="en-US"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27503794-1AB3-40A1-86FC-E32CBCEF6060}"/>
              </a:ext>
            </a:extLst>
          </p:cNvPr>
          <p:cNvSpPr txBox="1"/>
          <p:nvPr/>
        </p:nvSpPr>
        <p:spPr>
          <a:xfrm>
            <a:off x="1096565" y="7857217"/>
            <a:ext cx="16161544" cy="1231106"/>
          </a:xfrm>
          <a:prstGeom prst="rect">
            <a:avLst/>
          </a:prstGeom>
          <a:noFill/>
        </p:spPr>
        <p:txBody>
          <a:bodyPr wrap="square" rtlCol="0">
            <a:spAutoFit/>
          </a:bodyPr>
          <a:lstStyle/>
          <a:p>
            <a:r>
              <a:rPr lang="en-US" sz="2400" b="1" dirty="0">
                <a:solidFill>
                  <a:srgbClr val="000000"/>
                </a:solidFill>
                <a:latin typeface="Times New Roman" panose="02020603050405020304" pitchFamily="18" charset="0"/>
                <a:ea typeface="Times New Roman"/>
                <a:cs typeface="Times New Roman" panose="02020603050405020304" pitchFamily="18" charset="0"/>
                <a:sym typeface="Times New Roman Bold"/>
              </a:rPr>
              <a:t>CONS: </a:t>
            </a:r>
            <a:r>
              <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Bold"/>
              </a:rPr>
              <a:t>Chatbots may reduce customer satisfaction if they fail to handle complex queries, lack emotional intelligence, and create frustration due to impersonal interactions.</a:t>
            </a:r>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12056" y="601177"/>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4</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58225" y="2798175"/>
            <a:ext cx="16740750" cy="6176050"/>
          </a:xfrm>
          <a:prstGeom prst="rect">
            <a:avLst/>
          </a:prstGeom>
        </p:spPr>
        <p:txBody>
          <a:bodyPr lIns="0" tIns="0" rIns="0" bIns="0" rtlCol="0" anchor="t">
            <a:spAutoFit/>
          </a:bodyPr>
          <a:lstStyle/>
          <a:p>
            <a:r>
              <a:rPr lang="en-US" sz="3200" b="1" dirty="0">
                <a:latin typeface="Verdana" panose="020B0604030504040204" pitchFamily="34" charset="0"/>
                <a:ea typeface="Verdana" panose="020B0604030504040204" pitchFamily="34" charset="0"/>
              </a:rPr>
              <a:t>The Utilization of AI Extends Beyond Payment Systems to E-Commerce Store Development</a:t>
            </a:r>
          </a:p>
          <a:p>
            <a:r>
              <a:rPr lang="en-IN" b="1" dirty="0"/>
              <a:t> </a:t>
            </a:r>
            <a:r>
              <a:rPr lang="en-IN" sz="2800" dirty="0">
                <a:latin typeface="Times New Roman" panose="02020603050405020304" pitchFamily="18" charset="0"/>
                <a:cs typeface="Times New Roman" panose="02020603050405020304" pitchFamily="18" charset="0"/>
              </a:rPr>
              <a:t>Sushant </a:t>
            </a:r>
            <a:r>
              <a:rPr lang="en-IN" sz="2800" dirty="0" err="1">
                <a:latin typeface="Times New Roman" panose="02020603050405020304" pitchFamily="18" charset="0"/>
                <a:cs typeface="Times New Roman" panose="02020603050405020304" pitchFamily="18" charset="0"/>
              </a:rPr>
              <a:t>Mimani,Rakesh</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Ramakrishnan,Piyush</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Rohella</a:t>
            </a:r>
            <a:endParaRPr lang="en-IN" sz="2800" dirty="0">
              <a:latin typeface="Times New Roman" panose="02020603050405020304" pitchFamily="18" charset="0"/>
              <a:cs typeface="Times New Roman" panose="02020603050405020304" pitchFamily="18" charset="0"/>
            </a:endParaRPr>
          </a:p>
          <a:p>
            <a:br>
              <a:rPr lang="en-IN" sz="3200" dirty="0"/>
            </a:br>
            <a:r>
              <a:rPr lang="en-US" sz="2700" b="1" dirty="0">
                <a:solidFill>
                  <a:srgbClr val="000000"/>
                </a:solidFill>
                <a:latin typeface="Times New Roman Bold"/>
                <a:ea typeface="Times New Roman Bold"/>
                <a:cs typeface="Times New Roman Bold"/>
                <a:sym typeface="Times New Roman Bold"/>
              </a:rPr>
              <a:t>PROBLEM </a:t>
            </a:r>
            <a:r>
              <a:rPr lang="en-US" sz="2700" b="1" dirty="0" err="1">
                <a:solidFill>
                  <a:srgbClr val="000000"/>
                </a:solidFill>
                <a:latin typeface="Times New Roman Bold"/>
                <a:ea typeface="Times New Roman Bold"/>
                <a:cs typeface="Times New Roman Bold"/>
                <a:sym typeface="Times New Roman Bold"/>
              </a:rPr>
              <a:t>STATEMENT:</a:t>
            </a:r>
            <a:r>
              <a:rPr lang="en-US" sz="2800" dirty="0" err="1">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integration of Artificial Intelligence (AI) in e-commerce has primarily been focused on payment systems, improving transaction efficiency and security. However, there is a lack of comprehensive exploration into the potential of AI for the broader development of e-commerce stores. While AI has shown promise in customer experience personalization, inventory management.</a:t>
            </a:r>
          </a:p>
          <a:p>
            <a:endParaRPr lang="en-US" sz="28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r>
              <a:rPr lang="en-US" sz="2700" b="1" dirty="0">
                <a:solidFill>
                  <a:srgbClr val="000000"/>
                </a:solidFill>
                <a:latin typeface="Times New Roman Bold"/>
                <a:ea typeface="Times New Roman Bold"/>
                <a:cs typeface="Times New Roman Bold"/>
                <a:sym typeface="Times New Roman Bold"/>
              </a:rPr>
              <a:t>PROS:</a:t>
            </a:r>
            <a:r>
              <a:rPr lang="en-US" sz="2800" dirty="0">
                <a:latin typeface="Times New Roman" panose="02020603050405020304" pitchFamily="18" charset="0"/>
                <a:cs typeface="Times New Roman" panose="02020603050405020304" pitchFamily="18" charset="0"/>
              </a:rPr>
              <a:t>AI enhances e-commerce store development by personalizing user experiences, optimizing product recommendations, automating inventory management. </a:t>
            </a:r>
          </a:p>
          <a:p>
            <a:endParaRPr lang="en-US" sz="2800" dirty="0">
              <a:solidFill>
                <a:srgbClr val="000000"/>
              </a:solidFill>
              <a:latin typeface="Times New Roman"/>
              <a:ea typeface="Times New Roman"/>
              <a:cs typeface="Times New Roman"/>
              <a:sym typeface="Times New Roman"/>
            </a:endParaRPr>
          </a:p>
          <a:p>
            <a:pPr algn="just">
              <a:lnSpc>
                <a:spcPts val="3240"/>
              </a:lnSpc>
            </a:pPr>
            <a:r>
              <a:rPr lang="en-US" sz="2700" b="1" dirty="0">
                <a:solidFill>
                  <a:srgbClr val="000000"/>
                </a:solidFill>
                <a:latin typeface="Times New Roman Bold"/>
                <a:ea typeface="Times New Roman Bold"/>
                <a:cs typeface="Times New Roman Bold"/>
                <a:sym typeface="Times New Roman Bold"/>
              </a:rPr>
              <a:t>CONS:</a:t>
            </a:r>
            <a:r>
              <a:rPr lang="en-US" sz="2800" dirty="0">
                <a:latin typeface="Times New Roman" panose="02020603050405020304" pitchFamily="18" charset="0"/>
                <a:cs typeface="Times New Roman" panose="02020603050405020304" pitchFamily="18" charset="0"/>
              </a:rPr>
              <a:t>AI implementation in e-commerce can be costly, may require extensive data to function effectively, and could lead to challenges.</a:t>
            </a:r>
            <a:endParaRPr lang="en-US" sz="27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237" y="1044727"/>
            <a:ext cx="1581915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5	</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58225" y="2798175"/>
            <a:ext cx="16740750" cy="6709529"/>
          </a:xfrm>
          <a:prstGeom prst="rect">
            <a:avLst/>
          </a:prstGeom>
        </p:spPr>
        <p:txBody>
          <a:bodyPr lIns="0" tIns="0" rIns="0" bIns="0" rtlCol="0" anchor="t">
            <a:spAutoFit/>
          </a:bodyPr>
          <a:lstStyle/>
          <a:p>
            <a:r>
              <a:rPr lang="en-US" sz="3600" b="1" dirty="0">
                <a:latin typeface="Verdana" panose="020B0604030504040204" pitchFamily="34" charset="0"/>
                <a:ea typeface="Verdana" panose="020B0604030504040204" pitchFamily="34" charset="0"/>
              </a:rPr>
              <a:t>Development of an E-Commerce Chatbot for a University Shopping Mall</a:t>
            </a:r>
          </a:p>
          <a:p>
            <a:r>
              <a:rPr lang="en-IN" sz="2800" dirty="0">
                <a:latin typeface="Times New Roman" panose="02020603050405020304" pitchFamily="18" charset="0"/>
                <a:cs typeface="Times New Roman" panose="02020603050405020304" pitchFamily="18" charset="0"/>
              </a:rPr>
              <a:t>Victoria </a:t>
            </a:r>
            <a:r>
              <a:rPr lang="en-IN" sz="2800" dirty="0" err="1">
                <a:latin typeface="Times New Roman" panose="02020603050405020304" pitchFamily="18" charset="0"/>
                <a:cs typeface="Times New Roman" panose="02020603050405020304" pitchFamily="18" charset="0"/>
              </a:rPr>
              <a:t>Oguntosin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Ayobami</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Olomo</a:t>
            </a:r>
            <a:br>
              <a:rPr lang="en-IN" sz="2800" dirty="0"/>
            </a:br>
            <a:br>
              <a:rPr lang="en-US" sz="2800" dirty="0"/>
            </a:br>
            <a:r>
              <a:rPr lang="en-US" sz="2700" b="1" dirty="0">
                <a:solidFill>
                  <a:srgbClr val="000000"/>
                </a:solidFill>
                <a:latin typeface="Times New Roman Bold"/>
                <a:ea typeface="Times New Roman Bold"/>
                <a:cs typeface="Times New Roman Bold"/>
                <a:sym typeface="Times New Roman Bold"/>
              </a:rPr>
              <a:t>PROBLEM </a:t>
            </a:r>
            <a:r>
              <a:rPr lang="en-US" sz="2700" b="1" dirty="0" err="1">
                <a:solidFill>
                  <a:srgbClr val="000000"/>
                </a:solidFill>
                <a:latin typeface="Times New Roman Bold"/>
                <a:ea typeface="Times New Roman Bold"/>
                <a:cs typeface="Times New Roman Bold"/>
                <a:sym typeface="Times New Roman Bold"/>
              </a:rPr>
              <a:t>STATEMENT:</a:t>
            </a:r>
            <a:r>
              <a:rPr lang="en-US" sz="2800" dirty="0" err="1">
                <a:latin typeface="Times New Roman" panose="02020603050405020304" pitchFamily="18" charset="0"/>
                <a:cs typeface="Times New Roman" panose="02020603050405020304" pitchFamily="18" charset="0"/>
              </a:rPr>
              <a:t>Many</a:t>
            </a:r>
            <a:r>
              <a:rPr lang="en-US" sz="2800" dirty="0">
                <a:latin typeface="Times New Roman" panose="02020603050405020304" pitchFamily="18" charset="0"/>
                <a:cs typeface="Times New Roman" panose="02020603050405020304" pitchFamily="18" charset="0"/>
              </a:rPr>
              <a:t> universities have on-campus shopping malls or stores, but students often face challenges when it comes to finding specific products, understanding store hours, or receiving timely assistance. Traditional shopping experiences on campuses can be time-consuming and inefficient, especially for busy students. The lack of an easy-to-access, real-time communication channel further complicates the shopping experience.</a:t>
            </a:r>
          </a:p>
          <a:p>
            <a:endParaRPr lang="en-US" sz="2800" dirty="0"/>
          </a:p>
          <a:p>
            <a:r>
              <a:rPr lang="en-US" sz="2700" b="1" dirty="0" err="1">
                <a:solidFill>
                  <a:srgbClr val="000000"/>
                </a:solidFill>
                <a:latin typeface="Times New Roman Bold"/>
                <a:ea typeface="Times New Roman Bold"/>
                <a:cs typeface="Times New Roman Bold"/>
                <a:sym typeface="Times New Roman Bold"/>
              </a:rPr>
              <a:t>PROS:</a:t>
            </a:r>
            <a:r>
              <a:rPr lang="en-US" sz="2800" dirty="0" err="1">
                <a:latin typeface="Times New Roman" panose="02020603050405020304" pitchFamily="18" charset="0"/>
                <a:cs typeface="Times New Roman" panose="02020603050405020304" pitchFamily="18" charset="0"/>
              </a:rPr>
              <a:t>An</a:t>
            </a:r>
            <a:r>
              <a:rPr lang="en-US" sz="2800" dirty="0">
                <a:latin typeface="Times New Roman" panose="02020603050405020304" pitchFamily="18" charset="0"/>
                <a:cs typeface="Times New Roman" panose="02020603050405020304" pitchFamily="18" charset="0"/>
              </a:rPr>
              <a:t> e-commerce chatbot improves customer service by providing instant assistance, enhancing product discovery, and streamlining the shopping experience for university students.</a:t>
            </a:r>
          </a:p>
          <a:p>
            <a:endParaRPr lang="en-US" sz="2800" dirty="0">
              <a:latin typeface="Times New Roman" panose="02020603050405020304" pitchFamily="18" charset="0"/>
              <a:cs typeface="Times New Roman" panose="02020603050405020304" pitchFamily="18" charset="0"/>
            </a:endParaRPr>
          </a:p>
          <a:p>
            <a:r>
              <a:rPr lang="en-US" sz="2800" b="1" dirty="0" err="1">
                <a:latin typeface="Times New Roman" panose="02020603050405020304" pitchFamily="18" charset="0"/>
                <a:cs typeface="Times New Roman" panose="02020603050405020304" pitchFamily="18" charset="0"/>
              </a:rPr>
              <a:t>CONS:</a:t>
            </a:r>
            <a:r>
              <a:rPr lang="en-US" sz="2800" dirty="0" err="1">
                <a:latin typeface="Times New Roman" panose="02020603050405020304" pitchFamily="18" charset="0"/>
                <a:cs typeface="Times New Roman" panose="02020603050405020304" pitchFamily="18" charset="0"/>
              </a:rPr>
              <a:t>Challenges</a:t>
            </a:r>
            <a:r>
              <a:rPr lang="en-US" sz="2800" dirty="0">
                <a:latin typeface="Times New Roman" panose="02020603050405020304" pitchFamily="18" charset="0"/>
                <a:cs typeface="Times New Roman" panose="02020603050405020304" pitchFamily="18" charset="0"/>
              </a:rPr>
              <a:t> include chatbot limitations in handling complex queries, potential technical issues, and the need for constant updates to maintain relevance and accuracy.</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075" y="779770"/>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6	</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219200" y="2817193"/>
            <a:ext cx="16740750" cy="7213257"/>
          </a:xfrm>
          <a:prstGeom prst="rect">
            <a:avLst/>
          </a:prstGeom>
        </p:spPr>
        <p:txBody>
          <a:bodyPr lIns="0" tIns="0" rIns="0" bIns="0" rtlCol="0" anchor="t">
            <a:spAutoFit/>
          </a:bodyPr>
          <a:lstStyle/>
          <a:p>
            <a:r>
              <a:rPr lang="en-US" sz="3600" b="1" dirty="0">
                <a:latin typeface="Verdana" panose="020B0604030504040204" pitchFamily="34" charset="0"/>
                <a:ea typeface="Verdana" panose="020B0604030504040204" pitchFamily="34" charset="0"/>
              </a:rPr>
              <a:t>Enabling Autonomous Digital Marketing: A Machine Learning Approach for Consumer Demand Forecasting</a:t>
            </a:r>
          </a:p>
          <a:p>
            <a:r>
              <a:rPr lang="en-IN" sz="2800" dirty="0">
                <a:latin typeface="Times New Roman" panose="02020603050405020304" pitchFamily="18" charset="0"/>
                <a:cs typeface="Times New Roman" panose="02020603050405020304" pitchFamily="18" charset="0"/>
              </a:rPr>
              <a:t>Kanika </a:t>
            </a:r>
            <a:r>
              <a:rPr lang="en-IN" sz="2800" dirty="0" err="1">
                <a:latin typeface="Times New Roman" panose="02020603050405020304" pitchFamily="18" charset="0"/>
                <a:cs typeface="Times New Roman" panose="02020603050405020304" pitchFamily="18" charset="0"/>
              </a:rPr>
              <a:t>Singhal,J.N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Singh,Vishnu</a:t>
            </a:r>
            <a:r>
              <a:rPr lang="en-IN" sz="2800" dirty="0">
                <a:latin typeface="Times New Roman" panose="02020603050405020304" pitchFamily="18" charset="0"/>
                <a:cs typeface="Times New Roman" panose="02020603050405020304" pitchFamily="18" charset="0"/>
              </a:rPr>
              <a:t> Sharma</a:t>
            </a:r>
          </a:p>
          <a:p>
            <a:endParaRPr lang="en-IN" sz="2800" b="1" dirty="0">
              <a:solidFill>
                <a:srgbClr val="000000"/>
              </a:solidFill>
              <a:latin typeface="Times New Roman Bold"/>
              <a:ea typeface="Times New Roman Bold"/>
              <a:cs typeface="Times New Roman Bold"/>
              <a:sym typeface="Times New Roman Bold"/>
            </a:endParaRPr>
          </a:p>
          <a:p>
            <a:r>
              <a:rPr lang="en-US" sz="2700" b="1" dirty="0">
                <a:solidFill>
                  <a:srgbClr val="000000"/>
                </a:solidFill>
                <a:latin typeface="Times New Roman Bold"/>
                <a:ea typeface="Times New Roman Bold"/>
                <a:cs typeface="Times New Roman Bold"/>
                <a:sym typeface="Times New Roman Bold"/>
              </a:rPr>
              <a:t>PROBLEM </a:t>
            </a:r>
            <a:r>
              <a:rPr lang="en-US" sz="2700" b="1" dirty="0" err="1">
                <a:solidFill>
                  <a:srgbClr val="000000"/>
                </a:solidFill>
                <a:latin typeface="Times New Roman Bold"/>
                <a:ea typeface="Times New Roman Bold"/>
                <a:cs typeface="Times New Roman Bold"/>
                <a:sym typeface="Times New Roman Bold"/>
              </a:rPr>
              <a:t>STATEMENT:</a:t>
            </a:r>
            <a:r>
              <a:rPr lang="en-US" sz="2800" dirty="0" err="1">
                <a:latin typeface="Times New Roman" panose="02020603050405020304" pitchFamily="18" charset="0"/>
                <a:cs typeface="Times New Roman" panose="02020603050405020304" pitchFamily="18" charset="0"/>
              </a:rPr>
              <a:t>In</a:t>
            </a:r>
            <a:r>
              <a:rPr lang="en-US" sz="2800" dirty="0">
                <a:latin typeface="Times New Roman" panose="02020603050405020304" pitchFamily="18" charset="0"/>
                <a:cs typeface="Times New Roman" panose="02020603050405020304" pitchFamily="18" charset="0"/>
              </a:rPr>
              <a:t> the fast-paced world of digital marketing, businesses struggle to accurately predict consumer demand, which leads to inefficient marketing strategies, stock imbalances, and missed sales opportunities. Traditional forecasting methods often fail to capture complex consumer behaviors, seasonal trends, and shifting preferences. </a:t>
            </a:r>
          </a:p>
          <a:p>
            <a:endParaRPr lang="en-US" sz="2700" dirty="0">
              <a:solidFill>
                <a:srgbClr val="000000"/>
              </a:solidFill>
              <a:latin typeface="Times New Roman"/>
              <a:ea typeface="Times New Roman Bold"/>
              <a:cs typeface="Times New Roman"/>
              <a:sym typeface="Times New Roman"/>
            </a:endParaRPr>
          </a:p>
          <a:p>
            <a:pPr algn="just">
              <a:lnSpc>
                <a:spcPts val="3671"/>
              </a:lnSpc>
            </a:pPr>
            <a:r>
              <a:rPr lang="en-US" sz="2699" b="1" dirty="0">
                <a:solidFill>
                  <a:srgbClr val="000000"/>
                </a:solidFill>
                <a:latin typeface="Times New Roman Bold"/>
                <a:ea typeface="Times New Roman Bold"/>
                <a:cs typeface="Times New Roman Bold"/>
                <a:sym typeface="Times New Roman Bold"/>
              </a:rPr>
              <a:t>PROS: </a:t>
            </a:r>
            <a:r>
              <a:rPr lang="en-US" sz="2800" dirty="0">
                <a:latin typeface="Times New Roman" panose="02020603050405020304" pitchFamily="18" charset="0"/>
                <a:cs typeface="Times New Roman" panose="02020603050405020304" pitchFamily="18" charset="0"/>
              </a:rPr>
              <a:t>Machine learning improves demand forecasting accuracy, optimizes marketing strategies, and enhances inventory management by predicting consumer behavior in real-time.</a:t>
            </a:r>
          </a:p>
          <a:p>
            <a:pPr algn="just">
              <a:lnSpc>
                <a:spcPts val="3671"/>
              </a:lnSpc>
            </a:pPr>
            <a:endParaRPr lang="en-US" sz="2800" dirty="0">
              <a:latin typeface="Times New Roman" panose="02020603050405020304" pitchFamily="18" charset="0"/>
              <a:cs typeface="Times New Roman" panose="02020603050405020304" pitchFamily="18" charset="0"/>
            </a:endParaRPr>
          </a:p>
          <a:p>
            <a:pPr algn="just">
              <a:lnSpc>
                <a:spcPts val="3671"/>
              </a:lnSpc>
            </a:pPr>
            <a:r>
              <a:rPr lang="en-US" sz="2700" b="1" dirty="0" err="1">
                <a:solidFill>
                  <a:srgbClr val="000000"/>
                </a:solidFill>
                <a:latin typeface="Times New Roman Bold"/>
                <a:ea typeface="Times New Roman Bold"/>
                <a:cs typeface="Times New Roman Bold"/>
                <a:sym typeface="Times New Roman Bold"/>
              </a:rPr>
              <a:t>CONS:</a:t>
            </a:r>
            <a:r>
              <a:rPr lang="en-US" sz="2800" dirty="0" err="1">
                <a:latin typeface="Times New Roman" panose="02020603050405020304" pitchFamily="18" charset="0"/>
                <a:cs typeface="Times New Roman" panose="02020603050405020304" pitchFamily="18" charset="0"/>
              </a:rPr>
              <a:t>Challenges</a:t>
            </a:r>
            <a:r>
              <a:rPr lang="en-US" sz="2800" dirty="0">
                <a:latin typeface="Times New Roman" panose="02020603050405020304" pitchFamily="18" charset="0"/>
                <a:cs typeface="Times New Roman" panose="02020603050405020304" pitchFamily="18" charset="0"/>
              </a:rPr>
              <a:t> include the need for large datasets, complex model development, continuous updates, and the risk of overfitting or inaccurate predictions.</a:t>
            </a:r>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lnSpc>
                <a:spcPts val="3240"/>
              </a:lnSpc>
            </a:pPr>
            <a:endParaRPr lang="en-US" sz="2700" dirty="0">
              <a:solidFill>
                <a:srgbClr val="000000"/>
              </a:solidFill>
              <a:latin typeface="Times New Roman"/>
              <a:ea typeface="Times New Roman"/>
              <a:cs typeface="Times New Roman"/>
              <a:sym typeface="Times New Roman"/>
            </a:endParaRPr>
          </a:p>
          <a:p>
            <a:pPr algn="just">
              <a:lnSpc>
                <a:spcPts val="2520"/>
              </a:lnSpc>
            </a:pPr>
            <a:endParaRPr lang="en-US" sz="27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178718" y="1809957"/>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34350" y="601177"/>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7</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78718" y="2576030"/>
            <a:ext cx="16740750" cy="6237605"/>
          </a:xfrm>
          <a:prstGeom prst="rect">
            <a:avLst/>
          </a:prstGeom>
        </p:spPr>
        <p:txBody>
          <a:bodyPr lIns="0" tIns="0" rIns="0" bIns="0" rtlCol="0" anchor="t">
            <a:spAutoFit/>
          </a:bodyPr>
          <a:lstStyle/>
          <a:p>
            <a:r>
              <a:rPr lang="en-US" sz="3600" b="1" dirty="0">
                <a:latin typeface="Verdana" panose="020B0604030504040204" pitchFamily="34" charset="0"/>
                <a:ea typeface="Verdana" panose="020B0604030504040204" pitchFamily="34" charset="0"/>
              </a:rPr>
              <a:t> Impact of AI on Social Marketing and its Usage in Social Media: A Review Analysis</a:t>
            </a:r>
          </a:p>
          <a:p>
            <a:r>
              <a:rPr lang="en-IN" sz="2800" dirty="0" err="1">
                <a:latin typeface="Times New Roman" panose="02020603050405020304" pitchFamily="18" charset="0"/>
                <a:cs typeface="Times New Roman" panose="02020603050405020304" pitchFamily="18" charset="0"/>
              </a:rPr>
              <a:t>Meenu</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Gupta,Rakesh</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Kumar,Abhinandan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Sharma,Anand</a:t>
            </a:r>
            <a:r>
              <a:rPr lang="en-IN" sz="2800" dirty="0">
                <a:latin typeface="Times New Roman" panose="02020603050405020304" pitchFamily="18" charset="0"/>
                <a:cs typeface="Times New Roman" panose="02020603050405020304" pitchFamily="18" charset="0"/>
              </a:rPr>
              <a:t> S. Pai</a:t>
            </a:r>
          </a:p>
          <a:p>
            <a:endParaRPr lang="en-IN" sz="3200" b="1" dirty="0">
              <a:solidFill>
                <a:srgbClr val="000000"/>
              </a:solidFill>
              <a:latin typeface="Times New Roman Bold"/>
              <a:ea typeface="Times New Roman Bold"/>
              <a:cs typeface="Times New Roman Bold"/>
              <a:sym typeface="Times New Roman Bold"/>
            </a:endParaRPr>
          </a:p>
          <a:p>
            <a:r>
              <a:rPr lang="en-US" sz="2700" b="1" dirty="0">
                <a:solidFill>
                  <a:srgbClr val="000000"/>
                </a:solidFill>
                <a:latin typeface="Times New Roman Bold"/>
                <a:ea typeface="Times New Roman Bold"/>
                <a:cs typeface="Times New Roman Bold"/>
                <a:sym typeface="Times New Roman Bold"/>
              </a:rPr>
              <a:t>PROBLEM </a:t>
            </a:r>
            <a:r>
              <a:rPr lang="en-US" sz="2700" b="1" dirty="0" err="1">
                <a:solidFill>
                  <a:srgbClr val="000000"/>
                </a:solidFill>
                <a:latin typeface="Times New Roman Bold"/>
                <a:ea typeface="Times New Roman Bold"/>
                <a:cs typeface="Times New Roman Bold"/>
                <a:sym typeface="Times New Roman Bold"/>
              </a:rPr>
              <a:t>STATEMENT:</a:t>
            </a:r>
            <a:r>
              <a:rPr lang="en-US" sz="2800" dirty="0" err="1">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rapid growth of social media has led to a significant shift in marketing strategies, with artificial intelligence (AI) increasingly being integrated to enhance targeting, engagement, and content personalization. However, there is limited research on the comprehensive impact of AI on social marketing practices and its influence on consumer behavior and brand loyalty.</a:t>
            </a:r>
          </a:p>
          <a:p>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lnSpc>
                <a:spcPts val="3240"/>
              </a:lnSpc>
            </a:pPr>
            <a:r>
              <a:rPr lang="en-US" sz="2700" b="1" dirty="0">
                <a:solidFill>
                  <a:srgbClr val="000000"/>
                </a:solidFill>
                <a:latin typeface="Times New Roman Bold"/>
                <a:ea typeface="Times New Roman Bold"/>
                <a:cs typeface="Times New Roman Bold"/>
                <a:sym typeface="Times New Roman Bold"/>
              </a:rPr>
              <a:t>PROS:</a:t>
            </a:r>
            <a:r>
              <a:rPr lang="en-US" sz="2800" dirty="0">
                <a:latin typeface="Times New Roman" panose="02020603050405020304" pitchFamily="18" charset="0"/>
                <a:cs typeface="Times New Roman" panose="02020603050405020304" pitchFamily="18" charset="0"/>
              </a:rPr>
              <a:t>AI enhances social marketing by enabling personalized content, improving targeting accuracy, automating tasks, and optimizing consumer engagement across social media platforms.</a:t>
            </a:r>
          </a:p>
          <a:p>
            <a:pPr algn="just">
              <a:lnSpc>
                <a:spcPts val="3240"/>
              </a:lnSpc>
            </a:pPr>
            <a:endPar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lnSpc>
                <a:spcPts val="3240"/>
              </a:lnSpc>
            </a:pPr>
            <a:r>
              <a:rPr lang="en-US" sz="2700" b="1" dirty="0" err="1">
                <a:solidFill>
                  <a:srgbClr val="000000"/>
                </a:solidFill>
                <a:latin typeface="Times New Roman Bold"/>
                <a:ea typeface="Times New Roman Bold"/>
                <a:cs typeface="Times New Roman Bold"/>
                <a:sym typeface="Times New Roman Bold"/>
              </a:rPr>
              <a:t>CONS:</a:t>
            </a:r>
            <a:r>
              <a:rPr lang="en-US" sz="2800" dirty="0" err="1">
                <a:latin typeface="Times New Roman" panose="02020603050405020304" pitchFamily="18" charset="0"/>
                <a:cs typeface="Times New Roman" panose="02020603050405020304" pitchFamily="18" charset="0"/>
              </a:rPr>
              <a:t>Challenges</a:t>
            </a:r>
            <a:r>
              <a:rPr lang="en-US" sz="2800" dirty="0">
                <a:latin typeface="Times New Roman" panose="02020603050405020304" pitchFamily="18" charset="0"/>
                <a:cs typeface="Times New Roman" panose="02020603050405020304" pitchFamily="18" charset="0"/>
              </a:rPr>
              <a:t> include privacy concerns, the risk of over-reliance on algorithms, high implementation costs, and the potential for AI to misinterpret consumer behavior.</a:t>
            </a:r>
            <a:endParaRPr lang="en-US" sz="27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2173</Words>
  <Application>Microsoft Office PowerPoint</Application>
  <PresentationFormat>Custom</PresentationFormat>
  <Paragraphs>171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Verdana</vt:lpstr>
      <vt:lpstr>DejaVu Sans Bold</vt:lpstr>
      <vt:lpstr>DejaVu Sans Light</vt:lpstr>
      <vt:lpstr>Calibri</vt:lpstr>
      <vt:lpstr>Arial</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enc=encoded=aUlduI8_NWrcRWaHE9NQlB6eQ6F7R5g_d_q74NjxrSW2NnJU3AJUaR_4ey_cm1bVCIU=.pptx</dc:title>
  <dc:creator>Monisha D</dc:creator>
  <cp:lastModifiedBy>Mallesh Ulaganathan</cp:lastModifiedBy>
  <cp:revision>9</cp:revision>
  <dcterms:created xsi:type="dcterms:W3CDTF">2006-08-16T00:00:00Z</dcterms:created>
  <dcterms:modified xsi:type="dcterms:W3CDTF">2024-11-26T17:41:31Z</dcterms:modified>
  <dc:identifier>DAGWj9ASjV0</dc:identifier>
</cp:coreProperties>
</file>