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74" r:id="rId16"/>
    <p:sldId id="275"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CTi2IIbWrs/IjrZdCkLTZ2F95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151801e8c7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3151801e8c7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151801e8c7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3151801e8c7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151801e8c7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3151801e8c7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a:extLst>
            <a:ext uri="{FF2B5EF4-FFF2-40B4-BE49-F238E27FC236}">
              <a16:creationId xmlns:a16="http://schemas.microsoft.com/office/drawing/2014/main" id="{66417DBD-24CB-B96D-017A-D8791B852EDB}"/>
            </a:ext>
          </a:extLst>
        </p:cNvPr>
        <p:cNvGrpSpPr/>
        <p:nvPr/>
      </p:nvGrpSpPr>
      <p:grpSpPr>
        <a:xfrm>
          <a:off x="0" y="0"/>
          <a:ext cx="0" cy="0"/>
          <a:chOff x="0" y="0"/>
          <a:chExt cx="0" cy="0"/>
        </a:xfrm>
      </p:grpSpPr>
      <p:sp>
        <p:nvSpPr>
          <p:cNvPr id="224" name="Google Shape;224;p10:notes">
            <a:extLst>
              <a:ext uri="{FF2B5EF4-FFF2-40B4-BE49-F238E27FC236}">
                <a16:creationId xmlns:a16="http://schemas.microsoft.com/office/drawing/2014/main" id="{58C7F730-C02C-04B1-8901-1DD4FD7D142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0:notes">
            <a:extLst>
              <a:ext uri="{FF2B5EF4-FFF2-40B4-BE49-F238E27FC236}">
                <a16:creationId xmlns:a16="http://schemas.microsoft.com/office/drawing/2014/main" id="{C1442A3A-C6E6-50A3-64AB-11E23BC555B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36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a:extLst>
            <a:ext uri="{FF2B5EF4-FFF2-40B4-BE49-F238E27FC236}">
              <a16:creationId xmlns:a16="http://schemas.microsoft.com/office/drawing/2014/main" id="{ACDF8A99-450F-0462-7964-78ECFB4A2AA4}"/>
            </a:ext>
          </a:extLst>
        </p:cNvPr>
        <p:cNvGrpSpPr/>
        <p:nvPr/>
      </p:nvGrpSpPr>
      <p:grpSpPr>
        <a:xfrm>
          <a:off x="0" y="0"/>
          <a:ext cx="0" cy="0"/>
          <a:chOff x="0" y="0"/>
          <a:chExt cx="0" cy="0"/>
        </a:xfrm>
      </p:grpSpPr>
      <p:sp>
        <p:nvSpPr>
          <p:cNvPr id="224" name="Google Shape;224;p10:notes">
            <a:extLst>
              <a:ext uri="{FF2B5EF4-FFF2-40B4-BE49-F238E27FC236}">
                <a16:creationId xmlns:a16="http://schemas.microsoft.com/office/drawing/2014/main" id="{40EEF119-5408-1926-B9DE-16D03E5CCCB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0:notes">
            <a:extLst>
              <a:ext uri="{FF2B5EF4-FFF2-40B4-BE49-F238E27FC236}">
                <a16:creationId xmlns:a16="http://schemas.microsoft.com/office/drawing/2014/main" id="{E3D121E7-9EB2-E6E9-668C-4D90D3998A9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2005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151801e8c7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3151801e8c7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151801e8c7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3151801e8c7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4"/>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14"/>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4"/>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8"/>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19"/>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a:spLocks noGrp="1"/>
          </p:cNvSpPr>
          <p:nvPr>
            <p:ph type="pic" idx="2"/>
          </p:nvPr>
        </p:nvSpPr>
        <p:spPr>
          <a:xfrm>
            <a:off x="2389717" y="612775"/>
            <a:ext cx="7315200" cy="4114800"/>
          </a:xfrm>
          <a:prstGeom prst="rect">
            <a:avLst/>
          </a:prstGeom>
          <a:noFill/>
          <a:ln>
            <a:noFill/>
          </a:ln>
        </p:spPr>
      </p:sp>
      <p:sp>
        <p:nvSpPr>
          <p:cNvPr id="71" name="Google Shape;71;p22"/>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3"/>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3"/>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990600" y="2904765"/>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030A0"/>
              </a:buClr>
              <a:buSzPts val="4000"/>
              <a:buFont typeface="Verdana"/>
              <a:buNone/>
            </a:pPr>
            <a:r>
              <a:rPr lang="en-IN" sz="2800" b="1" dirty="0">
                <a:solidFill>
                  <a:srgbClr val="7030A0"/>
                </a:solidFill>
                <a:latin typeface="Verdana"/>
                <a:ea typeface="Verdana"/>
                <a:sym typeface="Verdana"/>
              </a:rPr>
              <a:t>KAMMIAN, E-COMMERCE WEBSITE FOR ARTISANS AND POTTERY MAKERS WITHOUT INTERMEDIATORS</a:t>
            </a:r>
            <a:endParaRPr sz="2800" dirty="0"/>
          </a:p>
        </p:txBody>
      </p:sp>
      <p:sp>
        <p:nvSpPr>
          <p:cNvPr id="94" name="Google Shape;94;p1"/>
          <p:cNvSpPr txBox="1"/>
          <p:nvPr/>
        </p:nvSpPr>
        <p:spPr>
          <a:xfrm>
            <a:off x="962888" y="5183902"/>
            <a:ext cx="5201938"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a:ea typeface="Verdana"/>
                <a:cs typeface="Verdana"/>
                <a:sym typeface="Verdana"/>
              </a:rPr>
              <a:t>Mr. V. KARTHICK</a:t>
            </a:r>
          </a:p>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a:ea typeface="Verdana"/>
                <a:sym typeface="Verdana"/>
              </a:rPr>
              <a:t>ASSOCIATIVE PROFESSOR</a:t>
            </a:r>
            <a:endParaRPr dirty="0"/>
          </a:p>
        </p:txBody>
      </p:sp>
      <p:sp>
        <p:nvSpPr>
          <p:cNvPr id="95" name="Google Shape;95;p1"/>
          <p:cNvSpPr txBox="1"/>
          <p:nvPr/>
        </p:nvSpPr>
        <p:spPr>
          <a:xfrm>
            <a:off x="7177548" y="5228206"/>
            <a:ext cx="470038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Noto Sans Symbols"/>
              <a:buNone/>
            </a:pPr>
            <a:r>
              <a:rPr lang="en-IN" sz="2000" b="1" dirty="0">
                <a:solidFill>
                  <a:srgbClr val="FF0000"/>
                </a:solidFill>
                <a:latin typeface="Verdana"/>
                <a:ea typeface="Verdana"/>
                <a:sym typeface="Verdana"/>
              </a:rPr>
              <a:t>TEAM ID – B21A2425C13</a:t>
            </a:r>
            <a:endParaRPr dirty="0"/>
          </a:p>
          <a:p>
            <a:pPr marL="0" marR="0" lvl="0" indent="0" algn="l" rtl="0">
              <a:spcBef>
                <a:spcPts val="0"/>
              </a:spcBef>
              <a:spcAft>
                <a:spcPts val="0"/>
              </a:spcAft>
              <a:buClr>
                <a:srgbClr val="FF0000"/>
              </a:buClr>
              <a:buSzPts val="2000"/>
              <a:buFont typeface="Noto Sans Symbols"/>
              <a:buNone/>
            </a:pPr>
            <a:r>
              <a:rPr lang="en-IN" sz="2000" b="1" dirty="0">
                <a:solidFill>
                  <a:srgbClr val="FF0000"/>
                </a:solidFill>
                <a:latin typeface="Verdana"/>
                <a:ea typeface="Verdana"/>
                <a:cs typeface="Verdana"/>
                <a:sym typeface="Verdana"/>
              </a:rPr>
              <a:t>210701145 MALLESH U</a:t>
            </a:r>
            <a:endParaRPr sz="2000" b="1" dirty="0">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000"/>
              <a:buFont typeface="Noto Sans Symbols"/>
              <a:buNone/>
            </a:pPr>
            <a:r>
              <a:rPr lang="en-IN" sz="2000" b="1" dirty="0">
                <a:solidFill>
                  <a:srgbClr val="FF0000"/>
                </a:solidFill>
                <a:latin typeface="Verdana"/>
                <a:ea typeface="Verdana"/>
                <a:cs typeface="Verdana"/>
                <a:sym typeface="Verdana"/>
              </a:rPr>
              <a:t>210701323 NARESH KUMAR V</a:t>
            </a:r>
            <a:endParaRPr sz="2000" b="1" dirty="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IN" sz="2800" b="1">
                <a:solidFill>
                  <a:srgbClr val="002060"/>
                </a:solidFill>
                <a:latin typeface="Verdana"/>
                <a:ea typeface="Verdana"/>
                <a:cs typeface="Verdana"/>
                <a:sym typeface="Verdana"/>
              </a:rPr>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3151801e8c7_0_34"/>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Functional Description for each modules</a:t>
            </a:r>
            <a:endParaRPr sz="2800"/>
          </a:p>
        </p:txBody>
      </p:sp>
      <p:sp>
        <p:nvSpPr>
          <p:cNvPr id="174" name="Google Shape;174;g3151801e8c7_0_34"/>
          <p:cNvSpPr txBox="1">
            <a:spLocks noGrp="1"/>
          </p:cNvSpPr>
          <p:nvPr>
            <p:ph type="body" idx="1"/>
          </p:nvPr>
        </p:nvSpPr>
        <p:spPr>
          <a:xfrm>
            <a:off x="755650" y="1752600"/>
            <a:ext cx="10725150" cy="45603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200"/>
              </a:spcBef>
              <a:spcAft>
                <a:spcPts val="0"/>
              </a:spcAft>
              <a:buSzPts val="1100"/>
              <a:buNone/>
            </a:pPr>
            <a:r>
              <a:rPr lang="en-IN" sz="2400" b="1" dirty="0">
                <a:latin typeface="Times New Roman"/>
                <a:ea typeface="Times New Roman"/>
                <a:cs typeface="Times New Roman"/>
                <a:sym typeface="Times New Roman"/>
              </a:rPr>
              <a:t> 4. </a:t>
            </a:r>
            <a:r>
              <a:rPr lang="en-US" sz="2400" b="1" dirty="0">
                <a:latin typeface="Times New Roman" panose="02020603050405020304" pitchFamily="18" charset="0"/>
                <a:cs typeface="Times New Roman" panose="02020603050405020304" pitchFamily="18" charset="0"/>
              </a:rPr>
              <a:t>Search and Recommendation Module (Buyer-Side)</a:t>
            </a:r>
            <a:r>
              <a:rPr lang="en-IN" sz="2400" b="1" dirty="0">
                <a:latin typeface="Times New Roman"/>
                <a:ea typeface="Times New Roman"/>
                <a:cs typeface="Times New Roman"/>
                <a:sym typeface="Times New Roman"/>
              </a:rPr>
              <a:t> </a:t>
            </a:r>
          </a:p>
          <a:p>
            <a:pPr marL="0" lvl="0" indent="0" algn="l" rtl="0">
              <a:lnSpc>
                <a:spcPct val="150000"/>
              </a:lnSpc>
              <a:spcBef>
                <a:spcPts val="1200"/>
              </a:spcBef>
              <a:spcAft>
                <a:spcPts val="0"/>
              </a:spcAft>
              <a:buSzPts val="1100"/>
              <a:buNone/>
            </a:pPr>
            <a:endParaRPr lang="en-IN" sz="2400" b="1" dirty="0">
              <a:latin typeface="Times New Roman"/>
              <a:ea typeface="Times New Roman"/>
              <a:cs typeface="Times New Roman"/>
              <a:sym typeface="Times New Roman"/>
            </a:endParaRPr>
          </a:p>
          <a:p>
            <a:pPr marL="0" lvl="0" indent="0" algn="l" rtl="0">
              <a:lnSpc>
                <a:spcPct val="150000"/>
              </a:lnSpc>
              <a:spcBef>
                <a:spcPts val="1200"/>
              </a:spcBef>
              <a:spcAft>
                <a:spcPts val="0"/>
              </a:spcAft>
              <a:buSzPts val="1100"/>
              <a:buNone/>
            </a:pPr>
            <a:endParaRPr sz="2400" b="1" dirty="0">
              <a:latin typeface="Times New Roman"/>
              <a:ea typeface="Times New Roman"/>
              <a:cs typeface="Times New Roman"/>
              <a:sym typeface="Times New Roman"/>
            </a:endParaRPr>
          </a:p>
        </p:txBody>
      </p:sp>
      <p:sp>
        <p:nvSpPr>
          <p:cNvPr id="175" name="Google Shape;175;g3151801e8c7_0_3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76" name="Google Shape;176;g3151801e8c7_0_34"/>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77" name="Google Shape;177;g3151801e8c7_0_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10</a:t>
            </a:fld>
            <a:endParaRPr/>
          </a:p>
        </p:txBody>
      </p:sp>
      <p:sp>
        <p:nvSpPr>
          <p:cNvPr id="2" name="Rectangle 1">
            <a:extLst>
              <a:ext uri="{FF2B5EF4-FFF2-40B4-BE49-F238E27FC236}">
                <a16:creationId xmlns:a16="http://schemas.microsoft.com/office/drawing/2014/main" id="{5891CBF2-3E6D-55CA-F9B0-18FA6B2C1E5B}"/>
              </a:ext>
            </a:extLst>
          </p:cNvPr>
          <p:cNvSpPr>
            <a:spLocks noChangeArrowheads="1"/>
          </p:cNvSpPr>
          <p:nvPr/>
        </p:nvSpPr>
        <p:spPr bwMode="auto">
          <a:xfrm>
            <a:off x="812800" y="2598680"/>
            <a:ext cx="10668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and Recommendation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the buyer experience by offering personalized product recommendations based on browsing history, preferences, and popular trends. It includes an intelligent search feature with filters like category, price, location, and availability, ensuring relevant results. The recommendation system uses collaborative filtering and machine learning to suggest products tailored to individual interests. It dynamically updates suggestions as buyers interact with the platform, improving engagement. This module ensures seamless discovery and connection to desired products.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3151801e8c7_0_5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a:buNone/>
            </a:pPr>
            <a:r>
              <a:rPr lang="en-IN" sz="3200" b="1">
                <a:solidFill>
                  <a:srgbClr val="FF0000"/>
                </a:solidFill>
              </a:rPr>
              <a:t>Functional Description for each modules</a:t>
            </a:r>
            <a:endParaRPr sz="2800">
              <a:solidFill>
                <a:schemeClr val="dk1"/>
              </a:solidFill>
            </a:endParaRPr>
          </a:p>
          <a:p>
            <a:pPr marL="0" lvl="0" indent="0" algn="l" rtl="0">
              <a:spcBef>
                <a:spcPts val="0"/>
              </a:spcBef>
              <a:spcAft>
                <a:spcPts val="0"/>
              </a:spcAft>
              <a:buNone/>
            </a:pPr>
            <a:endParaRPr sz="3200" b="1">
              <a:solidFill>
                <a:srgbClr val="FF0000"/>
              </a:solidFill>
            </a:endParaRPr>
          </a:p>
        </p:txBody>
      </p:sp>
      <p:sp>
        <p:nvSpPr>
          <p:cNvPr id="192" name="Google Shape;192;g3151801e8c7_0_52"/>
          <p:cNvSpPr txBox="1">
            <a:spLocks noGrp="1"/>
          </p:cNvSpPr>
          <p:nvPr>
            <p:ph type="body" idx="1"/>
          </p:nvPr>
        </p:nvSpPr>
        <p:spPr>
          <a:xfrm>
            <a:off x="755650" y="1752600"/>
            <a:ext cx="10383715" cy="4560300"/>
          </a:xfrm>
          <a:prstGeom prst="rect">
            <a:avLst/>
          </a:prstGeom>
          <a:noFill/>
          <a:ln>
            <a:noFill/>
          </a:ln>
        </p:spPr>
        <p:txBody>
          <a:bodyPr spcFirstLastPara="1" wrap="square" lIns="91425" tIns="45700" rIns="91425" bIns="45700" anchor="t" anchorCtr="0">
            <a:noAutofit/>
          </a:bodyPr>
          <a:lstStyle/>
          <a:p>
            <a:pPr marL="0" indent="0">
              <a:lnSpc>
                <a:spcPct val="150000"/>
              </a:lnSpc>
              <a:spcBef>
                <a:spcPts val="1200"/>
              </a:spcBef>
              <a:buSzPts val="1100"/>
              <a:buNone/>
            </a:pPr>
            <a:r>
              <a:rPr lang="en-IN" sz="2400" b="1" dirty="0">
                <a:latin typeface="Times New Roman"/>
                <a:ea typeface="Times New Roman"/>
                <a:cs typeface="Times New Roman"/>
                <a:sym typeface="Times New Roman"/>
              </a:rPr>
              <a:t> 5. </a:t>
            </a:r>
            <a:r>
              <a:rPr lang="en-IN" sz="2400" b="1" dirty="0">
                <a:latin typeface="Times New Roman" panose="02020603050405020304" pitchFamily="18" charset="0"/>
                <a:cs typeface="Times New Roman" panose="02020603050405020304" pitchFamily="18" charset="0"/>
              </a:rPr>
              <a:t>Marketplace Module</a:t>
            </a:r>
            <a:r>
              <a:rPr lang="en-IN" sz="2400" b="1" dirty="0">
                <a:latin typeface="Times New Roman"/>
                <a:ea typeface="Times New Roman"/>
                <a:cs typeface="Times New Roman"/>
                <a:sym typeface="Times New Roman"/>
              </a:rPr>
              <a:t> </a:t>
            </a:r>
            <a:endParaRPr sz="2400" b="1" dirty="0">
              <a:latin typeface="Times New Roman"/>
              <a:ea typeface="Times New Roman"/>
              <a:cs typeface="Times New Roman"/>
              <a:sym typeface="Times New Roman"/>
            </a:endParaRPr>
          </a:p>
          <a:p>
            <a:pPr marL="0" lvl="0" indent="0" algn="l" rtl="0">
              <a:lnSpc>
                <a:spcPct val="150000"/>
              </a:lnSpc>
              <a:spcBef>
                <a:spcPts val="1200"/>
              </a:spcBef>
              <a:spcAft>
                <a:spcPts val="1200"/>
              </a:spcAft>
              <a:buSzPts val="1100"/>
              <a:buNone/>
            </a:pPr>
            <a:endParaRPr sz="2400" b="1" dirty="0">
              <a:latin typeface="Times New Roman"/>
              <a:ea typeface="Times New Roman"/>
              <a:cs typeface="Times New Roman"/>
              <a:sym typeface="Times New Roman"/>
            </a:endParaRPr>
          </a:p>
        </p:txBody>
      </p:sp>
      <p:sp>
        <p:nvSpPr>
          <p:cNvPr id="193" name="Google Shape;193;g3151801e8c7_0_52"/>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94" name="Google Shape;194;g3151801e8c7_0_52"/>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95" name="Google Shape;195;g3151801e8c7_0_5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11</a:t>
            </a:fld>
            <a:endParaRPr/>
          </a:p>
        </p:txBody>
      </p:sp>
      <p:sp>
        <p:nvSpPr>
          <p:cNvPr id="2" name="Rectangle 1">
            <a:extLst>
              <a:ext uri="{FF2B5EF4-FFF2-40B4-BE49-F238E27FC236}">
                <a16:creationId xmlns:a16="http://schemas.microsoft.com/office/drawing/2014/main" id="{9284EC64-04C9-FCDA-619B-A6A3EB5CDD00}"/>
              </a:ext>
            </a:extLst>
          </p:cNvPr>
          <p:cNvSpPr>
            <a:spLocks noChangeArrowheads="1"/>
          </p:cNvSpPr>
          <p:nvPr/>
        </p:nvSpPr>
        <p:spPr bwMode="auto">
          <a:xfrm>
            <a:off x="766233" y="2660085"/>
            <a:ext cx="10668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Marketplace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central hub where buyers can browse, discover, and purchase products from various sellers. It displays categorized products, featured items, and trending crafts, ensuring an easy navigation experience. Buyers can filter products by type, price range, and availability. The module also showcases product details, reviews, and ratings to help buyers make informed decisions. It facilitates seamless transactions by integrating the cart and checkout functionalities for a smooth buying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3151801e8c7_0_61"/>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CLASS DIAGRAM</a:t>
            </a:r>
            <a:endParaRPr sz="3200" b="1">
              <a:solidFill>
                <a:srgbClr val="FF0000"/>
              </a:solidFill>
            </a:endParaRPr>
          </a:p>
        </p:txBody>
      </p:sp>
      <p:sp>
        <p:nvSpPr>
          <p:cNvPr id="201" name="Google Shape;201;g3151801e8c7_0_61"/>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202" name="Google Shape;202;g3151801e8c7_0_61"/>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03" name="Google Shape;203;g3151801e8c7_0_6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12</a:t>
            </a:fld>
            <a:endParaRPr/>
          </a:p>
        </p:txBody>
      </p:sp>
      <p:pic>
        <p:nvPicPr>
          <p:cNvPr id="3" name="Picture 2">
            <a:extLst>
              <a:ext uri="{FF2B5EF4-FFF2-40B4-BE49-F238E27FC236}">
                <a16:creationId xmlns:a16="http://schemas.microsoft.com/office/drawing/2014/main" id="{9C22C50A-7BFB-F355-0D2C-DE2F34CF0965}"/>
              </a:ext>
            </a:extLst>
          </p:cNvPr>
          <p:cNvPicPr>
            <a:picLocks noChangeAspect="1"/>
          </p:cNvPicPr>
          <p:nvPr/>
        </p:nvPicPr>
        <p:blipFill>
          <a:blip r:embed="rId3"/>
          <a:stretch>
            <a:fillRect/>
          </a:stretch>
        </p:blipFill>
        <p:spPr>
          <a:xfrm>
            <a:off x="2782529" y="1949157"/>
            <a:ext cx="6202661" cy="39600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Conclusion &amp; Work for Phase II</a:t>
            </a:r>
            <a:endParaRPr sz="2800" dirty="0"/>
          </a:p>
        </p:txBody>
      </p:sp>
      <p:sp>
        <p:nvSpPr>
          <p:cNvPr id="219" name="Google Shape;219;p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1200"/>
              </a:spcBef>
              <a:spcAft>
                <a:spcPts val="0"/>
              </a:spcAft>
              <a:buClr>
                <a:schemeClr val="dk1"/>
              </a:buClr>
              <a:buSzPts val="1100"/>
              <a:buFont typeface="Arial"/>
              <a:buNone/>
            </a:pPr>
            <a:r>
              <a:rPr lang="en-IN" sz="2400" dirty="0">
                <a:effectLst/>
                <a:latin typeface="Times New Roman" panose="02020603050405020304" pitchFamily="18" charset="0"/>
                <a:ea typeface="Times New Roman" panose="02020603050405020304" pitchFamily="18" charset="0"/>
              </a:rPr>
              <a:t>The proposed e-commerce platform for artisans and pottery makers is thus intended to empower local talent, providing a digital marketplace that bridges the gap between the creators and the consumers. The platform eliminates the layer of intermediaries and makes good use of intuitive technology so that fair value is returned to       artisans for their craftsmanship.</a:t>
            </a:r>
            <a:r>
              <a:rPr lang="en-IN" sz="2400" dirty="0">
                <a:latin typeface="Times New Roman"/>
                <a:ea typeface="Times New Roman"/>
                <a:cs typeface="Times New Roman"/>
                <a:sym typeface="Times New Roman"/>
              </a:rPr>
              <a:t> For phase 2, </a:t>
            </a:r>
            <a:r>
              <a:rPr lang="en-IN" sz="2400" dirty="0">
                <a:effectLst/>
                <a:latin typeface="Times New Roman" panose="02020603050405020304" pitchFamily="18" charset="0"/>
                <a:ea typeface="Times New Roman" panose="02020603050405020304" pitchFamily="18" charset="0"/>
              </a:rPr>
              <a:t>Advanced Features to Make the Platform More Engaging The features of the e-commerce platform developed for artisans and pottery makers are further reinforced with a recommendation system, enhanced UI/UX design, and an improved version of the chatbot in Phase 2. The recommendation system will be done using various machine learning algorithms, such as collaborative filtering and content-based filtering, to </a:t>
            </a:r>
            <a:r>
              <a:rPr lang="en-IN" sz="2400" dirty="0" err="1">
                <a:effectLst/>
                <a:latin typeface="Times New Roman" panose="02020603050405020304" pitchFamily="18" charset="0"/>
                <a:ea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rPr>
              <a:t> user </a:t>
            </a:r>
            <a:r>
              <a:rPr lang="en-IN" sz="2400" dirty="0" err="1">
                <a:effectLst/>
                <a:latin typeface="Times New Roman" panose="02020603050405020304" pitchFamily="18" charset="0"/>
                <a:ea typeface="Times New Roman" panose="02020603050405020304" pitchFamily="18" charset="0"/>
              </a:rPr>
              <a:t>behavior</a:t>
            </a:r>
            <a:r>
              <a:rPr lang="en-IN" sz="2400" dirty="0">
                <a:effectLst/>
                <a:latin typeface="Times New Roman" panose="02020603050405020304" pitchFamily="18" charset="0"/>
                <a:ea typeface="Times New Roman" panose="02020603050405020304" pitchFamily="18" charset="0"/>
              </a:rPr>
              <a:t>, preferences, and purchasing history.</a:t>
            </a:r>
            <a:endParaRPr sz="2400" dirty="0">
              <a:latin typeface="Times New Roman"/>
              <a:ea typeface="Times New Roman"/>
              <a:cs typeface="Times New Roman"/>
              <a:sym typeface="Times New Roman"/>
            </a:endParaRPr>
          </a:p>
          <a:p>
            <a:pPr marL="0" lvl="0" indent="0" algn="l" rtl="0">
              <a:spcBef>
                <a:spcPts val="1200"/>
              </a:spcBef>
              <a:spcAft>
                <a:spcPts val="0"/>
              </a:spcAft>
              <a:buSzPts val="3000"/>
              <a:buNone/>
            </a:pPr>
            <a:endParaRPr sz="2400" dirty="0">
              <a:solidFill>
                <a:srgbClr val="000000"/>
              </a:solidFill>
              <a:latin typeface="Times New Roman"/>
              <a:ea typeface="Times New Roman"/>
              <a:cs typeface="Times New Roman"/>
              <a:sym typeface="Times New Roman"/>
            </a:endParaRPr>
          </a:p>
        </p:txBody>
      </p:sp>
      <p:sp>
        <p:nvSpPr>
          <p:cNvPr id="220" name="Google Shape;220;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221" name="Google Shape;221;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22" name="Google Shape;222;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References</a:t>
            </a:r>
            <a:endParaRPr sz="2800"/>
          </a:p>
        </p:txBody>
      </p:sp>
      <p:sp>
        <p:nvSpPr>
          <p:cNvPr id="228" name="Google Shape;228;p10"/>
          <p:cNvSpPr txBox="1">
            <a:spLocks noGrp="1"/>
          </p:cNvSpPr>
          <p:nvPr>
            <p:ph type="body" idx="1"/>
          </p:nvPr>
        </p:nvSpPr>
        <p:spPr>
          <a:xfrm>
            <a:off x="755650" y="1752600"/>
            <a:ext cx="10668000" cy="3864300"/>
          </a:xfrm>
          <a:prstGeom prst="rect">
            <a:avLst/>
          </a:prstGeom>
          <a:noFill/>
          <a:ln>
            <a:noFill/>
          </a:ln>
        </p:spPr>
        <p:txBody>
          <a:bodyPr spcFirstLastPara="1" wrap="square" lIns="91425" tIns="45700" rIns="91425" bIns="45700" anchor="t" anchorCtr="0">
            <a:noAutofit/>
          </a:bodyPr>
          <a:lstStyle/>
          <a:p>
            <a:pPr marL="177800" marR="0" lvl="0" indent="-177800" algn="l" rtl="0">
              <a:lnSpc>
                <a:spcPct val="150000"/>
              </a:lnSpc>
              <a:spcBef>
                <a:spcPts val="0"/>
              </a:spcBef>
              <a:spcAft>
                <a:spcPts val="0"/>
              </a:spcAft>
              <a:buClr>
                <a:schemeClr val="dk1"/>
              </a:buClr>
              <a:buSzPts val="1100"/>
              <a:buFont typeface="Arial"/>
              <a:buNone/>
            </a:pPr>
            <a:r>
              <a:rPr lang="en-IN" sz="2400" dirty="0">
                <a:latin typeface="Arial"/>
                <a:ea typeface="Arial"/>
                <a:cs typeface="Arial"/>
                <a:sym typeface="Arial"/>
              </a:rPr>
              <a:t>[1] </a:t>
            </a:r>
            <a:r>
              <a:rPr lang="en-IN" sz="2400" b="0" i="0" dirty="0">
                <a:solidFill>
                  <a:srgbClr val="333333"/>
                </a:solidFill>
                <a:effectLst/>
                <a:latin typeface="Times New Roman" panose="02020603050405020304" pitchFamily="18" charset="0"/>
                <a:cs typeface="Times New Roman" panose="02020603050405020304" pitchFamily="18" charset="0"/>
              </a:rPr>
              <a:t>C. V. Kalyan, V. V. S. N. </a:t>
            </a:r>
            <a:r>
              <a:rPr lang="en-IN" sz="2400" b="0" i="0" dirty="0" err="1">
                <a:solidFill>
                  <a:srgbClr val="333333"/>
                </a:solidFill>
                <a:effectLst/>
                <a:latin typeface="Times New Roman" panose="02020603050405020304" pitchFamily="18" charset="0"/>
                <a:cs typeface="Times New Roman" panose="02020603050405020304" pitchFamily="18" charset="0"/>
              </a:rPr>
              <a:t>Akhila</a:t>
            </a:r>
            <a:r>
              <a:rPr lang="en-IN" sz="2400" b="0" i="0" dirty="0">
                <a:solidFill>
                  <a:srgbClr val="333333"/>
                </a:solidFill>
                <a:effectLst/>
                <a:latin typeface="Times New Roman" panose="02020603050405020304" pitchFamily="18" charset="0"/>
                <a:cs typeface="Times New Roman" panose="02020603050405020304" pitchFamily="18" charset="0"/>
              </a:rPr>
              <a:t> Sree Rajeswari, Y. S. D. </a:t>
            </a:r>
            <a:r>
              <a:rPr lang="en-IN" sz="2400" b="0" i="0" dirty="0" err="1">
                <a:solidFill>
                  <a:srgbClr val="333333"/>
                </a:solidFill>
                <a:effectLst/>
                <a:latin typeface="Times New Roman" panose="02020603050405020304" pitchFamily="18" charset="0"/>
                <a:cs typeface="Times New Roman" panose="02020603050405020304" pitchFamily="18" charset="0"/>
              </a:rPr>
              <a:t>Phaneendra</a:t>
            </a:r>
            <a:r>
              <a:rPr lang="en-IN" sz="2400" b="0" i="0" dirty="0">
                <a:solidFill>
                  <a:srgbClr val="333333"/>
                </a:solidFill>
                <a:effectLst/>
                <a:latin typeface="Times New Roman" panose="02020603050405020304" pitchFamily="18" charset="0"/>
                <a:cs typeface="Times New Roman" panose="02020603050405020304" pitchFamily="18" charset="0"/>
              </a:rPr>
              <a:t> and S. R. Kishan, "</a:t>
            </a:r>
            <a:r>
              <a:rPr lang="en-IN" sz="2400" b="0" i="0" dirty="0" err="1">
                <a:solidFill>
                  <a:srgbClr val="333333"/>
                </a:solidFill>
                <a:effectLst/>
                <a:latin typeface="Times New Roman" panose="02020603050405020304" pitchFamily="18" charset="0"/>
                <a:cs typeface="Times New Roman" panose="02020603050405020304" pitchFamily="18" charset="0"/>
              </a:rPr>
              <a:t>Lokart</a:t>
            </a:r>
            <a:r>
              <a:rPr lang="en-IN" sz="2400" b="0" i="0" dirty="0">
                <a:solidFill>
                  <a:srgbClr val="333333"/>
                </a:solidFill>
                <a:effectLst/>
                <a:latin typeface="Times New Roman" panose="02020603050405020304" pitchFamily="18" charset="0"/>
                <a:cs typeface="Times New Roman" panose="02020603050405020304" pitchFamily="18" charset="0"/>
              </a:rPr>
              <a:t>: Empowering Local Artisans through Mobile E-commerce," </a:t>
            </a:r>
            <a:r>
              <a:rPr lang="en-IN" sz="2400" b="0" i="1" dirty="0">
                <a:solidFill>
                  <a:srgbClr val="333333"/>
                </a:solidFill>
                <a:effectLst/>
                <a:latin typeface="Times New Roman" panose="02020603050405020304" pitchFamily="18" charset="0"/>
                <a:cs typeface="Times New Roman" panose="02020603050405020304" pitchFamily="18" charset="0"/>
              </a:rPr>
              <a:t>2024 International Conference on Emerging Technologies in Computer Science for Interdisciplinary Applications (ICETCS)</a:t>
            </a:r>
            <a:r>
              <a:rPr lang="en-IN" sz="2400" b="0" i="0" dirty="0">
                <a:solidFill>
                  <a:srgbClr val="333333"/>
                </a:solidFill>
                <a:effectLst/>
                <a:latin typeface="Times New Roman" panose="02020603050405020304" pitchFamily="18" charset="0"/>
                <a:cs typeface="Times New Roman" panose="02020603050405020304" pitchFamily="18" charset="0"/>
              </a:rPr>
              <a:t>, Bengaluru, India, 2024, pp. 1-6, </a:t>
            </a:r>
            <a:r>
              <a:rPr lang="en-IN" sz="2400" b="0" i="0" dirty="0" err="1">
                <a:solidFill>
                  <a:srgbClr val="333333"/>
                </a:solidFill>
                <a:effectLst/>
                <a:latin typeface="Times New Roman" panose="02020603050405020304" pitchFamily="18" charset="0"/>
                <a:cs typeface="Times New Roman" panose="02020603050405020304" pitchFamily="18" charset="0"/>
              </a:rPr>
              <a:t>doi</a:t>
            </a:r>
            <a:r>
              <a:rPr lang="en-IN" sz="2400" b="0" i="0" dirty="0">
                <a:solidFill>
                  <a:srgbClr val="333333"/>
                </a:solidFill>
                <a:effectLst/>
                <a:latin typeface="Times New Roman" panose="02020603050405020304" pitchFamily="18" charset="0"/>
                <a:cs typeface="Times New Roman" panose="02020603050405020304" pitchFamily="18" charset="0"/>
              </a:rPr>
              <a:t>: 10.1109/ICETCS61022.2024.10543943.</a:t>
            </a:r>
            <a:endParaRPr sz="2400" dirty="0">
              <a:latin typeface="Times New Roman" panose="02020603050405020304" pitchFamily="18" charset="0"/>
              <a:ea typeface="Times New Roman"/>
              <a:cs typeface="Times New Roman" panose="02020603050405020304" pitchFamily="18" charset="0"/>
              <a:sym typeface="Times New Roman"/>
            </a:endParaRPr>
          </a:p>
        </p:txBody>
      </p:sp>
      <p:sp>
        <p:nvSpPr>
          <p:cNvPr id="229" name="Google Shape;229;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230" name="Google Shape;230;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dirty="0"/>
              <a:t>Department of Computer Science and Engineering</a:t>
            </a:r>
            <a:endParaRPr dirty="0"/>
          </a:p>
        </p:txBody>
      </p:sp>
      <p:sp>
        <p:nvSpPr>
          <p:cNvPr id="231" name="Google Shape;231;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a:extLst>
            <a:ext uri="{FF2B5EF4-FFF2-40B4-BE49-F238E27FC236}">
              <a16:creationId xmlns:a16="http://schemas.microsoft.com/office/drawing/2014/main" id="{9CA7790C-9CCD-500E-4913-95BCB9998B0F}"/>
            </a:ext>
          </a:extLst>
        </p:cNvPr>
        <p:cNvGrpSpPr/>
        <p:nvPr/>
      </p:nvGrpSpPr>
      <p:grpSpPr>
        <a:xfrm>
          <a:off x="0" y="0"/>
          <a:ext cx="0" cy="0"/>
          <a:chOff x="0" y="0"/>
          <a:chExt cx="0" cy="0"/>
        </a:xfrm>
      </p:grpSpPr>
      <p:sp>
        <p:nvSpPr>
          <p:cNvPr id="227" name="Google Shape;227;p10">
            <a:extLst>
              <a:ext uri="{FF2B5EF4-FFF2-40B4-BE49-F238E27FC236}">
                <a16:creationId xmlns:a16="http://schemas.microsoft.com/office/drawing/2014/main" id="{2F56B6B9-B12D-DDC8-C429-5A4D813DAB53}"/>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References</a:t>
            </a:r>
            <a:endParaRPr sz="2800"/>
          </a:p>
        </p:txBody>
      </p:sp>
      <p:sp>
        <p:nvSpPr>
          <p:cNvPr id="228" name="Google Shape;228;p10">
            <a:extLst>
              <a:ext uri="{FF2B5EF4-FFF2-40B4-BE49-F238E27FC236}">
                <a16:creationId xmlns:a16="http://schemas.microsoft.com/office/drawing/2014/main" id="{824F6000-5889-89F0-F8FD-E7A8DCF06B6B}"/>
              </a:ext>
            </a:extLst>
          </p:cNvPr>
          <p:cNvSpPr txBox="1">
            <a:spLocks noGrp="1"/>
          </p:cNvSpPr>
          <p:nvPr>
            <p:ph type="body" idx="1"/>
          </p:nvPr>
        </p:nvSpPr>
        <p:spPr>
          <a:xfrm>
            <a:off x="755650" y="1752600"/>
            <a:ext cx="10668000" cy="3864300"/>
          </a:xfrm>
          <a:prstGeom prst="rect">
            <a:avLst/>
          </a:prstGeom>
          <a:noFill/>
          <a:ln>
            <a:noFill/>
          </a:ln>
        </p:spPr>
        <p:txBody>
          <a:bodyPr spcFirstLastPara="1" wrap="square" lIns="91425" tIns="45700" rIns="91425" bIns="45700" anchor="t" anchorCtr="0">
            <a:noAutofit/>
          </a:bodyPr>
          <a:lstStyle/>
          <a:p>
            <a:pPr marL="177800" marR="0" lvl="0" indent="-177800" algn="l" rtl="0">
              <a:lnSpc>
                <a:spcPct val="150000"/>
              </a:lnSpc>
              <a:spcBef>
                <a:spcPts val="0"/>
              </a:spcBef>
              <a:spcAft>
                <a:spcPts val="0"/>
              </a:spcAft>
              <a:buClr>
                <a:schemeClr val="dk1"/>
              </a:buClr>
              <a:buSzPts val="1100"/>
              <a:buFont typeface="Arial"/>
              <a:buNone/>
            </a:pPr>
            <a:r>
              <a:rPr lang="en-IN" sz="2400" dirty="0">
                <a:latin typeface="Arial"/>
                <a:ea typeface="Arial"/>
                <a:cs typeface="Arial"/>
                <a:sym typeface="Arial"/>
              </a:rPr>
              <a:t>[2] </a:t>
            </a:r>
            <a:r>
              <a:rPr lang="en-IN" sz="2400" dirty="0">
                <a:effectLst/>
                <a:latin typeface="Times New Roman" panose="02020603050405020304" pitchFamily="18" charset="0"/>
                <a:ea typeface="Times New Roman" panose="02020603050405020304" pitchFamily="18" charset="0"/>
              </a:rPr>
              <a:t>S. </a:t>
            </a:r>
            <a:r>
              <a:rPr lang="en-IN" sz="2400" dirty="0" err="1">
                <a:effectLst/>
                <a:latin typeface="Times New Roman" panose="02020603050405020304" pitchFamily="18" charset="0"/>
                <a:ea typeface="Times New Roman" panose="02020603050405020304" pitchFamily="18" charset="0"/>
              </a:rPr>
              <a:t>Rajendrakumar</a:t>
            </a:r>
            <a:r>
              <a:rPr lang="en-IN" sz="2400" dirty="0">
                <a:effectLst/>
                <a:latin typeface="Times New Roman" panose="02020603050405020304" pitchFamily="18" charset="0"/>
                <a:ea typeface="Times New Roman" panose="02020603050405020304" pitchFamily="18" charset="0"/>
              </a:rPr>
              <a:t> et al., "Native Nest: An E-Commerce Platform for Promoting Tribal Products and Culture," 2024 8th International Conference on I-SMAC (IoT in Social, Mobile, Analytics and Cloud) (I-SMAC), </a:t>
            </a:r>
            <a:r>
              <a:rPr lang="en-IN" sz="2400" dirty="0" err="1">
                <a:effectLst/>
                <a:latin typeface="Times New Roman" panose="02020603050405020304" pitchFamily="18" charset="0"/>
                <a:ea typeface="Times New Roman" panose="02020603050405020304" pitchFamily="18" charset="0"/>
              </a:rPr>
              <a:t>Kirtipur</a:t>
            </a:r>
            <a:r>
              <a:rPr lang="en-IN" sz="2400" dirty="0">
                <a:effectLst/>
                <a:latin typeface="Times New Roman" panose="02020603050405020304" pitchFamily="18" charset="0"/>
                <a:ea typeface="Times New Roman" panose="02020603050405020304" pitchFamily="18" charset="0"/>
              </a:rPr>
              <a:t>, Nepal, 2024, pp. 1083-1089, </a:t>
            </a:r>
            <a:r>
              <a:rPr lang="en-IN" sz="2400" dirty="0" err="1">
                <a:effectLst/>
                <a:latin typeface="Times New Roman" panose="02020603050405020304" pitchFamily="18" charset="0"/>
                <a:ea typeface="Times New Roman" panose="02020603050405020304" pitchFamily="18" charset="0"/>
              </a:rPr>
              <a:t>doi</a:t>
            </a:r>
            <a:r>
              <a:rPr lang="en-IN" sz="2400" dirty="0">
                <a:effectLst/>
                <a:latin typeface="Times New Roman" panose="02020603050405020304" pitchFamily="18" charset="0"/>
                <a:ea typeface="Times New Roman" panose="02020603050405020304" pitchFamily="18" charset="0"/>
              </a:rPr>
              <a:t>: 10.1109/I-SMAC61858.2024.10714642</a:t>
            </a:r>
            <a:endParaRPr sz="2400" dirty="0">
              <a:solidFill>
                <a:srgbClr val="000000"/>
              </a:solidFill>
              <a:latin typeface="Times New Roman"/>
              <a:ea typeface="Times New Roman"/>
              <a:cs typeface="Times New Roman"/>
              <a:sym typeface="Times New Roman"/>
            </a:endParaRPr>
          </a:p>
        </p:txBody>
      </p:sp>
      <p:sp>
        <p:nvSpPr>
          <p:cNvPr id="229" name="Google Shape;229;p10">
            <a:extLst>
              <a:ext uri="{FF2B5EF4-FFF2-40B4-BE49-F238E27FC236}">
                <a16:creationId xmlns:a16="http://schemas.microsoft.com/office/drawing/2014/main" id="{B2D8F86B-30EC-4093-B21E-09119DD0DBF4}"/>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230" name="Google Shape;230;p10">
            <a:extLst>
              <a:ext uri="{FF2B5EF4-FFF2-40B4-BE49-F238E27FC236}">
                <a16:creationId xmlns:a16="http://schemas.microsoft.com/office/drawing/2014/main" id="{74C46052-50BF-70AB-2FF2-689FF68C7931}"/>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dirty="0"/>
              <a:t>Department of Computer Science and Engineering</a:t>
            </a:r>
            <a:endParaRPr dirty="0"/>
          </a:p>
        </p:txBody>
      </p:sp>
      <p:sp>
        <p:nvSpPr>
          <p:cNvPr id="231" name="Google Shape;231;p10">
            <a:extLst>
              <a:ext uri="{FF2B5EF4-FFF2-40B4-BE49-F238E27FC236}">
                <a16:creationId xmlns:a16="http://schemas.microsoft.com/office/drawing/2014/main" id="{737B303C-E7E5-A2A9-F063-261CA5783E5B}"/>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343303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a:extLst>
            <a:ext uri="{FF2B5EF4-FFF2-40B4-BE49-F238E27FC236}">
              <a16:creationId xmlns:a16="http://schemas.microsoft.com/office/drawing/2014/main" id="{6558A9EA-33A4-3F44-5757-AD783CEE6E5C}"/>
            </a:ext>
          </a:extLst>
        </p:cNvPr>
        <p:cNvGrpSpPr/>
        <p:nvPr/>
      </p:nvGrpSpPr>
      <p:grpSpPr>
        <a:xfrm>
          <a:off x="0" y="0"/>
          <a:ext cx="0" cy="0"/>
          <a:chOff x="0" y="0"/>
          <a:chExt cx="0" cy="0"/>
        </a:xfrm>
      </p:grpSpPr>
      <p:sp>
        <p:nvSpPr>
          <p:cNvPr id="227" name="Google Shape;227;p10">
            <a:extLst>
              <a:ext uri="{FF2B5EF4-FFF2-40B4-BE49-F238E27FC236}">
                <a16:creationId xmlns:a16="http://schemas.microsoft.com/office/drawing/2014/main" id="{C1970914-4F31-FF83-7551-E20844004EFD}"/>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References</a:t>
            </a:r>
            <a:endParaRPr sz="2800"/>
          </a:p>
        </p:txBody>
      </p:sp>
      <p:sp>
        <p:nvSpPr>
          <p:cNvPr id="228" name="Google Shape;228;p10">
            <a:extLst>
              <a:ext uri="{FF2B5EF4-FFF2-40B4-BE49-F238E27FC236}">
                <a16:creationId xmlns:a16="http://schemas.microsoft.com/office/drawing/2014/main" id="{1F874A4C-55FF-41F0-43A5-E9625E954EFB}"/>
              </a:ext>
            </a:extLst>
          </p:cNvPr>
          <p:cNvSpPr txBox="1">
            <a:spLocks noGrp="1"/>
          </p:cNvSpPr>
          <p:nvPr>
            <p:ph type="body" idx="1"/>
          </p:nvPr>
        </p:nvSpPr>
        <p:spPr>
          <a:xfrm>
            <a:off x="755650" y="1752600"/>
            <a:ext cx="10668000" cy="3864300"/>
          </a:xfrm>
          <a:prstGeom prst="rect">
            <a:avLst/>
          </a:prstGeom>
          <a:noFill/>
          <a:ln>
            <a:noFill/>
          </a:ln>
        </p:spPr>
        <p:txBody>
          <a:bodyPr spcFirstLastPara="1" wrap="square" lIns="91425" tIns="45700" rIns="91425" bIns="45700" anchor="t" anchorCtr="0">
            <a:noAutofit/>
          </a:bodyPr>
          <a:lstStyle/>
          <a:p>
            <a:pPr marL="177800" marR="0" lvl="0" indent="-177800" algn="l" rtl="0">
              <a:lnSpc>
                <a:spcPct val="150000"/>
              </a:lnSpc>
              <a:spcBef>
                <a:spcPts val="0"/>
              </a:spcBef>
              <a:spcAft>
                <a:spcPts val="0"/>
              </a:spcAft>
              <a:buClr>
                <a:schemeClr val="dk1"/>
              </a:buClr>
              <a:buSzPts val="1100"/>
              <a:buFont typeface="Arial"/>
              <a:buNone/>
            </a:pPr>
            <a:r>
              <a:rPr lang="en-IN" sz="2400" dirty="0">
                <a:latin typeface="Arial"/>
                <a:ea typeface="Arial"/>
                <a:cs typeface="Arial"/>
                <a:sym typeface="Arial"/>
              </a:rPr>
              <a:t>[3] </a:t>
            </a:r>
            <a:r>
              <a:rPr lang="en-IN" sz="2400" dirty="0">
                <a:effectLst/>
                <a:latin typeface="Times New Roman" panose="02020603050405020304" pitchFamily="18" charset="0"/>
                <a:ea typeface="Times New Roman" panose="02020603050405020304" pitchFamily="18" charset="0"/>
              </a:rPr>
              <a:t>V. </a:t>
            </a:r>
            <a:r>
              <a:rPr lang="en-IN" sz="2400" dirty="0" err="1">
                <a:effectLst/>
                <a:latin typeface="Times New Roman" panose="02020603050405020304" pitchFamily="18" charset="0"/>
                <a:ea typeface="Times New Roman" panose="02020603050405020304" pitchFamily="18" charset="0"/>
              </a:rPr>
              <a:t>Altintas</a:t>
            </a:r>
            <a:r>
              <a:rPr lang="en-IN" sz="2400" dirty="0">
                <a:effectLst/>
                <a:latin typeface="Times New Roman" panose="02020603050405020304" pitchFamily="18" charset="0"/>
                <a:ea typeface="Times New Roman" panose="02020603050405020304" pitchFamily="18" charset="0"/>
              </a:rPr>
              <a:t> and M. </a:t>
            </a:r>
            <a:r>
              <a:rPr lang="en-IN" sz="2400" dirty="0" err="1">
                <a:effectLst/>
                <a:latin typeface="Times New Roman" panose="02020603050405020304" pitchFamily="18" charset="0"/>
                <a:ea typeface="Times New Roman" panose="02020603050405020304" pitchFamily="18" charset="0"/>
              </a:rPr>
              <a:t>Kilinc</a:t>
            </a:r>
            <a:r>
              <a:rPr lang="en-IN" sz="2400" dirty="0">
                <a:effectLst/>
                <a:latin typeface="Times New Roman" panose="02020603050405020304" pitchFamily="18" charset="0"/>
                <a:ea typeface="Times New Roman" panose="02020603050405020304" pitchFamily="18" charset="0"/>
              </a:rPr>
              <a:t>, "Automated Categorization of Turkish E-commerce Product Reviews Using </a:t>
            </a:r>
            <a:r>
              <a:rPr lang="en-IN" sz="2400" dirty="0" err="1">
                <a:effectLst/>
                <a:latin typeface="Times New Roman" panose="02020603050405020304" pitchFamily="18" charset="0"/>
                <a:ea typeface="Times New Roman" panose="02020603050405020304" pitchFamily="18" charset="0"/>
              </a:rPr>
              <a:t>BERTurk</a:t>
            </a:r>
            <a:r>
              <a:rPr lang="en-IN" sz="2400" dirty="0">
                <a:effectLst/>
                <a:latin typeface="Times New Roman" panose="02020603050405020304" pitchFamily="18" charset="0"/>
                <a:ea typeface="Times New Roman" panose="02020603050405020304" pitchFamily="18" charset="0"/>
              </a:rPr>
              <a:t>," 2024 8th International Artificial Intelligence and Data Processing Symposium (IDAP), Malatya, </a:t>
            </a:r>
            <a:r>
              <a:rPr lang="en-IN" sz="2400" dirty="0" err="1">
                <a:effectLst/>
                <a:latin typeface="Times New Roman" panose="02020603050405020304" pitchFamily="18" charset="0"/>
                <a:ea typeface="Times New Roman" panose="02020603050405020304" pitchFamily="18" charset="0"/>
              </a:rPr>
              <a:t>Turkiye</a:t>
            </a:r>
            <a:r>
              <a:rPr lang="en-IN" sz="2400" dirty="0">
                <a:effectLst/>
                <a:latin typeface="Times New Roman" panose="02020603050405020304" pitchFamily="18" charset="0"/>
                <a:ea typeface="Times New Roman" panose="02020603050405020304" pitchFamily="18" charset="0"/>
              </a:rPr>
              <a:t>, 2024, pp. 1-6, </a:t>
            </a:r>
            <a:r>
              <a:rPr lang="en-IN" sz="2400" dirty="0" err="1">
                <a:effectLst/>
                <a:latin typeface="Times New Roman" panose="02020603050405020304" pitchFamily="18" charset="0"/>
                <a:ea typeface="Times New Roman" panose="02020603050405020304" pitchFamily="18" charset="0"/>
              </a:rPr>
              <a:t>doi</a:t>
            </a:r>
            <a:r>
              <a:rPr lang="en-IN" sz="2400" dirty="0">
                <a:effectLst/>
                <a:latin typeface="Times New Roman" panose="02020603050405020304" pitchFamily="18" charset="0"/>
                <a:ea typeface="Times New Roman" panose="02020603050405020304" pitchFamily="18" charset="0"/>
              </a:rPr>
              <a:t>: 10.1109/IDAP64064.2024.10710859. </a:t>
            </a:r>
            <a:endParaRPr sz="2400" dirty="0">
              <a:solidFill>
                <a:srgbClr val="000000"/>
              </a:solidFill>
              <a:latin typeface="Times New Roman"/>
              <a:ea typeface="Times New Roman"/>
              <a:cs typeface="Times New Roman"/>
              <a:sym typeface="Times New Roman"/>
            </a:endParaRPr>
          </a:p>
        </p:txBody>
      </p:sp>
      <p:sp>
        <p:nvSpPr>
          <p:cNvPr id="229" name="Google Shape;229;p10">
            <a:extLst>
              <a:ext uri="{FF2B5EF4-FFF2-40B4-BE49-F238E27FC236}">
                <a16:creationId xmlns:a16="http://schemas.microsoft.com/office/drawing/2014/main" id="{6C2B9E17-4812-8905-4A33-C261DECC5F35}"/>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230" name="Google Shape;230;p10">
            <a:extLst>
              <a:ext uri="{FF2B5EF4-FFF2-40B4-BE49-F238E27FC236}">
                <a16:creationId xmlns:a16="http://schemas.microsoft.com/office/drawing/2014/main" id="{D68427BC-67FC-5597-FEE1-A75CBB20C866}"/>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dirty="0"/>
              <a:t>Department of Computer Science and Engineering</a:t>
            </a:r>
            <a:endParaRPr dirty="0"/>
          </a:p>
        </p:txBody>
      </p:sp>
      <p:sp>
        <p:nvSpPr>
          <p:cNvPr id="231" name="Google Shape;231;p10">
            <a:extLst>
              <a:ext uri="{FF2B5EF4-FFF2-40B4-BE49-F238E27FC236}">
                <a16:creationId xmlns:a16="http://schemas.microsoft.com/office/drawing/2014/main" id="{6CF72C03-DFA4-F32A-FBF5-568D22A00880}"/>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3038809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Paper Publication Status</a:t>
            </a:r>
            <a:endParaRPr sz="2800"/>
          </a:p>
        </p:txBody>
      </p:sp>
      <p:sp>
        <p:nvSpPr>
          <p:cNvPr id="237" name="Google Shape;237;p11"/>
          <p:cNvSpPr txBox="1">
            <a:spLocks noGrp="1"/>
          </p:cNvSpPr>
          <p:nvPr>
            <p:ph type="body" idx="1"/>
          </p:nvPr>
        </p:nvSpPr>
        <p:spPr>
          <a:xfrm>
            <a:off x="762001" y="1749425"/>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C0000"/>
              </a:buClr>
              <a:buSzPts val="3200"/>
              <a:buNone/>
            </a:pPr>
            <a:r>
              <a:rPr lang="en-IN" sz="3200" dirty="0">
                <a:solidFill>
                  <a:srgbClr val="000000"/>
                </a:solidFill>
                <a:latin typeface="Times New Roman"/>
                <a:cs typeface="Times New Roman"/>
                <a:sym typeface="Times New Roman"/>
              </a:rPr>
              <a:t>Paper plague report generated and accepted for conference</a:t>
            </a:r>
          </a:p>
          <a:p>
            <a:pPr marL="0" marR="0" lvl="0" indent="0" algn="l" rtl="0">
              <a:lnSpc>
                <a:spcPct val="100000"/>
              </a:lnSpc>
              <a:spcBef>
                <a:spcPts val="0"/>
              </a:spcBef>
              <a:spcAft>
                <a:spcPts val="0"/>
              </a:spcAft>
              <a:buClr>
                <a:srgbClr val="CC0000"/>
              </a:buClr>
              <a:buSzPts val="3200"/>
              <a:buNone/>
            </a:pPr>
            <a:br>
              <a:rPr lang="en-IN"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238" name="Google Shape;238;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239" name="Google Shape;239;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40" name="Google Shape;240;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2"/>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4000" b="1">
                <a:solidFill>
                  <a:srgbClr val="FF0000"/>
                </a:solidFill>
              </a:rPr>
              <a:t>Thank You</a:t>
            </a:r>
            <a:endParaRPr/>
          </a:p>
        </p:txBody>
      </p:sp>
      <p:sp>
        <p:nvSpPr>
          <p:cNvPr id="246" name="Google Shape;246;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47" name="Google Shape;247;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18</a:t>
            </a:fld>
            <a:endParaRPr/>
          </a:p>
        </p:txBody>
      </p:sp>
      <p:sp>
        <p:nvSpPr>
          <p:cNvPr id="248" name="Google Shape;248;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Problem Statement and Motivation</a:t>
            </a:r>
            <a:endParaRPr sz="2800" dirty="0"/>
          </a:p>
        </p:txBody>
      </p:sp>
      <p:sp>
        <p:nvSpPr>
          <p:cNvPr id="102" name="Google Shape;102;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1200"/>
              </a:spcAft>
              <a:buSzPts val="1100"/>
              <a:buNone/>
            </a:pPr>
            <a:r>
              <a:rPr lang="en-US" sz="2000" dirty="0">
                <a:latin typeface="Times New Roman" panose="02020603050405020304" pitchFamily="18" charset="0"/>
                <a:cs typeface="Times New Roman" panose="02020603050405020304" pitchFamily="18" charset="0"/>
              </a:rPr>
              <a:t>Traditional artisans and pottery makers, especially from rural and tribal areas, face challenges in accessing broader markets due to limited digital literacy, lack of resources, and dependence on intermediaries who reduce their profits. As a result, their unique craftsmanship remains underrepresented, leading to economic struggles and the fading of cultural heritage. This e-commerce initiative aims to empower these artisans by providing a user-friendly digital platform to showcase and sell their handmade products globally. By ensuring fair compensation and eliminating intermediaries, the platform fosters economic independence and cultural preservation. With features like AI chatbots for guidance and multi-language support for accessibility, it bridges the gap between artisans and customers worldwide, creating a sustainable model to celebrate and support traditional crafts in the digital era.</a:t>
            </a:r>
            <a:endParaRPr sz="2000" dirty="0">
              <a:latin typeface="Times New Roman" panose="02020603050405020304" pitchFamily="18" charset="0"/>
              <a:ea typeface="Times New Roman"/>
              <a:cs typeface="Times New Roman" panose="02020603050405020304" pitchFamily="18" charset="0"/>
              <a:sym typeface="Times New Roman"/>
            </a:endParaRPr>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Objectives</a:t>
            </a:r>
            <a:endParaRPr sz="2800" dirty="0"/>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3</a:t>
            </a:fld>
            <a:endParaRPr/>
          </a:p>
        </p:txBody>
      </p:sp>
      <p:sp>
        <p:nvSpPr>
          <p:cNvPr id="3" name="TextBox 2">
            <a:extLst>
              <a:ext uri="{FF2B5EF4-FFF2-40B4-BE49-F238E27FC236}">
                <a16:creationId xmlns:a16="http://schemas.microsoft.com/office/drawing/2014/main" id="{9548150A-0E83-0E4A-EAC6-7A53095943AB}"/>
              </a:ext>
            </a:extLst>
          </p:cNvPr>
          <p:cNvSpPr txBox="1"/>
          <p:nvPr/>
        </p:nvSpPr>
        <p:spPr>
          <a:xfrm>
            <a:off x="812800" y="2220766"/>
            <a:ext cx="10566400" cy="1600438"/>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p:txBody>
      </p:sp>
      <p:sp>
        <p:nvSpPr>
          <p:cNvPr id="6" name="Rectangle 4">
            <a:extLst>
              <a:ext uri="{FF2B5EF4-FFF2-40B4-BE49-F238E27FC236}">
                <a16:creationId xmlns:a16="http://schemas.microsoft.com/office/drawing/2014/main" id="{B38D28B7-7BAE-618F-FCA5-257ADFD9228A}"/>
              </a:ext>
            </a:extLst>
          </p:cNvPr>
          <p:cNvSpPr>
            <a:spLocks noChangeArrowheads="1"/>
          </p:cNvSpPr>
          <p:nvPr/>
        </p:nvSpPr>
        <p:spPr bwMode="auto">
          <a:xfrm>
            <a:off x="766233" y="2028616"/>
            <a:ext cx="1079113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this project is to develop a comprehensive e-commerce platform that empowers traditional artisans and pottery makers by providing them with a global marketplace to showcase and sell their handmade products. The platform aims to ensure fair pricing, eliminate intermediaries, and foster economic independence for artisans, particularly those from rural and tribal areas. By integrating features such as multi-language support and AI-driven chatbots, the project seeks to enhance user accessibility and provide seamless support for both sellers and buyers. Ultimately, the initiative aspires to preserve cultural heritage, promote sustainable livelihoods, and connect artisans with a wider audience in the digital 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Abstract</a:t>
            </a:r>
            <a:endParaRPr sz="2800" dirty="0"/>
          </a:p>
        </p:txBody>
      </p:sp>
      <p:sp>
        <p:nvSpPr>
          <p:cNvPr id="120" name="Google Shape;120;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600"/>
              </a:spcBef>
              <a:spcAft>
                <a:spcPts val="0"/>
              </a:spcAft>
              <a:buSzPts val="3000"/>
              <a:buNone/>
            </a:pPr>
            <a:r>
              <a:rPr lang="en-US" sz="2200" dirty="0" err="1">
                <a:effectLst/>
                <a:latin typeface="Times New Roman" panose="02020603050405020304" pitchFamily="18" charset="0"/>
                <a:ea typeface="Times New Roman" panose="02020603050405020304" pitchFamily="18" charset="0"/>
              </a:rPr>
              <a:t>Kammian</a:t>
            </a:r>
            <a:r>
              <a:rPr lang="en-US" sz="2200" dirty="0">
                <a:effectLst/>
                <a:latin typeface="Times New Roman" panose="02020603050405020304" pitchFamily="18" charset="0"/>
                <a:ea typeface="Times New Roman" panose="02020603050405020304" pitchFamily="18" charset="0"/>
              </a:rPr>
              <a:t> is an innovative web application developed to empower local artisans in Tamil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Nadu, particularly pottery makers, by addressing the significant challenges they face 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accessing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broader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markets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achieving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fair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compensation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their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craftsmanship.</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Artisans often struggle with limited market visibility, reliance on intermediaries, and 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high costs associated with marketing platforms.  </a:t>
            </a:r>
            <a:r>
              <a:rPr lang="en-US" sz="2200" dirty="0" err="1">
                <a:effectLst/>
                <a:latin typeface="Times New Roman" panose="02020603050405020304" pitchFamily="18" charset="0"/>
                <a:ea typeface="Times New Roman" panose="02020603050405020304" pitchFamily="18" charset="0"/>
              </a:rPr>
              <a:t>Kammian</a:t>
            </a:r>
            <a:r>
              <a:rPr lang="en-US" sz="2200" dirty="0">
                <a:effectLst/>
                <a:latin typeface="Times New Roman" panose="02020603050405020304" pitchFamily="18" charset="0"/>
                <a:ea typeface="Times New Roman" panose="02020603050405020304" pitchFamily="18" charset="0"/>
              </a:rPr>
              <a:t> seeks to resolve these issues by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providing a dedicated e-commerce platform where artisans can directly showcase and sell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their products to customers. This approach not only eliminates intermediaries but also</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reduces operational costs, ensuring that artisans retain a larger share of their earnings.  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platform leverages advanced real-time database capabilities to deliver a seamless, secure,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 user-friendly e-commerce experience. Customers benefit from access to a curated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selection of high-quality, handcrafted products at affordable prices, coupled with minimal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delivery times to enhance satisfaction.</a:t>
            </a:r>
            <a:endParaRPr sz="2200" dirty="0">
              <a:solidFill>
                <a:srgbClr val="000000"/>
              </a:solidFill>
              <a:latin typeface="Times New Roman"/>
              <a:ea typeface="Times New Roman"/>
              <a:cs typeface="Times New Roman"/>
              <a:sym typeface="Times New Roman"/>
            </a:endParaRPr>
          </a:p>
        </p:txBody>
      </p:sp>
      <p:sp>
        <p:nvSpPr>
          <p:cNvPr id="121" name="Google Shape;121;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22" name="Google Shape;122;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23" name="Google Shape;123;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System Architecture</a:t>
            </a:r>
            <a:endParaRPr sz="2800"/>
          </a:p>
        </p:txBody>
      </p:sp>
      <p:sp>
        <p:nvSpPr>
          <p:cNvPr id="129" name="Google Shape;129;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30" name="Google Shape;130;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31" name="Google Shape;131;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5</a:t>
            </a:fld>
            <a:endParaRPr/>
          </a:p>
        </p:txBody>
      </p:sp>
      <p:pic>
        <p:nvPicPr>
          <p:cNvPr id="2" name="Picture 1">
            <a:extLst>
              <a:ext uri="{FF2B5EF4-FFF2-40B4-BE49-F238E27FC236}">
                <a16:creationId xmlns:a16="http://schemas.microsoft.com/office/drawing/2014/main" id="{570676E9-B973-84D1-96BB-BCE513D1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774" y="1900889"/>
            <a:ext cx="4129549" cy="38539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List of Modules</a:t>
            </a:r>
            <a:endParaRPr sz="2800"/>
          </a:p>
        </p:txBody>
      </p:sp>
      <p:sp>
        <p:nvSpPr>
          <p:cNvPr id="138" name="Google Shape;138;p6"/>
          <p:cNvSpPr txBox="1">
            <a:spLocks noGrp="1"/>
          </p:cNvSpPr>
          <p:nvPr>
            <p:ph type="body" idx="1"/>
          </p:nvPr>
        </p:nvSpPr>
        <p:spPr>
          <a:xfrm>
            <a:off x="755651" y="1752600"/>
            <a:ext cx="10668000" cy="441222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100"/>
              <a:buNone/>
            </a:pPr>
            <a:r>
              <a:rPr lang="en-IN" sz="2400" dirty="0">
                <a:latin typeface="Times New Roman"/>
                <a:ea typeface="Times New Roman"/>
                <a:cs typeface="Times New Roman"/>
                <a:sym typeface="Times New Roman"/>
              </a:rPr>
              <a:t>1.</a:t>
            </a:r>
            <a:r>
              <a:rPr lang="en-IN" sz="1400" dirty="0"/>
              <a:t> </a:t>
            </a:r>
            <a:r>
              <a:rPr lang="en-IN" sz="2400" dirty="0">
                <a:latin typeface="Times New Roman" panose="02020603050405020304" pitchFamily="18" charset="0"/>
                <a:cs typeface="Times New Roman" panose="02020603050405020304" pitchFamily="18" charset="0"/>
              </a:rPr>
              <a:t>User Management Module</a:t>
            </a:r>
            <a:r>
              <a:rPr lang="en-IN" sz="2400" dirty="0">
                <a:latin typeface="Times New Roman" panose="02020603050405020304" pitchFamily="18" charset="0"/>
                <a:ea typeface="Times New Roman"/>
                <a:cs typeface="Times New Roman" panose="02020603050405020304" pitchFamily="18" charset="0"/>
                <a:sym typeface="Times New Roman"/>
              </a:rPr>
              <a:t>  </a:t>
            </a: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1300"/>
              </a:spcBef>
              <a:spcAft>
                <a:spcPts val="0"/>
              </a:spcAft>
              <a:buSzPts val="1100"/>
              <a:buNone/>
            </a:pPr>
            <a:r>
              <a:rPr lang="en-IN" sz="2400" dirty="0">
                <a:solidFill>
                  <a:srgbClr val="000000"/>
                </a:solidFill>
                <a:latin typeface="Times New Roman"/>
                <a:ea typeface="Times New Roman"/>
                <a:cs typeface="Times New Roman"/>
                <a:sym typeface="Times New Roman"/>
              </a:rPr>
              <a:t>2. </a:t>
            </a:r>
            <a:r>
              <a:rPr lang="en-IN" sz="2400" dirty="0">
                <a:latin typeface="Times New Roman" panose="02020603050405020304" pitchFamily="18" charset="0"/>
                <a:cs typeface="Times New Roman" panose="02020603050405020304" pitchFamily="18" charset="0"/>
              </a:rPr>
              <a:t>Product Management Module (Seller-Side)</a:t>
            </a:r>
            <a:r>
              <a:rPr lang="en-IN" sz="2400" dirty="0">
                <a:latin typeface="Times New Roman" panose="02020603050405020304" pitchFamily="18" charset="0"/>
                <a:ea typeface="Times New Roman"/>
                <a:cs typeface="Times New Roman" panose="02020603050405020304" pitchFamily="18" charset="0"/>
                <a:sym typeface="Times New Roman"/>
              </a:rPr>
              <a:t> </a:t>
            </a: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1300"/>
              </a:spcBef>
              <a:spcAft>
                <a:spcPts val="0"/>
              </a:spcAft>
              <a:buClr>
                <a:schemeClr val="dk1"/>
              </a:buClr>
              <a:buSzPts val="1100"/>
              <a:buFont typeface="Arial"/>
              <a:buNone/>
            </a:pPr>
            <a:r>
              <a:rPr lang="en-IN" sz="2400" dirty="0">
                <a:latin typeface="Times New Roman"/>
                <a:ea typeface="Times New Roman"/>
                <a:cs typeface="Times New Roman"/>
                <a:sym typeface="Times New Roman"/>
              </a:rPr>
              <a:t>3. </a:t>
            </a:r>
            <a:r>
              <a:rPr lang="en-IN" sz="2400" dirty="0">
                <a:latin typeface="Times New Roman" panose="02020603050405020304" pitchFamily="18" charset="0"/>
                <a:cs typeface="Times New Roman" panose="02020603050405020304" pitchFamily="18" charset="0"/>
              </a:rPr>
              <a:t>AI Chatbot Module (Seller-Side)</a:t>
            </a: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1300"/>
              </a:spcBef>
              <a:spcAft>
                <a:spcPts val="0"/>
              </a:spcAft>
              <a:buClr>
                <a:schemeClr val="dk1"/>
              </a:buClr>
              <a:buSzPts val="1100"/>
              <a:buFont typeface="Arial"/>
              <a:buNone/>
            </a:pPr>
            <a:r>
              <a:rPr lang="en-IN" sz="2400" dirty="0">
                <a:latin typeface="Times New Roman"/>
                <a:ea typeface="Times New Roman"/>
                <a:cs typeface="Times New Roman"/>
                <a:sym typeface="Times New Roman"/>
              </a:rPr>
              <a:t>4. </a:t>
            </a:r>
            <a:r>
              <a:rPr lang="en-US" sz="2400" dirty="0">
                <a:latin typeface="Times New Roman" panose="02020603050405020304" pitchFamily="18" charset="0"/>
                <a:cs typeface="Times New Roman" panose="02020603050405020304" pitchFamily="18" charset="0"/>
              </a:rPr>
              <a:t>Search and Recommendation Module (Buyer-Side)</a:t>
            </a: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1300"/>
              </a:spcBef>
              <a:spcAft>
                <a:spcPts val="0"/>
              </a:spcAft>
              <a:buClr>
                <a:schemeClr val="dk1"/>
              </a:buClr>
              <a:buSzPts val="1100"/>
              <a:buFont typeface="Arial"/>
              <a:buNone/>
            </a:pPr>
            <a:r>
              <a:rPr lang="en-IN" sz="2400" dirty="0">
                <a:latin typeface="Times New Roman"/>
                <a:ea typeface="Times New Roman"/>
                <a:cs typeface="Times New Roman"/>
                <a:sym typeface="Times New Roman"/>
              </a:rPr>
              <a:t>5. </a:t>
            </a:r>
            <a:r>
              <a:rPr lang="en-IN" sz="2400" dirty="0">
                <a:latin typeface="Times New Roman" panose="02020603050405020304" pitchFamily="18" charset="0"/>
                <a:cs typeface="Times New Roman" panose="02020603050405020304" pitchFamily="18" charset="0"/>
              </a:rPr>
              <a:t>Marketplace Module</a:t>
            </a:r>
            <a:endParaRPr sz="2400" dirty="0">
              <a:latin typeface="Times New Roman"/>
              <a:ea typeface="Times New Roman"/>
              <a:cs typeface="Times New Roman"/>
              <a:sym typeface="Times New Roman"/>
            </a:endParaRPr>
          </a:p>
          <a:p>
            <a:pPr marL="0" lvl="0" indent="0" algn="l" rtl="0">
              <a:spcBef>
                <a:spcPts val="1300"/>
              </a:spcBef>
              <a:spcAft>
                <a:spcPts val="0"/>
              </a:spcAft>
              <a:buSzPts val="3000"/>
              <a:buNone/>
            </a:pPr>
            <a:endParaRPr sz="2400" dirty="0">
              <a:latin typeface="Times New Roman"/>
              <a:ea typeface="Times New Roman"/>
              <a:cs typeface="Times New Roman"/>
              <a:sym typeface="Times New Roman"/>
            </a:endParaRPr>
          </a:p>
        </p:txBody>
      </p:sp>
      <p:sp>
        <p:nvSpPr>
          <p:cNvPr id="139" name="Google Shape;139;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40" name="Google Shape;140;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41" name="Google Shape;141;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a:buNone/>
            </a:pPr>
            <a:r>
              <a:rPr lang="en-IN" sz="3200" b="1">
                <a:solidFill>
                  <a:srgbClr val="FF0000"/>
                </a:solidFill>
              </a:rPr>
              <a:t>Functional Description for each modules</a:t>
            </a:r>
            <a:endParaRPr sz="2800">
              <a:solidFill>
                <a:schemeClr val="dk1"/>
              </a:solidFill>
            </a:endParaRPr>
          </a:p>
          <a:p>
            <a:pPr marL="0" lvl="0" indent="0" algn="l" rtl="0">
              <a:spcBef>
                <a:spcPts val="0"/>
              </a:spcBef>
              <a:spcAft>
                <a:spcPts val="0"/>
              </a:spcAft>
              <a:buNone/>
            </a:pPr>
            <a:endParaRPr sz="3200" b="1">
              <a:solidFill>
                <a:srgbClr val="FF0000"/>
              </a:solidFill>
            </a:endParaRPr>
          </a:p>
        </p:txBody>
      </p:sp>
      <p:sp>
        <p:nvSpPr>
          <p:cNvPr id="147" name="Google Shape;147;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n-IN" sz="2400" b="1" dirty="0">
                <a:latin typeface="Times New Roman"/>
                <a:ea typeface="Times New Roman"/>
                <a:cs typeface="Times New Roman"/>
                <a:sym typeface="Times New Roman"/>
              </a:rPr>
              <a:t>1. User Management Module: </a:t>
            </a:r>
            <a:endParaRPr sz="2400" b="1" dirty="0">
              <a:latin typeface="Times New Roman"/>
              <a:ea typeface="Times New Roman"/>
              <a:cs typeface="Times New Roman"/>
              <a:sym typeface="Times New Roman"/>
            </a:endParaRPr>
          </a:p>
          <a:p>
            <a:pPr marL="0" lvl="0" indent="0" algn="l" rtl="0">
              <a:spcBef>
                <a:spcPts val="1300"/>
              </a:spcBef>
              <a:spcAft>
                <a:spcPts val="0"/>
              </a:spcAft>
              <a:buSzPts val="3000"/>
              <a:buNone/>
            </a:pPr>
            <a:endParaRPr sz="2400" dirty="0">
              <a:solidFill>
                <a:srgbClr val="000000"/>
              </a:solidFill>
              <a:latin typeface="Times New Roman"/>
              <a:ea typeface="Times New Roman"/>
              <a:cs typeface="Times New Roman"/>
              <a:sym typeface="Times New Roman"/>
            </a:endParaRPr>
          </a:p>
        </p:txBody>
      </p:sp>
      <p:sp>
        <p:nvSpPr>
          <p:cNvPr id="148" name="Google Shape;148;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49" name="Google Shape;149;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50" name="Google Shape;150;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7</a:t>
            </a:fld>
            <a:endParaRPr/>
          </a:p>
        </p:txBody>
      </p:sp>
      <p:sp>
        <p:nvSpPr>
          <p:cNvPr id="2" name="Rectangle 1">
            <a:extLst>
              <a:ext uri="{FF2B5EF4-FFF2-40B4-BE49-F238E27FC236}">
                <a16:creationId xmlns:a16="http://schemas.microsoft.com/office/drawing/2014/main" id="{897D4DB4-D26A-B94D-44AA-DDE31FBCD3EA}"/>
              </a:ext>
            </a:extLst>
          </p:cNvPr>
          <p:cNvSpPr>
            <a:spLocks noChangeArrowheads="1"/>
          </p:cNvSpPr>
          <p:nvPr/>
        </p:nvSpPr>
        <p:spPr bwMode="auto">
          <a:xfrm>
            <a:off x="755651" y="2394349"/>
            <a:ext cx="10566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facilitates secure registration, authentication, and profile management for both buyers and sellers. Buyers can create accounts, set preferences, save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wishlists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track orders, while sellers can set up detailed profiles, manage products, and analyze sales. The module includes features like OTP verification, password recovery, and role-based access control to ensure tailored experiences. It tracks user activity for personalized recommendations and allows updates or deactivation of accounts. Administrators oversee accounts for compliance and provide support, ensuring a seamless and secure user experience across the platform.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3151801e8c7_0_15"/>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a:buNone/>
            </a:pPr>
            <a:r>
              <a:rPr lang="en-IN" sz="3200" b="1">
                <a:solidFill>
                  <a:srgbClr val="FF0000"/>
                </a:solidFill>
              </a:rPr>
              <a:t>Functional Description for each modules</a:t>
            </a:r>
            <a:endParaRPr sz="2800">
              <a:solidFill>
                <a:schemeClr val="dk1"/>
              </a:solidFill>
            </a:endParaRPr>
          </a:p>
          <a:p>
            <a:pPr marL="0" lvl="0" indent="0" algn="l" rtl="0">
              <a:spcBef>
                <a:spcPts val="0"/>
              </a:spcBef>
              <a:spcAft>
                <a:spcPts val="0"/>
              </a:spcAft>
              <a:buNone/>
            </a:pPr>
            <a:endParaRPr sz="3200" b="1">
              <a:solidFill>
                <a:srgbClr val="FF0000"/>
              </a:solidFill>
            </a:endParaRPr>
          </a:p>
        </p:txBody>
      </p:sp>
      <p:sp>
        <p:nvSpPr>
          <p:cNvPr id="156" name="Google Shape;156;g3151801e8c7_0_15"/>
          <p:cNvSpPr txBox="1">
            <a:spLocks noGrp="1"/>
          </p:cNvSpPr>
          <p:nvPr>
            <p:ph type="body" idx="1"/>
          </p:nvPr>
        </p:nvSpPr>
        <p:spPr>
          <a:xfrm>
            <a:off x="755651" y="1752600"/>
            <a:ext cx="10004954" cy="4267200"/>
          </a:xfrm>
          <a:prstGeom prst="rect">
            <a:avLst/>
          </a:prstGeom>
          <a:noFill/>
          <a:ln>
            <a:noFill/>
          </a:ln>
        </p:spPr>
        <p:txBody>
          <a:bodyPr spcFirstLastPara="1" wrap="square" lIns="91425" tIns="45700" rIns="91425" bIns="45700" anchor="t" anchorCtr="0">
            <a:noAutofit/>
          </a:bodyPr>
          <a:lstStyle/>
          <a:p>
            <a:pPr marL="0" indent="0">
              <a:lnSpc>
                <a:spcPct val="150000"/>
              </a:lnSpc>
              <a:spcBef>
                <a:spcPts val="1200"/>
              </a:spcBef>
              <a:buClr>
                <a:schemeClr val="dk1"/>
              </a:buClr>
              <a:buSzPts val="1100"/>
              <a:buNone/>
            </a:pPr>
            <a:r>
              <a:rPr lang="en-IN" sz="2400" b="1" dirty="0">
                <a:latin typeface="Times New Roman"/>
                <a:ea typeface="Times New Roman"/>
                <a:cs typeface="Times New Roman"/>
                <a:sym typeface="Times New Roman"/>
              </a:rPr>
              <a:t>2. </a:t>
            </a:r>
            <a:r>
              <a:rPr lang="en-IN" sz="2400" b="1" dirty="0">
                <a:latin typeface="Times New Roman" panose="02020603050405020304" pitchFamily="18" charset="0"/>
                <a:cs typeface="Times New Roman" panose="02020603050405020304" pitchFamily="18" charset="0"/>
              </a:rPr>
              <a:t>Product Management Module (Seller-Side)</a:t>
            </a:r>
          </a:p>
          <a:p>
            <a:pPr marL="0" indent="0">
              <a:lnSpc>
                <a:spcPct val="150000"/>
              </a:lnSpc>
              <a:spcBef>
                <a:spcPts val="1200"/>
              </a:spcBef>
              <a:buClr>
                <a:schemeClr val="dk1"/>
              </a:buClr>
              <a:buSzPts val="1100"/>
              <a:buNone/>
            </a:pPr>
            <a:endParaRPr lang="en-IN" sz="2400" b="1" dirty="0">
              <a:latin typeface="Times New Roman" panose="02020603050405020304" pitchFamily="18" charset="0"/>
              <a:cs typeface="Times New Roman" panose="02020603050405020304" pitchFamily="18" charset="0"/>
              <a:sym typeface="Times New Roman"/>
            </a:endParaRPr>
          </a:p>
        </p:txBody>
      </p:sp>
      <p:sp>
        <p:nvSpPr>
          <p:cNvPr id="157" name="Google Shape;157;g3151801e8c7_0_15"/>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58" name="Google Shape;158;g3151801e8c7_0_15"/>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59" name="Google Shape;159;g3151801e8c7_0_1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8</a:t>
            </a:fld>
            <a:endParaRPr/>
          </a:p>
        </p:txBody>
      </p:sp>
      <p:sp>
        <p:nvSpPr>
          <p:cNvPr id="2" name="Rectangle 1">
            <a:extLst>
              <a:ext uri="{FF2B5EF4-FFF2-40B4-BE49-F238E27FC236}">
                <a16:creationId xmlns:a16="http://schemas.microsoft.com/office/drawing/2014/main" id="{D2831605-21C1-6EC8-E62E-B6C14A96F56A}"/>
              </a:ext>
            </a:extLst>
          </p:cNvPr>
          <p:cNvSpPr>
            <a:spLocks noChangeArrowheads="1"/>
          </p:cNvSpPr>
          <p:nvPr/>
        </p:nvSpPr>
        <p:spPr bwMode="auto">
          <a:xfrm>
            <a:off x="755651" y="2728801"/>
            <a:ext cx="107480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Management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sellers to upload and manage their products efficiently. Sellers can add product details such as images, descriptions, pricing, and categories while tracking stock and inventory in real time. It supports editing, deleting, and updating product information as needed. The module ensures proper organization through tags and categories, enhancing searchability for buyers. Notifications for low stock levels help sellers maintain inventory efficiently.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3151801e8c7_0_24"/>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a:buNone/>
            </a:pPr>
            <a:r>
              <a:rPr lang="en-IN" sz="3200" b="1" dirty="0">
                <a:solidFill>
                  <a:srgbClr val="FF0000"/>
                </a:solidFill>
              </a:rPr>
              <a:t>Functional Description for each modules</a:t>
            </a:r>
            <a:endParaRPr sz="2800" dirty="0">
              <a:solidFill>
                <a:schemeClr val="dk1"/>
              </a:solidFill>
            </a:endParaRPr>
          </a:p>
          <a:p>
            <a:pPr marL="0" lvl="0" indent="0" algn="l" rtl="0">
              <a:spcBef>
                <a:spcPts val="0"/>
              </a:spcBef>
              <a:spcAft>
                <a:spcPts val="0"/>
              </a:spcAft>
              <a:buNone/>
            </a:pPr>
            <a:endParaRPr sz="3200" b="1" dirty="0">
              <a:solidFill>
                <a:srgbClr val="FF0000"/>
              </a:solidFill>
            </a:endParaRPr>
          </a:p>
        </p:txBody>
      </p:sp>
      <p:sp>
        <p:nvSpPr>
          <p:cNvPr id="165" name="Google Shape;165;g3151801e8c7_0_24"/>
          <p:cNvSpPr txBox="1">
            <a:spLocks noGrp="1"/>
          </p:cNvSpPr>
          <p:nvPr>
            <p:ph type="body" idx="1"/>
          </p:nvPr>
        </p:nvSpPr>
        <p:spPr>
          <a:xfrm>
            <a:off x="755649" y="1752600"/>
            <a:ext cx="10551447" cy="4560300"/>
          </a:xfrm>
          <a:prstGeom prst="rect">
            <a:avLst/>
          </a:prstGeom>
          <a:noFill/>
          <a:ln>
            <a:noFill/>
          </a:ln>
        </p:spPr>
        <p:txBody>
          <a:bodyPr spcFirstLastPara="1" wrap="square" lIns="91425" tIns="45700" rIns="91425" bIns="45700" anchor="t" anchorCtr="0">
            <a:noAutofit/>
          </a:bodyPr>
          <a:lstStyle/>
          <a:p>
            <a:pPr marL="0" indent="0">
              <a:lnSpc>
                <a:spcPct val="150000"/>
              </a:lnSpc>
              <a:spcBef>
                <a:spcPts val="1200"/>
              </a:spcBef>
              <a:buSzPts val="1100"/>
              <a:buNone/>
            </a:pPr>
            <a:r>
              <a:rPr lang="en-IN" sz="2400" b="1" dirty="0">
                <a:latin typeface="Times New Roman"/>
                <a:ea typeface="Times New Roman"/>
                <a:cs typeface="Times New Roman"/>
                <a:sym typeface="Times New Roman"/>
              </a:rPr>
              <a:t>3. </a:t>
            </a:r>
            <a:r>
              <a:rPr lang="en-IN" sz="2400" b="1" dirty="0">
                <a:latin typeface="Times New Roman" panose="02020603050405020304" pitchFamily="18" charset="0"/>
                <a:cs typeface="Times New Roman" panose="02020603050405020304" pitchFamily="18" charset="0"/>
              </a:rPr>
              <a:t>AI Chatbot Module (Seller-Side)</a:t>
            </a:r>
          </a:p>
          <a:p>
            <a:pPr marL="0" indent="0">
              <a:lnSpc>
                <a:spcPct val="150000"/>
              </a:lnSpc>
              <a:spcBef>
                <a:spcPts val="1200"/>
              </a:spcBef>
              <a:buSzPts val="1100"/>
              <a:buNone/>
            </a:pPr>
            <a:endParaRPr lang="en-IN" sz="2400" b="1" dirty="0">
              <a:latin typeface="Times New Roman" panose="02020603050405020304" pitchFamily="18" charset="0"/>
              <a:ea typeface="Times New Roman"/>
              <a:cs typeface="Times New Roman" panose="02020603050405020304" pitchFamily="18" charset="0"/>
              <a:sym typeface="Times New Roman"/>
            </a:endParaRPr>
          </a:p>
          <a:p>
            <a:pPr marL="0" indent="0">
              <a:lnSpc>
                <a:spcPct val="150000"/>
              </a:lnSpc>
              <a:spcBef>
                <a:spcPts val="1200"/>
              </a:spcBef>
              <a:buSzPts val="1100"/>
              <a:buNone/>
            </a:pPr>
            <a:endParaRPr sz="2400" b="1" dirty="0">
              <a:latin typeface="Times New Roman"/>
              <a:ea typeface="Times New Roman"/>
              <a:cs typeface="Times New Roman"/>
              <a:sym typeface="Times New Roman"/>
            </a:endParaRPr>
          </a:p>
        </p:txBody>
      </p:sp>
      <p:sp>
        <p:nvSpPr>
          <p:cNvPr id="166" name="Google Shape;166;g3151801e8c7_0_2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67" name="Google Shape;167;g3151801e8c7_0_24"/>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68" name="Google Shape;168;g3151801e8c7_0_2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9</a:t>
            </a:fld>
            <a:endParaRPr/>
          </a:p>
        </p:txBody>
      </p:sp>
      <p:sp>
        <p:nvSpPr>
          <p:cNvPr id="2" name="Rectangle 1">
            <a:extLst>
              <a:ext uri="{FF2B5EF4-FFF2-40B4-BE49-F238E27FC236}">
                <a16:creationId xmlns:a16="http://schemas.microsoft.com/office/drawing/2014/main" id="{3F597DAA-532B-F017-4232-6A2F19AB65FE}"/>
              </a:ext>
            </a:extLst>
          </p:cNvPr>
          <p:cNvSpPr>
            <a:spLocks noChangeArrowheads="1"/>
          </p:cNvSpPr>
          <p:nvPr/>
        </p:nvSpPr>
        <p:spPr bwMode="auto">
          <a:xfrm>
            <a:off x="766233" y="2728801"/>
            <a:ext cx="107579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Chatbot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assists sellers by providing real-time guidance and support for managing their storefronts. It helps with product listing, pricing suggestions, and addressing FAQs related to sales, delivery, and platform usage. The chatbot sends notifications for important updates, such as low stock or new orders, and offers multilingual support to enhance accessibility. It leverages AI to learn seller behavior and provide personalized recommendations for better engagement and efficiency.</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1481</Words>
  <Application>Microsoft Office PowerPoint</Application>
  <PresentationFormat>Widescreen</PresentationFormat>
  <Paragraphs>104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Noto Sans Symbols</vt:lpstr>
      <vt:lpstr>Times New Roman</vt:lpstr>
      <vt:lpstr>Verdana</vt:lpstr>
      <vt:lpstr>Profile</vt:lpstr>
      <vt:lpstr>PowerPoint Presentation</vt:lpstr>
      <vt:lpstr>Problem Statement and Motivation</vt:lpstr>
      <vt:lpstr>Objectives</vt:lpstr>
      <vt:lpstr>Abstract</vt:lpstr>
      <vt:lpstr>System Architecture</vt:lpstr>
      <vt:lpstr>List of Modules</vt:lpstr>
      <vt:lpstr>Functional Description for each modules </vt:lpstr>
      <vt:lpstr>Functional Description for each modules </vt:lpstr>
      <vt:lpstr>Functional Description for each modules </vt:lpstr>
      <vt:lpstr>Functional Description for each modules</vt:lpstr>
      <vt:lpstr>Functional Description for each modules </vt:lpstr>
      <vt:lpstr>CLASS DIAGRAM</vt:lpstr>
      <vt:lpstr>Conclusion &amp; Work for Phase II</vt:lpstr>
      <vt:lpstr>References</vt:lpstr>
      <vt:lpstr>References</vt:lpstr>
      <vt:lpstr>References</vt:lpstr>
      <vt:lpstr>Paper Publication 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MURUGAN N</dc:creator>
  <cp:lastModifiedBy>Mallesh Ulaganathan</cp:lastModifiedBy>
  <cp:revision>2</cp:revision>
  <dcterms:created xsi:type="dcterms:W3CDTF">2023-08-03T04:32:32Z</dcterms:created>
  <dcterms:modified xsi:type="dcterms:W3CDTF">2024-11-26T14:53:07Z</dcterms:modified>
</cp:coreProperties>
</file>